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71" r:id="rId5"/>
    <p:sldId id="275" r:id="rId6"/>
    <p:sldId id="274" r:id="rId7"/>
    <p:sldId id="272" r:id="rId8"/>
    <p:sldId id="27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69"/>
  </p:normalViewPr>
  <p:slideViewPr>
    <p:cSldViewPr snapToGrid="0" snapToObjects="1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768B-C502-2F4A-94E6-B21DD1016E7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E0CC-E453-BA43-8F05-AC5EC36A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[ ] Summarize where and how you found the data you used to answer these questions</a:t>
            </a:r>
          </a:p>
          <a:p>
            <a:endParaRPr lang="en-US" dirty="0"/>
          </a:p>
          <a:p>
            <a:r>
              <a:rPr lang="en-US" dirty="0"/>
              <a:t>* [ ]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Summarize your conclusions. This should include a numerical summary (i.e., what data did your analysis yield), as well as visualizations of that summary (plots of the final analysis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abby-cabis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1BA-036A-8142-BAD6-EE1967F8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Capital Bikeshare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CF09-6174-E94A-8CC4-ED4E524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tom </a:t>
            </a:r>
            <a:r>
              <a:rPr lang="en-US" dirty="0" err="1"/>
              <a:t>dirienzo</a:t>
            </a:r>
            <a:r>
              <a:rPr lang="en-US" dirty="0"/>
              <a:t>, Chidi </a:t>
            </a:r>
            <a:r>
              <a:rPr lang="en-US" dirty="0" err="1"/>
              <a:t>Ogbejesi</a:t>
            </a:r>
            <a:r>
              <a:rPr lang="en-US" dirty="0"/>
              <a:t>,</a:t>
            </a:r>
          </a:p>
          <a:p>
            <a:r>
              <a:rPr lang="en-US" dirty="0"/>
              <a:t>Alpesh </a:t>
            </a:r>
            <a:r>
              <a:rPr lang="en-US" dirty="0" err="1"/>
              <a:t>patel</a:t>
            </a:r>
            <a:r>
              <a:rPr lang="en-US" dirty="0"/>
              <a:t>, Pat </a:t>
            </a:r>
            <a:r>
              <a:rPr lang="en-US" dirty="0" err="1"/>
              <a:t>wolfe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5434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B43-4E2F-E44B-9651-8C8F8F7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23" y="2816370"/>
            <a:ext cx="2738432" cy="1225259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Q &amp; A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9FFC360-1A5D-472C-8FAF-17E5707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D2E-5508-A94D-A692-39EB9EA5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05C2-093A-BB4F-90D4-B7C6790F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5733"/>
            <a:ext cx="10178322" cy="42938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Objectives</a:t>
            </a:r>
          </a:p>
          <a:p>
            <a:r>
              <a:rPr lang="en-US" sz="2800" dirty="0"/>
              <a:t>Tools</a:t>
            </a:r>
          </a:p>
          <a:p>
            <a:r>
              <a:rPr lang="en-US" sz="2800" dirty="0"/>
              <a:t>Data Sources</a:t>
            </a:r>
          </a:p>
          <a:p>
            <a:r>
              <a:rPr lang="en-US" sz="2800" dirty="0"/>
              <a:t>Methodologies</a:t>
            </a:r>
          </a:p>
          <a:p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Tableau</a:t>
            </a:r>
            <a:endParaRPr lang="en-US" sz="2600" dirty="0"/>
          </a:p>
          <a:p>
            <a:pPr lvl="1"/>
            <a:r>
              <a:rPr lang="en-US" sz="2400" dirty="0"/>
              <a:t>Statistical Analysis</a:t>
            </a:r>
          </a:p>
          <a:p>
            <a:pPr lvl="1"/>
            <a:r>
              <a:rPr lang="en-US" sz="2400" dirty="0"/>
              <a:t>Machine Learning</a:t>
            </a:r>
          </a:p>
          <a:p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651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446E-6DBC-1E46-96D6-CF1F6BD1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3C45-92D0-FE48-B19F-C34BADA6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2542"/>
            <a:ext cx="10178322" cy="4184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Identify bike share demographic trends, predict usage rates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What type of riders use and do not use bike share?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When do bikeshare stations empty?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3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95F-8AB0-854A-8A92-C570E92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0E30-27FE-6C46-9DD4-C656B62B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7532"/>
            <a:ext cx="4844322" cy="5391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Sci-Kit Learn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AWS/Flask/Heroku</a:t>
            </a:r>
          </a:p>
          <a:p>
            <a:pPr lvl="1"/>
            <a:r>
              <a:rPr lang="en-US" dirty="0"/>
              <a:t>Template Inheritance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r>
              <a:rPr lang="en-US" dirty="0"/>
              <a:t>GeoJSON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Shapely</a:t>
            </a:r>
          </a:p>
          <a:p>
            <a:r>
              <a:rPr lang="en-US" dirty="0"/>
              <a:t>HTML/CSS/Bootstrap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BEF42-7A77-6B48-872D-DE4267EA0FE0}"/>
              </a:ext>
            </a:extLst>
          </p:cNvPr>
          <p:cNvSpPr txBox="1">
            <a:spLocks/>
          </p:cNvSpPr>
          <p:nvPr/>
        </p:nvSpPr>
        <p:spPr>
          <a:xfrm>
            <a:off x="6095999" y="1216242"/>
            <a:ext cx="5560381" cy="5413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Capital Bike Share Locations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Lat / Long</a:t>
            </a:r>
          </a:p>
          <a:p>
            <a:r>
              <a:rPr lang="en-US" dirty="0"/>
              <a:t>Capital Bike Share Trip History Data</a:t>
            </a:r>
          </a:p>
          <a:p>
            <a:pPr lvl="1"/>
            <a:r>
              <a:rPr lang="en-US" dirty="0"/>
              <a:t>Station start / end</a:t>
            </a:r>
          </a:p>
          <a:p>
            <a:pPr lvl="1"/>
            <a:r>
              <a:rPr lang="en-US" dirty="0"/>
              <a:t>Datetime start / end</a:t>
            </a:r>
          </a:p>
          <a:p>
            <a:r>
              <a:rPr lang="en-US" dirty="0"/>
              <a:t>Capital Bike Share Real Time Data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Docks number full / number empty</a:t>
            </a:r>
          </a:p>
          <a:p>
            <a:r>
              <a:rPr lang="en-US" dirty="0"/>
              <a:t>US Census Bureau [American Community Survey 5-Year Data (2009-2017)] </a:t>
            </a:r>
          </a:p>
          <a:p>
            <a:pPr lvl="1"/>
            <a:r>
              <a:rPr lang="en-US" dirty="0"/>
              <a:t>DC Ward Housing, Social, Economic, Demographic data</a:t>
            </a:r>
          </a:p>
          <a:p>
            <a:r>
              <a:rPr lang="en-US" dirty="0"/>
              <a:t>DC Data</a:t>
            </a:r>
          </a:p>
          <a:p>
            <a:pPr lvl="1"/>
            <a:r>
              <a:rPr lang="en-US" dirty="0"/>
              <a:t>DC Ward GeoJSON Boundaries</a:t>
            </a:r>
          </a:p>
          <a:p>
            <a:r>
              <a:rPr lang="en-US" dirty="0"/>
              <a:t>Historical Weather Metrics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9B532-4B37-4E91-9996-2D36140EBDE1}"/>
              </a:ext>
            </a:extLst>
          </p:cNvPr>
          <p:cNvCxnSpPr>
            <a:cxnSpLocks/>
            <a:stCxn id="64" idx="1"/>
            <a:endCxn id="35" idx="5"/>
          </p:cNvCxnSpPr>
          <p:nvPr/>
        </p:nvCxnSpPr>
        <p:spPr>
          <a:xfrm flipH="1" flipV="1">
            <a:off x="7802426" y="1441732"/>
            <a:ext cx="2410061" cy="1889795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7FB5-1821-45CE-80D1-1562F7BD1362}"/>
              </a:ext>
            </a:extLst>
          </p:cNvPr>
          <p:cNvGrpSpPr/>
          <p:nvPr/>
        </p:nvGrpSpPr>
        <p:grpSpPr>
          <a:xfrm rot="770926">
            <a:off x="8262158" y="1745408"/>
            <a:ext cx="1826203" cy="988590"/>
            <a:chOff x="7644585" y="1211172"/>
            <a:chExt cx="1826203" cy="988590"/>
          </a:xfrm>
        </p:grpSpPr>
        <p:pic>
          <p:nvPicPr>
            <p:cNvPr id="6" name="Picture 5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4C08A0B6-FC00-4184-A984-04CB719F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7644585" y="121117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7" name="Picture 6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25625608-7555-4670-8B3A-EA282059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8085810" y="144214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8" name="Picture 7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E25644F7-E4F1-4F42-9F22-A2D2487D6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9007674" y="1895360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9" name="Picture 8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631A3819-FB16-4330-985A-FE5D37FF3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8552744" y="168457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26AEF8-89E7-4515-A869-7C065F916408}"/>
              </a:ext>
            </a:extLst>
          </p:cNvPr>
          <p:cNvSpPr txBox="1"/>
          <p:nvPr/>
        </p:nvSpPr>
        <p:spPr>
          <a:xfrm rot="2267727">
            <a:off x="7949666" y="2379164"/>
            <a:ext cx="20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LIVE API Interface to Capital Bikeshare System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23066-9FD1-4C4B-8458-3EB80F1C7FC9}"/>
              </a:ext>
            </a:extLst>
          </p:cNvPr>
          <p:cNvCxnSpPr>
            <a:cxnSpLocks/>
            <a:stCxn id="33" idx="3"/>
            <a:endCxn id="59" idx="7"/>
          </p:cNvCxnSpPr>
          <p:nvPr/>
        </p:nvCxnSpPr>
        <p:spPr>
          <a:xfrm flipH="1">
            <a:off x="3770925" y="1397972"/>
            <a:ext cx="1790138" cy="729689"/>
          </a:xfrm>
          <a:prstGeom prst="straightConnector1">
            <a:avLst/>
          </a:prstGeom>
          <a:ln w="57150">
            <a:solidFill>
              <a:srgbClr val="7F58C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7BA8F2-948B-4B66-AD37-0A94BADAC120}"/>
              </a:ext>
            </a:extLst>
          </p:cNvPr>
          <p:cNvGrpSpPr/>
          <p:nvPr/>
        </p:nvGrpSpPr>
        <p:grpSpPr>
          <a:xfrm rot="18616606">
            <a:off x="3774127" y="1007514"/>
            <a:ext cx="1826203" cy="988590"/>
            <a:chOff x="3962601" y="1792258"/>
            <a:chExt cx="1826203" cy="988590"/>
          </a:xfrm>
        </p:grpSpPr>
        <p:pic>
          <p:nvPicPr>
            <p:cNvPr id="13" name="Picture 12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62661CBA-F9D8-46CC-A87C-1F4AA779D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3962601" y="179225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4" name="Picture 13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EEEA8FAA-B421-40F4-8D4E-82B16335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4403826" y="202322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5" name="Picture 14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1D0970AA-219F-4A68-BFEC-F295C0AC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5325690" y="247644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6" name="Picture 15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35F8F0F1-0AA9-407C-AD9F-7E8B12C6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4870760" y="226566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4D56B6-FA7D-4257-881E-3388145773A1}"/>
              </a:ext>
            </a:extLst>
          </p:cNvPr>
          <p:cNvSpPr/>
          <p:nvPr/>
        </p:nvSpPr>
        <p:spPr>
          <a:xfrm>
            <a:off x="5968129" y="1708467"/>
            <a:ext cx="1533220" cy="461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3888F-6BCC-41BB-AA19-8047F32F1E53}"/>
              </a:ext>
            </a:extLst>
          </p:cNvPr>
          <p:cNvSpPr txBox="1"/>
          <p:nvPr/>
        </p:nvSpPr>
        <p:spPr>
          <a:xfrm>
            <a:off x="5982389" y="1732898"/>
            <a:ext cx="1418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Teams SQL DB on AWS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F1EEEAD-FC8E-4825-93E7-5E048071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05" y="451315"/>
            <a:ext cx="824706" cy="82470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B305C-237A-4963-AAE4-98A113F6EB41}"/>
              </a:ext>
            </a:extLst>
          </p:cNvPr>
          <p:cNvCxnSpPr>
            <a:cxnSpLocks/>
            <a:stCxn id="19" idx="1"/>
            <a:endCxn id="31" idx="7"/>
          </p:cNvCxnSpPr>
          <p:nvPr/>
        </p:nvCxnSpPr>
        <p:spPr>
          <a:xfrm flipH="1">
            <a:off x="7780108" y="863668"/>
            <a:ext cx="2526697" cy="94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AFD38-8561-4DE1-9307-96FDDD011D56}"/>
              </a:ext>
            </a:extLst>
          </p:cNvPr>
          <p:cNvGrpSpPr/>
          <p:nvPr/>
        </p:nvGrpSpPr>
        <p:grpSpPr>
          <a:xfrm>
            <a:off x="7910152" y="120723"/>
            <a:ext cx="2345986" cy="762611"/>
            <a:chOff x="7400608" y="-37008"/>
            <a:chExt cx="2345986" cy="7626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F3740-B877-4015-B997-5032D416CA1D}"/>
                </a:ext>
              </a:extLst>
            </p:cNvPr>
            <p:cNvSpPr txBox="1"/>
            <p:nvPr/>
          </p:nvSpPr>
          <p:spPr>
            <a:xfrm>
              <a:off x="7740651" y="448604"/>
              <a:ext cx="178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Hourly Weather Data</a:t>
              </a:r>
            </a:p>
          </p:txBody>
        </p:sp>
        <p:pic>
          <p:nvPicPr>
            <p:cNvPr id="23" name="Picture 2" descr="Related image">
              <a:extLst>
                <a:ext uri="{FF2B5EF4-FFF2-40B4-BE49-F238E27FC236}">
                  <a16:creationId xmlns:a16="http://schemas.microsoft.com/office/drawing/2014/main" id="{41491801-14EE-4CDB-88DF-DC78F769B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4" t="11334" r="9052" b="6016"/>
            <a:stretch/>
          </p:blipFill>
          <p:spPr bwMode="auto">
            <a:xfrm>
              <a:off x="9170874" y="103355"/>
              <a:ext cx="575720" cy="56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weather icon">
              <a:extLst>
                <a:ext uri="{FF2B5EF4-FFF2-40B4-BE49-F238E27FC236}">
                  <a16:creationId xmlns:a16="http://schemas.microsoft.com/office/drawing/2014/main" id="{2A278D18-343A-4FEB-91F8-0263B1B69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608" y="104717"/>
              <a:ext cx="529532" cy="529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Image result for weather icon">
              <a:extLst>
                <a:ext uri="{FF2B5EF4-FFF2-40B4-BE49-F238E27FC236}">
                  <a16:creationId xmlns:a16="http://schemas.microsoft.com/office/drawing/2014/main" id="{4BF5C7FF-5166-4FD4-9FC8-E2AB3267E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78" y="-37008"/>
              <a:ext cx="616962" cy="61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0D89EE-FE7F-4C82-B9A9-820EFCA50B33}"/>
              </a:ext>
            </a:extLst>
          </p:cNvPr>
          <p:cNvCxnSpPr>
            <a:cxnSpLocks/>
            <a:stCxn id="57" idx="7"/>
            <a:endCxn id="29" idx="4"/>
          </p:cNvCxnSpPr>
          <p:nvPr/>
        </p:nvCxnSpPr>
        <p:spPr>
          <a:xfrm flipV="1">
            <a:off x="3770925" y="1584607"/>
            <a:ext cx="2039846" cy="874131"/>
          </a:xfrm>
          <a:prstGeom prst="straightConnector1">
            <a:avLst/>
          </a:prstGeom>
          <a:ln w="57150">
            <a:solidFill>
              <a:srgbClr val="7F58C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BE1220-2AED-4F67-A611-93BCBE640929}"/>
              </a:ext>
            </a:extLst>
          </p:cNvPr>
          <p:cNvGrpSpPr/>
          <p:nvPr/>
        </p:nvGrpSpPr>
        <p:grpSpPr>
          <a:xfrm>
            <a:off x="5538745" y="157731"/>
            <a:ext cx="2357436" cy="1550736"/>
            <a:chOff x="5029201" y="0"/>
            <a:chExt cx="2357436" cy="15507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2715B-110D-4278-9B10-4570D522E858}"/>
                </a:ext>
              </a:extLst>
            </p:cNvPr>
            <p:cNvGrpSpPr/>
            <p:nvPr/>
          </p:nvGrpSpPr>
          <p:grpSpPr>
            <a:xfrm>
              <a:off x="5029201" y="0"/>
              <a:ext cx="2357436" cy="1550736"/>
              <a:chOff x="5029201" y="0"/>
              <a:chExt cx="2357436" cy="155073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EA5CFA3-2F5C-4119-99F0-52881F306B32}"/>
                  </a:ext>
                </a:extLst>
              </p:cNvPr>
              <p:cNvGrpSpPr/>
              <p:nvPr/>
            </p:nvGrpSpPr>
            <p:grpSpPr>
              <a:xfrm>
                <a:off x="5029201" y="0"/>
                <a:ext cx="2357436" cy="1550736"/>
                <a:chOff x="5029201" y="0"/>
                <a:chExt cx="2357436" cy="15507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ABA4B93-5573-44D7-9589-E85E7D65FCF9}"/>
                    </a:ext>
                  </a:extLst>
                </p:cNvPr>
                <p:cNvGrpSpPr/>
                <p:nvPr/>
              </p:nvGrpSpPr>
              <p:grpSpPr>
                <a:xfrm>
                  <a:off x="5033962" y="0"/>
                  <a:ext cx="2352675" cy="1550736"/>
                  <a:chOff x="5033962" y="0"/>
                  <a:chExt cx="2352675" cy="1550736"/>
                </a:xfrm>
              </p:grpSpPr>
              <p:pic>
                <p:nvPicPr>
                  <p:cNvPr id="34" name="Picture 33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7E4E63E0-B713-44D4-8AA1-AA47430069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377" t="26602" r="14276" b="26370"/>
                  <a:stretch/>
                </p:blipFill>
                <p:spPr>
                  <a:xfrm>
                    <a:off x="5033962" y="0"/>
                    <a:ext cx="2352675" cy="1550736"/>
                  </a:xfrm>
                  <a:prstGeom prst="rect">
                    <a:avLst/>
                  </a:prstGeom>
                </p:spPr>
              </p:pic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B23F0D0-0BAA-43F9-9622-85AA08661421}"/>
                      </a:ext>
                    </a:extLst>
                  </p:cNvPr>
                  <p:cNvSpPr/>
                  <p:nvPr/>
                </p:nvSpPr>
                <p:spPr>
                  <a:xfrm>
                    <a:off x="7162800" y="1162050"/>
                    <a:ext cx="152400" cy="142875"/>
                  </a:xfrm>
                  <a:prstGeom prst="ellipse">
                    <a:avLst/>
                  </a:prstGeom>
                  <a:solidFill>
                    <a:srgbClr val="F58535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E4430D7-45BF-45EE-85C9-C5F4148C04E0}"/>
                    </a:ext>
                  </a:extLst>
                </p:cNvPr>
                <p:cNvSpPr/>
                <p:nvPr/>
              </p:nvSpPr>
              <p:spPr>
                <a:xfrm>
                  <a:off x="5029201" y="1118290"/>
                  <a:ext cx="152400" cy="142875"/>
                </a:xfrm>
                <a:prstGeom prst="ellipse">
                  <a:avLst/>
                </a:prstGeom>
                <a:solidFill>
                  <a:srgbClr val="F5853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FF1C4D6-AB3B-4C3F-832A-80A0DA974F7D}"/>
                  </a:ext>
                </a:extLst>
              </p:cNvPr>
              <p:cNvSpPr/>
              <p:nvPr/>
            </p:nvSpPr>
            <p:spPr>
              <a:xfrm>
                <a:off x="7140482" y="694487"/>
                <a:ext cx="152400" cy="142875"/>
              </a:xfrm>
              <a:prstGeom prst="ellipse">
                <a:avLst/>
              </a:prstGeom>
              <a:solidFill>
                <a:srgbClr val="F5853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168E13-FF54-481D-BF77-1CAD3F150DE3}"/>
                </a:ext>
              </a:extLst>
            </p:cNvPr>
            <p:cNvSpPr/>
            <p:nvPr/>
          </p:nvSpPr>
          <p:spPr>
            <a:xfrm>
              <a:off x="5225027" y="1284001"/>
              <a:ext cx="152400" cy="142875"/>
            </a:xfrm>
            <a:prstGeom prst="ellipse">
              <a:avLst/>
            </a:prstGeom>
            <a:solidFill>
              <a:srgbClr val="F5853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867C36-83C7-4FD1-BBDE-BCC956F18657}"/>
              </a:ext>
            </a:extLst>
          </p:cNvPr>
          <p:cNvGrpSpPr/>
          <p:nvPr/>
        </p:nvGrpSpPr>
        <p:grpSpPr>
          <a:xfrm>
            <a:off x="3894327" y="1775468"/>
            <a:ext cx="1767937" cy="896165"/>
            <a:chOff x="3384783" y="1617737"/>
            <a:chExt cx="1767937" cy="896165"/>
          </a:xfrm>
        </p:grpSpPr>
        <p:pic>
          <p:nvPicPr>
            <p:cNvPr id="37" name="Picture 36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986495CF-4C6C-4E68-AD6A-07C0B087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3384783" y="2209500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38" name="Picture 37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835D8225-B085-47C3-8159-DF2FFFD3B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3811267" y="201472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39" name="Picture 38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C7056987-FE9D-46DE-A2B3-F7497959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4253871" y="181995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40" name="Picture 39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F69B1A18-C15C-4E8F-8A07-CB372521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4689606" y="1617737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3ACD29-08AD-4483-A504-7D1312CE936D}"/>
              </a:ext>
            </a:extLst>
          </p:cNvPr>
          <p:cNvGrpSpPr/>
          <p:nvPr/>
        </p:nvGrpSpPr>
        <p:grpSpPr>
          <a:xfrm>
            <a:off x="3770925" y="157731"/>
            <a:ext cx="4251511" cy="3592932"/>
            <a:chOff x="3261381" y="0"/>
            <a:chExt cx="4251511" cy="359293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D33E51A-66C2-41EF-BC85-220AF2F6F794}"/>
                </a:ext>
              </a:extLst>
            </p:cNvPr>
            <p:cNvSpPr/>
            <p:nvPr/>
          </p:nvSpPr>
          <p:spPr>
            <a:xfrm>
              <a:off x="3261381" y="0"/>
              <a:ext cx="4251511" cy="330708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9ECDDF-BA93-4BFD-95B5-702396824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284" y="2987134"/>
              <a:ext cx="905944" cy="605798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42A9F65-8A49-4F25-AD19-DBA97459149A}"/>
              </a:ext>
            </a:extLst>
          </p:cNvPr>
          <p:cNvSpPr txBox="1"/>
          <p:nvPr/>
        </p:nvSpPr>
        <p:spPr>
          <a:xfrm rot="20190074">
            <a:off x="3806724" y="1718489"/>
            <a:ext cx="200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Team’s own API Connection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141E5E-8774-4158-9E0C-93B82A164F43}"/>
              </a:ext>
            </a:extLst>
          </p:cNvPr>
          <p:cNvCxnSpPr>
            <a:cxnSpLocks/>
            <a:stCxn id="50" idx="7"/>
            <a:endCxn id="55" idx="2"/>
          </p:cNvCxnSpPr>
          <p:nvPr/>
        </p:nvCxnSpPr>
        <p:spPr>
          <a:xfrm flipV="1">
            <a:off x="965265" y="2179851"/>
            <a:ext cx="2064392" cy="575300"/>
          </a:xfrm>
          <a:prstGeom prst="line">
            <a:avLst/>
          </a:prstGeom>
          <a:ln>
            <a:solidFill>
              <a:srgbClr val="7F5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AC0C83-D1BA-49D7-A8F7-B4E7DA2D85E7}"/>
              </a:ext>
            </a:extLst>
          </p:cNvPr>
          <p:cNvGrpSpPr/>
          <p:nvPr/>
        </p:nvGrpSpPr>
        <p:grpSpPr>
          <a:xfrm>
            <a:off x="839606" y="2739133"/>
            <a:ext cx="1888698" cy="1653247"/>
            <a:chOff x="238716" y="2526595"/>
            <a:chExt cx="1955160" cy="215950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F2A17E-54FA-4FCE-9A9E-9DF9A9D17235}"/>
                </a:ext>
              </a:extLst>
            </p:cNvPr>
            <p:cNvGrpSpPr/>
            <p:nvPr/>
          </p:nvGrpSpPr>
          <p:grpSpPr>
            <a:xfrm>
              <a:off x="238716" y="2526595"/>
              <a:ext cx="1955160" cy="2159503"/>
              <a:chOff x="238716" y="2526595"/>
              <a:chExt cx="1955160" cy="2159503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C567F41-0793-4F6F-A8FE-FCEE938C0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916" y="2589025"/>
                <a:ext cx="1878960" cy="2097073"/>
              </a:xfrm>
              <a:prstGeom prst="rect">
                <a:avLst/>
              </a:prstGeom>
            </p:spPr>
          </p:pic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68C126-820F-4FA6-8943-AC83CD5B5DF7}"/>
                  </a:ext>
                </a:extLst>
              </p:cNvPr>
              <p:cNvSpPr/>
              <p:nvPr/>
            </p:nvSpPr>
            <p:spPr>
              <a:xfrm>
                <a:off x="238716" y="2526595"/>
                <a:ext cx="152400" cy="1428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B28587-68F8-4B90-BCAB-9F2B30EE0B56}"/>
                </a:ext>
              </a:extLst>
            </p:cNvPr>
            <p:cNvSpPr/>
            <p:nvPr/>
          </p:nvSpPr>
          <p:spPr>
            <a:xfrm>
              <a:off x="1926066" y="4475775"/>
              <a:ext cx="152400" cy="142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6B56B8-97BC-48C8-AA81-02922514F621}"/>
              </a:ext>
            </a:extLst>
          </p:cNvPr>
          <p:cNvGrpSpPr/>
          <p:nvPr/>
        </p:nvGrpSpPr>
        <p:grpSpPr>
          <a:xfrm>
            <a:off x="3007072" y="2092616"/>
            <a:ext cx="786171" cy="962025"/>
            <a:chOff x="2497528" y="1934885"/>
            <a:chExt cx="786171" cy="962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4D285A-167A-4D9D-A7A9-24A7B53458EF}"/>
                </a:ext>
              </a:extLst>
            </p:cNvPr>
            <p:cNvGrpSpPr/>
            <p:nvPr/>
          </p:nvGrpSpPr>
          <p:grpSpPr>
            <a:xfrm>
              <a:off x="2497528" y="1934885"/>
              <a:ext cx="786171" cy="962025"/>
              <a:chOff x="2497528" y="1934885"/>
              <a:chExt cx="786171" cy="96202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1CEBFB1-1AA1-4D77-A56D-06CB5A22290A}"/>
                  </a:ext>
                </a:extLst>
              </p:cNvPr>
              <p:cNvGrpSpPr/>
              <p:nvPr/>
            </p:nvGrpSpPr>
            <p:grpSpPr>
              <a:xfrm>
                <a:off x="2497528" y="1934885"/>
                <a:ext cx="786171" cy="962025"/>
                <a:chOff x="2497528" y="1934885"/>
                <a:chExt cx="786171" cy="9620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049D0B2-B9EE-4DD5-A355-8FE1F1343B21}"/>
                    </a:ext>
                  </a:extLst>
                </p:cNvPr>
                <p:cNvGrpSpPr/>
                <p:nvPr/>
              </p:nvGrpSpPr>
              <p:grpSpPr>
                <a:xfrm>
                  <a:off x="2497528" y="1934885"/>
                  <a:ext cx="786171" cy="962025"/>
                  <a:chOff x="2881217" y="1848969"/>
                  <a:chExt cx="786171" cy="962025"/>
                </a:xfrm>
              </p:grpSpPr>
              <p:pic>
                <p:nvPicPr>
                  <p:cNvPr id="58" name="Picture 57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3A85F760-B1EB-4C9C-A7FB-4875496A5E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436" t="5288" r="14194" b="6153"/>
                  <a:stretch/>
                </p:blipFill>
                <p:spPr>
                  <a:xfrm>
                    <a:off x="2881217" y="1848969"/>
                    <a:ext cx="786171" cy="962025"/>
                  </a:xfrm>
                  <a:prstGeom prst="rect">
                    <a:avLst/>
                  </a:prstGeom>
                </p:spPr>
              </p:pic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BEBE045-559A-4584-B3FB-F28EBBD39BA5}"/>
                      </a:ext>
                    </a:extLst>
                  </p:cNvPr>
                  <p:cNvSpPr/>
                  <p:nvPr/>
                </p:nvSpPr>
                <p:spPr>
                  <a:xfrm>
                    <a:off x="3514988" y="1863090"/>
                    <a:ext cx="152400" cy="142875"/>
                  </a:xfrm>
                  <a:prstGeom prst="ellipse">
                    <a:avLst/>
                  </a:prstGeom>
                  <a:solidFill>
                    <a:srgbClr val="7F58C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8ACABF1-4087-4DEE-A80D-363008BCE527}"/>
                    </a:ext>
                  </a:extLst>
                </p:cNvPr>
                <p:cNvSpPr/>
                <p:nvPr/>
              </p:nvSpPr>
              <p:spPr>
                <a:xfrm>
                  <a:off x="3131299" y="2280083"/>
                  <a:ext cx="152400" cy="142875"/>
                </a:xfrm>
                <a:prstGeom prst="ellipse">
                  <a:avLst/>
                </a:prstGeom>
                <a:solidFill>
                  <a:srgbClr val="7F58C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1D9334-4304-48DC-89A5-34D67DB57092}"/>
                  </a:ext>
                </a:extLst>
              </p:cNvPr>
              <p:cNvSpPr/>
              <p:nvPr/>
            </p:nvSpPr>
            <p:spPr>
              <a:xfrm>
                <a:off x="2520113" y="1950682"/>
                <a:ext cx="152400" cy="142875"/>
              </a:xfrm>
              <a:prstGeom prst="ellipse">
                <a:avLst/>
              </a:prstGeom>
              <a:solidFill>
                <a:srgbClr val="7F58C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52C7AF-4B6D-4113-A618-B8012896507A}"/>
                </a:ext>
              </a:extLst>
            </p:cNvPr>
            <p:cNvSpPr/>
            <p:nvPr/>
          </p:nvSpPr>
          <p:spPr>
            <a:xfrm>
              <a:off x="2520113" y="2718906"/>
              <a:ext cx="152400" cy="142875"/>
            </a:xfrm>
            <a:prstGeom prst="ellipse">
              <a:avLst/>
            </a:prstGeom>
            <a:solidFill>
              <a:srgbClr val="7F58C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4E2263-365B-4456-9E73-B39C5B0C9F3F}"/>
              </a:ext>
            </a:extLst>
          </p:cNvPr>
          <p:cNvCxnSpPr>
            <a:cxnSpLocks/>
            <a:stCxn id="48" idx="6"/>
            <a:endCxn id="53" idx="3"/>
          </p:cNvCxnSpPr>
          <p:nvPr/>
        </p:nvCxnSpPr>
        <p:spPr>
          <a:xfrm flipV="1">
            <a:off x="2616817" y="2998588"/>
            <a:ext cx="435158" cy="1287466"/>
          </a:xfrm>
          <a:prstGeom prst="line">
            <a:avLst/>
          </a:prstGeom>
          <a:ln>
            <a:solidFill>
              <a:srgbClr val="7F5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39C833-0D9E-43DE-BF4F-E284CB595362}"/>
              </a:ext>
            </a:extLst>
          </p:cNvPr>
          <p:cNvGrpSpPr/>
          <p:nvPr/>
        </p:nvGrpSpPr>
        <p:grpSpPr>
          <a:xfrm>
            <a:off x="10212487" y="2867760"/>
            <a:ext cx="919024" cy="927533"/>
            <a:chOff x="9702943" y="2710029"/>
            <a:chExt cx="919024" cy="9275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FF26035-62F0-4545-935A-D585AD723F22}"/>
                </a:ext>
              </a:extLst>
            </p:cNvPr>
            <p:cNvGrpSpPr/>
            <p:nvPr/>
          </p:nvGrpSpPr>
          <p:grpSpPr>
            <a:xfrm>
              <a:off x="9702943" y="2710029"/>
              <a:ext cx="919024" cy="927533"/>
              <a:chOff x="9702943" y="2710029"/>
              <a:chExt cx="919024" cy="927533"/>
            </a:xfrm>
          </p:grpSpPr>
          <p:pic>
            <p:nvPicPr>
              <p:cNvPr id="64" name="Picture 6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AEDA530B-3B24-44F4-B6E3-F9CF7F6A5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76" t="13684" r="33571" b="23483"/>
              <a:stretch/>
            </p:blipFill>
            <p:spPr>
              <a:xfrm>
                <a:off x="9702943" y="2710029"/>
                <a:ext cx="919024" cy="927533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1EFFD31-6679-4064-8B47-8673CF07C420}"/>
                  </a:ext>
                </a:extLst>
              </p:cNvPr>
              <p:cNvSpPr/>
              <p:nvPr/>
            </p:nvSpPr>
            <p:spPr>
              <a:xfrm>
                <a:off x="9746594" y="3472570"/>
                <a:ext cx="152400" cy="142875"/>
              </a:xfrm>
              <a:prstGeom prst="ellipse">
                <a:avLst/>
              </a:prstGeom>
              <a:solidFill>
                <a:srgbClr val="D31E1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0B9028-59B3-4EFB-AA76-C937606E90CD}"/>
                </a:ext>
              </a:extLst>
            </p:cNvPr>
            <p:cNvSpPr/>
            <p:nvPr/>
          </p:nvSpPr>
          <p:spPr>
            <a:xfrm>
              <a:off x="10462596" y="3450057"/>
              <a:ext cx="152400" cy="142875"/>
            </a:xfrm>
            <a:prstGeom prst="ellipse">
              <a:avLst/>
            </a:prstGeom>
            <a:solidFill>
              <a:srgbClr val="D31E1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1C3BCC-6991-48EB-8C49-85C9E63CBF2A}"/>
              </a:ext>
            </a:extLst>
          </p:cNvPr>
          <p:cNvCxnSpPr>
            <a:cxnSpLocks/>
            <a:stCxn id="71" idx="0"/>
            <a:endCxn id="65" idx="4"/>
          </p:cNvCxnSpPr>
          <p:nvPr/>
        </p:nvCxnSpPr>
        <p:spPr>
          <a:xfrm flipV="1">
            <a:off x="9749844" y="3773176"/>
            <a:ext cx="582494" cy="958966"/>
          </a:xfrm>
          <a:prstGeom prst="line">
            <a:avLst/>
          </a:prstGeom>
          <a:ln>
            <a:solidFill>
              <a:srgbClr val="D31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CC84FA-A1CD-4419-BA32-CAF61095A09E}"/>
              </a:ext>
            </a:extLst>
          </p:cNvPr>
          <p:cNvGrpSpPr/>
          <p:nvPr/>
        </p:nvGrpSpPr>
        <p:grpSpPr>
          <a:xfrm>
            <a:off x="9690054" y="4732142"/>
            <a:ext cx="1929638" cy="1391384"/>
            <a:chOff x="9180510" y="4574410"/>
            <a:chExt cx="2375652" cy="194448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3AB345-6EF0-44B1-9B83-7EE8FEC0C45E}"/>
                </a:ext>
              </a:extLst>
            </p:cNvPr>
            <p:cNvGrpSpPr/>
            <p:nvPr/>
          </p:nvGrpSpPr>
          <p:grpSpPr>
            <a:xfrm>
              <a:off x="9180510" y="4574410"/>
              <a:ext cx="2330211" cy="1944487"/>
              <a:chOff x="9180510" y="4574410"/>
              <a:chExt cx="2330211" cy="194448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7AC40717-D469-41EA-A6AC-F60D3E211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4120" y="4629101"/>
                <a:ext cx="2256601" cy="1889796"/>
              </a:xfrm>
              <a:prstGeom prst="rect">
                <a:avLst/>
              </a:prstGeom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4AAAB5-CF64-452E-88D1-4401EBD0A11E}"/>
                  </a:ext>
                </a:extLst>
              </p:cNvPr>
              <p:cNvSpPr/>
              <p:nvPr/>
            </p:nvSpPr>
            <p:spPr>
              <a:xfrm>
                <a:off x="9180510" y="4574410"/>
                <a:ext cx="147219" cy="10938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A82871-6544-48C1-8A18-70AE01E3934D}"/>
                </a:ext>
              </a:extLst>
            </p:cNvPr>
            <p:cNvSpPr/>
            <p:nvPr/>
          </p:nvSpPr>
          <p:spPr>
            <a:xfrm>
              <a:off x="11408943" y="4629100"/>
              <a:ext cx="147219" cy="1093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0653FC-30D0-47E9-ACC4-2618C4E59791}"/>
              </a:ext>
            </a:extLst>
          </p:cNvPr>
          <p:cNvCxnSpPr>
            <a:cxnSpLocks/>
            <a:stCxn id="69" idx="7"/>
            <a:endCxn id="63" idx="5"/>
          </p:cNvCxnSpPr>
          <p:nvPr/>
        </p:nvCxnSpPr>
        <p:spPr>
          <a:xfrm flipH="1" flipV="1">
            <a:off x="11102222" y="3729739"/>
            <a:ext cx="499958" cy="1052999"/>
          </a:xfrm>
          <a:prstGeom prst="line">
            <a:avLst/>
          </a:prstGeom>
          <a:ln>
            <a:solidFill>
              <a:srgbClr val="D31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DE04CFB-4BA5-4069-B3A1-15A10E747521}"/>
              </a:ext>
            </a:extLst>
          </p:cNvPr>
          <p:cNvSpPr txBox="1"/>
          <p:nvPr/>
        </p:nvSpPr>
        <p:spPr>
          <a:xfrm rot="2267727">
            <a:off x="8688012" y="1836600"/>
            <a:ext cx="128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24/7 Data</a:t>
            </a:r>
          </a:p>
        </p:txBody>
      </p:sp>
    </p:spTree>
    <p:extLst>
      <p:ext uri="{BB962C8B-B14F-4D97-AF65-F5344CB8AC3E}">
        <p14:creationId xmlns:p14="http://schemas.microsoft.com/office/powerpoint/2010/main" val="1340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BD2-1D77-AA47-8692-6F8E0546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D70043CD-AEFC-42D3-9920-9052D83D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63" y="1033935"/>
            <a:ext cx="6796911" cy="56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BE2-F779-1746-88B2-39A9797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BA70B4-F89B-FD40-85CA-F2F071CF2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32933"/>
              </p:ext>
            </p:extLst>
          </p:nvPr>
        </p:nvGraphicFramePr>
        <p:xfrm>
          <a:off x="1366587" y="1416313"/>
          <a:ext cx="9458826" cy="27984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21876">
                  <a:extLst>
                    <a:ext uri="{9D8B030D-6E8A-4147-A177-3AD203B41FA5}">
                      <a16:colId xmlns:a16="http://schemas.microsoft.com/office/drawing/2014/main" val="163909419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3547655491"/>
                    </a:ext>
                  </a:extLst>
                </a:gridCol>
              </a:tblGrid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 - Estimated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708640178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Commuting To Work - Mean travel time to work (minutes)	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09916913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Gross Rent - $3,000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4558601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College or graduate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01051613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Employment Status - All parents in family in labor force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505983411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Nursery school, preschool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0.67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508669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- 2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85371304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Rooms - 3 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9626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- 4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775825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Marital Status - Now married, except separated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80407834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Sex And Age - 35 to 44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475169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 Region Of Birth Of Foreign Born - Latin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3325298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Hispanic Or Latino And Race - Hispanic or Latino (of any race)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73958283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Language Spoken At Home - 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8047347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Industry - Agriculture, forestry, fishing and hunting, and mining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43193711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FF8C67-17C5-534D-B5FD-354D27FE9BA7}"/>
              </a:ext>
            </a:extLst>
          </p:cNvPr>
          <p:cNvSpPr txBox="1">
            <a:spLocks/>
          </p:cNvSpPr>
          <p:nvPr/>
        </p:nvSpPr>
        <p:spPr>
          <a:xfrm>
            <a:off x="1251678" y="4633546"/>
            <a:ext cx="10178322" cy="1842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Bike share usage correlations</a:t>
            </a:r>
          </a:p>
          <a:p>
            <a:pPr lvl="1"/>
            <a:r>
              <a:rPr lang="en-US" sz="2600" dirty="0"/>
              <a:t>Strong between mid to higher income proxies, young people and families, distance from home to work</a:t>
            </a:r>
          </a:p>
          <a:p>
            <a:pPr lvl="1"/>
            <a:r>
              <a:rPr lang="en-US" sz="2600" dirty="0"/>
              <a:t>Weak / none between lowest and highest incomes proxy measures, Spanish speaking households, and married couples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2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34B-C125-9A46-BD85-A40CB3A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BD60-71B4-BA4E-8632-45828CA3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6E8-3196-D94E-89AD-64DABF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86E6AE-33C5-8A4B-B5D8-48A6103009FF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Bike share should extend outreach to lower income and Latin American communities (and fishermen)</a:t>
            </a:r>
          </a:p>
          <a:p>
            <a:pPr lvl="1"/>
            <a:r>
              <a:rPr lang="en-US" dirty="0"/>
              <a:t>Add more docking stations and educate potential new users</a:t>
            </a:r>
          </a:p>
          <a:p>
            <a:pPr lvl="1"/>
            <a:r>
              <a:rPr lang="en-US" dirty="0"/>
              <a:t>Spanish language terminals and website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641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489</Words>
  <Application>Microsoft Office PowerPoint</Application>
  <PresentationFormat>Widescreen</PresentationFormat>
  <Paragraphs>106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Wingdings</vt:lpstr>
      <vt:lpstr>Badge</vt:lpstr>
      <vt:lpstr>Capital Bikeshare project</vt:lpstr>
      <vt:lpstr>outline</vt:lpstr>
      <vt:lpstr>Objectives</vt:lpstr>
      <vt:lpstr>Tools &amp; Data Sources</vt:lpstr>
      <vt:lpstr>PowerPoint Presentation</vt:lpstr>
      <vt:lpstr>Tableau</vt:lpstr>
      <vt:lpstr>Statistical Analysis</vt:lpstr>
      <vt:lpstr>Machine Learning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project</dc:title>
  <dc:creator>Hannah Barker</dc:creator>
  <cp:lastModifiedBy>Alpesh Patel</cp:lastModifiedBy>
  <cp:revision>42</cp:revision>
  <dcterms:created xsi:type="dcterms:W3CDTF">2019-01-20T17:03:02Z</dcterms:created>
  <dcterms:modified xsi:type="dcterms:W3CDTF">2019-05-16T06:00:42Z</dcterms:modified>
</cp:coreProperties>
</file>