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57" r:id="rId4"/>
    <p:sldId id="271" r:id="rId5"/>
    <p:sldId id="274" r:id="rId6"/>
    <p:sldId id="272" r:id="rId7"/>
    <p:sldId id="27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4669"/>
  </p:normalViewPr>
  <p:slideViewPr>
    <p:cSldViewPr snapToGrid="0" snapToObjects="1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768B-C502-2F4A-94E6-B21DD1016E7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E0CC-E453-BA43-8F05-AC5EC36A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[ ] Summarize where and how you found the data you used to answer these questions</a:t>
            </a:r>
          </a:p>
          <a:p>
            <a:endParaRPr lang="en-US" dirty="0"/>
          </a:p>
          <a:p>
            <a:r>
              <a:rPr lang="en-US" dirty="0"/>
              <a:t>* [ ] 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r>
              <a:rPr lang="en-US" dirty="0"/>
              <a:t>* [ ] 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r>
              <a:rPr lang="en-US" dirty="0"/>
              <a:t>* [ ] Summarize your conclusions. This should include a numerical summary (i.e., what data did your analysis yield), as well as visualizations of that summary (plots of the final analysis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41BA-036A-8142-BAD6-EE1967F8C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Capital Bikeshare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CF09-6174-E94A-8CC4-ED4E524E8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tom </a:t>
            </a:r>
            <a:r>
              <a:rPr lang="en-US" dirty="0" err="1"/>
              <a:t>dirienzo</a:t>
            </a:r>
            <a:r>
              <a:rPr lang="en-US" dirty="0"/>
              <a:t>, Chidi </a:t>
            </a:r>
            <a:r>
              <a:rPr lang="en-US" dirty="0" err="1"/>
              <a:t>Ogbejesi</a:t>
            </a:r>
            <a:r>
              <a:rPr lang="en-US" dirty="0"/>
              <a:t>,</a:t>
            </a:r>
          </a:p>
          <a:p>
            <a:r>
              <a:rPr lang="en-US" dirty="0"/>
              <a:t>Alpesh </a:t>
            </a:r>
            <a:r>
              <a:rPr lang="en-US" dirty="0" err="1"/>
              <a:t>patel</a:t>
            </a:r>
            <a:r>
              <a:rPr lang="en-US" dirty="0"/>
              <a:t>, Pat </a:t>
            </a:r>
            <a:r>
              <a:rPr lang="en-US" dirty="0" err="1"/>
              <a:t>wolfe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543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0D2E-5508-A94D-A692-39EB9EA5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05C2-093A-BB4F-90D4-B7C6790F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5733"/>
            <a:ext cx="10178322" cy="42938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Objectives</a:t>
            </a:r>
          </a:p>
          <a:p>
            <a:r>
              <a:rPr lang="en-US" sz="2800" dirty="0"/>
              <a:t>Tools</a:t>
            </a:r>
          </a:p>
          <a:p>
            <a:r>
              <a:rPr lang="en-US" sz="2800" dirty="0"/>
              <a:t>Data Sources</a:t>
            </a:r>
          </a:p>
          <a:p>
            <a:r>
              <a:rPr lang="en-US" sz="2800" dirty="0"/>
              <a:t>Methodologies</a:t>
            </a:r>
          </a:p>
          <a:p>
            <a:r>
              <a:rPr lang="en-US" sz="2800" dirty="0"/>
              <a:t>Analysis</a:t>
            </a:r>
          </a:p>
          <a:p>
            <a:pPr lvl="1"/>
            <a:r>
              <a:rPr lang="en-US" sz="2400" dirty="0"/>
              <a:t>Tableau</a:t>
            </a:r>
            <a:endParaRPr lang="en-US" sz="2600" dirty="0"/>
          </a:p>
          <a:p>
            <a:pPr lvl="1"/>
            <a:r>
              <a:rPr lang="en-US" sz="2400" dirty="0"/>
              <a:t>Statistical Analysis</a:t>
            </a:r>
          </a:p>
          <a:p>
            <a:pPr lvl="1"/>
            <a:r>
              <a:rPr lang="en-US" sz="2400" dirty="0"/>
              <a:t>Machine Learning</a:t>
            </a:r>
          </a:p>
          <a:p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651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446E-6DBC-1E46-96D6-CF1F6BD1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3C45-92D0-FE48-B19F-C34BADA6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2542"/>
            <a:ext cx="10178322" cy="4184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Identify bike share demographic trends, predict usage rates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What type of riders use and do not use bike share?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When do bikeshare stations empty?</a:t>
            </a:r>
          </a:p>
          <a:p>
            <a:pPr lvl="1">
              <a:buFont typeface="Wingdings" pitchFamily="2" charset="2"/>
              <a:buChar char="§"/>
            </a:pPr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36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95F-8AB0-854A-8A92-C570E92F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0E30-27FE-6C46-9DD4-C656B62B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4844322" cy="46010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Sci-Kit Learn</a:t>
            </a:r>
          </a:p>
          <a:p>
            <a:pPr lvl="1"/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AWS/Flask/Heroku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Matplotlib</a:t>
            </a:r>
          </a:p>
          <a:p>
            <a:r>
              <a:rPr lang="en-US" dirty="0"/>
              <a:t>GeoJSON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Shapely</a:t>
            </a:r>
          </a:p>
          <a:p>
            <a:r>
              <a:rPr lang="en-US" dirty="0"/>
              <a:t>HTML/CSS/Bootstrap</a:t>
            </a:r>
          </a:p>
          <a:p>
            <a:r>
              <a:rPr lang="en-US" dirty="0"/>
              <a:t>Tableau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4BEF42-7A77-6B48-872D-DE4267EA0FE0}"/>
              </a:ext>
            </a:extLst>
          </p:cNvPr>
          <p:cNvSpPr txBox="1">
            <a:spLocks/>
          </p:cNvSpPr>
          <p:nvPr/>
        </p:nvSpPr>
        <p:spPr>
          <a:xfrm>
            <a:off x="6096000" y="1874516"/>
            <a:ext cx="4844322" cy="4754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Capital Bike Share Locations</a:t>
            </a:r>
          </a:p>
          <a:p>
            <a:pPr lvl="1"/>
            <a:r>
              <a:rPr lang="en-US" dirty="0"/>
              <a:t>Station</a:t>
            </a:r>
          </a:p>
          <a:p>
            <a:pPr lvl="1"/>
            <a:r>
              <a:rPr lang="en-US" dirty="0"/>
              <a:t>Lat / Long</a:t>
            </a:r>
          </a:p>
          <a:p>
            <a:r>
              <a:rPr lang="en-US" dirty="0"/>
              <a:t>Capital Bike Share Trip History Data</a:t>
            </a:r>
          </a:p>
          <a:p>
            <a:pPr lvl="1"/>
            <a:r>
              <a:rPr lang="en-US" dirty="0"/>
              <a:t>Station start / end</a:t>
            </a:r>
          </a:p>
          <a:p>
            <a:pPr lvl="1"/>
            <a:r>
              <a:rPr lang="en-US" dirty="0"/>
              <a:t>Datetime start / end</a:t>
            </a:r>
          </a:p>
          <a:p>
            <a:r>
              <a:rPr lang="en-US" dirty="0"/>
              <a:t>Capital Bike Share Real Time Data</a:t>
            </a:r>
          </a:p>
          <a:p>
            <a:pPr lvl="1"/>
            <a:r>
              <a:rPr lang="en-US" dirty="0"/>
              <a:t>Station</a:t>
            </a:r>
          </a:p>
          <a:p>
            <a:pPr lvl="1"/>
            <a:r>
              <a:rPr lang="en-US" dirty="0"/>
              <a:t>Docks number full / number empty</a:t>
            </a:r>
          </a:p>
          <a:p>
            <a:r>
              <a:rPr lang="en-US" dirty="0"/>
              <a:t>US Census Bureau [American Community Survey 5-Year Data (2009-2017)] </a:t>
            </a:r>
          </a:p>
          <a:p>
            <a:pPr lvl="1"/>
            <a:r>
              <a:rPr lang="en-US" dirty="0"/>
              <a:t>DC Ward Housing, Social, Economic, Demographic data</a:t>
            </a:r>
          </a:p>
          <a:p>
            <a:r>
              <a:rPr lang="en-US" dirty="0"/>
              <a:t>DC Data</a:t>
            </a:r>
          </a:p>
          <a:p>
            <a:pPr lvl="1"/>
            <a:r>
              <a:rPr lang="en-US" dirty="0"/>
              <a:t>DC Ward GeoJSON Boundaries</a:t>
            </a:r>
          </a:p>
          <a:p>
            <a:r>
              <a:rPr lang="en-US" dirty="0"/>
              <a:t>Historical Weather Metrics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Precipitation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CBD2-1D77-AA47-8692-6F8E0546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913E-70D0-3745-81F7-59910645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BE2-F779-1746-88B2-39A97978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BA70B4-F89B-FD40-85CA-F2F071CF2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032933"/>
              </p:ext>
            </p:extLst>
          </p:nvPr>
        </p:nvGraphicFramePr>
        <p:xfrm>
          <a:off x="1366587" y="1416313"/>
          <a:ext cx="9458826" cy="27984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421876">
                  <a:extLst>
                    <a:ext uri="{9D8B030D-6E8A-4147-A177-3AD203B41FA5}">
                      <a16:colId xmlns:a16="http://schemas.microsoft.com/office/drawing/2014/main" val="163909419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3547655491"/>
                    </a:ext>
                  </a:extLst>
                </a:gridCol>
              </a:tblGrid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Model - Estimated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2708640178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Commuting To Work - Mean travel time to work (minutes)	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09916913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Gross Rent - $3,000 or more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4558601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School Enrollment - College or graduate 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010516136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Employment Status - All parents in family in labor force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505983411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School Enrollment - Nursery school, preschool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0.67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76508669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Rooms - 2 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0.84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1853713045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Rooms - 3 rooms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9626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Rooms - 4 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-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775825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Marital Status - Now married, except separated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2804078344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Sex And Age - 35 to 44 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764751694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World Region Of Birth Of Foreign Born - Latin America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33252985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Hispanic Or Latino And Race - Hispanic or Latino (of any race)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173958283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Language Spoken At Home - Spanish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80473476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Industry - Agriculture, forestry, fishing and hunting, and mining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-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43193711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FF8C67-17C5-534D-B5FD-354D27FE9BA7}"/>
              </a:ext>
            </a:extLst>
          </p:cNvPr>
          <p:cNvSpPr txBox="1">
            <a:spLocks/>
          </p:cNvSpPr>
          <p:nvPr/>
        </p:nvSpPr>
        <p:spPr>
          <a:xfrm>
            <a:off x="1251678" y="4633546"/>
            <a:ext cx="10178322" cy="1842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Bike share usage correlations</a:t>
            </a:r>
          </a:p>
          <a:p>
            <a:pPr lvl="1"/>
            <a:r>
              <a:rPr lang="en-US" sz="2600" dirty="0"/>
              <a:t>Strong between mid to higher income proxies, young people and families, distance from home to work</a:t>
            </a:r>
          </a:p>
          <a:p>
            <a:pPr lvl="1"/>
            <a:r>
              <a:rPr lang="en-US" sz="2600" dirty="0"/>
              <a:t>Weak / none between lowest and highest incomes proxy measures, Spanish speaking households, and married couples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27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134B-C125-9A46-BD85-A40CB3AE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BD60-71B4-BA4E-8632-45828CA3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6E8-3196-D94E-89AD-64DABF56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86E6AE-33C5-8A4B-B5D8-48A6103009FF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Bike share should extend outreach to lower income and Latin American communities (and fishermen)</a:t>
            </a:r>
          </a:p>
          <a:p>
            <a:pPr lvl="1"/>
            <a:r>
              <a:rPr lang="en-US" dirty="0"/>
              <a:t>Add more docking stations and educate potential new users</a:t>
            </a:r>
          </a:p>
          <a:p>
            <a:pPr lvl="1"/>
            <a:r>
              <a:rPr lang="en-US" dirty="0"/>
              <a:t>Spanish language terminals and website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6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B43-4E2F-E44B-9651-8C8F8F74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623" y="2816370"/>
            <a:ext cx="2738432" cy="1225259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Q &amp; A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9FFC360-1A5D-472C-8FAF-17E57075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683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464</Words>
  <Application>Microsoft Macintosh PowerPoint</Application>
  <PresentationFormat>Widescreen</PresentationFormat>
  <Paragraphs>99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Wingdings</vt:lpstr>
      <vt:lpstr>Badge</vt:lpstr>
      <vt:lpstr>Capital Bikeshare project</vt:lpstr>
      <vt:lpstr>outline</vt:lpstr>
      <vt:lpstr>Objectives</vt:lpstr>
      <vt:lpstr>Tools &amp; Data Sources</vt:lpstr>
      <vt:lpstr>Tableau</vt:lpstr>
      <vt:lpstr>Statistical Analysis</vt:lpstr>
      <vt:lpstr>Machine Learning</vt:lpstr>
      <vt:lpstr>Conclusions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 project</dc:title>
  <dc:creator>Hannah Barker</dc:creator>
  <cp:lastModifiedBy>Patrick Wolfe</cp:lastModifiedBy>
  <cp:revision>41</cp:revision>
  <dcterms:created xsi:type="dcterms:W3CDTF">2019-01-20T17:03:02Z</dcterms:created>
  <dcterms:modified xsi:type="dcterms:W3CDTF">2019-05-15T01:24:21Z</dcterms:modified>
</cp:coreProperties>
</file>