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70" r:id="rId3"/>
    <p:sldId id="257" r:id="rId4"/>
    <p:sldId id="271" r:id="rId5"/>
    <p:sldId id="274" r:id="rId6"/>
    <p:sldId id="272" r:id="rId7"/>
    <p:sldId id="27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8"/>
    <p:restoredTop sz="94669"/>
  </p:normalViewPr>
  <p:slideViewPr>
    <p:cSldViewPr snapToGrid="0" snapToObjects="1">
      <p:cViewPr varScale="1">
        <p:scale>
          <a:sx n="145" d="100"/>
          <a:sy n="145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6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B768B-C502-2F4A-94E6-B21DD1016E70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AE0CC-E453-BA43-8F05-AC5EC36A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9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AE0CC-E453-BA43-8F05-AC5EC36AFA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0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AE0CC-E453-BA43-8F05-AC5EC36AFA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76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[ ] Summarize where and how you found the data you used to answer these questions</a:t>
            </a:r>
          </a:p>
          <a:p>
            <a:endParaRPr lang="en-US" dirty="0"/>
          </a:p>
          <a:p>
            <a:r>
              <a:rPr lang="en-US" dirty="0"/>
              <a:t>* [ ] Describe the data exploration and cleanup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endParaRPr lang="en-US" dirty="0"/>
          </a:p>
          <a:p>
            <a:r>
              <a:rPr lang="en-US" dirty="0"/>
              <a:t>* [ ] Describe the analysis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endParaRPr lang="en-US" dirty="0"/>
          </a:p>
          <a:p>
            <a:r>
              <a:rPr lang="en-US" dirty="0"/>
              <a:t>* [ ] Summarize your conclusions. This should include a numerical summary (i.e., what data did your analysis yield), as well as visualizations of that summary (plots of the final analysis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AE0CC-E453-BA43-8F05-AC5EC36AFA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7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41BA-036A-8142-BAD6-EE1967F8C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Capital Bikeshare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ECF09-6174-E94A-8CC4-ED4E524E8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tom </a:t>
            </a:r>
            <a:r>
              <a:rPr lang="en-US" dirty="0" err="1"/>
              <a:t>dirienzo</a:t>
            </a:r>
            <a:r>
              <a:rPr lang="en-US" dirty="0"/>
              <a:t>, Chidi </a:t>
            </a:r>
            <a:r>
              <a:rPr lang="en-US" dirty="0" err="1"/>
              <a:t>Ogbejesi</a:t>
            </a:r>
            <a:r>
              <a:rPr lang="en-US" dirty="0"/>
              <a:t>,</a:t>
            </a:r>
          </a:p>
          <a:p>
            <a:r>
              <a:rPr lang="en-US" dirty="0"/>
              <a:t>Alpesh </a:t>
            </a:r>
            <a:r>
              <a:rPr lang="en-US" dirty="0" err="1"/>
              <a:t>patel</a:t>
            </a:r>
            <a:r>
              <a:rPr lang="en-US" dirty="0"/>
              <a:t>, Pat </a:t>
            </a:r>
            <a:r>
              <a:rPr lang="en-US" dirty="0" err="1"/>
              <a:t>wolfe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415434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CB43-4E2F-E44B-9651-8C8F8F74E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623" y="2816370"/>
            <a:ext cx="2738432" cy="1225259"/>
          </a:xfrm>
        </p:spPr>
        <p:txBody>
          <a:bodyPr>
            <a:normAutofit fontScale="90000"/>
          </a:bodyPr>
          <a:lstStyle/>
          <a:p>
            <a:r>
              <a:rPr lang="en-US" sz="8800" dirty="0"/>
              <a:t>Q &amp; A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49FFC360-1A5D-472C-8FAF-17E57075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8193" y="853757"/>
            <a:ext cx="5176744" cy="51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6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0D2E-5508-A94D-A692-39EB9EA5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05C2-093A-BB4F-90D4-B7C6790F2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85733"/>
            <a:ext cx="10178322" cy="429386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Objectives</a:t>
            </a:r>
          </a:p>
          <a:p>
            <a:r>
              <a:rPr lang="en-US" sz="2800" dirty="0"/>
              <a:t>Tools</a:t>
            </a:r>
          </a:p>
          <a:p>
            <a:r>
              <a:rPr lang="en-US" sz="2800" dirty="0"/>
              <a:t>Data Sources</a:t>
            </a:r>
          </a:p>
          <a:p>
            <a:r>
              <a:rPr lang="en-US" sz="2800" dirty="0"/>
              <a:t>Methodologies</a:t>
            </a:r>
          </a:p>
          <a:p>
            <a:r>
              <a:rPr lang="en-US" sz="2800" dirty="0"/>
              <a:t>Analysis</a:t>
            </a:r>
          </a:p>
          <a:p>
            <a:pPr lvl="1"/>
            <a:r>
              <a:rPr lang="en-US" sz="2400" dirty="0"/>
              <a:t>Tableau</a:t>
            </a:r>
            <a:endParaRPr lang="en-US" sz="2600" dirty="0"/>
          </a:p>
          <a:p>
            <a:pPr lvl="1"/>
            <a:r>
              <a:rPr lang="en-US" sz="2400" dirty="0"/>
              <a:t>Statistical Analysis</a:t>
            </a:r>
          </a:p>
          <a:p>
            <a:pPr lvl="1"/>
            <a:r>
              <a:rPr lang="en-US" sz="2400" dirty="0"/>
              <a:t>Machine Learning</a:t>
            </a:r>
          </a:p>
          <a:p>
            <a:r>
              <a:rPr lang="en-US" sz="28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66511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446E-6DBC-1E46-96D6-CF1F6BD1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3C45-92D0-FE48-B19F-C34BADA6E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2542"/>
            <a:ext cx="10178322" cy="4184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Identify bike share demographic trends, predict usage rates</a:t>
            </a:r>
          </a:p>
          <a:p>
            <a:pPr lvl="1">
              <a:buFont typeface="Wingdings" pitchFamily="2" charset="2"/>
              <a:buChar char="§"/>
            </a:pPr>
            <a:endParaRPr lang="en-US" sz="2800" dirty="0"/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What type of riders use and do not use bike share?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When do bikeshare stations empty?</a:t>
            </a:r>
          </a:p>
          <a:p>
            <a:pPr lvl="1">
              <a:buFont typeface="Wingdings" pitchFamily="2" charset="2"/>
              <a:buChar char="§"/>
            </a:pPr>
            <a:endParaRPr lang="en-US" sz="28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236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795F-8AB0-854A-8A92-C570E92FD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F0E30-27FE-6C46-9DD4-C656B62BF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4844322" cy="46010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Sci-Kit Learn</a:t>
            </a:r>
          </a:p>
          <a:p>
            <a:pPr lvl="1"/>
            <a:r>
              <a:rPr lang="en-US" dirty="0" err="1"/>
              <a:t>LinearRegression</a:t>
            </a:r>
            <a:endParaRPr lang="en-US" dirty="0"/>
          </a:p>
          <a:p>
            <a:r>
              <a:rPr lang="en-US" dirty="0"/>
              <a:t>AWS/Flask/Heroku</a:t>
            </a:r>
          </a:p>
          <a:p>
            <a:r>
              <a:rPr lang="en-US" dirty="0"/>
              <a:t>Python 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Matplotlib</a:t>
            </a:r>
          </a:p>
          <a:p>
            <a:r>
              <a:rPr lang="en-US" dirty="0"/>
              <a:t>GeoJSON</a:t>
            </a:r>
          </a:p>
          <a:p>
            <a:pPr lvl="1"/>
            <a:r>
              <a:rPr lang="en-US" dirty="0"/>
              <a:t>Leaflet</a:t>
            </a:r>
          </a:p>
          <a:p>
            <a:pPr lvl="1"/>
            <a:r>
              <a:rPr lang="en-US" dirty="0"/>
              <a:t>Shapely</a:t>
            </a:r>
          </a:p>
          <a:p>
            <a:r>
              <a:rPr lang="en-US" dirty="0"/>
              <a:t>HTML/CSS/Bootstrap</a:t>
            </a:r>
          </a:p>
          <a:p>
            <a:r>
              <a:rPr lang="en-US" dirty="0"/>
              <a:t>Tableau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4BEF42-7A77-6B48-872D-DE4267EA0FE0}"/>
              </a:ext>
            </a:extLst>
          </p:cNvPr>
          <p:cNvSpPr txBox="1">
            <a:spLocks/>
          </p:cNvSpPr>
          <p:nvPr/>
        </p:nvSpPr>
        <p:spPr>
          <a:xfrm>
            <a:off x="6096000" y="1874516"/>
            <a:ext cx="4844322" cy="47548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Capital Bike Share Locations</a:t>
            </a:r>
          </a:p>
          <a:p>
            <a:pPr lvl="1"/>
            <a:r>
              <a:rPr lang="en-US" dirty="0"/>
              <a:t>Station</a:t>
            </a:r>
          </a:p>
          <a:p>
            <a:pPr lvl="1"/>
            <a:r>
              <a:rPr lang="en-US" dirty="0"/>
              <a:t>Lat / Long</a:t>
            </a:r>
          </a:p>
          <a:p>
            <a:r>
              <a:rPr lang="en-US" dirty="0"/>
              <a:t>Capital Bike Share Trip History Data</a:t>
            </a:r>
          </a:p>
          <a:p>
            <a:pPr lvl="1"/>
            <a:r>
              <a:rPr lang="en-US" dirty="0"/>
              <a:t>Station start / end</a:t>
            </a:r>
          </a:p>
          <a:p>
            <a:pPr lvl="1"/>
            <a:r>
              <a:rPr lang="en-US" dirty="0"/>
              <a:t>Datetime start / end</a:t>
            </a:r>
          </a:p>
          <a:p>
            <a:r>
              <a:rPr lang="en-US" dirty="0"/>
              <a:t>Capital Bike Share Real Time Data</a:t>
            </a:r>
          </a:p>
          <a:p>
            <a:pPr lvl="1"/>
            <a:r>
              <a:rPr lang="en-US" dirty="0"/>
              <a:t>Station</a:t>
            </a:r>
          </a:p>
          <a:p>
            <a:pPr lvl="1"/>
            <a:r>
              <a:rPr lang="en-US" dirty="0"/>
              <a:t>Docks number full / empty</a:t>
            </a:r>
          </a:p>
          <a:p>
            <a:r>
              <a:rPr lang="en-US" dirty="0"/>
              <a:t>US Census Bureau [American Community Survey 5-Year Data (2009-2017)] </a:t>
            </a:r>
          </a:p>
          <a:p>
            <a:pPr lvl="1"/>
            <a:r>
              <a:rPr lang="en-US" dirty="0"/>
              <a:t>DC ward Housing, Social, Economic, Demographic data</a:t>
            </a:r>
          </a:p>
          <a:p>
            <a:r>
              <a:rPr lang="en-US" dirty="0"/>
              <a:t>DC Data</a:t>
            </a:r>
          </a:p>
          <a:p>
            <a:pPr lvl="1"/>
            <a:r>
              <a:rPr lang="en-US" dirty="0"/>
              <a:t>DC Ward GeoJSON Boundaries</a:t>
            </a:r>
          </a:p>
        </p:txBody>
      </p:sp>
    </p:spTree>
    <p:extLst>
      <p:ext uri="{BB962C8B-B14F-4D97-AF65-F5344CB8AC3E}">
        <p14:creationId xmlns:p14="http://schemas.microsoft.com/office/powerpoint/2010/main" val="238343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CBD2-1D77-AA47-8692-6F8E0546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B913E-70D0-3745-81F7-599106455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7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1BE2-F779-1746-88B2-39A97978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2BA70B4-F89B-FD40-85CA-F2F071CF2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603641"/>
              </p:ext>
            </p:extLst>
          </p:nvPr>
        </p:nvGraphicFramePr>
        <p:xfrm>
          <a:off x="1366587" y="1416313"/>
          <a:ext cx="9458826" cy="33581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421876">
                  <a:extLst>
                    <a:ext uri="{9D8B030D-6E8A-4147-A177-3AD203B41FA5}">
                      <a16:colId xmlns:a16="http://schemas.microsoft.com/office/drawing/2014/main" val="1639094199"/>
                    </a:ext>
                  </a:extLst>
                </a:gridCol>
                <a:gridCol w="1036950">
                  <a:extLst>
                    <a:ext uri="{9D8B030D-6E8A-4147-A177-3AD203B41FA5}">
                      <a16:colId xmlns:a16="http://schemas.microsoft.com/office/drawing/2014/main" val="3547655491"/>
                    </a:ext>
                  </a:extLst>
                </a:gridCol>
              </a:tblGrid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Model - Estimated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Score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2708640178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Commuting To Work - Walked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0.99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809916913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Gross Rent - $3,000 or more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0.76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845586010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School Enrollment - College or graduate school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0.66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010516136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Employment Status - All parents in family in labor force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0.73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505983411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Households By Type - Householder living alone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0.72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452044722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Households By Type - Households with one or more people under 18 years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0.73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2140218317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School Enrollment - Nursery school, preschool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0.67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76508669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Rooms - 2 rooms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0.84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1853713045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Rooms - 3 rooms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0.70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396260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Rooms - 4 rooms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    -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87758250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Marital Status - Now married, except separated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0.01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2804078344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Sex And Age - 35 to 44 years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-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764751694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World Region Of Birth Of Foreign Born - Latin America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-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33252985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Hispanic Or Latino And Race - Hispanic or Latino (of any race)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0.01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1739582830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Language Spoken At Home - Spanish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-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880473476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Race Alone Or In Combination With One Or More Other Races - American Indian and Alaska Native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-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1456806685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Industry - Agriculture, forestry, fishing and hunting, and mining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    -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431937110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FF8C67-17C5-534D-B5FD-354D27FE9BA7}"/>
              </a:ext>
            </a:extLst>
          </p:cNvPr>
          <p:cNvSpPr txBox="1">
            <a:spLocks/>
          </p:cNvSpPr>
          <p:nvPr/>
        </p:nvSpPr>
        <p:spPr>
          <a:xfrm>
            <a:off x="1251678" y="5046784"/>
            <a:ext cx="10178322" cy="1428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Bike share trends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8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327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134B-C125-9A46-BD85-A40CB3AE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0BD60-71B4-BA4E-8632-45828CA3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56E8-3196-D94E-89AD-64DABF56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E3E0D-94AC-6B41-B374-3C5D809D9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5261"/>
            <a:ext cx="10178322" cy="4444331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356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BD62-1494-CD42-B478-9C68F670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24DA7-0073-C941-A0A6-E5058B46C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9515"/>
            <a:ext cx="10178322" cy="4560078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853212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428</Words>
  <Application>Microsoft Macintosh PowerPoint</Application>
  <PresentationFormat>Widescreen</PresentationFormat>
  <Paragraphs>97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Impact</vt:lpstr>
      <vt:lpstr>Wingdings</vt:lpstr>
      <vt:lpstr>Badge</vt:lpstr>
      <vt:lpstr>Capital Bikeshare project</vt:lpstr>
      <vt:lpstr>outline</vt:lpstr>
      <vt:lpstr>Objectives</vt:lpstr>
      <vt:lpstr>Tools &amp; Data Sources</vt:lpstr>
      <vt:lpstr>Tableau</vt:lpstr>
      <vt:lpstr>Statistical Analysis</vt:lpstr>
      <vt:lpstr>Machine Learning</vt:lpstr>
      <vt:lpstr>Conclusions</vt:lpstr>
      <vt:lpstr>Conclusions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Bikeshare project</dc:title>
  <dc:creator>Hannah Barker</dc:creator>
  <cp:lastModifiedBy>Patrick Wolfe</cp:lastModifiedBy>
  <cp:revision>36</cp:revision>
  <dcterms:created xsi:type="dcterms:W3CDTF">2019-01-20T17:03:02Z</dcterms:created>
  <dcterms:modified xsi:type="dcterms:W3CDTF">2019-05-15T00:54:18Z</dcterms:modified>
</cp:coreProperties>
</file>