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10"/>
  </p:notesMasterIdLst>
  <p:sldIdLst>
    <p:sldId id="256" r:id="rId2"/>
    <p:sldId id="261" r:id="rId3"/>
    <p:sldId id="263" r:id="rId4"/>
    <p:sldId id="264" r:id="rId5"/>
    <p:sldId id="265"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98" d="100"/>
          <a:sy n="98" d="100"/>
        </p:scale>
        <p:origin x="1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CABEE-9EF7-42D2-A46F-823E087757C8}" type="datetimeFigureOut">
              <a:rPr lang="en-US" smtClean="0"/>
              <a:t>3/3/2019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3E8B1-D6E5-48CD-AE85-10131E770859}" type="slidenum">
              <a:rPr lang="en-US" smtClean="0"/>
              <a:t>‹#›</a:t>
            </a:fld>
            <a:endParaRPr lang="en-US"/>
          </a:p>
        </p:txBody>
      </p:sp>
    </p:spTree>
    <p:extLst>
      <p:ext uri="{BB962C8B-B14F-4D97-AF65-F5344CB8AC3E}">
        <p14:creationId xmlns:p14="http://schemas.microsoft.com/office/powerpoint/2010/main" val="240184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A9FA04-916A-417D-AF22-0DADEE94FF05}" type="datetime1">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42256-0222-41AC-89A0-C0A593D20A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4137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BA88F-997A-4766-9C8A-9AE7CB3BBABF}" type="datetime1">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54427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933BB-63AA-4D77-BC03-E02B85278560}" type="datetime1">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10376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lvl1pPr marL="0">
              <a:defRPr b="0"/>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486918" indent="-285750">
              <a:buFont typeface="Arial" panose="020B0604020202020204" pitchFamily="34" charset="0"/>
              <a:buChar char="•"/>
              <a:defRPr/>
            </a:lvl2pPr>
            <a:lvl3pPr marL="669798" indent="-285750">
              <a:buFont typeface="Arial" panose="020B0604020202020204" pitchFamily="34" charset="0"/>
              <a:buChar char="•"/>
              <a:defRPr/>
            </a:lvl3pPr>
            <a:lvl4pPr marL="852678" indent="-285750">
              <a:buFont typeface="Arial" panose="020B0604020202020204" pitchFamily="34" charset="0"/>
              <a:buChar char="•"/>
              <a:defRPr/>
            </a:lvl4pPr>
            <a:lvl5pPr marL="1035558"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DABA031-DE5F-4306-A4C5-524B902EBD40}" type="datetime1">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157918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A7F5F8-821B-4F23-97DB-A510A2F24926}" type="datetime1">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42256-0222-41AC-89A0-C0A593D20A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4840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normAutofit/>
          </a:bodyPr>
          <a:lstStyle>
            <a:lvl1pPr marL="91440" indent="-9144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buClr>
                <a:schemeClr val="accent1"/>
              </a:buClr>
              <a:buFont typeface="Arial" panose="020B0604020202020204" pitchFamily="34" charset="0"/>
              <a:buChar char="•"/>
              <a:defRPr lang="en-US" sz="20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normAutofit/>
          </a:bodyPr>
          <a:lstStyle>
            <a:lvl1pPr marL="91440" indent="-9144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buClr>
                <a:schemeClr val="accent1"/>
              </a:buClr>
              <a:buFont typeface="Arial" panose="020B0604020202020204" pitchFamily="34" charset="0"/>
              <a:buChar char="•"/>
              <a:defRPr lang="en-US" sz="20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buClr>
                <a:schemeClr val="accent1"/>
              </a:buClr>
              <a:buFont typeface="Arial" panose="020B0604020202020204" pitchFamily="34" charset="0"/>
              <a:buChar char="•"/>
              <a:defRPr lang="en-US" sz="20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97ADEC8-AEC4-46B5-BF5C-EA5094F50D31}" type="datetime1">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195716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94FE3C-73BE-4744-8F6D-FBC4E4ABF04C}" type="datetime1">
              <a:rPr lang="en-US" smtClean="0"/>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300588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F0F95E-4FA8-4095-9F59-9AA3C509230E}" type="datetime1">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32333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2D2205-FCE1-474F-B63A-B2A0AA22FD13}" type="datetime1">
              <a:rPr lang="en-US" smtClean="0"/>
              <a:t>3/3/2019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50951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F234E9-142B-42D5-A1D6-24DC8A9DE70C}" type="datetime1">
              <a:rPr lang="en-US" smtClean="0"/>
              <a:t>3/3/2019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C42256-0222-41AC-89A0-C0A593D20A1E}" type="slidenum">
              <a:rPr lang="en-US" smtClean="0"/>
              <a:t>‹#›</a:t>
            </a:fld>
            <a:endParaRPr lang="en-US"/>
          </a:p>
        </p:txBody>
      </p:sp>
    </p:spTree>
    <p:extLst>
      <p:ext uri="{BB962C8B-B14F-4D97-AF65-F5344CB8AC3E}">
        <p14:creationId xmlns:p14="http://schemas.microsoft.com/office/powerpoint/2010/main" val="285343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1063BD-3D3A-406A-A3BB-49C600A5BA1A}" type="datetime1">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42256-0222-41AC-89A0-C0A593D20A1E}" type="slidenum">
              <a:rPr lang="en-US" smtClean="0"/>
              <a:t>‹#›</a:t>
            </a:fld>
            <a:endParaRPr lang="en-US"/>
          </a:p>
        </p:txBody>
      </p:sp>
    </p:spTree>
    <p:extLst>
      <p:ext uri="{BB962C8B-B14F-4D97-AF65-F5344CB8AC3E}">
        <p14:creationId xmlns:p14="http://schemas.microsoft.com/office/powerpoint/2010/main" val="42551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E285E5-ADE8-4EC5-82B7-9ADCF8BCF5E6}" type="datetime1">
              <a:rPr lang="en-US" smtClean="0"/>
              <a:t>3/3/2019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C42256-0222-41AC-89A0-C0A593D20A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47833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loud.mongod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F187-AD84-4BB8-BB2F-DE591BEE8E06}"/>
              </a:ext>
            </a:extLst>
          </p:cNvPr>
          <p:cNvSpPr>
            <a:spLocks noGrp="1"/>
          </p:cNvSpPr>
          <p:nvPr>
            <p:ph type="ctrTitle"/>
          </p:nvPr>
        </p:nvSpPr>
        <p:spPr/>
        <p:txBody>
          <a:bodyPr/>
          <a:lstStyle/>
          <a:p>
            <a:r>
              <a:rPr lang="en-US" dirty="0"/>
              <a:t>ETL – Mini Project</a:t>
            </a:r>
          </a:p>
        </p:txBody>
      </p:sp>
      <p:sp>
        <p:nvSpPr>
          <p:cNvPr id="3" name="Subtitle 2">
            <a:extLst>
              <a:ext uri="{FF2B5EF4-FFF2-40B4-BE49-F238E27FC236}">
                <a16:creationId xmlns:a16="http://schemas.microsoft.com/office/drawing/2014/main" id="{56C76D60-BFF9-4694-9B6C-90BA584BBC1A}"/>
              </a:ext>
            </a:extLst>
          </p:cNvPr>
          <p:cNvSpPr>
            <a:spLocks noGrp="1"/>
          </p:cNvSpPr>
          <p:nvPr>
            <p:ph type="subTitle" idx="1"/>
          </p:nvPr>
        </p:nvSpPr>
        <p:spPr/>
        <p:txBody>
          <a:bodyPr>
            <a:normAutofit/>
          </a:bodyPr>
          <a:lstStyle/>
          <a:p>
            <a:r>
              <a:rPr lang="en-US" dirty="0"/>
              <a:t>Pat Wolfe</a:t>
            </a:r>
          </a:p>
          <a:p>
            <a:r>
              <a:rPr lang="en-US" dirty="0"/>
              <a:t>Alpesh Patel</a:t>
            </a:r>
          </a:p>
        </p:txBody>
      </p:sp>
      <p:sp>
        <p:nvSpPr>
          <p:cNvPr id="5" name="Slide Number Placeholder 4">
            <a:extLst>
              <a:ext uri="{FF2B5EF4-FFF2-40B4-BE49-F238E27FC236}">
                <a16:creationId xmlns:a16="http://schemas.microsoft.com/office/drawing/2014/main" id="{C8C16486-4B28-4C2B-83F8-E436A8601835}"/>
              </a:ext>
            </a:extLst>
          </p:cNvPr>
          <p:cNvSpPr>
            <a:spLocks noGrp="1"/>
          </p:cNvSpPr>
          <p:nvPr>
            <p:ph type="sldNum" sz="quarter" idx="12"/>
          </p:nvPr>
        </p:nvSpPr>
        <p:spPr/>
        <p:txBody>
          <a:bodyPr/>
          <a:lstStyle/>
          <a:p>
            <a:fld id="{46C42256-0222-41AC-89A0-C0A593D20A1E}" type="slidenum">
              <a:rPr lang="en-US" smtClean="0"/>
              <a:t>1</a:t>
            </a:fld>
            <a:endParaRPr lang="en-US"/>
          </a:p>
        </p:txBody>
      </p:sp>
    </p:spTree>
    <p:extLst>
      <p:ext uri="{BB962C8B-B14F-4D97-AF65-F5344CB8AC3E}">
        <p14:creationId xmlns:p14="http://schemas.microsoft.com/office/powerpoint/2010/main" val="357626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01A9-D019-47D2-B879-985FBE572B5A}"/>
              </a:ext>
            </a:extLst>
          </p:cNvPr>
          <p:cNvSpPr>
            <a:spLocks noGrp="1"/>
          </p:cNvSpPr>
          <p:nvPr>
            <p:ph type="title"/>
          </p:nvPr>
        </p:nvSpPr>
        <p:spPr/>
        <p:txBody>
          <a:bodyPr/>
          <a:lstStyle/>
          <a:p>
            <a:r>
              <a:rPr lang="en-US" dirty="0"/>
              <a:t>Background for ETL</a:t>
            </a:r>
          </a:p>
        </p:txBody>
      </p:sp>
      <p:sp>
        <p:nvSpPr>
          <p:cNvPr id="3" name="Content Placeholder 2">
            <a:extLst>
              <a:ext uri="{FF2B5EF4-FFF2-40B4-BE49-F238E27FC236}">
                <a16:creationId xmlns:a16="http://schemas.microsoft.com/office/drawing/2014/main" id="{C7348673-3174-4C35-A203-6920AA3BF900}"/>
              </a:ext>
            </a:extLst>
          </p:cNvPr>
          <p:cNvSpPr>
            <a:spLocks noGrp="1"/>
          </p:cNvSpPr>
          <p:nvPr>
            <p:ph idx="1"/>
          </p:nvPr>
        </p:nvSpPr>
        <p:spPr/>
        <p:txBody>
          <a:bodyPr/>
          <a:lstStyle/>
          <a:p>
            <a:r>
              <a:rPr lang="en-US" dirty="0"/>
              <a:t>The intent of this team project was to become familiar with the concept of Extraction, Transformation, and Load</a:t>
            </a:r>
          </a:p>
          <a:p>
            <a:r>
              <a:rPr lang="en-US" dirty="0"/>
              <a:t>Our team decided to take a look at data on Olympic data vs. Gross Domestic Product (GDP)</a:t>
            </a:r>
          </a:p>
          <a:p>
            <a:r>
              <a:rPr lang="en-US" dirty="0"/>
              <a:t>The ambitious goal was to perform ETL on two sets of data provided at (Kaggle.com) and perform an analysis of countries, medals, GDP, </a:t>
            </a:r>
            <a:r>
              <a:rPr lang="en-US" dirty="0" err="1"/>
              <a:t>etc</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AAF4F028-041F-49C3-834A-04B24C0209CB}"/>
              </a:ext>
            </a:extLst>
          </p:cNvPr>
          <p:cNvSpPr>
            <a:spLocks noGrp="1"/>
          </p:cNvSpPr>
          <p:nvPr>
            <p:ph type="sldNum" sz="quarter" idx="12"/>
          </p:nvPr>
        </p:nvSpPr>
        <p:spPr/>
        <p:txBody>
          <a:bodyPr/>
          <a:lstStyle/>
          <a:p>
            <a:fld id="{46C42256-0222-41AC-89A0-C0A593D20A1E}" type="slidenum">
              <a:rPr lang="en-US" smtClean="0"/>
              <a:t>2</a:t>
            </a:fld>
            <a:endParaRPr lang="en-US"/>
          </a:p>
        </p:txBody>
      </p:sp>
    </p:spTree>
    <p:extLst>
      <p:ext uri="{BB962C8B-B14F-4D97-AF65-F5344CB8AC3E}">
        <p14:creationId xmlns:p14="http://schemas.microsoft.com/office/powerpoint/2010/main" val="16042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355F-DBC8-491D-B3A1-270E042688DA}"/>
              </a:ext>
            </a:extLst>
          </p:cNvPr>
          <p:cNvSpPr>
            <a:spLocks noGrp="1"/>
          </p:cNvSpPr>
          <p:nvPr>
            <p:ph type="title"/>
          </p:nvPr>
        </p:nvSpPr>
        <p:spPr/>
        <p:txBody>
          <a:bodyPr/>
          <a:lstStyle/>
          <a:p>
            <a:r>
              <a:rPr lang="en-US" dirty="0"/>
              <a:t>Sources of Data – </a:t>
            </a:r>
            <a:r>
              <a:rPr lang="en-US" b="1" dirty="0">
                <a:solidFill>
                  <a:srgbClr val="00B050"/>
                </a:solidFill>
              </a:rPr>
              <a:t>E</a:t>
            </a:r>
            <a:r>
              <a:rPr lang="en-US" dirty="0"/>
              <a:t>xtraction </a:t>
            </a:r>
          </a:p>
        </p:txBody>
      </p:sp>
      <p:sp>
        <p:nvSpPr>
          <p:cNvPr id="3" name="Content Placeholder 2">
            <a:extLst>
              <a:ext uri="{FF2B5EF4-FFF2-40B4-BE49-F238E27FC236}">
                <a16:creationId xmlns:a16="http://schemas.microsoft.com/office/drawing/2014/main" id="{60BF324C-81F2-4391-A866-646136D004CE}"/>
              </a:ext>
            </a:extLst>
          </p:cNvPr>
          <p:cNvSpPr>
            <a:spLocks noGrp="1"/>
          </p:cNvSpPr>
          <p:nvPr>
            <p:ph idx="1"/>
          </p:nvPr>
        </p:nvSpPr>
        <p:spPr/>
        <p:txBody>
          <a:bodyPr/>
          <a:lstStyle/>
          <a:p>
            <a:r>
              <a:rPr lang="en-US" dirty="0"/>
              <a:t>3 CSV files that contained:</a:t>
            </a:r>
          </a:p>
          <a:p>
            <a:pPr lvl="1"/>
            <a:r>
              <a:rPr lang="en-US" dirty="0"/>
              <a:t>Historical Olympics that included events, medals, countries</a:t>
            </a:r>
          </a:p>
          <a:p>
            <a:pPr lvl="1"/>
            <a:r>
              <a:rPr lang="en-US" dirty="0"/>
              <a:t>Current GDP data of countries of the world</a:t>
            </a:r>
          </a:p>
          <a:p>
            <a:pPr lvl="1"/>
            <a:r>
              <a:rPr lang="en-US" dirty="0"/>
              <a:t>National Olympic Commit Regions (key for Olympic data)</a:t>
            </a:r>
          </a:p>
          <a:p>
            <a:pPr lvl="1"/>
            <a:endParaRPr lang="en-US" dirty="0"/>
          </a:p>
        </p:txBody>
      </p:sp>
      <p:pic>
        <p:nvPicPr>
          <p:cNvPr id="4" name="Picture 3">
            <a:extLst>
              <a:ext uri="{FF2B5EF4-FFF2-40B4-BE49-F238E27FC236}">
                <a16:creationId xmlns:a16="http://schemas.microsoft.com/office/drawing/2014/main" id="{CE5AD0F7-8D71-4E4F-A21C-8EC111942AF3}"/>
              </a:ext>
            </a:extLst>
          </p:cNvPr>
          <p:cNvPicPr>
            <a:picLocks noChangeAspect="1"/>
          </p:cNvPicPr>
          <p:nvPr/>
        </p:nvPicPr>
        <p:blipFill>
          <a:blip r:embed="rId2"/>
          <a:stretch>
            <a:fillRect/>
          </a:stretch>
        </p:blipFill>
        <p:spPr>
          <a:xfrm>
            <a:off x="110358" y="5060556"/>
            <a:ext cx="11971283" cy="1724840"/>
          </a:xfrm>
          <a:prstGeom prst="rect">
            <a:avLst/>
          </a:prstGeom>
        </p:spPr>
      </p:pic>
      <p:pic>
        <p:nvPicPr>
          <p:cNvPr id="5" name="Picture 4">
            <a:extLst>
              <a:ext uri="{FF2B5EF4-FFF2-40B4-BE49-F238E27FC236}">
                <a16:creationId xmlns:a16="http://schemas.microsoft.com/office/drawing/2014/main" id="{A1BCA04E-1252-4BB0-B8E9-95061A6EBF1F}"/>
              </a:ext>
            </a:extLst>
          </p:cNvPr>
          <p:cNvPicPr>
            <a:picLocks noChangeAspect="1"/>
          </p:cNvPicPr>
          <p:nvPr/>
        </p:nvPicPr>
        <p:blipFill>
          <a:blip r:embed="rId3"/>
          <a:stretch>
            <a:fillRect/>
          </a:stretch>
        </p:blipFill>
        <p:spPr>
          <a:xfrm>
            <a:off x="110358" y="3158637"/>
            <a:ext cx="8478029" cy="1724840"/>
          </a:xfrm>
          <a:prstGeom prst="rect">
            <a:avLst/>
          </a:prstGeom>
        </p:spPr>
      </p:pic>
      <p:pic>
        <p:nvPicPr>
          <p:cNvPr id="6" name="Picture 5">
            <a:extLst>
              <a:ext uri="{FF2B5EF4-FFF2-40B4-BE49-F238E27FC236}">
                <a16:creationId xmlns:a16="http://schemas.microsoft.com/office/drawing/2014/main" id="{24329142-EDB8-4C38-8FB7-90D8AAC88ADF}"/>
              </a:ext>
            </a:extLst>
          </p:cNvPr>
          <p:cNvPicPr>
            <a:picLocks noChangeAspect="1"/>
          </p:cNvPicPr>
          <p:nvPr/>
        </p:nvPicPr>
        <p:blipFill>
          <a:blip r:embed="rId4"/>
          <a:stretch>
            <a:fillRect/>
          </a:stretch>
        </p:blipFill>
        <p:spPr>
          <a:xfrm>
            <a:off x="8947150" y="1914439"/>
            <a:ext cx="2940050" cy="2144507"/>
          </a:xfrm>
          <a:prstGeom prst="rect">
            <a:avLst/>
          </a:prstGeom>
        </p:spPr>
      </p:pic>
      <p:sp>
        <p:nvSpPr>
          <p:cNvPr id="7" name="Rectangle 6">
            <a:extLst>
              <a:ext uri="{FF2B5EF4-FFF2-40B4-BE49-F238E27FC236}">
                <a16:creationId xmlns:a16="http://schemas.microsoft.com/office/drawing/2014/main" id="{1D8CF718-3133-49E0-9634-4AF7185D6D57}"/>
              </a:ext>
            </a:extLst>
          </p:cNvPr>
          <p:cNvSpPr/>
          <p:nvPr/>
        </p:nvSpPr>
        <p:spPr>
          <a:xfrm>
            <a:off x="390769" y="4704862"/>
            <a:ext cx="2227385" cy="247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Olympic Data</a:t>
            </a:r>
          </a:p>
        </p:txBody>
      </p:sp>
      <p:sp>
        <p:nvSpPr>
          <p:cNvPr id="8" name="Rectangle 7">
            <a:extLst>
              <a:ext uri="{FF2B5EF4-FFF2-40B4-BE49-F238E27FC236}">
                <a16:creationId xmlns:a16="http://schemas.microsoft.com/office/drawing/2014/main" id="{5EF6D78E-2828-4FB4-8A0F-0B7463D52EFB}"/>
              </a:ext>
            </a:extLst>
          </p:cNvPr>
          <p:cNvSpPr/>
          <p:nvPr/>
        </p:nvSpPr>
        <p:spPr>
          <a:xfrm>
            <a:off x="390769" y="6538076"/>
            <a:ext cx="2227385" cy="247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GDP Data</a:t>
            </a:r>
          </a:p>
        </p:txBody>
      </p:sp>
      <p:sp>
        <p:nvSpPr>
          <p:cNvPr id="9" name="Rectangle 8">
            <a:extLst>
              <a:ext uri="{FF2B5EF4-FFF2-40B4-BE49-F238E27FC236}">
                <a16:creationId xmlns:a16="http://schemas.microsoft.com/office/drawing/2014/main" id="{F0421E1C-88B0-4FC1-A00C-D4980062D348}"/>
              </a:ext>
            </a:extLst>
          </p:cNvPr>
          <p:cNvSpPr/>
          <p:nvPr/>
        </p:nvSpPr>
        <p:spPr>
          <a:xfrm>
            <a:off x="9391275" y="1667119"/>
            <a:ext cx="2227385" cy="247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Olympic Key</a:t>
            </a:r>
          </a:p>
        </p:txBody>
      </p:sp>
      <p:sp>
        <p:nvSpPr>
          <p:cNvPr id="11" name="Slide Number Placeholder 10">
            <a:extLst>
              <a:ext uri="{FF2B5EF4-FFF2-40B4-BE49-F238E27FC236}">
                <a16:creationId xmlns:a16="http://schemas.microsoft.com/office/drawing/2014/main" id="{C351A0A6-6E51-4522-A320-1A8B6D28CA76}"/>
              </a:ext>
            </a:extLst>
          </p:cNvPr>
          <p:cNvSpPr>
            <a:spLocks noGrp="1"/>
          </p:cNvSpPr>
          <p:nvPr>
            <p:ph type="sldNum" sz="quarter" idx="12"/>
          </p:nvPr>
        </p:nvSpPr>
        <p:spPr/>
        <p:txBody>
          <a:bodyPr/>
          <a:lstStyle/>
          <a:p>
            <a:fld id="{46C42256-0222-41AC-89A0-C0A593D20A1E}" type="slidenum">
              <a:rPr lang="en-US" smtClean="0"/>
              <a:t>3</a:t>
            </a:fld>
            <a:endParaRPr lang="en-US"/>
          </a:p>
        </p:txBody>
      </p:sp>
    </p:spTree>
    <p:extLst>
      <p:ext uri="{BB962C8B-B14F-4D97-AF65-F5344CB8AC3E}">
        <p14:creationId xmlns:p14="http://schemas.microsoft.com/office/powerpoint/2010/main" val="359921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B4D3-5B3A-42C3-B307-28534A505CEF}"/>
              </a:ext>
            </a:extLst>
          </p:cNvPr>
          <p:cNvSpPr>
            <a:spLocks noGrp="1"/>
          </p:cNvSpPr>
          <p:nvPr>
            <p:ph type="title"/>
          </p:nvPr>
        </p:nvSpPr>
        <p:spPr/>
        <p:txBody>
          <a:bodyPr/>
          <a:lstStyle/>
          <a:p>
            <a:r>
              <a:rPr lang="en-US" b="1" dirty="0">
                <a:solidFill>
                  <a:srgbClr val="00B050"/>
                </a:solidFill>
              </a:rPr>
              <a:t>T</a:t>
            </a:r>
            <a:r>
              <a:rPr lang="en-US" dirty="0"/>
              <a:t>ransformation</a:t>
            </a:r>
          </a:p>
        </p:txBody>
      </p:sp>
      <p:sp>
        <p:nvSpPr>
          <p:cNvPr id="3" name="Content Placeholder 2">
            <a:extLst>
              <a:ext uri="{FF2B5EF4-FFF2-40B4-BE49-F238E27FC236}">
                <a16:creationId xmlns:a16="http://schemas.microsoft.com/office/drawing/2014/main" id="{F01BECB0-41CD-40DB-85AD-9CC1FEE0F2B0}"/>
              </a:ext>
            </a:extLst>
          </p:cNvPr>
          <p:cNvSpPr>
            <a:spLocks noGrp="1"/>
          </p:cNvSpPr>
          <p:nvPr>
            <p:ph idx="1"/>
          </p:nvPr>
        </p:nvSpPr>
        <p:spPr/>
        <p:txBody>
          <a:bodyPr/>
          <a:lstStyle/>
          <a:p>
            <a:r>
              <a:rPr lang="en-US" dirty="0"/>
              <a:t>The initial thought was that with the use of the Olympic Key’s country information we would be able to easily merge data with GDP……. (it wasn’t that simple)</a:t>
            </a:r>
          </a:p>
          <a:p>
            <a:r>
              <a:rPr lang="en-US" dirty="0"/>
              <a:t>We first used Python Pandas (and other libraries) to import the CSVs and created data frames out of each.</a:t>
            </a:r>
          </a:p>
          <a:p>
            <a:r>
              <a:rPr lang="en-US" dirty="0"/>
              <a:t>Once we had them pulled into our environment we focused on the data that we had intent to use (SEX, NOC, Medals, and Sport) </a:t>
            </a:r>
          </a:p>
          <a:p>
            <a:r>
              <a:rPr lang="en-US" dirty="0"/>
              <a:t>Then merge the two data frame together for Olympics Data and a list of regions defined by NOC and renamed the column Region to Country for use with GDP Data</a:t>
            </a:r>
          </a:p>
          <a:p>
            <a:r>
              <a:rPr lang="en-US" dirty="0"/>
              <a:t>Next, for the GDP data, we extracted columns relevant to our work (Country, Population, and GDP) and applied some styling to the data frame</a:t>
            </a:r>
          </a:p>
          <a:p>
            <a:r>
              <a:rPr lang="en-US" dirty="0"/>
              <a:t>…… This is where it gets fun (see next page)</a:t>
            </a:r>
          </a:p>
        </p:txBody>
      </p:sp>
      <p:sp>
        <p:nvSpPr>
          <p:cNvPr id="5" name="Slide Number Placeholder 4">
            <a:extLst>
              <a:ext uri="{FF2B5EF4-FFF2-40B4-BE49-F238E27FC236}">
                <a16:creationId xmlns:a16="http://schemas.microsoft.com/office/drawing/2014/main" id="{5574DCAE-CD36-4EC8-B8FB-C148454EC885}"/>
              </a:ext>
            </a:extLst>
          </p:cNvPr>
          <p:cNvSpPr>
            <a:spLocks noGrp="1"/>
          </p:cNvSpPr>
          <p:nvPr>
            <p:ph type="sldNum" sz="quarter" idx="12"/>
          </p:nvPr>
        </p:nvSpPr>
        <p:spPr/>
        <p:txBody>
          <a:bodyPr/>
          <a:lstStyle/>
          <a:p>
            <a:fld id="{46C42256-0222-41AC-89A0-C0A593D20A1E}" type="slidenum">
              <a:rPr lang="en-US" smtClean="0"/>
              <a:t>4</a:t>
            </a:fld>
            <a:endParaRPr lang="en-US"/>
          </a:p>
        </p:txBody>
      </p:sp>
    </p:spTree>
    <p:extLst>
      <p:ext uri="{BB962C8B-B14F-4D97-AF65-F5344CB8AC3E}">
        <p14:creationId xmlns:p14="http://schemas.microsoft.com/office/powerpoint/2010/main" val="263539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B4D3-5B3A-42C3-B307-28534A505CEF}"/>
              </a:ext>
            </a:extLst>
          </p:cNvPr>
          <p:cNvSpPr>
            <a:spLocks noGrp="1"/>
          </p:cNvSpPr>
          <p:nvPr>
            <p:ph type="title"/>
          </p:nvPr>
        </p:nvSpPr>
        <p:spPr/>
        <p:txBody>
          <a:bodyPr/>
          <a:lstStyle/>
          <a:p>
            <a:r>
              <a:rPr lang="en-US" b="1" dirty="0">
                <a:solidFill>
                  <a:srgbClr val="00B050"/>
                </a:solidFill>
              </a:rPr>
              <a:t>T</a:t>
            </a:r>
            <a:r>
              <a:rPr lang="en-US" dirty="0"/>
              <a:t>ransformation</a:t>
            </a:r>
          </a:p>
        </p:txBody>
      </p:sp>
      <p:sp>
        <p:nvSpPr>
          <p:cNvPr id="3" name="Content Placeholder 2">
            <a:extLst>
              <a:ext uri="{FF2B5EF4-FFF2-40B4-BE49-F238E27FC236}">
                <a16:creationId xmlns:a16="http://schemas.microsoft.com/office/drawing/2014/main" id="{F01BECB0-41CD-40DB-85AD-9CC1FEE0F2B0}"/>
              </a:ext>
            </a:extLst>
          </p:cNvPr>
          <p:cNvSpPr>
            <a:spLocks noGrp="1"/>
          </p:cNvSpPr>
          <p:nvPr>
            <p:ph idx="1"/>
          </p:nvPr>
        </p:nvSpPr>
        <p:spPr>
          <a:xfrm>
            <a:off x="1097280" y="1845734"/>
            <a:ext cx="10058400" cy="4476912"/>
          </a:xfrm>
        </p:spPr>
        <p:txBody>
          <a:bodyPr>
            <a:normAutofit/>
          </a:bodyPr>
          <a:lstStyle/>
          <a:p>
            <a:r>
              <a:rPr lang="en-US" dirty="0"/>
              <a:t>We tried to merge the Olympics DF with GDP DF on country and quickly learned that it wasn’t going to work and get the results we expected</a:t>
            </a:r>
          </a:p>
          <a:p>
            <a:pPr lvl="1"/>
            <a:r>
              <a:rPr lang="en-US" dirty="0"/>
              <a:t>There were ~275K rows in Olympics data </a:t>
            </a:r>
          </a:p>
          <a:p>
            <a:pPr lvl="1"/>
            <a:r>
              <a:rPr lang="en-US" dirty="0"/>
              <a:t>There were ~230 rows in Olympics data</a:t>
            </a:r>
          </a:p>
          <a:p>
            <a:r>
              <a:rPr lang="en-US" dirty="0"/>
              <a:t>What we expected:</a:t>
            </a:r>
          </a:p>
          <a:p>
            <a:pPr lvl="1"/>
            <a:r>
              <a:rPr lang="en-US" dirty="0"/>
              <a:t>A quick merge to see how each country’s GDP was compared to the medals and events that have happened in the Olympics</a:t>
            </a:r>
          </a:p>
          <a:p>
            <a:pPr lvl="1"/>
            <a:r>
              <a:rPr lang="en-US" b="1" i="1" dirty="0"/>
              <a:t>The df’s returned a lot of null rows or was not even rendering any data as there were too many rows that had countries listed</a:t>
            </a:r>
          </a:p>
          <a:p>
            <a:r>
              <a:rPr lang="en-US" dirty="0"/>
              <a:t>So we recognized that due to the # of rows that don’t correlate well with each other we decided to Group the Olympic data by Country and Medals and then perform a count on the medals won</a:t>
            </a:r>
          </a:p>
          <a:p>
            <a:pPr lvl="1"/>
            <a:r>
              <a:rPr lang="en-US" dirty="0"/>
              <a:t>Although we lost the ability to see what events and sex of athletes we were able to perform an “outer join” on the data on “country” </a:t>
            </a:r>
          </a:p>
          <a:p>
            <a:endParaRPr lang="en-US" dirty="0"/>
          </a:p>
        </p:txBody>
      </p:sp>
      <p:sp>
        <p:nvSpPr>
          <p:cNvPr id="5" name="Slide Number Placeholder 4">
            <a:extLst>
              <a:ext uri="{FF2B5EF4-FFF2-40B4-BE49-F238E27FC236}">
                <a16:creationId xmlns:a16="http://schemas.microsoft.com/office/drawing/2014/main" id="{5574DCAE-CD36-4EC8-B8FB-C148454EC885}"/>
              </a:ext>
            </a:extLst>
          </p:cNvPr>
          <p:cNvSpPr>
            <a:spLocks noGrp="1"/>
          </p:cNvSpPr>
          <p:nvPr>
            <p:ph type="sldNum" sz="quarter" idx="12"/>
          </p:nvPr>
        </p:nvSpPr>
        <p:spPr/>
        <p:txBody>
          <a:bodyPr/>
          <a:lstStyle/>
          <a:p>
            <a:fld id="{46C42256-0222-41AC-89A0-C0A593D20A1E}" type="slidenum">
              <a:rPr lang="en-US" smtClean="0"/>
              <a:t>5</a:t>
            </a:fld>
            <a:endParaRPr lang="en-US"/>
          </a:p>
        </p:txBody>
      </p:sp>
    </p:spTree>
    <p:extLst>
      <p:ext uri="{BB962C8B-B14F-4D97-AF65-F5344CB8AC3E}">
        <p14:creationId xmlns:p14="http://schemas.microsoft.com/office/powerpoint/2010/main" val="25571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6C2C-7696-43F6-A911-91D8B1873453}"/>
              </a:ext>
            </a:extLst>
          </p:cNvPr>
          <p:cNvSpPr>
            <a:spLocks noGrp="1"/>
          </p:cNvSpPr>
          <p:nvPr>
            <p:ph type="title"/>
          </p:nvPr>
        </p:nvSpPr>
        <p:spPr/>
        <p:txBody>
          <a:bodyPr/>
          <a:lstStyle/>
          <a:p>
            <a:r>
              <a:rPr lang="en-US" b="1" dirty="0">
                <a:solidFill>
                  <a:srgbClr val="00B050"/>
                </a:solidFill>
              </a:rPr>
              <a:t>T</a:t>
            </a:r>
            <a:r>
              <a:rPr lang="en-US" dirty="0"/>
              <a:t>ransformation</a:t>
            </a:r>
          </a:p>
        </p:txBody>
      </p:sp>
      <p:sp>
        <p:nvSpPr>
          <p:cNvPr id="3" name="Content Placeholder 2">
            <a:extLst>
              <a:ext uri="{FF2B5EF4-FFF2-40B4-BE49-F238E27FC236}">
                <a16:creationId xmlns:a16="http://schemas.microsoft.com/office/drawing/2014/main" id="{246E010C-3A3F-4C53-A8D5-1B7C7ABA269F}"/>
              </a:ext>
            </a:extLst>
          </p:cNvPr>
          <p:cNvSpPr>
            <a:spLocks noGrp="1"/>
          </p:cNvSpPr>
          <p:nvPr>
            <p:ph idx="1"/>
          </p:nvPr>
        </p:nvSpPr>
        <p:spPr/>
        <p:txBody>
          <a:bodyPr/>
          <a:lstStyle/>
          <a:p>
            <a:r>
              <a:rPr lang="en-US" dirty="0"/>
              <a:t>Now we had all the rows of the countries with types of count of medals and rows of the GDP that provided population and GDP</a:t>
            </a:r>
          </a:p>
          <a:p>
            <a:r>
              <a:rPr lang="en-US" dirty="0" err="1"/>
              <a:t>pandas.DataFrame.aggregate</a:t>
            </a:r>
            <a:r>
              <a:rPr lang="en-US" dirty="0"/>
              <a:t> – was used initially to try to aggregate data by the first or max value</a:t>
            </a:r>
          </a:p>
          <a:p>
            <a:r>
              <a:rPr lang="en-US" dirty="0"/>
              <a:t>Once we felt comfortable with our final data frame that provided Total Medal count against GDP and population by country we exported a file to CSV.</a:t>
            </a:r>
          </a:p>
          <a:p>
            <a:r>
              <a:rPr lang="en-US" dirty="0"/>
              <a:t>Attempted to loaded it directly to:</a:t>
            </a:r>
          </a:p>
          <a:p>
            <a:pPr lvl="1"/>
            <a:r>
              <a:rPr lang="en-US" dirty="0"/>
              <a:t>MongoDB on Azure – receiving too many errors from within </a:t>
            </a:r>
            <a:r>
              <a:rPr lang="en-US" dirty="0" err="1"/>
              <a:t>Jupyter</a:t>
            </a:r>
            <a:r>
              <a:rPr lang="en-US" dirty="0"/>
              <a:t> and when running the file</a:t>
            </a:r>
          </a:p>
          <a:p>
            <a:pPr lvl="1"/>
            <a:r>
              <a:rPr lang="en-US" dirty="0"/>
              <a:t>AWS – Connections wasn’t established</a:t>
            </a:r>
          </a:p>
          <a:p>
            <a:pPr lvl="1"/>
            <a:r>
              <a:rPr lang="en-US" dirty="0"/>
              <a:t>SQL  - Too time consuming as we already had it structured</a:t>
            </a:r>
          </a:p>
          <a:p>
            <a:pPr lvl="1"/>
            <a:r>
              <a:rPr lang="en-US" dirty="0" err="1"/>
              <a:t>SalesForce</a:t>
            </a:r>
            <a:r>
              <a:rPr lang="en-US" dirty="0"/>
              <a:t> – attempted but couldn’t find elements required to connect</a:t>
            </a:r>
          </a:p>
          <a:p>
            <a:endParaRPr lang="en-US" dirty="0"/>
          </a:p>
        </p:txBody>
      </p:sp>
      <p:sp>
        <p:nvSpPr>
          <p:cNvPr id="4" name="Slide Number Placeholder 3">
            <a:extLst>
              <a:ext uri="{FF2B5EF4-FFF2-40B4-BE49-F238E27FC236}">
                <a16:creationId xmlns:a16="http://schemas.microsoft.com/office/drawing/2014/main" id="{723BFEC7-AFE7-4FE6-BC64-674B6AE9BA3A}"/>
              </a:ext>
            </a:extLst>
          </p:cNvPr>
          <p:cNvSpPr>
            <a:spLocks noGrp="1"/>
          </p:cNvSpPr>
          <p:nvPr>
            <p:ph type="sldNum" sz="quarter" idx="12"/>
          </p:nvPr>
        </p:nvSpPr>
        <p:spPr/>
        <p:txBody>
          <a:bodyPr/>
          <a:lstStyle/>
          <a:p>
            <a:fld id="{46C42256-0222-41AC-89A0-C0A593D20A1E}" type="slidenum">
              <a:rPr lang="en-US" smtClean="0"/>
              <a:t>6</a:t>
            </a:fld>
            <a:endParaRPr lang="en-US"/>
          </a:p>
        </p:txBody>
      </p:sp>
    </p:spTree>
    <p:extLst>
      <p:ext uri="{BB962C8B-B14F-4D97-AF65-F5344CB8AC3E}">
        <p14:creationId xmlns:p14="http://schemas.microsoft.com/office/powerpoint/2010/main" val="361250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E0C1-EDE1-4907-9C3E-5EC123B80697}"/>
              </a:ext>
            </a:extLst>
          </p:cNvPr>
          <p:cNvSpPr>
            <a:spLocks noGrp="1"/>
          </p:cNvSpPr>
          <p:nvPr>
            <p:ph type="title"/>
          </p:nvPr>
        </p:nvSpPr>
        <p:spPr/>
        <p:txBody>
          <a:bodyPr/>
          <a:lstStyle/>
          <a:p>
            <a:r>
              <a:rPr lang="en-US" b="1" dirty="0">
                <a:solidFill>
                  <a:srgbClr val="00B050"/>
                </a:solidFill>
              </a:rPr>
              <a:t>L</a:t>
            </a:r>
            <a:r>
              <a:rPr lang="en-US" dirty="0"/>
              <a:t>oad</a:t>
            </a:r>
          </a:p>
        </p:txBody>
      </p:sp>
      <p:sp>
        <p:nvSpPr>
          <p:cNvPr id="3" name="Content Placeholder 2">
            <a:extLst>
              <a:ext uri="{FF2B5EF4-FFF2-40B4-BE49-F238E27FC236}">
                <a16:creationId xmlns:a16="http://schemas.microsoft.com/office/drawing/2014/main" id="{34562B25-EBCC-47BC-80CB-B836D4F411BA}"/>
              </a:ext>
            </a:extLst>
          </p:cNvPr>
          <p:cNvSpPr>
            <a:spLocks noGrp="1"/>
          </p:cNvSpPr>
          <p:nvPr>
            <p:ph idx="1"/>
          </p:nvPr>
        </p:nvSpPr>
        <p:spPr/>
        <p:txBody>
          <a:bodyPr/>
          <a:lstStyle/>
          <a:p>
            <a:r>
              <a:rPr lang="en-US" dirty="0"/>
              <a:t>Created a python file (see repo) to read our </a:t>
            </a:r>
            <a:r>
              <a:rPr lang="en-US" dirty="0" err="1"/>
              <a:t>OlympicsGDP</a:t>
            </a:r>
            <a:r>
              <a:rPr lang="en-US" dirty="0"/>
              <a:t> data into Azure MongoDB</a:t>
            </a:r>
          </a:p>
          <a:p>
            <a:pPr lvl="1"/>
            <a:r>
              <a:rPr lang="en-US" dirty="0">
                <a:hlinkClick r:id="rId2"/>
              </a:rPr>
              <a:t>https://cloud.mongodb.com</a:t>
            </a:r>
            <a:r>
              <a:rPr lang="en-US" dirty="0"/>
              <a:t> </a:t>
            </a:r>
          </a:p>
          <a:p>
            <a:r>
              <a:rPr lang="en-US" dirty="0"/>
              <a:t>All connections are welcome to write to this database</a:t>
            </a:r>
          </a:p>
          <a:p>
            <a:r>
              <a:rPr lang="en-US" dirty="0"/>
              <a:t> Username/Password to read/write is embedded in code if you want to try</a:t>
            </a:r>
          </a:p>
        </p:txBody>
      </p:sp>
      <p:sp>
        <p:nvSpPr>
          <p:cNvPr id="4" name="Slide Number Placeholder 3">
            <a:extLst>
              <a:ext uri="{FF2B5EF4-FFF2-40B4-BE49-F238E27FC236}">
                <a16:creationId xmlns:a16="http://schemas.microsoft.com/office/drawing/2014/main" id="{3E806ADF-2C16-4A84-988D-27F12AC73746}"/>
              </a:ext>
            </a:extLst>
          </p:cNvPr>
          <p:cNvSpPr>
            <a:spLocks noGrp="1"/>
          </p:cNvSpPr>
          <p:nvPr>
            <p:ph type="sldNum" sz="quarter" idx="12"/>
          </p:nvPr>
        </p:nvSpPr>
        <p:spPr/>
        <p:txBody>
          <a:bodyPr/>
          <a:lstStyle/>
          <a:p>
            <a:fld id="{46C42256-0222-41AC-89A0-C0A593D20A1E}" type="slidenum">
              <a:rPr lang="en-US" smtClean="0"/>
              <a:t>7</a:t>
            </a:fld>
            <a:endParaRPr lang="en-US"/>
          </a:p>
        </p:txBody>
      </p:sp>
      <p:pic>
        <p:nvPicPr>
          <p:cNvPr id="6" name="Picture 5">
            <a:extLst>
              <a:ext uri="{FF2B5EF4-FFF2-40B4-BE49-F238E27FC236}">
                <a16:creationId xmlns:a16="http://schemas.microsoft.com/office/drawing/2014/main" id="{23E894B3-7E0F-4ED4-B892-A89BD6148D7A}"/>
              </a:ext>
            </a:extLst>
          </p:cNvPr>
          <p:cNvPicPr>
            <a:picLocks noChangeAspect="1"/>
          </p:cNvPicPr>
          <p:nvPr/>
        </p:nvPicPr>
        <p:blipFill>
          <a:blip r:embed="rId3"/>
          <a:stretch>
            <a:fillRect/>
          </a:stretch>
        </p:blipFill>
        <p:spPr>
          <a:xfrm>
            <a:off x="2235201" y="3546761"/>
            <a:ext cx="6893168" cy="3278149"/>
          </a:xfrm>
          <a:prstGeom prst="rect">
            <a:avLst/>
          </a:prstGeom>
        </p:spPr>
      </p:pic>
    </p:spTree>
    <p:extLst>
      <p:ext uri="{BB962C8B-B14F-4D97-AF65-F5344CB8AC3E}">
        <p14:creationId xmlns:p14="http://schemas.microsoft.com/office/powerpoint/2010/main" val="134164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E272-8579-4275-B07B-1D48059DF1AA}"/>
              </a:ext>
            </a:extLst>
          </p:cNvPr>
          <p:cNvSpPr>
            <a:spLocks noGrp="1"/>
          </p:cNvSpPr>
          <p:nvPr>
            <p:ph type="title"/>
          </p:nvPr>
        </p:nvSpPr>
        <p:spPr/>
        <p:txBody>
          <a:bodyPr/>
          <a:lstStyle/>
          <a:p>
            <a:r>
              <a:rPr lang="en-US" dirty="0"/>
              <a:t>Final Thoughts	</a:t>
            </a:r>
          </a:p>
        </p:txBody>
      </p:sp>
      <p:sp>
        <p:nvSpPr>
          <p:cNvPr id="3" name="Content Placeholder 2">
            <a:extLst>
              <a:ext uri="{FF2B5EF4-FFF2-40B4-BE49-F238E27FC236}">
                <a16:creationId xmlns:a16="http://schemas.microsoft.com/office/drawing/2014/main" id="{9650D9F1-438F-4B96-AF38-310A34744E43}"/>
              </a:ext>
            </a:extLst>
          </p:cNvPr>
          <p:cNvSpPr>
            <a:spLocks noGrp="1"/>
          </p:cNvSpPr>
          <p:nvPr>
            <p:ph idx="1"/>
          </p:nvPr>
        </p:nvSpPr>
        <p:spPr/>
        <p:txBody>
          <a:bodyPr/>
          <a:lstStyle/>
          <a:p>
            <a:r>
              <a:rPr lang="en-US" dirty="0"/>
              <a:t>Initial effort attempted was to pull congressional senators campaign contributions and see how industry performed and take a look at the </a:t>
            </a:r>
            <a:r>
              <a:rPr lang="en-US" dirty="0" err="1"/>
              <a:t>networth</a:t>
            </a:r>
            <a:r>
              <a:rPr lang="en-US" dirty="0"/>
              <a:t> of senators </a:t>
            </a:r>
          </a:p>
          <a:p>
            <a:pPr lvl="1"/>
            <a:r>
              <a:rPr lang="en-US" dirty="0"/>
              <a:t>Some API connections worked</a:t>
            </a:r>
          </a:p>
          <a:p>
            <a:pPr lvl="1"/>
            <a:r>
              <a:rPr lang="en-US" dirty="0"/>
              <a:t>Received 500 errors (server side still to this day (ProPublica)</a:t>
            </a:r>
          </a:p>
          <a:p>
            <a:r>
              <a:rPr lang="en-US" dirty="0"/>
              <a:t>The transformation portion does require a lot of rescoping and redetermining what data to use from the sources you have.  This could be come time consuming if you had various sources with no commonality or data sets were of different sizes.</a:t>
            </a:r>
          </a:p>
          <a:p>
            <a:r>
              <a:rPr lang="en-US" dirty="0"/>
              <a:t>Def should spend more time on the true ETL functions.  </a:t>
            </a:r>
          </a:p>
          <a:p>
            <a:pPr lvl="1"/>
            <a:r>
              <a:rPr lang="en-US" dirty="0"/>
              <a:t>Extraction could have taken just as much time if APIs, </a:t>
            </a:r>
            <a:r>
              <a:rPr lang="en-US" dirty="0" err="1"/>
              <a:t>WebScraping</a:t>
            </a:r>
            <a:r>
              <a:rPr lang="en-US" dirty="0"/>
              <a:t>, and CSV were used.</a:t>
            </a:r>
          </a:p>
          <a:p>
            <a:pPr lvl="1"/>
            <a:r>
              <a:rPr lang="en-US" dirty="0"/>
              <a:t>Transformation thought about using TALEND </a:t>
            </a:r>
            <a:r>
              <a:rPr lang="en-US" dirty="0" err="1"/>
              <a:t>OpenStudio</a:t>
            </a:r>
            <a:r>
              <a:rPr lang="en-US" dirty="0"/>
              <a:t>  - could’ve made it much easier to map and clean</a:t>
            </a:r>
          </a:p>
          <a:p>
            <a:pPr lvl="1"/>
            <a:r>
              <a:rPr lang="en-US" dirty="0"/>
              <a:t>Loading – Not sure why </a:t>
            </a:r>
            <a:r>
              <a:rPr lang="en-US" dirty="0" err="1"/>
              <a:t>jupyter</a:t>
            </a:r>
            <a:r>
              <a:rPr lang="en-US" dirty="0"/>
              <a:t> wasn’t able to help load to azure. </a:t>
            </a:r>
          </a:p>
        </p:txBody>
      </p:sp>
      <p:sp>
        <p:nvSpPr>
          <p:cNvPr id="4" name="Slide Number Placeholder 3">
            <a:extLst>
              <a:ext uri="{FF2B5EF4-FFF2-40B4-BE49-F238E27FC236}">
                <a16:creationId xmlns:a16="http://schemas.microsoft.com/office/drawing/2014/main" id="{00CB0AA9-C899-46D1-AA57-11D4D1171D3A}"/>
              </a:ext>
            </a:extLst>
          </p:cNvPr>
          <p:cNvSpPr>
            <a:spLocks noGrp="1"/>
          </p:cNvSpPr>
          <p:nvPr>
            <p:ph type="sldNum" sz="quarter" idx="12"/>
          </p:nvPr>
        </p:nvSpPr>
        <p:spPr/>
        <p:txBody>
          <a:bodyPr/>
          <a:lstStyle/>
          <a:p>
            <a:fld id="{46C42256-0222-41AC-89A0-C0A593D20A1E}" type="slidenum">
              <a:rPr lang="en-US" smtClean="0"/>
              <a:t>8</a:t>
            </a:fld>
            <a:endParaRPr lang="en-US"/>
          </a:p>
        </p:txBody>
      </p:sp>
    </p:spTree>
    <p:extLst>
      <p:ext uri="{BB962C8B-B14F-4D97-AF65-F5344CB8AC3E}">
        <p14:creationId xmlns:p14="http://schemas.microsoft.com/office/powerpoint/2010/main" val="9076925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TotalTime>
  <Words>751</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ETL – Mini Project</vt:lpstr>
      <vt:lpstr>Background for ETL</vt:lpstr>
      <vt:lpstr>Sources of Data – Extraction </vt:lpstr>
      <vt:lpstr>Transformation</vt:lpstr>
      <vt:lpstr>Transformation</vt:lpstr>
      <vt:lpstr>Transformation</vt:lpstr>
      <vt:lpstr>Load</vt:lpstr>
      <vt:lpstr>Final 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Alpesh Patel</dc:creator>
  <cp:lastModifiedBy>Alpesh Patel</cp:lastModifiedBy>
  <cp:revision>14</cp:revision>
  <dcterms:created xsi:type="dcterms:W3CDTF">2019-02-23T16:09:20Z</dcterms:created>
  <dcterms:modified xsi:type="dcterms:W3CDTF">2019-03-04T00:29:53Z</dcterms:modified>
</cp:coreProperties>
</file>