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8"/>
  </p:notesMasterIdLst>
  <p:sldIdLst>
    <p:sldId id="256" r:id="rId2"/>
    <p:sldId id="287" r:id="rId3"/>
    <p:sldId id="281" r:id="rId4"/>
    <p:sldId id="282" r:id="rId5"/>
    <p:sldId id="283" r:id="rId6"/>
    <p:sldId id="284" r:id="rId7"/>
    <p:sldId id="285" r:id="rId8"/>
    <p:sldId id="288" r:id="rId9"/>
    <p:sldId id="289" r:id="rId10"/>
    <p:sldId id="257" r:id="rId11"/>
    <p:sldId id="258" r:id="rId12"/>
    <p:sldId id="262" r:id="rId13"/>
    <p:sldId id="261" r:id="rId14"/>
    <p:sldId id="259" r:id="rId15"/>
    <p:sldId id="266" r:id="rId16"/>
    <p:sldId id="264" r:id="rId17"/>
    <p:sldId id="260" r:id="rId18"/>
    <p:sldId id="265" r:id="rId19"/>
    <p:sldId id="273" r:id="rId20"/>
    <p:sldId id="267" r:id="rId21"/>
    <p:sldId id="268" r:id="rId22"/>
    <p:sldId id="270" r:id="rId23"/>
    <p:sldId id="269" r:id="rId24"/>
    <p:sldId id="271" r:id="rId25"/>
    <p:sldId id="29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7"/>
    <p:restoredTop sz="92949"/>
  </p:normalViewPr>
  <p:slideViewPr>
    <p:cSldViewPr snapToGrid="0" snapToObjects="1">
      <p:cViewPr>
        <p:scale>
          <a:sx n="104" d="100"/>
          <a:sy n="104" d="100"/>
        </p:scale>
        <p:origin x="9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5E5D0-C645-DC47-A12C-8234FD44698F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949C-A024-7E42-B779-1BAC44BA48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37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949C-A024-7E42-B779-1BAC44BA485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6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142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Emission-from-international-sea-transportation-and-Endresen-S&#248;rg&#229;rd/71dfedbf4a2c127c16bdae1aef66ca46af1570d5" TargetMode="External"/><Relationship Id="rId4" Type="http://schemas.openxmlformats.org/officeDocument/2006/relationships/hyperlink" Target="https://agupubs.onlinelibrary.wiley.com/doi/epdf/10.1029/2004JD00561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c.europa.eu/clima/system/files/2021-08/swd_2021_228_en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650637"/>
            <a:ext cx="8361229" cy="2680180"/>
          </a:xfrm>
        </p:spPr>
        <p:txBody>
          <a:bodyPr/>
          <a:lstStyle/>
          <a:p>
            <a:r>
              <a:rPr kumimoji="1" lang="en-US" altLang="zh-CN" sz="6000" dirty="0" smtClean="0"/>
              <a:t>Methods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of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estimating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CO</a:t>
            </a:r>
            <a:r>
              <a:rPr kumimoji="1" lang="en-US" altLang="zh-CN" sz="6000" baseline="-25000" dirty="0" smtClean="0"/>
              <a:t>2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emissions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6" y="4400416"/>
            <a:ext cx="6831673" cy="1086237"/>
          </a:xfrm>
        </p:spPr>
        <p:txBody>
          <a:bodyPr/>
          <a:lstStyle/>
          <a:p>
            <a:r>
              <a:rPr kumimoji="1" lang="en-US" altLang="zh-CN" dirty="0" smtClean="0"/>
              <a:t>Bessie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5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101" y="4064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CN" sz="3000" dirty="0" smtClean="0"/>
              <a:t>Paper</a:t>
            </a:r>
            <a:r>
              <a:rPr lang="zh-CN" altLang="en-US" sz="3000" dirty="0" smtClean="0"/>
              <a:t> </a:t>
            </a:r>
            <a:r>
              <a:rPr lang="en-US" altLang="zh-CN" sz="3000" dirty="0"/>
              <a:t>2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Emission </a:t>
            </a:r>
            <a:r>
              <a:rPr lang="en-US" altLang="zh-CN" sz="3000" dirty="0"/>
              <a:t>from international sea transportation and environmental impact 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/>
              <a:t/>
            </a:r>
            <a:br>
              <a:rPr lang="en-US" altLang="zh-CN" sz="3000" dirty="0"/>
            </a:br>
            <a:endParaRPr kumimoji="1"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101" y="1371242"/>
            <a:ext cx="9601200" cy="51774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b="1" dirty="0" smtClean="0"/>
              <a:t>Main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topic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interest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/>
              <a:t>C</a:t>
            </a:r>
            <a:r>
              <a:rPr kumimoji="1" lang="en-US" altLang="zh-CN" dirty="0" smtClean="0"/>
              <a:t>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atmospheric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composition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pollutants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(NO</a:t>
            </a:r>
            <a:r>
              <a:rPr kumimoji="1" lang="en-US" altLang="zh-CN" baseline="-25000" dirty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organic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compounds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(VOC),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greenhouse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compounds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passenger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trade.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/>
          </a:p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Estimating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categories)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lang="en-US" altLang="zh-CN" dirty="0"/>
              <a:t> Exhaust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kumimoji="1" lang="en-US" altLang="zh-CN" dirty="0" smtClean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Estimating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geographical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cells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atmospheric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emission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equation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/>
          </a:p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b="1" dirty="0" smtClean="0"/>
              <a:t>Data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source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Distributions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AMVER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statistics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passenger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tons.</a:t>
            </a:r>
            <a:endParaRPr kumimoji="1" lang="en-US" altLang="zh-CN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43756"/>
            <a:ext cx="9990161" cy="6509982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b="1" dirty="0"/>
              <a:t>Methodology</a:t>
            </a:r>
          </a:p>
          <a:p>
            <a:pPr marL="0" indent="0">
              <a:buNone/>
            </a:pPr>
            <a:r>
              <a:rPr lang="en-US" altLang="zh-CN" dirty="0"/>
              <a:t>Exhaust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 smtClean="0"/>
              <a:t>equation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(auxiliary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engines</a:t>
            </a:r>
            <a:r>
              <a:rPr lang="zh-CN" altLang="en-US" dirty="0"/>
              <a:t> </a:t>
            </a:r>
            <a:r>
              <a:rPr lang="en-US" altLang="zh-CN" dirty="0" smtClean="0"/>
              <a:t>excluded):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M</a:t>
            </a:r>
            <a:r>
              <a:rPr lang="en-US" altLang="zh-CN" sz="1800" baseline="-25000" dirty="0" err="1" smtClean="0"/>
              <a:t>g,i,k,s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the amount of pollutant emitted of type g for ships </a:t>
            </a:r>
            <a:r>
              <a:rPr lang="en-US" altLang="zh-CN" sz="1800" dirty="0" smtClean="0"/>
              <a:t>of </a:t>
            </a:r>
            <a:r>
              <a:rPr lang="en-US" altLang="zh-CN" sz="1800" dirty="0"/>
              <a:t>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size category k with engine type s, kg </a:t>
            </a:r>
            <a:r>
              <a:rPr lang="en-US" altLang="zh-CN" sz="1800" dirty="0" smtClean="0"/>
              <a:t>pollution;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>
                <a:solidFill>
                  <a:srgbClr val="C00000"/>
                </a:solidFill>
              </a:rPr>
              <a:t>c</a:t>
            </a:r>
            <a:r>
              <a:rPr lang="en-US" altLang="zh-CN" sz="1800" baseline="30000" dirty="0" err="1" smtClean="0">
                <a:solidFill>
                  <a:srgbClr val="C00000"/>
                </a:solidFill>
              </a:rPr>
              <a:t>f</a:t>
            </a:r>
            <a:r>
              <a:rPr lang="en-US" altLang="zh-CN" sz="1800" baseline="-25000" dirty="0" err="1" smtClean="0">
                <a:solidFill>
                  <a:srgbClr val="C00000"/>
                </a:solidFill>
              </a:rPr>
              <a:t>g,s</a:t>
            </a:r>
            <a:r>
              <a:rPr lang="en-US" altLang="zh-CN" sz="1800" dirty="0">
                <a:solidFill>
                  <a:srgbClr val="C00000"/>
                </a:solidFill>
              </a:rPr>
              <a:t>: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the fuel-based emission factor for pollution type g </a:t>
            </a:r>
            <a:r>
              <a:rPr lang="en-US" altLang="zh-CN" sz="1800" dirty="0" smtClean="0">
                <a:solidFill>
                  <a:srgbClr val="C00000"/>
                </a:solidFill>
              </a:rPr>
              <a:t>in </a:t>
            </a:r>
            <a:r>
              <a:rPr lang="en-US" altLang="zh-CN" sz="1800" dirty="0">
                <a:solidFill>
                  <a:srgbClr val="C00000"/>
                </a:solidFill>
              </a:rPr>
              <a:t>relation to engine type s, kg pollution/kg fuel; 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>
                <a:solidFill>
                  <a:srgbClr val="C00000"/>
                </a:solidFill>
              </a:rPr>
              <a:t>F</a:t>
            </a:r>
            <a:r>
              <a:rPr lang="en-US" altLang="zh-CN" sz="1800" baseline="-25000" dirty="0" err="1" smtClean="0">
                <a:solidFill>
                  <a:srgbClr val="C00000"/>
                </a:solidFill>
              </a:rPr>
              <a:t>i,k,s</a:t>
            </a:r>
            <a:r>
              <a:rPr lang="en-US" altLang="zh-CN" sz="1800" dirty="0" smtClean="0">
                <a:solidFill>
                  <a:srgbClr val="C00000"/>
                </a:solidFill>
              </a:rPr>
              <a:t>: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the </a:t>
            </a:r>
            <a:r>
              <a:rPr lang="en-US" altLang="zh-CN" sz="1800" dirty="0">
                <a:solidFill>
                  <a:srgbClr val="C00000"/>
                </a:solidFill>
              </a:rPr>
              <a:t>fuel consumption of vessels of type 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 in size </a:t>
            </a:r>
            <a:r>
              <a:rPr lang="en-US" altLang="zh-CN" sz="1800" dirty="0" smtClean="0">
                <a:solidFill>
                  <a:srgbClr val="C00000"/>
                </a:solidFill>
              </a:rPr>
              <a:t>category </a:t>
            </a:r>
            <a:r>
              <a:rPr lang="en-US" altLang="zh-CN" sz="1800" dirty="0">
                <a:solidFill>
                  <a:srgbClr val="C00000"/>
                </a:solidFill>
              </a:rPr>
              <a:t>k with engine type s, kg </a:t>
            </a:r>
            <a:r>
              <a:rPr lang="en-US" altLang="zh-CN" sz="1800" dirty="0" smtClean="0">
                <a:solidFill>
                  <a:srgbClr val="C00000"/>
                </a:solidFill>
              </a:rPr>
              <a:t>fuel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b</a:t>
            </a:r>
            <a:r>
              <a:rPr lang="en-US" altLang="zh-CN" sz="1800" baseline="-25000" dirty="0" err="1" smtClean="0"/>
              <a:t>s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specific fuel consumption for engine type s, kg </a:t>
            </a:r>
            <a:r>
              <a:rPr lang="en-US" altLang="zh-CN" sz="1800" dirty="0" smtClean="0"/>
              <a:t>fuel/kW h;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m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average engine load for a ship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and size </a:t>
            </a:r>
            <a:r>
              <a:rPr lang="en-US" altLang="zh-CN" sz="1800" dirty="0" smtClean="0"/>
              <a:t>category k,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equals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0.7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approximately.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</a:t>
            </a:r>
            <a:r>
              <a:rPr lang="en-US" altLang="zh-CN" sz="1800" baseline="-25000" dirty="0" smtClean="0"/>
              <a:t> </a:t>
            </a:r>
            <a:r>
              <a:rPr lang="en-US" altLang="zh-CN" sz="1800" dirty="0"/>
              <a:t>the average number of operating hours during a </a:t>
            </a:r>
            <a:r>
              <a:rPr lang="en-US" altLang="zh-CN" sz="1800" dirty="0" smtClean="0"/>
              <a:t>year </a:t>
            </a:r>
            <a:r>
              <a:rPr lang="en-US" altLang="zh-CN" sz="1800" dirty="0"/>
              <a:t>for a vessel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and size category k, h/</a:t>
            </a:r>
            <a:r>
              <a:rPr lang="en-US" altLang="zh-CN" sz="1800" dirty="0" err="1"/>
              <a:t>yr</a:t>
            </a:r>
            <a:r>
              <a:rPr lang="en-US" altLang="zh-CN" sz="1800" dirty="0"/>
              <a:t>; 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p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average </a:t>
            </a:r>
            <a:r>
              <a:rPr lang="en-US" altLang="zh-CN" sz="1800" dirty="0"/>
              <a:t>installed engine power for a vessel of type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and size category k, </a:t>
            </a:r>
            <a:r>
              <a:rPr lang="en-US" altLang="zh-CN" sz="1800" dirty="0" smtClean="0"/>
              <a:t>kW;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n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number of vessels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size category k; 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e</a:t>
            </a:r>
            <a:r>
              <a:rPr lang="en-US" altLang="zh-CN" sz="1800" baseline="-25000" dirty="0" err="1" smtClean="0"/>
              <a:t>i,k,s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fraction of vessels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size category k with engine type 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59" y="1028561"/>
            <a:ext cx="6263552" cy="9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914034"/>
            <a:ext cx="9601200" cy="3106131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513840" y="141732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 smtClean="0"/>
              <a:t>c</a:t>
            </a:r>
            <a:r>
              <a:rPr kumimoji="1" lang="en-US" altLang="zh-CN" sz="2000" baseline="30000" dirty="0" err="1" smtClean="0"/>
              <a:t>f</a:t>
            </a:r>
            <a:r>
              <a:rPr kumimoji="1" lang="en-US" altLang="zh-CN" sz="2000" baseline="-25000" dirty="0" err="1" smtClean="0"/>
              <a:t>g,s</a:t>
            </a:r>
            <a:r>
              <a:rPr kumimoji="1" lang="zh-CN" altLang="en-US" sz="2000" baseline="-25000" dirty="0" smtClean="0"/>
              <a:t> </a:t>
            </a:r>
            <a:r>
              <a:rPr kumimoji="1" lang="en-US" altLang="zh-CN" sz="2000" dirty="0" smtClean="0"/>
              <a:t>(fuel-based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emission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factor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pollution</a:t>
            </a:r>
            <a:r>
              <a:rPr lang="en-US" altLang="zh-CN" sz="2000" dirty="0" smtClean="0"/>
              <a:t>):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513840" y="696181"/>
            <a:ext cx="451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400" b="1" dirty="0" smtClean="0"/>
              <a:t>Methodology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663700" y="3492500"/>
            <a:ext cx="8991600" cy="2159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9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030919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500" dirty="0" smtClean="0"/>
              <a:t>Data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/>
              <a:t>b</a:t>
            </a:r>
            <a:r>
              <a:rPr kumimoji="1" lang="en-US" altLang="zh-CN" sz="2500" baseline="-25000" dirty="0" err="1" smtClean="0"/>
              <a:t>s</a:t>
            </a:r>
            <a:r>
              <a:rPr kumimoji="1" lang="zh-CN" altLang="en-US" sz="2500" baseline="-25000" dirty="0" smtClean="0"/>
              <a:t> </a:t>
            </a:r>
            <a:r>
              <a:rPr kumimoji="1" lang="en-US" altLang="zh-CN" sz="2500" dirty="0" smtClean="0"/>
              <a:t>(</a:t>
            </a:r>
            <a:r>
              <a:rPr lang="en-US" altLang="zh-CN" sz="2500" dirty="0"/>
              <a:t>specific fuel consumption for </a:t>
            </a:r>
            <a:r>
              <a:rPr lang="en-US" altLang="zh-CN" sz="2500" dirty="0" smtClean="0"/>
              <a:t>engine):</a:t>
            </a:r>
            <a:endParaRPr kumimoji="1" lang="zh-CN" altLang="en-US" sz="25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6" y="1493238"/>
            <a:ext cx="4740474" cy="1622616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270000" y="357817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500" dirty="0" smtClean="0"/>
              <a:t>Data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/>
              <a:t>t</a:t>
            </a:r>
            <a:r>
              <a:rPr kumimoji="1" lang="en-US" altLang="zh-CN" sz="2500" baseline="-25000" dirty="0" err="1" smtClean="0"/>
              <a:t>i,k</a:t>
            </a:r>
            <a:r>
              <a:rPr kumimoji="1" lang="en-US" altLang="zh-CN" sz="2500" dirty="0" smtClean="0"/>
              <a:t>:</a:t>
            </a:r>
            <a:r>
              <a:rPr kumimoji="1" lang="zh-CN" altLang="en-US" sz="2500" baseline="-25000" dirty="0" smtClean="0"/>
              <a:t> </a:t>
            </a:r>
            <a:r>
              <a:rPr kumimoji="1" lang="en-US" altLang="zh-CN" sz="2500" dirty="0" smtClean="0"/>
              <a:t>(average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number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of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operating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hours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during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year</a:t>
            </a:r>
            <a:r>
              <a:rPr kumimoji="1" lang="zh-CN" altLang="en-US" sz="2500" dirty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vessel</a:t>
            </a:r>
            <a:r>
              <a:rPr lang="en-US" altLang="zh-CN" sz="2500" dirty="0" smtClean="0"/>
              <a:t>):</a:t>
            </a:r>
          </a:p>
          <a:p>
            <a:endParaRPr kumimoji="1" lang="zh-CN" altLang="en-US" sz="25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63" y="4327069"/>
            <a:ext cx="4800600" cy="17983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3063" y="337522"/>
            <a:ext cx="451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400" b="1" dirty="0" smtClean="0"/>
              <a:t>Methodology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5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349" y="259154"/>
            <a:ext cx="9601200" cy="3581400"/>
          </a:xfrm>
        </p:spPr>
        <p:txBody>
          <a:bodyPr/>
          <a:lstStyle/>
          <a:p>
            <a:r>
              <a:rPr kumimoji="1" lang="en-US" altLang="zh-CN" sz="2400" b="1" dirty="0" smtClean="0"/>
              <a:t>Methodology</a:t>
            </a:r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size,</a:t>
            </a:r>
            <a:r>
              <a:rPr kumimoji="1" lang="zh-CN" altLang="en-US" dirty="0"/>
              <a:t> </a:t>
            </a:r>
            <a:r>
              <a:rPr lang="en-US" altLang="zh-CN" dirty="0" smtClean="0"/>
              <a:t>α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[2.6,</a:t>
            </a:r>
            <a:r>
              <a:rPr lang="zh-CN" altLang="en-US" dirty="0" smtClean="0"/>
              <a:t> </a:t>
            </a:r>
            <a:r>
              <a:rPr lang="en-US" altLang="zh-CN" dirty="0" smtClean="0"/>
              <a:t>39.8],</a:t>
            </a:r>
            <a:r>
              <a:rPr lang="zh-CN" altLang="en-US" dirty="0" smtClean="0"/>
              <a:t> </a:t>
            </a:r>
            <a:r>
              <a:rPr lang="en-US" altLang="zh-CN" dirty="0" smtClean="0"/>
              <a:t>β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[0.5,0.86]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P</a:t>
            </a:r>
            <a:r>
              <a:rPr lang="it-IT" altLang="zh-CN" baseline="-25000" dirty="0" smtClean="0"/>
              <a:t>i</a:t>
            </a:r>
            <a:r>
              <a:rPr lang="en-US" altLang="zh-CN" baseline="-25000" dirty="0" smtClean="0"/>
              <a:t>,</a:t>
            </a:r>
            <a:r>
              <a:rPr lang="it-IT" altLang="zh-CN" baseline="-25000" dirty="0" smtClean="0"/>
              <a:t>k</a:t>
            </a:r>
            <a:r>
              <a:rPr lang="en-US" altLang="zh-CN" dirty="0" smtClean="0"/>
              <a:t>=α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X</a:t>
            </a:r>
            <a:r>
              <a:rPr lang="en-US" altLang="zh-CN" baseline="30000" dirty="0" smtClean="0"/>
              <a:t>β</a:t>
            </a:r>
            <a:r>
              <a:rPr lang="en-US" altLang="zh-CN" baseline="30000" dirty="0" err="1" smtClean="0"/>
              <a:t>i</a:t>
            </a:r>
            <a:r>
              <a:rPr lang="en-US" altLang="zh-CN" baseline="-25000" dirty="0" err="1" smtClean="0"/>
              <a:t>i,k</a:t>
            </a:r>
            <a:endParaRPr lang="en-US" altLang="zh-CN" baseline="-25000" dirty="0" smtClean="0"/>
          </a:p>
          <a:p>
            <a:pPr marL="0" indent="0">
              <a:buNone/>
            </a:pPr>
            <a:r>
              <a:rPr lang="en-US" altLang="zh-CN" dirty="0"/>
              <a:t>P</a:t>
            </a:r>
            <a:r>
              <a:rPr lang="it-IT" altLang="zh-CN" baseline="-25000" dirty="0"/>
              <a:t>i</a:t>
            </a:r>
            <a:r>
              <a:rPr lang="en-US" altLang="zh-CN" baseline="-25000" dirty="0"/>
              <a:t>,</a:t>
            </a:r>
            <a:r>
              <a:rPr lang="it-IT" altLang="zh-CN" baseline="-25000" dirty="0" smtClean="0"/>
              <a:t>k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</a:p>
          <a:p>
            <a:pPr marL="0" indent="0">
              <a:buNone/>
            </a:pPr>
            <a:r>
              <a:rPr lang="en-US" altLang="zh-CN" dirty="0" smtClean="0"/>
              <a:t>X</a:t>
            </a:r>
            <a:r>
              <a:rPr lang="en-US" altLang="zh-CN" baseline="30000" dirty="0" smtClean="0"/>
              <a:t>β</a:t>
            </a:r>
            <a:r>
              <a:rPr lang="en-US" altLang="zh-CN" baseline="30000" dirty="0" err="1" smtClean="0"/>
              <a:t>i</a:t>
            </a:r>
            <a:r>
              <a:rPr lang="en-US" altLang="zh-CN" baseline="-25000" dirty="0" err="1" smtClean="0"/>
              <a:t>i,k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ships</a:t>
            </a:r>
            <a:r>
              <a:rPr lang="zh-CN" altLang="en-US" dirty="0" smtClean="0"/>
              <a:t> </a:t>
            </a:r>
            <a:r>
              <a:rPr lang="en-US" altLang="zh-CN" dirty="0"/>
              <a:t>in size category k of type </a:t>
            </a:r>
            <a:r>
              <a:rPr lang="en-US" altLang="zh-CN" dirty="0" err="1"/>
              <a:t>i</a:t>
            </a:r>
            <a:r>
              <a:rPr lang="en-US" altLang="zh-CN" dirty="0"/>
              <a:t>. </a:t>
            </a:r>
            <a:endParaRPr lang="en-US" altLang="zh-CN" baseline="-25000" dirty="0"/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71349" y="287408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lang="en-US" altLang="zh-CN" sz="2000" dirty="0" err="1" smtClean="0"/>
              <a:t>n</a:t>
            </a:r>
            <a:r>
              <a:rPr lang="en-US" altLang="zh-CN" sz="2000" baseline="-25000" dirty="0" err="1" smtClean="0"/>
              <a:t>i,k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number of vessels of type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size category </a:t>
            </a:r>
            <a:r>
              <a:rPr lang="en-US" altLang="zh-CN" sz="2000" dirty="0" smtClean="0"/>
              <a:t>k):</a:t>
            </a:r>
          </a:p>
          <a:p>
            <a:r>
              <a:rPr kumimoji="1" lang="zh-CN" altLang="en-US" sz="2000" dirty="0" smtClean="0"/>
              <a:t> 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49" y="3205703"/>
            <a:ext cx="9945579" cy="3037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652" y="6270818"/>
            <a:ext cx="590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4500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Norske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Veritas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(DNV)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841245"/>
            <a:ext cx="9601200" cy="3891280"/>
          </a:xfrm>
        </p:spPr>
        <p:txBody>
          <a:bodyPr/>
          <a:lstStyle/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(&gt;60,000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Dwt,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60,000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Dwt</a:t>
            </a:r>
            <a:r>
              <a:rPr kumimoji="1" lang="en-US" altLang="zh-CN" dirty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equipped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slow-speed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(50-80%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</a:t>
            </a:r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Dwt)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medium-speed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engines.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high-speed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Few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turbine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(2-15%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type).</a:t>
            </a:r>
          </a:p>
          <a:p>
            <a:pPr>
              <a:buFont typeface="Franklin Gothic Book" charset="0"/>
              <a:buChar char=""/>
            </a:pP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71600" y="157614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500" b="1" dirty="0" smtClean="0"/>
              <a:t>Data</a:t>
            </a:r>
            <a:r>
              <a:rPr kumimoji="1" lang="zh-CN" altLang="en-US" sz="2500" b="1" dirty="0" smtClean="0"/>
              <a:t> </a:t>
            </a:r>
            <a:r>
              <a:rPr kumimoji="1" lang="en-US" altLang="zh-CN" sz="2500" b="1" dirty="0" smtClean="0"/>
              <a:t>for</a:t>
            </a:r>
            <a:r>
              <a:rPr kumimoji="1" lang="zh-CN" altLang="en-US" sz="2500" b="1" dirty="0" smtClean="0"/>
              <a:t> </a:t>
            </a:r>
            <a:r>
              <a:rPr lang="en-US" altLang="zh-CN" sz="2500" b="1" dirty="0" err="1"/>
              <a:t>e</a:t>
            </a:r>
            <a:r>
              <a:rPr lang="en-US" altLang="zh-CN" sz="2500" b="1" baseline="-25000" dirty="0" err="1"/>
              <a:t>i,k,s</a:t>
            </a:r>
            <a:r>
              <a:rPr kumimoji="1" lang="zh-CN" altLang="en-US" sz="2500" b="1" dirty="0" smtClean="0"/>
              <a:t> </a:t>
            </a:r>
            <a:r>
              <a:rPr lang="en-US" altLang="zh-CN" sz="2500" b="1" dirty="0" smtClean="0"/>
              <a:t>(</a:t>
            </a:r>
            <a:r>
              <a:rPr lang="en-US" altLang="zh-CN" sz="2500" b="1" dirty="0"/>
              <a:t>the fraction of vessels of type 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 in size category k with engine type s</a:t>
            </a:r>
            <a:r>
              <a:rPr lang="en-US" altLang="zh-CN" sz="2500" b="1" dirty="0" smtClean="0"/>
              <a:t>):</a:t>
            </a:r>
          </a:p>
          <a:p>
            <a:r>
              <a:rPr kumimoji="1" lang="zh-CN" altLang="en-US" sz="2500" b="1" dirty="0" smtClean="0"/>
              <a:t> </a:t>
            </a:r>
            <a:endParaRPr kumimoji="1"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119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/>
        </p:blipFill>
        <p:spPr>
          <a:xfrm>
            <a:off x="952220" y="918029"/>
            <a:ext cx="10613948" cy="4029013"/>
          </a:xfrm>
        </p:spPr>
      </p:pic>
      <p:sp>
        <p:nvSpPr>
          <p:cNvPr id="8" name="文本框 7"/>
          <p:cNvSpPr txBox="1"/>
          <p:nvPr/>
        </p:nvSpPr>
        <p:spPr>
          <a:xfrm>
            <a:off x="1095884" y="292413"/>
            <a:ext cx="10326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Table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of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ship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type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exhaust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gas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emissions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1996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2000:</a:t>
            </a:r>
            <a:endParaRPr kumimoji="1"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95884" y="4947042"/>
            <a:ext cx="906556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each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type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increase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across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time,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except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for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“general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cargo”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“refrigerated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cargo”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specifically.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Bulk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most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1996.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Both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bulk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and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general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cargo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most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2000.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zh-CN" alt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02122" y="1321889"/>
            <a:ext cx="1054100" cy="26035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1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3236" y="401092"/>
            <a:ext cx="9601200" cy="5471388"/>
          </a:xfrm>
        </p:spPr>
        <p:txBody>
          <a:bodyPr>
            <a:normAutofit/>
          </a:bodyPr>
          <a:lstStyle/>
          <a:p>
            <a:r>
              <a:rPr kumimoji="1" lang="en-US" altLang="zh-CN" sz="2600" b="1" dirty="0" smtClean="0"/>
              <a:t>Methodology</a:t>
            </a:r>
            <a:r>
              <a:rPr kumimoji="1" lang="zh-CN" altLang="en-US" sz="2600" b="1" dirty="0" smtClean="0"/>
              <a:t> </a:t>
            </a:r>
            <a:endParaRPr kumimoji="1" lang="en-US" altLang="zh-CN" sz="2600" b="1" dirty="0" smtClean="0"/>
          </a:p>
          <a:p>
            <a:pPr marL="0" indent="0">
              <a:buNone/>
            </a:pPr>
            <a:r>
              <a:rPr kumimoji="1" lang="en-US" altLang="zh-CN" dirty="0" smtClean="0"/>
              <a:t>Modeled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atmospheric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equation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auxiliary</a:t>
            </a:r>
            <a:r>
              <a:rPr lang="zh-CN" altLang="en-US" dirty="0"/>
              <a:t> </a:t>
            </a:r>
            <a:r>
              <a:rPr lang="en-US" altLang="zh-CN" dirty="0"/>
              <a:t>engines</a:t>
            </a:r>
            <a:r>
              <a:rPr lang="zh-CN" altLang="en-US" dirty="0"/>
              <a:t> </a:t>
            </a:r>
            <a:r>
              <a:rPr lang="en-US" altLang="zh-CN" dirty="0" smtClean="0"/>
              <a:t>included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g,j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emissions </a:t>
            </a:r>
            <a:r>
              <a:rPr lang="en-US" altLang="zh-CN" dirty="0"/>
              <a:t>for the individual exhaust gas component g in geographical cell j, kg pollution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g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total </a:t>
            </a:r>
            <a:r>
              <a:rPr lang="en-US" altLang="zh-CN" dirty="0">
                <a:solidFill>
                  <a:srgbClr val="C00000"/>
                </a:solidFill>
              </a:rPr>
              <a:t>emissions for the individual exhaust gas component </a:t>
            </a:r>
            <a:r>
              <a:rPr lang="en-US" altLang="zh-CN" dirty="0" smtClean="0">
                <a:solidFill>
                  <a:srgbClr val="C00000"/>
                </a:solidFill>
              </a:rPr>
              <a:t>g, </a:t>
            </a:r>
            <a:r>
              <a:rPr lang="en-US" altLang="zh-CN" dirty="0">
                <a:solidFill>
                  <a:srgbClr val="C00000"/>
                </a:solidFill>
              </a:rPr>
              <a:t>kg pollution;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 </a:t>
            </a:r>
            <a:r>
              <a:rPr lang="en-US" altLang="zh-CN" dirty="0"/>
              <a:t>number of ship observations or total </a:t>
            </a:r>
            <a:r>
              <a:rPr lang="en-US" altLang="zh-CN" dirty="0" smtClean="0"/>
              <a:t>accumulated </a:t>
            </a:r>
            <a:r>
              <a:rPr lang="en-US" altLang="zh-CN" dirty="0"/>
              <a:t>GT of ships reporting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ship observations or accumulated GT in cell j of ships reporting;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emission </a:t>
            </a:r>
            <a:r>
              <a:rPr lang="en-US" altLang="zh-CN" dirty="0">
                <a:solidFill>
                  <a:srgbClr val="C00000"/>
                </a:solidFill>
              </a:rPr>
              <a:t>indicator in cell j, referring to relative reporting frequency or relative reporting frequency weighted by the ship size (given by GT). 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36" y="1554480"/>
            <a:ext cx="2311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544116"/>
            <a:ext cx="9601200" cy="2912517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513840" y="632221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500" dirty="0" smtClean="0"/>
              <a:t>Data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/>
              <a:t>I</a:t>
            </a:r>
            <a:r>
              <a:rPr kumimoji="1" lang="en-US" altLang="zh-CN" sz="2500" baseline="-25000" dirty="0" err="1" smtClean="0"/>
              <a:t>j</a:t>
            </a:r>
            <a:r>
              <a:rPr kumimoji="1" lang="zh-CN" altLang="en-US" sz="2500" baseline="-25000" dirty="0" smtClean="0"/>
              <a:t> </a:t>
            </a:r>
            <a:r>
              <a:rPr kumimoji="1" lang="en-US" altLang="zh-CN" sz="2500" dirty="0" smtClean="0"/>
              <a:t>(</a:t>
            </a:r>
            <a:r>
              <a:rPr lang="en-US" altLang="zh-CN" sz="2500" dirty="0" smtClean="0"/>
              <a:t>emission indicator in cell j,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representative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for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both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year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1996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and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2000):</a:t>
            </a:r>
            <a:endParaRPr kumimoji="1" lang="zh-CN" altLang="en-US" sz="25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3840" y="4646274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en-US" altLang="zh-CN" baseline="-25000" dirty="0" smtClean="0"/>
              <a:t>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table.</a:t>
            </a:r>
          </a:p>
        </p:txBody>
      </p:sp>
      <p:sp>
        <p:nvSpPr>
          <p:cNvPr id="7" name="矩形 6"/>
          <p:cNvSpPr/>
          <p:nvPr/>
        </p:nvSpPr>
        <p:spPr>
          <a:xfrm>
            <a:off x="8887626" y="1820254"/>
            <a:ext cx="2085174" cy="21780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5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0512"/>
              </p:ext>
            </p:extLst>
          </p:nvPr>
        </p:nvGraphicFramePr>
        <p:xfrm>
          <a:off x="892412" y="1544595"/>
          <a:ext cx="5251619" cy="3068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941"/>
                <a:gridCol w="1098500"/>
                <a:gridCol w="1098500"/>
                <a:gridCol w="1098500"/>
                <a:gridCol w="1013178"/>
              </a:tblGrid>
              <a:tr h="355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Latitude</a:t>
                      </a:r>
                      <a:r>
                        <a:rPr lang="en-US" altLang="zh-CN" sz="1200" baseline="0" dirty="0" smtClean="0"/>
                        <a:t>/sea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area</a:t>
                      </a:r>
                      <a:endParaRPr lang="zh-CN" alt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Atl</a:t>
                      </a:r>
                      <a:r>
                        <a:rPr lang="en-US" sz="1200" u="none" strike="noStrike" dirty="0">
                          <a:effectLst/>
                        </a:rPr>
                        <a:t> sea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Pac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Ind</a:t>
                      </a:r>
                      <a:r>
                        <a:rPr lang="en-US" sz="1200" u="none" strike="noStrike" dirty="0">
                          <a:effectLst/>
                        </a:rPr>
                        <a:t> sea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50774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60°-90°N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92200000000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40°-60°N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3.5036E+12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2.9043E+12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2.766E+11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6.6845E+12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5.9008E+12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1.7057E+12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1.7979E+12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4.7022E+12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4.4717E+12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4.7944E+12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1.8901E+12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1.2908E+12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1.5213E+12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1.6596E+12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7.376E+11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2.0284E+12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507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92200000000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1.383E+11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94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90°N-90°S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1.85783E+13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1.54435E+13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1.00037E+13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2.0745E+12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07494" y="422870"/>
            <a:ext cx="900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 smtClean="0"/>
              <a:t>An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overview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of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CO</a:t>
            </a:r>
            <a:r>
              <a:rPr kumimoji="1" lang="en-US" altLang="zh-CN" sz="2500" baseline="-25000" dirty="0" smtClean="0"/>
              <a:t>2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emission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in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various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geographical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cells</a:t>
            </a:r>
            <a:r>
              <a:rPr kumimoji="1" lang="zh-CN" altLang="en-US" sz="2500" dirty="0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7494" y="1195054"/>
            <a:ext cx="337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1996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731"/>
              </p:ext>
            </p:extLst>
          </p:nvPr>
        </p:nvGraphicFramePr>
        <p:xfrm>
          <a:off x="6527093" y="1544595"/>
          <a:ext cx="5202193" cy="3102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774"/>
                <a:gridCol w="1091295"/>
                <a:gridCol w="1091295"/>
                <a:gridCol w="1091295"/>
                <a:gridCol w="1006534"/>
              </a:tblGrid>
              <a:tr h="33859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Latitude</a:t>
                      </a:r>
                      <a:r>
                        <a:rPr lang="en-US" altLang="zh-CN" sz="1200" baseline="0" dirty="0" smtClean="0"/>
                        <a:t>/sea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area</a:t>
                      </a:r>
                      <a:endParaRPr lang="zh-CN" altLang="en-US" sz="1200" dirty="0" smtClean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Atl</a:t>
                      </a:r>
                      <a:r>
                        <a:rPr lang="en-US" sz="1200" u="none" strike="noStrike" dirty="0">
                          <a:effectLst/>
                        </a:rPr>
                        <a:t> sea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Pac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Ind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60°-90°N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</a:rPr>
                        <a:t>1.002E+11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40°-60°N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3.8076E+12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3.1563E+12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3.006E+11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7.2645E+12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6.4128E+12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1.8537E+12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1.9539E+12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5.1102E+12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4.8597E+12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5.2104E+12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2.0541E+12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1.4028E+12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1.6533E+12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1.8036E+12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8.016E+11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2.2044E+12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</a:rPr>
                        <a:t>1.002E+11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1.503E+11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59757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90°N-90°S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2.01903E+13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1.67835E+13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1.08717E+13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2.2545E+12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527093" y="1155636"/>
            <a:ext cx="337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2000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92412" y="4843849"/>
            <a:ext cx="8288658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all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observed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geographical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cells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increased.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Highest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Atlantic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sea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90°N-90°S.</a:t>
            </a:r>
            <a:endParaRPr kumimoji="1" lang="zh-CN" alt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7703" y="1031789"/>
            <a:ext cx="2955778" cy="1340708"/>
          </a:xfrm>
        </p:spPr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3043" y="2644346"/>
            <a:ext cx="7132361" cy="3297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zh-CN" sz="3000" dirty="0" smtClean="0"/>
              <a:t>Data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representations</a:t>
            </a: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zh-CN" sz="3000" dirty="0" smtClean="0"/>
              <a:t>2 Methods of estimating CO</a:t>
            </a:r>
            <a:r>
              <a:rPr kumimoji="1" lang="en-US" altLang="zh-CN" sz="3000" baseline="-25000" dirty="0" smtClean="0"/>
              <a:t>2</a:t>
            </a:r>
            <a:r>
              <a:rPr kumimoji="1" lang="en-US" altLang="zh-CN" sz="3000" dirty="0" smtClean="0"/>
              <a:t> emissions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578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355600"/>
            <a:ext cx="9601200" cy="1485900"/>
          </a:xfrm>
        </p:spPr>
        <p:txBody>
          <a:bodyPr>
            <a:noAutofit/>
          </a:bodyPr>
          <a:lstStyle/>
          <a:p>
            <a:r>
              <a:rPr lang="en-US" altLang="zh-CN" sz="2700" dirty="0" smtClean="0"/>
              <a:t>Paper</a:t>
            </a:r>
            <a:r>
              <a:rPr lang="zh-CN" altLang="en-US" sz="2700" dirty="0" smtClean="0"/>
              <a:t> </a:t>
            </a:r>
            <a:r>
              <a:rPr lang="en-US" altLang="zh-CN" sz="2700" dirty="0"/>
              <a:t>3</a:t>
            </a:r>
            <a:r>
              <a:rPr lang="en-US" altLang="zh-CN" sz="2700" dirty="0" smtClean="0"/>
              <a:t>: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Emissions </a:t>
            </a:r>
            <a:r>
              <a:rPr lang="en-US" altLang="zh-CN" sz="2700" dirty="0"/>
              <a:t>from international shipping: 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 smtClean="0"/>
              <a:t>1</a:t>
            </a:r>
            <a:r>
              <a:rPr lang="en-US" altLang="zh-CN" sz="2700" dirty="0"/>
              <a:t>. The last 50 years </a:t>
            </a:r>
            <a:br>
              <a:rPr lang="en-US" altLang="zh-CN" sz="2700" dirty="0"/>
            </a:br>
            <a:r>
              <a:rPr lang="en-US" altLang="zh-CN" sz="2700" dirty="0"/>
              <a:t/>
            </a:r>
            <a:br>
              <a:rPr lang="en-US" altLang="zh-CN" sz="2700" dirty="0"/>
            </a:br>
            <a:endParaRPr kumimoji="1"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0" y="1651000"/>
            <a:ext cx="9601200" cy="395642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Topic</a:t>
            </a:r>
            <a:r>
              <a:rPr kumimoji="1" lang="zh-CN" altLang="en-US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interest: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 smtClean="0"/>
              <a:t>Modeling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 smtClean="0"/>
              <a:t>Comparisons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1950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2001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>
              <a:buFont typeface="Arial" charset="0"/>
              <a:buChar char="•"/>
            </a:pPr>
            <a:endParaRPr kumimoji="1" lang="en-US" altLang="zh-CN" dirty="0" smtClean="0"/>
          </a:p>
          <a:p>
            <a:pPr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Bottom-up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 smtClean="0"/>
              <a:t>Activity-based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years</a:t>
            </a:r>
            <a:endParaRPr kumimoji="1" lang="en-US" altLang="zh-CN" dirty="0"/>
          </a:p>
          <a:p>
            <a:pPr>
              <a:buFont typeface="Arial" charset="0"/>
              <a:buChar char="•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2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0961" y="125749"/>
            <a:ext cx="9601200" cy="521075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(exact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calculation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recent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data)</a:t>
            </a:r>
            <a:r>
              <a:rPr kumimoji="1" lang="zh-CN" altLang="en-US" b="1" dirty="0" smtClean="0"/>
              <a:t> </a:t>
            </a:r>
            <a:endParaRPr kumimoji="1"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13" y="1552123"/>
            <a:ext cx="4775200" cy="660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13213" y="2453823"/>
            <a:ext cx="7150100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FC: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(tons/year)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accumulated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(MW)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F</a:t>
            </a:r>
            <a:r>
              <a:rPr kumimoji="1" lang="en-US" altLang="zh-CN" baseline="-25000" dirty="0" err="1" smtClean="0"/>
              <a:t>MCR,i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(%)</a:t>
            </a:r>
          </a:p>
          <a:p>
            <a:pPr>
              <a:lnSpc>
                <a:spcPct val="150000"/>
              </a:lnSpc>
            </a:pPr>
            <a:r>
              <a:rPr kumimoji="1" lang="el-GR" altLang="zh-CN" sz="1400" dirty="0" smtClean="0"/>
              <a:t>Τ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hrs</a:t>
            </a:r>
            <a:r>
              <a:rPr kumimoji="1" lang="en-US" altLang="zh-CN" dirty="0" smtClean="0"/>
              <a:t>/year)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SFOC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fuel-oil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(kg/kWh)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96634" y="96856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civilian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2001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2371334" y="1857562"/>
            <a:ext cx="342900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69634" y="2619562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auxiliary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</a:t>
            </a:r>
            <a:endParaRPr kumimoji="1"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2364984" y="3449114"/>
            <a:ext cx="342900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25234" y="4336115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132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subgroups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69634" y="593322"/>
            <a:ext cx="2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Bottom-up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651285" y="905792"/>
            <a:ext cx="453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Calculations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170961" y="5067300"/>
            <a:ext cx="9601200" cy="51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(approximation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earlier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data)</a:t>
            </a:r>
          </a:p>
          <a:p>
            <a:pPr>
              <a:buFont typeface="Wingdings" charset="2"/>
              <a:buChar char="n"/>
            </a:pP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39049" y="5571915"/>
            <a:ext cx="9265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accumulated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burnt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preceding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Correct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assumed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SFOC.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88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888" y="244548"/>
            <a:ext cx="9601200" cy="3581400"/>
          </a:xfrm>
        </p:spPr>
        <p:txBody>
          <a:bodyPr/>
          <a:lstStyle/>
          <a:p>
            <a:r>
              <a:rPr kumimoji="1" lang="en-US" altLang="zh-CN" b="1" dirty="0" smtClean="0"/>
              <a:t>Methodology</a:t>
            </a:r>
          </a:p>
          <a:p>
            <a:pPr marL="0" indent="0">
              <a:buNone/>
            </a:pPr>
            <a:r>
              <a:rPr kumimoji="1" lang="en-US" altLang="zh-CN" dirty="0" smtClean="0"/>
              <a:t>Calculations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consumption: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3889" y="3441680"/>
            <a:ext cx="76746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EI</a:t>
            </a:r>
            <a:r>
              <a:rPr kumimoji="1" lang="en-US" altLang="zh-CN" baseline="-25000" dirty="0" err="1"/>
              <a:t>X,i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emission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pollutants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(kg/ton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fuel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EP</a:t>
            </a:r>
            <a:r>
              <a:rPr kumimoji="1" lang="en-US" altLang="zh-CN" baseline="-25000" dirty="0" err="1" smtClean="0"/>
              <a:t>X,i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(g/kWh)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SFOC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fuel-oil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(kg/kWh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TEx</a:t>
            </a:r>
            <a:r>
              <a:rPr kumimoji="1" lang="zh-CN" altLang="en-US" baseline="-25000" dirty="0" smtClean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ships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FC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sub-group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(132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total)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09" y="1254936"/>
            <a:ext cx="2642135" cy="18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4353" y="262920"/>
            <a:ext cx="10207255" cy="703337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 smtClean="0"/>
              <a:t>An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o</a:t>
            </a:r>
            <a:r>
              <a:rPr kumimoji="1" lang="en-US" altLang="zh-CN" sz="2800" dirty="0" smtClean="0"/>
              <a:t>verview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</a:t>
            </a:r>
            <a:r>
              <a:rPr kumimoji="1" lang="en-US" altLang="zh-CN" sz="2800" baseline="-250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emissions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through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fuel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consumption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calculations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3" y="825251"/>
            <a:ext cx="10027543" cy="5614092"/>
          </a:xfrm>
        </p:spPr>
      </p:pic>
      <p:sp>
        <p:nvSpPr>
          <p:cNvPr id="5" name="矩形 4"/>
          <p:cNvSpPr/>
          <p:nvPr/>
        </p:nvSpPr>
        <p:spPr>
          <a:xfrm>
            <a:off x="1233895" y="3987836"/>
            <a:ext cx="9835117" cy="2764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7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" b="16411"/>
          <a:stretch/>
        </p:blipFill>
        <p:spPr>
          <a:xfrm>
            <a:off x="1078608" y="569944"/>
            <a:ext cx="8077439" cy="245159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08" y="3150343"/>
            <a:ext cx="8110716" cy="35347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8608" y="1666933"/>
            <a:ext cx="8077439" cy="290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56047" y="1016310"/>
            <a:ext cx="2838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rapid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1973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1975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8607" y="72569"/>
            <a:ext cx="10279853" cy="737136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 smtClean="0"/>
              <a:t>Trend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</a:t>
            </a:r>
            <a:r>
              <a:rPr kumimoji="1" lang="en-US" altLang="zh-CN" sz="2800" baseline="-250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emissions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through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calculations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fuel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consumption</a:t>
            </a:r>
            <a:endParaRPr kumimoji="1" lang="zh-CN" altLang="en-US" sz="2800" dirty="0"/>
          </a:p>
        </p:txBody>
      </p:sp>
      <p:sp>
        <p:nvSpPr>
          <p:cNvPr id="11" name="下箭头 10"/>
          <p:cNvSpPr/>
          <p:nvPr/>
        </p:nvSpPr>
        <p:spPr>
          <a:xfrm>
            <a:off x="10354235" y="4639235"/>
            <a:ext cx="376518" cy="578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27743" y="5322120"/>
            <a:ext cx="220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Increasing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29" y="475736"/>
            <a:ext cx="4794422" cy="120478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Sources for the papers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918" y="1804087"/>
            <a:ext cx="9601200" cy="3581400"/>
          </a:xfrm>
        </p:spPr>
        <p:txBody>
          <a:bodyPr/>
          <a:lstStyle/>
          <a:p>
            <a:r>
              <a:rPr lang="en-US" dirty="0" smtClean="0"/>
              <a:t>Paper 1: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ec.europa.eu/clima/system/files/2021-08/swd_2021_228_en.pdf</a:t>
            </a:r>
            <a:endParaRPr lang="en-US" dirty="0" smtClean="0"/>
          </a:p>
          <a:p>
            <a:r>
              <a:rPr lang="en-US" dirty="0" smtClean="0"/>
              <a:t>Paper 2: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www.semanticscholar.org/paper/Emission-from-international-sea-transportation-and-Endresen-Sørgård/71dfedbf4a2c127c16bdae1aef66ca46af1570d5</a:t>
            </a:r>
            <a:endParaRPr lang="en-US" dirty="0" smtClean="0"/>
          </a:p>
          <a:p>
            <a:r>
              <a:rPr lang="en-US" dirty="0" smtClean="0"/>
              <a:t>Paper 3: </a:t>
            </a:r>
            <a:r>
              <a:rPr lang="en-US" dirty="0">
                <a:hlinkClick r:id="rId4"/>
              </a:rPr>
              <a:t>https://agupubs.onlinelibrary.wiley.com/doi/epdf/10.1029/2004JD005619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8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966" y="2801983"/>
            <a:ext cx="9601200" cy="1485900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listening!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4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8" y="158135"/>
            <a:ext cx="9601200" cy="998312"/>
          </a:xfrm>
        </p:spPr>
        <p:txBody>
          <a:bodyPr>
            <a:normAutofit/>
          </a:bodyPr>
          <a:lstStyle/>
          <a:p>
            <a:r>
              <a:rPr kumimoji="1" lang="en-US" altLang="zh-CN" sz="2500" dirty="0" smtClean="0"/>
              <a:t>Paper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/>
              <a:t>1</a:t>
            </a:r>
            <a:r>
              <a:rPr kumimoji="1" lang="en-US" altLang="zh-CN" sz="2500" dirty="0" smtClean="0"/>
              <a:t>: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2020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Annual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report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CO</a:t>
            </a:r>
            <a:r>
              <a:rPr kumimoji="1" lang="en-US" altLang="zh-CN" sz="2500" baseline="-25000" dirty="0" smtClean="0"/>
              <a:t>2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emissions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from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maritime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transport</a:t>
            </a:r>
            <a:endParaRPr kumimoji="1" lang="zh-CN" altLang="en-US" sz="2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946836"/>
            <a:ext cx="9601199" cy="23397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dirty="0" smtClean="0"/>
              <a:t>Methodology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</a:t>
            </a:r>
          </a:p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findings</a:t>
            </a:r>
            <a:endParaRPr kumimoji="1"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 smtClean="0"/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993451" y="4002602"/>
            <a:ext cx="5270863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Heavy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69%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71%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2018.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47855"/>
            <a:ext cx="4180114" cy="33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0739" y="181877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/>
              <a:t>CO</a:t>
            </a:r>
            <a:r>
              <a:rPr kumimoji="1" lang="en-US" altLang="zh-CN" sz="3000" baseline="-25000" dirty="0" smtClean="0"/>
              <a:t>2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emissions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and</a:t>
            </a:r>
            <a:r>
              <a:rPr kumimoji="1" lang="zh-CN" altLang="en-US" sz="3000" dirty="0"/>
              <a:t> </a:t>
            </a:r>
            <a:r>
              <a:rPr kumimoji="1" lang="en-US" altLang="zh-CN" sz="3000" dirty="0" smtClean="0"/>
              <a:t>types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of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ship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in</a:t>
            </a:r>
            <a:r>
              <a:rPr kumimoji="1" lang="zh-CN" altLang="en-US" sz="3000" dirty="0"/>
              <a:t> </a:t>
            </a:r>
            <a:r>
              <a:rPr kumimoji="1" lang="en-US" altLang="zh-CN" sz="3000" dirty="0" smtClean="0"/>
              <a:t>2018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and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2019</a:t>
            </a:r>
            <a:endParaRPr kumimoji="1" lang="zh-CN" altLang="en-US" sz="3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" b="-1"/>
          <a:stretch/>
        </p:blipFill>
        <p:spPr>
          <a:xfrm>
            <a:off x="1170739" y="1210285"/>
            <a:ext cx="7344154" cy="4850880"/>
          </a:xfrm>
        </p:spPr>
      </p:pic>
      <p:sp>
        <p:nvSpPr>
          <p:cNvPr id="7" name="文本框 6"/>
          <p:cNvSpPr txBox="1"/>
          <p:nvPr/>
        </p:nvSpPr>
        <p:spPr>
          <a:xfrm>
            <a:off x="8710047" y="1667777"/>
            <a:ext cx="336313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144.6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2018.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(30%)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31%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2018.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0739" y="773402"/>
            <a:ext cx="2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000" b="1" dirty="0" smtClean="0"/>
              <a:t>Main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findings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4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429" y="113033"/>
            <a:ext cx="9309045" cy="624016"/>
          </a:xfrm>
        </p:spPr>
        <p:txBody>
          <a:bodyPr>
            <a:noAutofit/>
          </a:bodyPr>
          <a:lstStyle/>
          <a:p>
            <a:r>
              <a:rPr kumimoji="1" lang="en-US" altLang="zh-CN" sz="3000" dirty="0" smtClean="0"/>
              <a:t>Total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emissions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in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2019</a:t>
            </a:r>
            <a:r>
              <a:rPr kumimoji="1" lang="zh-CN" altLang="en-US" sz="3000" dirty="0"/>
              <a:t> </a:t>
            </a:r>
            <a:r>
              <a:rPr kumimoji="1" lang="en-US" altLang="zh-CN" sz="3000" dirty="0" smtClean="0"/>
              <a:t>from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different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types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of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ships</a:t>
            </a:r>
            <a:endParaRPr kumimoji="1" lang="zh-CN" altLang="en-US" sz="3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0"/>
          <a:stretch/>
        </p:blipFill>
        <p:spPr>
          <a:xfrm>
            <a:off x="2714423" y="1061268"/>
            <a:ext cx="7204200" cy="3628305"/>
          </a:xfrm>
        </p:spPr>
      </p:pic>
      <p:sp>
        <p:nvSpPr>
          <p:cNvPr id="8" name="文本框 7"/>
          <p:cNvSpPr txBox="1"/>
          <p:nvPr/>
        </p:nvSpPr>
        <p:spPr>
          <a:xfrm>
            <a:off x="1466491" y="4889805"/>
            <a:ext cx="997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Container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represent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largest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share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total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(30%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total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2019).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Bulk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carriers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about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30%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total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number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monitored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fleet.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from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oil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tankers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and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chemical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tankers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altogether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around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20%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all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emissions.</a:t>
            </a:r>
            <a:endParaRPr kumimoji="1" lang="en-US" altLang="zh-CN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4429" y="607393"/>
            <a:ext cx="2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000" b="1" dirty="0" smtClean="0"/>
              <a:t>Main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findings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7051729" y="1937289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51729" y="1315279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51729" y="3009552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1729" y="1515511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8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429" y="110712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Emissions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type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voyages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ship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type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2019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4"/>
          <a:stretch/>
        </p:blipFill>
        <p:spPr>
          <a:xfrm>
            <a:off x="1689783" y="870438"/>
            <a:ext cx="8955846" cy="42480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08854" y="5118529"/>
            <a:ext cx="9040483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combining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voyages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voyages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berth.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4429" y="499719"/>
            <a:ext cx="2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000" b="1" dirty="0" smtClean="0"/>
              <a:t>Main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findings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5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764" y="421857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Comparisons between technical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energy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efficiency and operational energy efficiency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764" y="1591234"/>
            <a:ext cx="9601200" cy="41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 smtClean="0"/>
              <a:t>Technical energy efficiency</a:t>
            </a:r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EEDI: </a:t>
            </a:r>
            <a:r>
              <a:rPr lang="en-US" altLang="zh-CN" dirty="0"/>
              <a:t>minimum energy efficiency level per ton </a:t>
            </a:r>
            <a:r>
              <a:rPr lang="en-US" altLang="zh-CN" dirty="0" smtClean="0"/>
              <a:t>mile</a:t>
            </a:r>
          </a:p>
          <a:p>
            <a:pPr>
              <a:buFont typeface="Franklin Gothic Book" charset="0"/>
              <a:buChar char=""/>
            </a:pPr>
            <a:r>
              <a:rPr lang="en-US" altLang="zh-CN" dirty="0" smtClean="0"/>
              <a:t>EIV: simplified version of the EEDI</a:t>
            </a:r>
          </a:p>
          <a:p>
            <a:pPr>
              <a:buFont typeface="Franklin Gothic Book" charset="0"/>
              <a:buChar char="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Operational energy efficiency</a:t>
            </a:r>
          </a:p>
          <a:p>
            <a:pPr>
              <a:buFont typeface="Franklin Gothic Book" charset="0"/>
              <a:buChar char=""/>
            </a:pPr>
            <a:r>
              <a:rPr lang="en-US" altLang="zh-CN" dirty="0" smtClean="0"/>
              <a:t>AER: </a:t>
            </a:r>
            <a:r>
              <a:rPr lang="en-US" altLang="zh-CN" dirty="0"/>
              <a:t>ratio between emissions and the maximum transport work based on the cargo carrying capacity in 70% of DWT or </a:t>
            </a:r>
            <a:r>
              <a:rPr lang="en-US" altLang="zh-CN" dirty="0" smtClean="0"/>
              <a:t>GT. </a:t>
            </a:r>
          </a:p>
          <a:p>
            <a:pPr>
              <a:buFont typeface="Franklin Gothic Book" charset="0"/>
              <a:buChar char=""/>
            </a:pPr>
            <a:r>
              <a:rPr lang="en-US" altLang="zh-CN" dirty="0"/>
              <a:t>EEOI: ratio of mass of CO</a:t>
            </a:r>
            <a:r>
              <a:rPr lang="en-US" altLang="zh-CN" baseline="-25000" dirty="0"/>
              <a:t>2</a:t>
            </a:r>
            <a:r>
              <a:rPr lang="en-US" altLang="zh-CN" dirty="0"/>
              <a:t> emitted per unit of transport work. </a:t>
            </a:r>
          </a:p>
        </p:txBody>
      </p:sp>
    </p:spTree>
    <p:extLst>
      <p:ext uri="{BB962C8B-B14F-4D97-AF65-F5344CB8AC3E}">
        <p14:creationId xmlns:p14="http://schemas.microsoft.com/office/powerpoint/2010/main" val="7109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79" y="993294"/>
            <a:ext cx="4753256" cy="2911117"/>
          </a:xfr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225513" y="140503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Comparisons between technical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energy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efficiency and operational energy efficiency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646779" y="3857179"/>
            <a:ext cx="46950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EEDI.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Operational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converges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EEDI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speed.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EEOI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medium-sized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225513" y="14050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Comparisons between technical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energy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efficiency and operational energy efficiency</a:t>
            </a:r>
            <a:endParaRPr kumimoji="1"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2" y="1081218"/>
            <a:ext cx="4666835" cy="29167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0254" y="4005705"/>
            <a:ext cx="462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Short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restricted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manoeuvring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547508" y="4415117"/>
            <a:ext cx="263769" cy="281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76969" y="4692116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lower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547507" y="5091079"/>
            <a:ext cx="263769" cy="281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76969" y="5393354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worse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EEDI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EIV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82777" y="5860924"/>
            <a:ext cx="481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bulkers.</a:t>
            </a:r>
            <a:endParaRPr kumimoji="1" lang="zh-CN" altLang="en-US" dirty="0"/>
          </a:p>
        </p:txBody>
      </p:sp>
      <p:pic>
        <p:nvPicPr>
          <p:cNvPr id="15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15" y="1081079"/>
            <a:ext cx="4719346" cy="2953246"/>
          </a:xfrm>
        </p:spPr>
      </p:pic>
      <p:cxnSp>
        <p:nvCxnSpPr>
          <p:cNvPr id="20" name="直线箭头连接符 19"/>
          <p:cNvCxnSpPr/>
          <p:nvPr/>
        </p:nvCxnSpPr>
        <p:spPr>
          <a:xfrm flipH="1">
            <a:off x="7578591" y="4227740"/>
            <a:ext cx="597878" cy="1433816"/>
          </a:xfrm>
          <a:prstGeom prst="straightConnector1">
            <a:avLst/>
          </a:prstGeom>
          <a:ln w="34925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696212" y="4160956"/>
            <a:ext cx="329901" cy="1417064"/>
          </a:xfrm>
          <a:prstGeom prst="straightConnector1">
            <a:avLst/>
          </a:prstGeom>
          <a:ln w="34925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3811</TotalTime>
  <Words>1581</Words>
  <Application>Microsoft Macintosh PowerPoint</Application>
  <PresentationFormat>Widescreen</PresentationFormat>
  <Paragraphs>247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DengXian</vt:lpstr>
      <vt:lpstr>Franklin Gothic Book</vt:lpstr>
      <vt:lpstr>Wingdings</vt:lpstr>
      <vt:lpstr>Arial</vt:lpstr>
      <vt:lpstr>裁剪</vt:lpstr>
      <vt:lpstr>Methods of estimating CO2 emissions</vt:lpstr>
      <vt:lpstr>Contents</vt:lpstr>
      <vt:lpstr>Paper 1: 2020 Annual report on CO2 emissions from maritime transport</vt:lpstr>
      <vt:lpstr>CO2 emissions and types of ship in 2018 and 2019</vt:lpstr>
      <vt:lpstr>Total emissions in 2019 from different types of ships</vt:lpstr>
      <vt:lpstr>Emissions per type of voyages and by ship type in 2019</vt:lpstr>
      <vt:lpstr>Comparisons between technical energy efficiency and operational energy efficiency</vt:lpstr>
      <vt:lpstr>Comparisons between technical energy efficiency and operational energy efficiency</vt:lpstr>
      <vt:lpstr>PowerPoint Presentation</vt:lpstr>
      <vt:lpstr>Paper 2: Emission from international sea transportation and environmental impact   </vt:lpstr>
      <vt:lpstr>PowerPoint Presentation</vt:lpstr>
      <vt:lpstr>PowerPoint Presentation</vt:lpstr>
      <vt:lpstr>Data for bs (specific fuel consumption for engine):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Paper 3: Emissions from international shipping:  1. The last 50 years   </vt:lpstr>
      <vt:lpstr>PowerPoint Presentation</vt:lpstr>
      <vt:lpstr>PowerPoint Presentation</vt:lpstr>
      <vt:lpstr>An overview of the CO2 emissions through fuel consumption calculations</vt:lpstr>
      <vt:lpstr>Trend of the CO2 emissions through calculations of fuel consumption</vt:lpstr>
      <vt:lpstr>Sources for the papers</vt:lpstr>
      <vt:lpstr>Thank you for listening!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鲍 文慧</dc:creator>
  <cp:lastModifiedBy>鲍 文慧</cp:lastModifiedBy>
  <cp:revision>61</cp:revision>
  <dcterms:created xsi:type="dcterms:W3CDTF">2022-05-07T04:37:52Z</dcterms:created>
  <dcterms:modified xsi:type="dcterms:W3CDTF">2022-05-09T21:54:44Z</dcterms:modified>
</cp:coreProperties>
</file>