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33"/>
  </p:notesMasterIdLst>
  <p:sldIdLst>
    <p:sldId id="256" r:id="rId2"/>
    <p:sldId id="257" r:id="rId3"/>
    <p:sldId id="259" r:id="rId4"/>
    <p:sldId id="260" r:id="rId5"/>
    <p:sldId id="308" r:id="rId6"/>
    <p:sldId id="309" r:id="rId7"/>
    <p:sldId id="315" r:id="rId8"/>
    <p:sldId id="310" r:id="rId9"/>
    <p:sldId id="311" r:id="rId10"/>
    <p:sldId id="312" r:id="rId11"/>
    <p:sldId id="313" r:id="rId12"/>
    <p:sldId id="314" r:id="rId13"/>
    <p:sldId id="316" r:id="rId14"/>
    <p:sldId id="317"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66BF35-A84F-4FD6-B855-7654DEED98B5}" v="1105" dt="2022-05-21T02:46:08.164"/>
    <p1510:client id="{19F93041-EE14-ECAA-517A-16E8173DA558}" v="1055" dt="2022-05-22T00:44:41.160"/>
    <p1510:client id="{32213DF9-E71C-29C9-B7AC-8994852CD559}" v="2763" dt="2022-05-24T07:09:17.185"/>
    <p1510:client id="{3EC362F0-0FDD-3B5A-4DF2-AC4F77CDB5D5}" v="220" dt="2022-05-22T01:21:11.659"/>
    <p1510:client id="{41A9F365-0D19-C2B0-C561-091E108082BA}" v="572" dt="2022-05-21T07:08:34.403"/>
    <p1510:client id="{57438BA8-7487-0FBB-FF44-991B3A63C4DD}" v="434" dt="2022-05-24T18:17:51.139"/>
    <p1510:client id="{660FFBFF-29E7-4882-1935-A89648E2847F}" v="85" dt="2022-05-24T05:34:57.073"/>
    <p1510:client id="{8491C8FF-A3C0-387D-66F1-C88FF4E76089}" v="845" dt="2022-05-23T00:25:14.126"/>
    <p1510:client id="{9E9E44F2-9FA8-0603-313A-2EDDDADE09A7}" v="13" dt="2022-05-23T22:58:44.902"/>
    <p1510:client id="{C8ABB4BE-E061-12AE-8CC6-4CD1C828820A}" v="2281" dt="2022-05-21T06:33:18.640"/>
    <p1510:client id="{C9260DBB-1122-9405-14EA-F0377C613C8B}" v="3730" dt="2022-05-22T21:50:38.134"/>
    <p1510:client id="{D19CA436-DA4E-5D58-9D7C-AC1827F1E047}" v="134" dt="2022-05-24T17:36:48.852"/>
    <p1510:client id="{E3B6D42F-B3F1-9C8B-0072-D4214C7379F5}" v="1577" dt="2022-05-23T16:44:55.434"/>
    <p1510:client id="{EAEC65B1-FC73-9673-717F-AD375A1FC402}" v="2632" dt="2022-05-21T16:33:10.831"/>
    <p1510:client id="{F7CAF153-0CEA-2FEA-15BF-F93B0DBC1222}" v="1017" dt="2022-05-22T15:31:38.511"/>
  </p1510:revLst>
</p1510:revInfo>
</file>

<file path=ppt/tableStyles.xml><?xml version="1.0" encoding="utf-8"?>
<a:tblStyleLst xmlns:a="http://schemas.openxmlformats.org/drawingml/2006/main" def="{652E9BC8-2FCB-4547-8CF9-816260F8798C}">
  <a:tblStyle styleId="{652E9BC8-2FCB-4547-8CF9-816260F879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2T19:54:32.11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5847 6985 0 0 0,'0'0'0'0'0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2T19:54:32.11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5847 7858 0 0 0,'0'0'0'0'0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2T19:54:32.116"/>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3387 4551 0 0 0,'0'0'0'0'0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2T19:54:32.11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5847 7858 0 0 0,'0'0'0'0'0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2T19:54:32.116"/>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3387 4551 0 0 0,'0'0'0'0'0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2T19:54:32.11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5847 7858 0 0 0,'0'0'0'0'0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2T19:54:32.116"/>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3387 4551 0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2T19:54:32.11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5847 7858 0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2T19:54:32.116"/>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3387 4551 0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2T19:54:32.11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5847 7858 0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2T19:54:32.116"/>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3387 4551 0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2T19:54:32.11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5847 7858 0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2T19:54:32.116"/>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3387 4551 0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2T19:54:32.11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5847 7858 0 0 0,'0'0'0'0'0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2T19:54:32.116"/>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3387 4551 0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25f85ca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25f85ca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c439249f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c439249f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8499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c439249f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439249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7419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c439249f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c439249f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c439249f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c439249f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c439249f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439249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c439249f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439249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7032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c439249f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439249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15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c439249f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439249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319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c439249f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439249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718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c439249f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439249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7678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3999" cy="5144006"/>
          </a:xfrm>
          <a:prstGeom prst="rect">
            <a:avLst/>
          </a:prstGeom>
          <a:noFill/>
          <a:ln>
            <a:noFill/>
          </a:ln>
        </p:spPr>
      </p:pic>
      <p:sp>
        <p:nvSpPr>
          <p:cNvPr id="10" name="Google Shape;10;p2"/>
          <p:cNvSpPr txBox="1">
            <a:spLocks noGrp="1"/>
          </p:cNvSpPr>
          <p:nvPr>
            <p:ph type="ctrTitle"/>
          </p:nvPr>
        </p:nvSpPr>
        <p:spPr>
          <a:xfrm>
            <a:off x="4149000" y="970200"/>
            <a:ext cx="3852000" cy="24105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4400" b="1">
                <a:latin typeface="Poiret One"/>
                <a:ea typeface="Poiret One"/>
                <a:cs typeface="Poiret One"/>
                <a:sym typeface="Poiret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149000" y="3380700"/>
            <a:ext cx="38520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pic>
        <p:nvPicPr>
          <p:cNvPr id="47" name="Google Shape;47;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48" name="Google Shape;48;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9" name="Google Shape;49;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Oxygen"/>
                <a:ea typeface="Oxygen"/>
                <a:cs typeface="Oxygen"/>
                <a:sym typeface="Oxygen"/>
              </a:defRPr>
            </a:lvl1pPr>
            <a:lvl2pPr lvl="1" algn="ctr" rtl="0">
              <a:lnSpc>
                <a:spcPct val="100000"/>
              </a:lnSpc>
              <a:spcBef>
                <a:spcPts val="160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1"/>
        <p:cNvGrpSpPr/>
        <p:nvPr/>
      </p:nvGrpSpPr>
      <p:grpSpPr>
        <a:xfrm>
          <a:off x="0" y="0"/>
          <a:ext cx="0" cy="0"/>
          <a:chOff x="0" y="0"/>
          <a:chExt cx="0" cy="0"/>
        </a:xfrm>
      </p:grpSpPr>
      <p:pic>
        <p:nvPicPr>
          <p:cNvPr id="52" name="Google Shape;52;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3"/>
          <p:cNvSpPr txBox="1">
            <a:spLocks noGrp="1"/>
          </p:cNvSpPr>
          <p:nvPr>
            <p:ph type="title"/>
          </p:nvPr>
        </p:nvSpPr>
        <p:spPr>
          <a:xfrm>
            <a:off x="7200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 name="Google Shape;54;p13"/>
          <p:cNvSpPr txBox="1">
            <a:spLocks noGrp="1"/>
          </p:cNvSpPr>
          <p:nvPr>
            <p:ph type="title" idx="2" hasCustomPrompt="1"/>
          </p:nvPr>
        </p:nvSpPr>
        <p:spPr>
          <a:xfrm>
            <a:off x="7200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1"/>
          </p:nvPr>
        </p:nvSpPr>
        <p:spPr>
          <a:xfrm>
            <a:off x="7200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6" name="Google Shape;56;p13"/>
          <p:cNvSpPr txBox="1">
            <a:spLocks noGrp="1"/>
          </p:cNvSpPr>
          <p:nvPr>
            <p:ph type="title" idx="3"/>
          </p:nvPr>
        </p:nvSpPr>
        <p:spPr>
          <a:xfrm>
            <a:off x="34038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7" name="Google Shape;57;p13"/>
          <p:cNvSpPr txBox="1">
            <a:spLocks noGrp="1"/>
          </p:cNvSpPr>
          <p:nvPr>
            <p:ph type="title" idx="4" hasCustomPrompt="1"/>
          </p:nvPr>
        </p:nvSpPr>
        <p:spPr>
          <a:xfrm>
            <a:off x="34038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5"/>
          </p:nvPr>
        </p:nvSpPr>
        <p:spPr>
          <a:xfrm>
            <a:off x="34038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9" name="Google Shape;59;p13"/>
          <p:cNvSpPr txBox="1">
            <a:spLocks noGrp="1"/>
          </p:cNvSpPr>
          <p:nvPr>
            <p:ph type="title" idx="6"/>
          </p:nvPr>
        </p:nvSpPr>
        <p:spPr>
          <a:xfrm>
            <a:off x="60876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 name="Google Shape;60;p13"/>
          <p:cNvSpPr txBox="1">
            <a:spLocks noGrp="1"/>
          </p:cNvSpPr>
          <p:nvPr>
            <p:ph type="title" idx="7" hasCustomPrompt="1"/>
          </p:nvPr>
        </p:nvSpPr>
        <p:spPr>
          <a:xfrm>
            <a:off x="60876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8"/>
          </p:nvPr>
        </p:nvSpPr>
        <p:spPr>
          <a:xfrm>
            <a:off x="60876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2" name="Google Shape;62;p13"/>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1">
  <p:cSld name="CUSTOM_1">
    <p:spTree>
      <p:nvGrpSpPr>
        <p:cNvPr id="1" name="Shape 63"/>
        <p:cNvGrpSpPr/>
        <p:nvPr/>
      </p:nvGrpSpPr>
      <p:grpSpPr>
        <a:xfrm>
          <a:off x="0" y="0"/>
          <a:ext cx="0" cy="0"/>
          <a:chOff x="0" y="0"/>
          <a:chExt cx="0" cy="0"/>
        </a:xfrm>
      </p:grpSpPr>
      <p:pic>
        <p:nvPicPr>
          <p:cNvPr id="64" name="Google Shape;64;p14"/>
          <p:cNvPicPr preferRelativeResize="0"/>
          <p:nvPr/>
        </p:nvPicPr>
        <p:blipFill rotWithShape="1">
          <a:blip r:embed="rId2">
            <a:alphaModFix/>
          </a:blip>
          <a:srcRect/>
          <a:stretch/>
        </p:blipFill>
        <p:spPr>
          <a:xfrm>
            <a:off x="0" y="0"/>
            <a:ext cx="9144000" cy="5143489"/>
          </a:xfrm>
          <a:prstGeom prst="rect">
            <a:avLst/>
          </a:prstGeom>
          <a:noFill/>
          <a:ln>
            <a:noFill/>
          </a:ln>
        </p:spPr>
      </p:pic>
      <p:sp>
        <p:nvSpPr>
          <p:cNvPr id="65" name="Google Shape;65;p14"/>
          <p:cNvSpPr txBox="1">
            <a:spLocks noGrp="1"/>
          </p:cNvSpPr>
          <p:nvPr>
            <p:ph type="title"/>
          </p:nvPr>
        </p:nvSpPr>
        <p:spPr>
          <a:xfrm>
            <a:off x="720000" y="685600"/>
            <a:ext cx="4211100" cy="3405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4100" b="1">
                <a:solidFill>
                  <a:schemeClr val="lt1"/>
                </a:solidFill>
              </a:defRPr>
            </a:lvl1pPr>
            <a:lvl2pPr lvl="1">
              <a:spcBef>
                <a:spcPts val="0"/>
              </a:spcBef>
              <a:spcAft>
                <a:spcPts val="0"/>
              </a:spcAft>
              <a:buSzPts val="2800"/>
              <a:buNone/>
              <a:defRPr>
                <a:latin typeface="Anaheim"/>
                <a:ea typeface="Anaheim"/>
                <a:cs typeface="Anaheim"/>
                <a:sym typeface="Anaheim"/>
              </a:defRPr>
            </a:lvl2pPr>
            <a:lvl3pPr lvl="2">
              <a:spcBef>
                <a:spcPts val="0"/>
              </a:spcBef>
              <a:spcAft>
                <a:spcPts val="0"/>
              </a:spcAft>
              <a:buSzPts val="2800"/>
              <a:buNone/>
              <a:defRPr>
                <a:latin typeface="Anaheim"/>
                <a:ea typeface="Anaheim"/>
                <a:cs typeface="Anaheim"/>
                <a:sym typeface="Anaheim"/>
              </a:defRPr>
            </a:lvl3pPr>
            <a:lvl4pPr lvl="3">
              <a:spcBef>
                <a:spcPts val="0"/>
              </a:spcBef>
              <a:spcAft>
                <a:spcPts val="0"/>
              </a:spcAft>
              <a:buSzPts val="2800"/>
              <a:buNone/>
              <a:defRPr>
                <a:latin typeface="Anaheim"/>
                <a:ea typeface="Anaheim"/>
                <a:cs typeface="Anaheim"/>
                <a:sym typeface="Anaheim"/>
              </a:defRPr>
            </a:lvl4pPr>
            <a:lvl5pPr lvl="4">
              <a:spcBef>
                <a:spcPts val="0"/>
              </a:spcBef>
              <a:spcAft>
                <a:spcPts val="0"/>
              </a:spcAft>
              <a:buSzPts val="2800"/>
              <a:buNone/>
              <a:defRPr>
                <a:latin typeface="Anaheim"/>
                <a:ea typeface="Anaheim"/>
                <a:cs typeface="Anaheim"/>
                <a:sym typeface="Anaheim"/>
              </a:defRPr>
            </a:lvl5pPr>
            <a:lvl6pPr lvl="5">
              <a:spcBef>
                <a:spcPts val="0"/>
              </a:spcBef>
              <a:spcAft>
                <a:spcPts val="0"/>
              </a:spcAft>
              <a:buSzPts val="2800"/>
              <a:buNone/>
              <a:defRPr>
                <a:latin typeface="Anaheim"/>
                <a:ea typeface="Anaheim"/>
                <a:cs typeface="Anaheim"/>
                <a:sym typeface="Anaheim"/>
              </a:defRPr>
            </a:lvl6pPr>
            <a:lvl7pPr lvl="6">
              <a:spcBef>
                <a:spcPts val="0"/>
              </a:spcBef>
              <a:spcAft>
                <a:spcPts val="0"/>
              </a:spcAft>
              <a:buSzPts val="2800"/>
              <a:buNone/>
              <a:defRPr>
                <a:latin typeface="Anaheim"/>
                <a:ea typeface="Anaheim"/>
                <a:cs typeface="Anaheim"/>
                <a:sym typeface="Anaheim"/>
              </a:defRPr>
            </a:lvl7pPr>
            <a:lvl8pPr lvl="7">
              <a:spcBef>
                <a:spcPts val="0"/>
              </a:spcBef>
              <a:spcAft>
                <a:spcPts val="0"/>
              </a:spcAft>
              <a:buSzPts val="2800"/>
              <a:buNone/>
              <a:defRPr>
                <a:latin typeface="Anaheim"/>
                <a:ea typeface="Anaheim"/>
                <a:cs typeface="Anaheim"/>
                <a:sym typeface="Anaheim"/>
              </a:defRPr>
            </a:lvl8pPr>
            <a:lvl9pPr lvl="8">
              <a:spcBef>
                <a:spcPts val="0"/>
              </a:spcBef>
              <a:spcAft>
                <a:spcPts val="0"/>
              </a:spcAft>
              <a:buSzPts val="2800"/>
              <a:buNone/>
              <a:defRPr>
                <a:latin typeface="Anaheim"/>
                <a:ea typeface="Anaheim"/>
                <a:cs typeface="Anaheim"/>
                <a:sym typeface="Anaheim"/>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6"/>
        <p:cNvGrpSpPr/>
        <p:nvPr/>
      </p:nvGrpSpPr>
      <p:grpSpPr>
        <a:xfrm>
          <a:off x="0" y="0"/>
          <a:ext cx="0" cy="0"/>
          <a:chOff x="0" y="0"/>
          <a:chExt cx="0" cy="0"/>
        </a:xfrm>
      </p:grpSpPr>
      <p:pic>
        <p:nvPicPr>
          <p:cNvPr id="67" name="Google Shape;67;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68" name="Google Shape;68;p15"/>
          <p:cNvSpPr txBox="1">
            <a:spLocks noGrp="1"/>
          </p:cNvSpPr>
          <p:nvPr>
            <p:ph type="subTitle" idx="1"/>
          </p:nvPr>
        </p:nvSpPr>
        <p:spPr>
          <a:xfrm>
            <a:off x="720000" y="1452575"/>
            <a:ext cx="4461600" cy="284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Maven Pro"/>
              <a:buChar char="●"/>
              <a:defRPr sz="1600">
                <a:latin typeface="Oxygen"/>
                <a:ea typeface="Oxygen"/>
                <a:cs typeface="Oxygen"/>
                <a:sym typeface="Oxygen"/>
              </a:defRPr>
            </a:lvl1pPr>
            <a:lvl2pPr lvl="1">
              <a:spcBef>
                <a:spcPts val="1600"/>
              </a:spcBef>
              <a:spcAft>
                <a:spcPts val="0"/>
              </a:spcAft>
              <a:buClr>
                <a:srgbClr val="024427"/>
              </a:buClr>
              <a:buSzPts val="1400"/>
              <a:buFont typeface="Maven Pro"/>
              <a:buChar char="○"/>
              <a:defRPr/>
            </a:lvl2pPr>
            <a:lvl3pPr lvl="2">
              <a:spcBef>
                <a:spcPts val="1600"/>
              </a:spcBef>
              <a:spcAft>
                <a:spcPts val="0"/>
              </a:spcAft>
              <a:buClr>
                <a:srgbClr val="024427"/>
              </a:buClr>
              <a:buSzPts val="1400"/>
              <a:buFont typeface="Maven Pro"/>
              <a:buChar char="■"/>
              <a:defRPr/>
            </a:lvl3pPr>
            <a:lvl4pPr lvl="3">
              <a:spcBef>
                <a:spcPts val="1600"/>
              </a:spcBef>
              <a:spcAft>
                <a:spcPts val="0"/>
              </a:spcAft>
              <a:buClr>
                <a:srgbClr val="024427"/>
              </a:buClr>
              <a:buSzPts val="1400"/>
              <a:buFont typeface="Maven Pro"/>
              <a:buChar char="●"/>
              <a:defRPr/>
            </a:lvl4pPr>
            <a:lvl5pPr lvl="4">
              <a:spcBef>
                <a:spcPts val="1600"/>
              </a:spcBef>
              <a:spcAft>
                <a:spcPts val="0"/>
              </a:spcAft>
              <a:buClr>
                <a:srgbClr val="024427"/>
              </a:buClr>
              <a:buSzPts val="1400"/>
              <a:buFont typeface="Maven Pro"/>
              <a:buChar char="○"/>
              <a:defRPr/>
            </a:lvl5pPr>
            <a:lvl6pPr lvl="5">
              <a:spcBef>
                <a:spcPts val="1600"/>
              </a:spcBef>
              <a:spcAft>
                <a:spcPts val="0"/>
              </a:spcAft>
              <a:buClr>
                <a:srgbClr val="024427"/>
              </a:buClr>
              <a:buSzPts val="1400"/>
              <a:buFont typeface="Maven Pro"/>
              <a:buChar char="■"/>
              <a:defRPr/>
            </a:lvl6pPr>
            <a:lvl7pPr lvl="6">
              <a:spcBef>
                <a:spcPts val="1600"/>
              </a:spcBef>
              <a:spcAft>
                <a:spcPts val="0"/>
              </a:spcAft>
              <a:buClr>
                <a:srgbClr val="024427"/>
              </a:buClr>
              <a:buSzPts val="1400"/>
              <a:buFont typeface="Maven Pro"/>
              <a:buChar char="●"/>
              <a:defRPr/>
            </a:lvl7pPr>
            <a:lvl8pPr lvl="7">
              <a:spcBef>
                <a:spcPts val="1600"/>
              </a:spcBef>
              <a:spcAft>
                <a:spcPts val="0"/>
              </a:spcAft>
              <a:buClr>
                <a:srgbClr val="024427"/>
              </a:buClr>
              <a:buSzPts val="1400"/>
              <a:buFont typeface="Maven Pro"/>
              <a:buChar char="○"/>
              <a:defRPr/>
            </a:lvl8pPr>
            <a:lvl9pPr lvl="8">
              <a:spcBef>
                <a:spcPts val="1600"/>
              </a:spcBef>
              <a:spcAft>
                <a:spcPts val="1600"/>
              </a:spcAft>
              <a:buClr>
                <a:srgbClr val="024427"/>
              </a:buClr>
              <a:buSzPts val="1400"/>
              <a:buFont typeface="Maven Pro"/>
              <a:buChar char="■"/>
              <a:defRPr/>
            </a:lvl9pPr>
          </a:lstStyle>
          <a:p>
            <a:endParaRPr/>
          </a:p>
        </p:txBody>
      </p:sp>
      <p:sp>
        <p:nvSpPr>
          <p:cNvPr id="69" name="Google Shape;6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0"/>
        <p:cNvGrpSpPr/>
        <p:nvPr/>
      </p:nvGrpSpPr>
      <p:grpSpPr>
        <a:xfrm>
          <a:off x="0" y="0"/>
          <a:ext cx="0" cy="0"/>
          <a:chOff x="0" y="0"/>
          <a:chExt cx="0" cy="0"/>
        </a:xfrm>
      </p:grpSpPr>
      <p:pic>
        <p:nvPicPr>
          <p:cNvPr id="71" name="Google Shape;71;p16"/>
          <p:cNvPicPr preferRelativeResize="0"/>
          <p:nvPr/>
        </p:nvPicPr>
        <p:blipFill>
          <a:blip r:embed="rId2">
            <a:alphaModFix/>
          </a:blip>
          <a:stretch>
            <a:fillRect/>
          </a:stretch>
        </p:blipFill>
        <p:spPr>
          <a:xfrm>
            <a:off x="0" y="0"/>
            <a:ext cx="9144000" cy="5143505"/>
          </a:xfrm>
          <a:prstGeom prst="rect">
            <a:avLst/>
          </a:prstGeom>
          <a:noFill/>
          <a:ln>
            <a:noFill/>
          </a:ln>
        </p:spPr>
      </p:pic>
      <p:sp>
        <p:nvSpPr>
          <p:cNvPr id="72" name="Google Shape;72;p16"/>
          <p:cNvSpPr txBox="1">
            <a:spLocks noGrp="1"/>
          </p:cNvSpPr>
          <p:nvPr>
            <p:ph type="title"/>
          </p:nvPr>
        </p:nvSpPr>
        <p:spPr>
          <a:xfrm>
            <a:off x="2290025" y="3353475"/>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3" name="Google Shape;73;p16"/>
          <p:cNvSpPr txBox="1">
            <a:spLocks noGrp="1"/>
          </p:cNvSpPr>
          <p:nvPr>
            <p:ph type="subTitle" idx="1"/>
          </p:nvPr>
        </p:nvSpPr>
        <p:spPr>
          <a:xfrm>
            <a:off x="1454700" y="2052475"/>
            <a:ext cx="6234600" cy="124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CUSTOM_8">
    <p:spTree>
      <p:nvGrpSpPr>
        <p:cNvPr id="1" name="Shape 74"/>
        <p:cNvGrpSpPr/>
        <p:nvPr/>
      </p:nvGrpSpPr>
      <p:grpSpPr>
        <a:xfrm>
          <a:off x="0" y="0"/>
          <a:ext cx="0" cy="0"/>
          <a:chOff x="0" y="0"/>
          <a:chExt cx="0" cy="0"/>
        </a:xfrm>
      </p:grpSpPr>
      <p:pic>
        <p:nvPicPr>
          <p:cNvPr id="75" name="Google Shape;75;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76" name="Google Shape;76;p17"/>
          <p:cNvSpPr txBox="1">
            <a:spLocks noGrp="1"/>
          </p:cNvSpPr>
          <p:nvPr>
            <p:ph type="subTitle" idx="1"/>
          </p:nvPr>
        </p:nvSpPr>
        <p:spPr>
          <a:xfrm>
            <a:off x="1057950" y="3689600"/>
            <a:ext cx="2785800" cy="91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7" name="Google Shape;77;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7"/>
          <p:cNvSpPr txBox="1">
            <a:spLocks noGrp="1"/>
          </p:cNvSpPr>
          <p:nvPr>
            <p:ph type="subTitle" idx="2"/>
          </p:nvPr>
        </p:nvSpPr>
        <p:spPr>
          <a:xfrm>
            <a:off x="5275850" y="3689600"/>
            <a:ext cx="2785800" cy="91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9" name="Google Shape;79;p17"/>
          <p:cNvSpPr txBox="1">
            <a:spLocks noGrp="1"/>
          </p:cNvSpPr>
          <p:nvPr>
            <p:ph type="subTitle" idx="3"/>
          </p:nvPr>
        </p:nvSpPr>
        <p:spPr>
          <a:xfrm>
            <a:off x="1057800" y="3128600"/>
            <a:ext cx="2785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000" b="1">
                <a:solidFill>
                  <a:schemeClr val="dk1"/>
                </a:solidFill>
                <a:latin typeface="Poiret One"/>
                <a:ea typeface="Poiret One"/>
                <a:cs typeface="Poiret One"/>
                <a:sym typeface="Poiret One"/>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80" name="Google Shape;80;p17"/>
          <p:cNvSpPr txBox="1">
            <a:spLocks noGrp="1"/>
          </p:cNvSpPr>
          <p:nvPr>
            <p:ph type="subTitle" idx="4"/>
          </p:nvPr>
        </p:nvSpPr>
        <p:spPr>
          <a:xfrm>
            <a:off x="5275850" y="3128600"/>
            <a:ext cx="2785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000" b="1">
                <a:solidFill>
                  <a:schemeClr val="dk1"/>
                </a:solidFill>
                <a:latin typeface="Poiret One"/>
                <a:ea typeface="Poiret One"/>
                <a:cs typeface="Poiret One"/>
                <a:sym typeface="Poiret One"/>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1"/>
        <p:cNvGrpSpPr/>
        <p:nvPr/>
      </p:nvGrpSpPr>
      <p:grpSpPr>
        <a:xfrm>
          <a:off x="0" y="0"/>
          <a:ext cx="0" cy="0"/>
          <a:chOff x="0" y="0"/>
          <a:chExt cx="0" cy="0"/>
        </a:xfrm>
      </p:grpSpPr>
      <p:pic>
        <p:nvPicPr>
          <p:cNvPr id="82" name="Google Shape;82;p18"/>
          <p:cNvPicPr preferRelativeResize="0"/>
          <p:nvPr/>
        </p:nvPicPr>
        <p:blipFill>
          <a:blip r:embed="rId2">
            <a:alphaModFix/>
          </a:blip>
          <a:stretch>
            <a:fillRect/>
          </a:stretch>
        </p:blipFill>
        <p:spPr>
          <a:xfrm>
            <a:off x="0" y="0"/>
            <a:ext cx="9144000" cy="5143500"/>
          </a:xfrm>
          <a:prstGeom prst="rect">
            <a:avLst/>
          </a:prstGeom>
          <a:noFill/>
          <a:ln>
            <a:noFill/>
          </a:ln>
        </p:spPr>
      </p:pic>
      <p:sp>
        <p:nvSpPr>
          <p:cNvPr id="83" name="Google Shape;8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18"/>
          <p:cNvSpPr txBox="1">
            <a:spLocks noGrp="1"/>
          </p:cNvSpPr>
          <p:nvPr>
            <p:ph type="title" idx="2"/>
          </p:nvPr>
        </p:nvSpPr>
        <p:spPr>
          <a:xfrm>
            <a:off x="720000" y="29485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5" name="Google Shape;85;p18"/>
          <p:cNvSpPr txBox="1">
            <a:spLocks noGrp="1"/>
          </p:cNvSpPr>
          <p:nvPr>
            <p:ph type="subTitle" idx="1"/>
          </p:nvPr>
        </p:nvSpPr>
        <p:spPr>
          <a:xfrm>
            <a:off x="720000" y="3315275"/>
            <a:ext cx="23364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6" name="Google Shape;86;p18"/>
          <p:cNvSpPr txBox="1">
            <a:spLocks noGrp="1"/>
          </p:cNvSpPr>
          <p:nvPr>
            <p:ph type="title" idx="3"/>
          </p:nvPr>
        </p:nvSpPr>
        <p:spPr>
          <a:xfrm>
            <a:off x="3403800" y="29485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7" name="Google Shape;87;p18"/>
          <p:cNvSpPr txBox="1">
            <a:spLocks noGrp="1"/>
          </p:cNvSpPr>
          <p:nvPr>
            <p:ph type="subTitle" idx="4"/>
          </p:nvPr>
        </p:nvSpPr>
        <p:spPr>
          <a:xfrm>
            <a:off x="3403800" y="3315275"/>
            <a:ext cx="23364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18"/>
          <p:cNvSpPr txBox="1">
            <a:spLocks noGrp="1"/>
          </p:cNvSpPr>
          <p:nvPr>
            <p:ph type="title" idx="5"/>
          </p:nvPr>
        </p:nvSpPr>
        <p:spPr>
          <a:xfrm>
            <a:off x="6087600" y="29485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 name="Google Shape;89;p18"/>
          <p:cNvSpPr txBox="1">
            <a:spLocks noGrp="1"/>
          </p:cNvSpPr>
          <p:nvPr>
            <p:ph type="subTitle" idx="6"/>
          </p:nvPr>
        </p:nvSpPr>
        <p:spPr>
          <a:xfrm>
            <a:off x="6087600" y="3315275"/>
            <a:ext cx="23364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90"/>
        <p:cNvGrpSpPr/>
        <p:nvPr/>
      </p:nvGrpSpPr>
      <p:grpSpPr>
        <a:xfrm>
          <a:off x="0" y="0"/>
          <a:ext cx="0" cy="0"/>
          <a:chOff x="0" y="0"/>
          <a:chExt cx="0" cy="0"/>
        </a:xfrm>
      </p:grpSpPr>
      <p:pic>
        <p:nvPicPr>
          <p:cNvPr id="91" name="Google Shape;91;p1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92" name="Google Shape;9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19"/>
          <p:cNvSpPr txBox="1">
            <a:spLocks noGrp="1"/>
          </p:cNvSpPr>
          <p:nvPr>
            <p:ph type="title" idx="2"/>
          </p:nvPr>
        </p:nvSpPr>
        <p:spPr>
          <a:xfrm>
            <a:off x="1811453" y="1479425"/>
            <a:ext cx="248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4" name="Google Shape;94;p19"/>
          <p:cNvSpPr txBox="1">
            <a:spLocks noGrp="1"/>
          </p:cNvSpPr>
          <p:nvPr>
            <p:ph type="subTitle" idx="1"/>
          </p:nvPr>
        </p:nvSpPr>
        <p:spPr>
          <a:xfrm>
            <a:off x="1811453" y="1851750"/>
            <a:ext cx="2480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5" name="Google Shape;95;p19"/>
          <p:cNvSpPr txBox="1">
            <a:spLocks noGrp="1"/>
          </p:cNvSpPr>
          <p:nvPr>
            <p:ph type="title" idx="3"/>
          </p:nvPr>
        </p:nvSpPr>
        <p:spPr>
          <a:xfrm>
            <a:off x="5749500" y="1479425"/>
            <a:ext cx="248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6" name="Google Shape;96;p19"/>
          <p:cNvSpPr txBox="1">
            <a:spLocks noGrp="1"/>
          </p:cNvSpPr>
          <p:nvPr>
            <p:ph type="subTitle" idx="4"/>
          </p:nvPr>
        </p:nvSpPr>
        <p:spPr>
          <a:xfrm>
            <a:off x="5749500" y="1851752"/>
            <a:ext cx="2480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7" name="Google Shape;97;p19"/>
          <p:cNvSpPr txBox="1">
            <a:spLocks noGrp="1"/>
          </p:cNvSpPr>
          <p:nvPr>
            <p:ph type="title" idx="5"/>
          </p:nvPr>
        </p:nvSpPr>
        <p:spPr>
          <a:xfrm>
            <a:off x="1811450" y="3091625"/>
            <a:ext cx="248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8" name="Google Shape;98;p19"/>
          <p:cNvSpPr txBox="1">
            <a:spLocks noGrp="1"/>
          </p:cNvSpPr>
          <p:nvPr>
            <p:ph type="subTitle" idx="6"/>
          </p:nvPr>
        </p:nvSpPr>
        <p:spPr>
          <a:xfrm>
            <a:off x="1811450" y="3463950"/>
            <a:ext cx="2480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9" name="Google Shape;99;p19"/>
          <p:cNvSpPr txBox="1">
            <a:spLocks noGrp="1"/>
          </p:cNvSpPr>
          <p:nvPr>
            <p:ph type="title" idx="7"/>
          </p:nvPr>
        </p:nvSpPr>
        <p:spPr>
          <a:xfrm>
            <a:off x="5749500" y="3091623"/>
            <a:ext cx="248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0" name="Google Shape;100;p19"/>
          <p:cNvSpPr txBox="1">
            <a:spLocks noGrp="1"/>
          </p:cNvSpPr>
          <p:nvPr>
            <p:ph type="subTitle" idx="8"/>
          </p:nvPr>
        </p:nvSpPr>
        <p:spPr>
          <a:xfrm>
            <a:off x="5749500" y="3463950"/>
            <a:ext cx="2480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01"/>
        <p:cNvGrpSpPr/>
        <p:nvPr/>
      </p:nvGrpSpPr>
      <p:grpSpPr>
        <a:xfrm>
          <a:off x="0" y="0"/>
          <a:ext cx="0" cy="0"/>
          <a:chOff x="0" y="0"/>
          <a:chExt cx="0" cy="0"/>
        </a:xfrm>
      </p:grpSpPr>
      <p:pic>
        <p:nvPicPr>
          <p:cNvPr id="102" name="Google Shape;102;p20"/>
          <p:cNvPicPr preferRelativeResize="0"/>
          <p:nvPr/>
        </p:nvPicPr>
        <p:blipFill rotWithShape="1">
          <a:blip r:embed="rId2">
            <a:alphaModFix/>
          </a:blip>
          <a:srcRect b="10"/>
          <a:stretch/>
        </p:blipFill>
        <p:spPr>
          <a:xfrm>
            <a:off x="0" y="0"/>
            <a:ext cx="9143999" cy="5143502"/>
          </a:xfrm>
          <a:prstGeom prst="rect">
            <a:avLst/>
          </a:prstGeom>
          <a:noFill/>
          <a:ln>
            <a:noFill/>
          </a:ln>
        </p:spPr>
      </p:pic>
      <p:sp>
        <p:nvSpPr>
          <p:cNvPr id="103" name="Google Shape;103;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20"/>
          <p:cNvSpPr txBox="1">
            <a:spLocks noGrp="1"/>
          </p:cNvSpPr>
          <p:nvPr>
            <p:ph type="title" idx="2"/>
          </p:nvPr>
        </p:nvSpPr>
        <p:spPr>
          <a:xfrm>
            <a:off x="788550" y="1881312"/>
            <a:ext cx="2305500" cy="4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5" name="Google Shape;105;p20"/>
          <p:cNvSpPr txBox="1">
            <a:spLocks noGrp="1"/>
          </p:cNvSpPr>
          <p:nvPr>
            <p:ph type="subTitle" idx="1"/>
          </p:nvPr>
        </p:nvSpPr>
        <p:spPr>
          <a:xfrm>
            <a:off x="720013" y="2193175"/>
            <a:ext cx="2442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6" name="Google Shape;106;p20"/>
          <p:cNvSpPr txBox="1">
            <a:spLocks noGrp="1"/>
          </p:cNvSpPr>
          <p:nvPr>
            <p:ph type="title" idx="3"/>
          </p:nvPr>
        </p:nvSpPr>
        <p:spPr>
          <a:xfrm>
            <a:off x="3419250" y="1881312"/>
            <a:ext cx="2305500" cy="4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7" name="Google Shape;107;p20"/>
          <p:cNvSpPr txBox="1">
            <a:spLocks noGrp="1"/>
          </p:cNvSpPr>
          <p:nvPr>
            <p:ph type="subTitle" idx="4"/>
          </p:nvPr>
        </p:nvSpPr>
        <p:spPr>
          <a:xfrm>
            <a:off x="3331962" y="2193175"/>
            <a:ext cx="2480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8" name="Google Shape;108;p20"/>
          <p:cNvSpPr txBox="1">
            <a:spLocks noGrp="1"/>
          </p:cNvSpPr>
          <p:nvPr>
            <p:ph type="title" idx="5"/>
          </p:nvPr>
        </p:nvSpPr>
        <p:spPr>
          <a:xfrm>
            <a:off x="788550" y="3749587"/>
            <a:ext cx="2305500" cy="4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9" name="Google Shape;109;p20"/>
          <p:cNvSpPr txBox="1">
            <a:spLocks noGrp="1"/>
          </p:cNvSpPr>
          <p:nvPr>
            <p:ph type="subTitle" idx="6"/>
          </p:nvPr>
        </p:nvSpPr>
        <p:spPr>
          <a:xfrm>
            <a:off x="720000" y="4061350"/>
            <a:ext cx="2442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0" name="Google Shape;110;p20"/>
          <p:cNvSpPr txBox="1">
            <a:spLocks noGrp="1"/>
          </p:cNvSpPr>
          <p:nvPr>
            <p:ph type="title" idx="7"/>
          </p:nvPr>
        </p:nvSpPr>
        <p:spPr>
          <a:xfrm>
            <a:off x="3419250" y="3749587"/>
            <a:ext cx="2305500" cy="4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1" name="Google Shape;111;p20"/>
          <p:cNvSpPr txBox="1">
            <a:spLocks noGrp="1"/>
          </p:cNvSpPr>
          <p:nvPr>
            <p:ph type="subTitle" idx="8"/>
          </p:nvPr>
        </p:nvSpPr>
        <p:spPr>
          <a:xfrm>
            <a:off x="3331950" y="4061350"/>
            <a:ext cx="2480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2" name="Google Shape;112;p20"/>
          <p:cNvSpPr txBox="1">
            <a:spLocks noGrp="1"/>
          </p:cNvSpPr>
          <p:nvPr>
            <p:ph type="title" idx="9"/>
          </p:nvPr>
        </p:nvSpPr>
        <p:spPr>
          <a:xfrm>
            <a:off x="6049924" y="1881312"/>
            <a:ext cx="2305500" cy="4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3" name="Google Shape;113;p20"/>
          <p:cNvSpPr txBox="1">
            <a:spLocks noGrp="1"/>
          </p:cNvSpPr>
          <p:nvPr>
            <p:ph type="subTitle" idx="13"/>
          </p:nvPr>
        </p:nvSpPr>
        <p:spPr>
          <a:xfrm>
            <a:off x="5981387" y="2193175"/>
            <a:ext cx="2442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 name="Google Shape;114;p20"/>
          <p:cNvSpPr txBox="1">
            <a:spLocks noGrp="1"/>
          </p:cNvSpPr>
          <p:nvPr>
            <p:ph type="title" idx="14"/>
          </p:nvPr>
        </p:nvSpPr>
        <p:spPr>
          <a:xfrm>
            <a:off x="6049924" y="3749587"/>
            <a:ext cx="2305500" cy="4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5" name="Google Shape;115;p20"/>
          <p:cNvSpPr txBox="1">
            <a:spLocks noGrp="1"/>
          </p:cNvSpPr>
          <p:nvPr>
            <p:ph type="subTitle" idx="15"/>
          </p:nvPr>
        </p:nvSpPr>
        <p:spPr>
          <a:xfrm>
            <a:off x="5981374" y="4061350"/>
            <a:ext cx="2442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484"/>
          </a:xfrm>
          <a:prstGeom prst="rect">
            <a:avLst/>
          </a:prstGeom>
          <a:noFill/>
          <a:ln>
            <a:noFill/>
          </a:ln>
        </p:spPr>
      </p:pic>
      <p:sp>
        <p:nvSpPr>
          <p:cNvPr id="14" name="Google Shape;14;p3"/>
          <p:cNvSpPr txBox="1">
            <a:spLocks noGrp="1"/>
          </p:cNvSpPr>
          <p:nvPr>
            <p:ph type="title"/>
          </p:nvPr>
        </p:nvSpPr>
        <p:spPr>
          <a:xfrm>
            <a:off x="5139007" y="2342625"/>
            <a:ext cx="32850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500" b="1"/>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5138900" y="1106175"/>
            <a:ext cx="3285000" cy="1265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7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5139001" y="3323950"/>
            <a:ext cx="32850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e text 3">
  <p:cSld name="CUSTOM_2">
    <p:spTree>
      <p:nvGrpSpPr>
        <p:cNvPr id="1" name="Shape 116"/>
        <p:cNvGrpSpPr/>
        <p:nvPr/>
      </p:nvGrpSpPr>
      <p:grpSpPr>
        <a:xfrm>
          <a:off x="0" y="0"/>
          <a:ext cx="0" cy="0"/>
          <a:chOff x="0" y="0"/>
          <a:chExt cx="0" cy="0"/>
        </a:xfrm>
      </p:grpSpPr>
      <p:pic>
        <p:nvPicPr>
          <p:cNvPr id="117" name="Google Shape;117;p21"/>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8" name="Google Shape;118;p21"/>
          <p:cNvSpPr txBox="1">
            <a:spLocks noGrp="1"/>
          </p:cNvSpPr>
          <p:nvPr>
            <p:ph type="subTitle" idx="1"/>
          </p:nvPr>
        </p:nvSpPr>
        <p:spPr>
          <a:xfrm>
            <a:off x="1759800" y="2006750"/>
            <a:ext cx="2659800" cy="1968900"/>
          </a:xfrm>
          <a:prstGeom prst="rect">
            <a:avLst/>
          </a:prstGeom>
        </p:spPr>
        <p:txBody>
          <a:bodyPr spcFirstLastPara="1" wrap="square" lIns="91425" tIns="91425" rIns="91425" bIns="91425" anchor="t" anchorCtr="0">
            <a:noAutofit/>
          </a:bodyPr>
          <a:lstStyle>
            <a:lvl1pPr lvl="0">
              <a:spcBef>
                <a:spcPts val="0"/>
              </a:spcBef>
              <a:spcAft>
                <a:spcPts val="0"/>
              </a:spcAft>
              <a:buSzPts val="1600"/>
              <a:buFont typeface="Oxygen"/>
              <a:buNone/>
              <a:defRPr sz="1600">
                <a:latin typeface="Oxygen"/>
                <a:ea typeface="Oxygen"/>
                <a:cs typeface="Oxygen"/>
                <a:sym typeface="Oxygen"/>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19" name="Google Shape;119;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20"/>
        <p:cNvGrpSpPr/>
        <p:nvPr/>
      </p:nvGrpSpPr>
      <p:grpSpPr>
        <a:xfrm>
          <a:off x="0" y="0"/>
          <a:ext cx="0" cy="0"/>
          <a:chOff x="0" y="0"/>
          <a:chExt cx="0" cy="0"/>
        </a:xfrm>
      </p:grpSpPr>
      <p:pic>
        <p:nvPicPr>
          <p:cNvPr id="121" name="Google Shape;121;p22"/>
          <p:cNvPicPr preferRelativeResize="0"/>
          <p:nvPr/>
        </p:nvPicPr>
        <p:blipFill>
          <a:blip r:embed="rId2">
            <a:alphaModFix/>
          </a:blip>
          <a:stretch>
            <a:fillRect/>
          </a:stretch>
        </p:blipFill>
        <p:spPr>
          <a:xfrm>
            <a:off x="-1" y="0"/>
            <a:ext cx="9144000" cy="5143513"/>
          </a:xfrm>
          <a:prstGeom prst="rect">
            <a:avLst/>
          </a:prstGeom>
          <a:noFill/>
          <a:ln>
            <a:noFill/>
          </a:ln>
        </p:spPr>
      </p:pic>
      <p:sp>
        <p:nvSpPr>
          <p:cNvPr id="122" name="Google Shape;122;p22"/>
          <p:cNvSpPr txBox="1">
            <a:spLocks noGrp="1"/>
          </p:cNvSpPr>
          <p:nvPr>
            <p:ph type="subTitle" idx="1"/>
          </p:nvPr>
        </p:nvSpPr>
        <p:spPr>
          <a:xfrm>
            <a:off x="4281625" y="2006750"/>
            <a:ext cx="2659800" cy="196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Oxygen"/>
              <a:buNone/>
              <a:defRPr sz="1600">
                <a:latin typeface="Oxygen"/>
                <a:ea typeface="Oxygen"/>
                <a:cs typeface="Oxygen"/>
                <a:sym typeface="Oxyge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3" name="Google Shape;123;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124"/>
        <p:cNvGrpSpPr/>
        <p:nvPr/>
      </p:nvGrpSpPr>
      <p:grpSpPr>
        <a:xfrm>
          <a:off x="0" y="0"/>
          <a:ext cx="0" cy="0"/>
          <a:chOff x="0" y="0"/>
          <a:chExt cx="0" cy="0"/>
        </a:xfrm>
      </p:grpSpPr>
      <p:pic>
        <p:nvPicPr>
          <p:cNvPr id="125" name="Google Shape;125;p23"/>
          <p:cNvPicPr preferRelativeResize="0"/>
          <p:nvPr/>
        </p:nvPicPr>
        <p:blipFill>
          <a:blip r:embed="rId2">
            <a:alphaModFix/>
          </a:blip>
          <a:stretch>
            <a:fillRect/>
          </a:stretch>
        </p:blipFill>
        <p:spPr>
          <a:xfrm>
            <a:off x="0" y="0"/>
            <a:ext cx="9144000" cy="5143513"/>
          </a:xfrm>
          <a:prstGeom prst="rect">
            <a:avLst/>
          </a:prstGeom>
          <a:noFill/>
          <a:ln>
            <a:noFill/>
          </a:ln>
        </p:spPr>
      </p:pic>
      <p:sp>
        <p:nvSpPr>
          <p:cNvPr id="126" name="Google Shape;126;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 name="Google Shape;127;p23"/>
          <p:cNvSpPr txBox="1">
            <a:spLocks noGrp="1"/>
          </p:cNvSpPr>
          <p:nvPr>
            <p:ph type="subTitle" idx="1"/>
          </p:nvPr>
        </p:nvSpPr>
        <p:spPr>
          <a:xfrm>
            <a:off x="1759800" y="2006750"/>
            <a:ext cx="2659800" cy="1968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Oxygen"/>
              <a:buNone/>
              <a:defRPr sz="1600">
                <a:latin typeface="Oxygen"/>
                <a:ea typeface="Oxygen"/>
                <a:cs typeface="Oxygen"/>
                <a:sym typeface="Oxyge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4">
  <p:cSld name="CUSTOM_5">
    <p:spTree>
      <p:nvGrpSpPr>
        <p:cNvPr id="1" name="Shape 128"/>
        <p:cNvGrpSpPr/>
        <p:nvPr/>
      </p:nvGrpSpPr>
      <p:grpSpPr>
        <a:xfrm>
          <a:off x="0" y="0"/>
          <a:ext cx="0" cy="0"/>
          <a:chOff x="0" y="0"/>
          <a:chExt cx="0" cy="0"/>
        </a:xfrm>
      </p:grpSpPr>
      <p:pic>
        <p:nvPicPr>
          <p:cNvPr id="129" name="Google Shape;129;p24"/>
          <p:cNvPicPr preferRelativeResize="0"/>
          <p:nvPr/>
        </p:nvPicPr>
        <p:blipFill>
          <a:blip r:embed="rId2">
            <a:alphaModFix/>
          </a:blip>
          <a:stretch>
            <a:fillRect/>
          </a:stretch>
        </p:blipFill>
        <p:spPr>
          <a:xfrm>
            <a:off x="-5" y="0"/>
            <a:ext cx="9144005" cy="5143500"/>
          </a:xfrm>
          <a:prstGeom prst="rect">
            <a:avLst/>
          </a:prstGeom>
          <a:noFill/>
          <a:ln>
            <a:noFill/>
          </a:ln>
        </p:spPr>
      </p:pic>
      <p:sp>
        <p:nvSpPr>
          <p:cNvPr id="130" name="Google Shape;130;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31"/>
        <p:cNvGrpSpPr/>
        <p:nvPr/>
      </p:nvGrpSpPr>
      <p:grpSpPr>
        <a:xfrm>
          <a:off x="0" y="0"/>
          <a:ext cx="0" cy="0"/>
          <a:chOff x="0" y="0"/>
          <a:chExt cx="0" cy="0"/>
        </a:xfrm>
      </p:grpSpPr>
      <p:pic>
        <p:nvPicPr>
          <p:cNvPr id="132" name="Google Shape;132;p25"/>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3" name="Google Shape;133;p25"/>
          <p:cNvSpPr txBox="1">
            <a:spLocks noGrp="1"/>
          </p:cNvSpPr>
          <p:nvPr>
            <p:ph type="title" hasCustomPrompt="1"/>
          </p:nvPr>
        </p:nvSpPr>
        <p:spPr>
          <a:xfrm>
            <a:off x="1284000" y="540000"/>
            <a:ext cx="65760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4" name="Google Shape;134;p25"/>
          <p:cNvSpPr txBox="1">
            <a:spLocks noGrp="1"/>
          </p:cNvSpPr>
          <p:nvPr>
            <p:ph type="subTitle" idx="1"/>
          </p:nvPr>
        </p:nvSpPr>
        <p:spPr>
          <a:xfrm>
            <a:off x="1284000" y="1246025"/>
            <a:ext cx="65760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5" name="Google Shape;135;p25"/>
          <p:cNvSpPr txBox="1">
            <a:spLocks noGrp="1"/>
          </p:cNvSpPr>
          <p:nvPr>
            <p:ph type="title" idx="2" hasCustomPrompt="1"/>
          </p:nvPr>
        </p:nvSpPr>
        <p:spPr>
          <a:xfrm>
            <a:off x="1284000" y="1996138"/>
            <a:ext cx="65760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6" name="Google Shape;136;p25"/>
          <p:cNvSpPr txBox="1">
            <a:spLocks noGrp="1"/>
          </p:cNvSpPr>
          <p:nvPr>
            <p:ph type="subTitle" idx="3"/>
          </p:nvPr>
        </p:nvSpPr>
        <p:spPr>
          <a:xfrm>
            <a:off x="1284000" y="2702163"/>
            <a:ext cx="65760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7" name="Google Shape;137;p25"/>
          <p:cNvSpPr txBox="1">
            <a:spLocks noGrp="1"/>
          </p:cNvSpPr>
          <p:nvPr>
            <p:ph type="title" idx="4" hasCustomPrompt="1"/>
          </p:nvPr>
        </p:nvSpPr>
        <p:spPr>
          <a:xfrm>
            <a:off x="1284000" y="3452288"/>
            <a:ext cx="65760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8" name="Google Shape;138;p25"/>
          <p:cNvSpPr txBox="1">
            <a:spLocks noGrp="1"/>
          </p:cNvSpPr>
          <p:nvPr>
            <p:ph type="subTitle" idx="5"/>
          </p:nvPr>
        </p:nvSpPr>
        <p:spPr>
          <a:xfrm>
            <a:off x="1284000" y="4158313"/>
            <a:ext cx="65760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1">
  <p:cSld name="CUSTOM_9">
    <p:spTree>
      <p:nvGrpSpPr>
        <p:cNvPr id="1" name="Shape 139"/>
        <p:cNvGrpSpPr/>
        <p:nvPr/>
      </p:nvGrpSpPr>
      <p:grpSpPr>
        <a:xfrm>
          <a:off x="0" y="0"/>
          <a:ext cx="0" cy="0"/>
          <a:chOff x="0" y="0"/>
          <a:chExt cx="0" cy="0"/>
        </a:xfrm>
      </p:grpSpPr>
      <p:pic>
        <p:nvPicPr>
          <p:cNvPr id="140" name="Google Shape;140;p26"/>
          <p:cNvPicPr preferRelativeResize="0"/>
          <p:nvPr/>
        </p:nvPicPr>
        <p:blipFill>
          <a:blip r:embed="rId2">
            <a:alphaModFix/>
          </a:blip>
          <a:stretch>
            <a:fillRect/>
          </a:stretch>
        </p:blipFill>
        <p:spPr>
          <a:xfrm>
            <a:off x="-7" y="0"/>
            <a:ext cx="9144000" cy="5143497"/>
          </a:xfrm>
          <a:prstGeom prst="rect">
            <a:avLst/>
          </a:prstGeom>
          <a:noFill/>
          <a:ln>
            <a:noFill/>
          </a:ln>
        </p:spPr>
      </p:pic>
      <p:sp>
        <p:nvSpPr>
          <p:cNvPr id="141" name="Google Shape;141;p26"/>
          <p:cNvSpPr txBox="1">
            <a:spLocks noGrp="1"/>
          </p:cNvSpPr>
          <p:nvPr>
            <p:ph type="title"/>
          </p:nvPr>
        </p:nvSpPr>
        <p:spPr>
          <a:xfrm>
            <a:off x="720107" y="2342625"/>
            <a:ext cx="3285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2" name="Google Shape;142;p26"/>
          <p:cNvSpPr txBox="1">
            <a:spLocks noGrp="1"/>
          </p:cNvSpPr>
          <p:nvPr>
            <p:ph type="title" idx="2" hasCustomPrompt="1"/>
          </p:nvPr>
        </p:nvSpPr>
        <p:spPr>
          <a:xfrm>
            <a:off x="720000" y="1106175"/>
            <a:ext cx="3285000" cy="1265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7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3" name="Google Shape;143;p26"/>
          <p:cNvSpPr txBox="1">
            <a:spLocks noGrp="1"/>
          </p:cNvSpPr>
          <p:nvPr>
            <p:ph type="subTitle" idx="1"/>
          </p:nvPr>
        </p:nvSpPr>
        <p:spPr>
          <a:xfrm>
            <a:off x="720101" y="3323950"/>
            <a:ext cx="32850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2">
  <p:cSld name="CUSTOM_10">
    <p:spTree>
      <p:nvGrpSpPr>
        <p:cNvPr id="1" name="Shape 144"/>
        <p:cNvGrpSpPr/>
        <p:nvPr/>
      </p:nvGrpSpPr>
      <p:grpSpPr>
        <a:xfrm>
          <a:off x="0" y="0"/>
          <a:ext cx="0" cy="0"/>
          <a:chOff x="0" y="0"/>
          <a:chExt cx="0" cy="0"/>
        </a:xfrm>
      </p:grpSpPr>
      <p:pic>
        <p:nvPicPr>
          <p:cNvPr id="145" name="Google Shape;145;p27"/>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6" name="Google Shape;146;p27"/>
          <p:cNvSpPr txBox="1">
            <a:spLocks noGrp="1"/>
          </p:cNvSpPr>
          <p:nvPr>
            <p:ph type="title"/>
          </p:nvPr>
        </p:nvSpPr>
        <p:spPr>
          <a:xfrm>
            <a:off x="2929500" y="2342625"/>
            <a:ext cx="3285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7" name="Google Shape;147;p27"/>
          <p:cNvSpPr txBox="1">
            <a:spLocks noGrp="1"/>
          </p:cNvSpPr>
          <p:nvPr>
            <p:ph type="title" idx="2" hasCustomPrompt="1"/>
          </p:nvPr>
        </p:nvSpPr>
        <p:spPr>
          <a:xfrm>
            <a:off x="2929500" y="1106175"/>
            <a:ext cx="3285000" cy="1265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7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8" name="Google Shape;148;p27"/>
          <p:cNvSpPr txBox="1">
            <a:spLocks noGrp="1"/>
          </p:cNvSpPr>
          <p:nvPr>
            <p:ph type="subTitle" idx="1"/>
          </p:nvPr>
        </p:nvSpPr>
        <p:spPr>
          <a:xfrm>
            <a:off x="2929500" y="3323950"/>
            <a:ext cx="3285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49"/>
        <p:cNvGrpSpPr/>
        <p:nvPr/>
      </p:nvGrpSpPr>
      <p:grpSpPr>
        <a:xfrm>
          <a:off x="0" y="0"/>
          <a:ext cx="0" cy="0"/>
          <a:chOff x="0" y="0"/>
          <a:chExt cx="0" cy="0"/>
        </a:xfrm>
      </p:grpSpPr>
      <p:pic>
        <p:nvPicPr>
          <p:cNvPr id="150" name="Google Shape;150;p28"/>
          <p:cNvPicPr preferRelativeResize="0"/>
          <p:nvPr/>
        </p:nvPicPr>
        <p:blipFill>
          <a:blip r:embed="rId2">
            <a:alphaModFix/>
          </a:blip>
          <a:stretch>
            <a:fillRect/>
          </a:stretch>
        </p:blipFill>
        <p:spPr>
          <a:xfrm>
            <a:off x="0" y="3"/>
            <a:ext cx="9144000" cy="5143489"/>
          </a:xfrm>
          <a:prstGeom prst="rect">
            <a:avLst/>
          </a:prstGeom>
          <a:noFill/>
          <a:ln>
            <a:noFill/>
          </a:ln>
        </p:spPr>
      </p:pic>
      <p:sp>
        <p:nvSpPr>
          <p:cNvPr id="151" name="Google Shape;151;p28"/>
          <p:cNvSpPr txBox="1">
            <a:spLocks noGrp="1"/>
          </p:cNvSpPr>
          <p:nvPr>
            <p:ph type="ctrTitle"/>
          </p:nvPr>
        </p:nvSpPr>
        <p:spPr>
          <a:xfrm>
            <a:off x="4096775" y="540100"/>
            <a:ext cx="4325700" cy="98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2" name="Google Shape;152;p28"/>
          <p:cNvSpPr txBox="1">
            <a:spLocks noGrp="1"/>
          </p:cNvSpPr>
          <p:nvPr>
            <p:ph type="subTitle" idx="1"/>
          </p:nvPr>
        </p:nvSpPr>
        <p:spPr>
          <a:xfrm>
            <a:off x="4096775" y="1524100"/>
            <a:ext cx="43257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53" name="Google Shape;153;p28"/>
          <p:cNvSpPr txBox="1"/>
          <p:nvPr/>
        </p:nvSpPr>
        <p:spPr>
          <a:xfrm>
            <a:off x="4409075" y="3137600"/>
            <a:ext cx="3701100" cy="96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2"/>
                </a:solidFill>
                <a:latin typeface="Oxygen"/>
                <a:ea typeface="Oxygen"/>
                <a:cs typeface="Oxygen"/>
                <a:sym typeface="Oxygen"/>
              </a:rPr>
              <a:t>CREDITS: This presentation template was created by </a:t>
            </a:r>
            <a:r>
              <a:rPr lang="en" u="sng">
                <a:solidFill>
                  <a:schemeClr val="lt2"/>
                </a:solidFill>
                <a:latin typeface="Oxygen"/>
                <a:ea typeface="Oxygen"/>
                <a:cs typeface="Oxygen"/>
                <a:sym typeface="Oxygen"/>
                <a:hlinkClick r:id="rId3">
                  <a:extLst>
                    <a:ext uri="{A12FA001-AC4F-418D-AE19-62706E023703}">
                      <ahyp:hlinkClr xmlns:ahyp="http://schemas.microsoft.com/office/drawing/2018/hyperlinkcolor" val="tx"/>
                    </a:ext>
                  </a:extLst>
                </a:hlinkClick>
              </a:rPr>
              <a:t>Slidesgo</a:t>
            </a:r>
            <a:r>
              <a:rPr lang="en">
                <a:solidFill>
                  <a:schemeClr val="lt2"/>
                </a:solidFill>
                <a:latin typeface="Oxygen"/>
                <a:ea typeface="Oxygen"/>
                <a:cs typeface="Oxygen"/>
                <a:sym typeface="Oxygen"/>
              </a:rPr>
              <a:t>, including icons by </a:t>
            </a:r>
            <a:r>
              <a:rPr lang="en" u="sng">
                <a:solidFill>
                  <a:schemeClr val="lt2"/>
                </a:solidFill>
                <a:latin typeface="Oxygen"/>
                <a:ea typeface="Oxygen"/>
                <a:cs typeface="Oxygen"/>
                <a:sym typeface="Oxygen"/>
                <a:hlinkClick r:id="rId4">
                  <a:extLst>
                    <a:ext uri="{A12FA001-AC4F-418D-AE19-62706E023703}">
                      <ahyp:hlinkClr xmlns:ahyp="http://schemas.microsoft.com/office/drawing/2018/hyperlinkcolor" val="tx"/>
                    </a:ext>
                  </a:extLst>
                </a:hlinkClick>
              </a:rPr>
              <a:t>Flaticon</a:t>
            </a:r>
            <a:r>
              <a:rPr lang="en">
                <a:solidFill>
                  <a:schemeClr val="lt2"/>
                </a:solidFill>
                <a:latin typeface="Oxygen"/>
                <a:ea typeface="Oxygen"/>
                <a:cs typeface="Oxygen"/>
                <a:sym typeface="Oxygen"/>
              </a:rPr>
              <a:t>, infographics &amp; images by</a:t>
            </a:r>
            <a:r>
              <a:rPr lang="en">
                <a:solidFill>
                  <a:schemeClr val="lt2"/>
                </a:solidFill>
                <a:uFill>
                  <a:noFill/>
                </a:uFill>
                <a:latin typeface="Oxygen"/>
                <a:ea typeface="Oxygen"/>
                <a:cs typeface="Oxygen"/>
                <a:sym typeface="Oxygen"/>
                <a:hlinkClick r:id="rId5">
                  <a:extLst>
                    <a:ext uri="{A12FA001-AC4F-418D-AE19-62706E023703}">
                      <ahyp:hlinkClr xmlns:ahyp="http://schemas.microsoft.com/office/drawing/2018/hyperlinkcolor" val="tx"/>
                    </a:ext>
                  </a:extLst>
                </a:hlinkClick>
              </a:rPr>
              <a:t> </a:t>
            </a:r>
            <a:r>
              <a:rPr lang="en" u="sng">
                <a:solidFill>
                  <a:schemeClr val="lt2"/>
                </a:solidFill>
                <a:latin typeface="Oxygen"/>
                <a:ea typeface="Oxygen"/>
                <a:cs typeface="Oxygen"/>
                <a:sym typeface="Oxygen"/>
                <a:hlinkClick r:id="rId5">
                  <a:extLst>
                    <a:ext uri="{A12FA001-AC4F-418D-AE19-62706E023703}">
                      <ahyp:hlinkClr xmlns:ahyp="http://schemas.microsoft.com/office/drawing/2018/hyperlinkcolor" val="tx"/>
                    </a:ext>
                  </a:extLst>
                </a:hlinkClick>
              </a:rPr>
              <a:t>Freepik</a:t>
            </a:r>
            <a:r>
              <a:rPr lang="en">
                <a:solidFill>
                  <a:schemeClr val="lt2"/>
                </a:solidFill>
                <a:latin typeface="Oxygen"/>
                <a:ea typeface="Oxygen"/>
                <a:cs typeface="Oxygen"/>
                <a:sym typeface="Oxygen"/>
              </a:rPr>
              <a:t>.</a:t>
            </a:r>
            <a:endParaRPr>
              <a:solidFill>
                <a:schemeClr val="lt2"/>
              </a:solidFill>
              <a:latin typeface="Oxygen"/>
              <a:ea typeface="Oxygen"/>
              <a:cs typeface="Oxygen"/>
              <a:sym typeface="Oxygen"/>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BLANK_1_1_1_1_1_1_3">
    <p:spTree>
      <p:nvGrpSpPr>
        <p:cNvPr id="1" name="Shape 155"/>
        <p:cNvGrpSpPr/>
        <p:nvPr/>
      </p:nvGrpSpPr>
      <p:grpSpPr>
        <a:xfrm>
          <a:off x="0" y="0"/>
          <a:ext cx="0" cy="0"/>
          <a:chOff x="0" y="0"/>
          <a:chExt cx="0" cy="0"/>
        </a:xfrm>
      </p:grpSpPr>
      <p:pic>
        <p:nvPicPr>
          <p:cNvPr id="156" name="Google Shape;156;p30"/>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Oxygen"/>
              <a:buChar char="●"/>
              <a:defRPr sz="1400">
                <a:latin typeface="Oxygen"/>
                <a:ea typeface="Oxygen"/>
                <a:cs typeface="Oxygen"/>
                <a:sym typeface="Oxygen"/>
              </a:defRPr>
            </a:lvl1pPr>
            <a:lvl2pPr marL="914400" lvl="1" indent="-317500" rtl="0">
              <a:lnSpc>
                <a:spcPct val="115000"/>
              </a:lnSpc>
              <a:spcBef>
                <a:spcPts val="1600"/>
              </a:spcBef>
              <a:spcAft>
                <a:spcPts val="0"/>
              </a:spcAft>
              <a:buSzPts val="1400"/>
              <a:buFont typeface="Oxygen"/>
              <a:buChar char="○"/>
              <a:defRPr>
                <a:latin typeface="Oxygen"/>
                <a:ea typeface="Oxygen"/>
                <a:cs typeface="Oxygen"/>
                <a:sym typeface="Oxygen"/>
              </a:defRPr>
            </a:lvl2pPr>
            <a:lvl3pPr marL="1371600" lvl="2" indent="-317500" rtl="0">
              <a:lnSpc>
                <a:spcPct val="115000"/>
              </a:lnSpc>
              <a:spcBef>
                <a:spcPts val="1600"/>
              </a:spcBef>
              <a:spcAft>
                <a:spcPts val="0"/>
              </a:spcAft>
              <a:buSzPts val="1400"/>
              <a:buFont typeface="Oxygen"/>
              <a:buChar char="■"/>
              <a:defRPr>
                <a:latin typeface="Oxygen"/>
                <a:ea typeface="Oxygen"/>
                <a:cs typeface="Oxygen"/>
                <a:sym typeface="Oxygen"/>
              </a:defRPr>
            </a:lvl3pPr>
            <a:lvl4pPr marL="1828800" lvl="3" indent="-317500" rtl="0">
              <a:lnSpc>
                <a:spcPct val="115000"/>
              </a:lnSpc>
              <a:spcBef>
                <a:spcPts val="1600"/>
              </a:spcBef>
              <a:spcAft>
                <a:spcPts val="0"/>
              </a:spcAft>
              <a:buSzPts val="1400"/>
              <a:buFont typeface="Oxygen"/>
              <a:buChar char="●"/>
              <a:defRPr>
                <a:latin typeface="Oxygen"/>
                <a:ea typeface="Oxygen"/>
                <a:cs typeface="Oxygen"/>
                <a:sym typeface="Oxygen"/>
              </a:defRPr>
            </a:lvl4pPr>
            <a:lvl5pPr marL="2286000" lvl="4" indent="-317500" rtl="0">
              <a:lnSpc>
                <a:spcPct val="115000"/>
              </a:lnSpc>
              <a:spcBef>
                <a:spcPts val="1600"/>
              </a:spcBef>
              <a:spcAft>
                <a:spcPts val="0"/>
              </a:spcAft>
              <a:buSzPts val="1400"/>
              <a:buFont typeface="Oxygen"/>
              <a:buChar char="○"/>
              <a:defRPr>
                <a:latin typeface="Oxygen"/>
                <a:ea typeface="Oxygen"/>
                <a:cs typeface="Oxygen"/>
                <a:sym typeface="Oxygen"/>
              </a:defRPr>
            </a:lvl5pPr>
            <a:lvl6pPr marL="2743200" lvl="5" indent="-317500" rtl="0">
              <a:lnSpc>
                <a:spcPct val="115000"/>
              </a:lnSpc>
              <a:spcBef>
                <a:spcPts val="1600"/>
              </a:spcBef>
              <a:spcAft>
                <a:spcPts val="0"/>
              </a:spcAft>
              <a:buSzPts val="1400"/>
              <a:buFont typeface="Oxygen"/>
              <a:buChar char="■"/>
              <a:defRPr>
                <a:latin typeface="Oxygen"/>
                <a:ea typeface="Oxygen"/>
                <a:cs typeface="Oxygen"/>
                <a:sym typeface="Oxygen"/>
              </a:defRPr>
            </a:lvl6pPr>
            <a:lvl7pPr marL="3200400" lvl="6" indent="-317500" rtl="0">
              <a:lnSpc>
                <a:spcPct val="115000"/>
              </a:lnSpc>
              <a:spcBef>
                <a:spcPts val="1600"/>
              </a:spcBef>
              <a:spcAft>
                <a:spcPts val="0"/>
              </a:spcAft>
              <a:buSzPts val="1400"/>
              <a:buFont typeface="Oxygen"/>
              <a:buChar char="●"/>
              <a:defRPr>
                <a:latin typeface="Oxygen"/>
                <a:ea typeface="Oxygen"/>
                <a:cs typeface="Oxygen"/>
                <a:sym typeface="Oxygen"/>
              </a:defRPr>
            </a:lvl7pPr>
            <a:lvl8pPr marL="3657600" lvl="7" indent="-317500" rtl="0">
              <a:lnSpc>
                <a:spcPct val="115000"/>
              </a:lnSpc>
              <a:spcBef>
                <a:spcPts val="1600"/>
              </a:spcBef>
              <a:spcAft>
                <a:spcPts val="0"/>
              </a:spcAft>
              <a:buSzPts val="1400"/>
              <a:buFont typeface="Oxygen"/>
              <a:buChar char="○"/>
              <a:defRPr>
                <a:latin typeface="Oxygen"/>
                <a:ea typeface="Oxygen"/>
                <a:cs typeface="Oxygen"/>
                <a:sym typeface="Oxygen"/>
              </a:defRPr>
            </a:lvl8pPr>
            <a:lvl9pPr marL="4114800" lvl="8" indent="-317500" rtl="0">
              <a:lnSpc>
                <a:spcPct val="115000"/>
              </a:lnSpc>
              <a:spcBef>
                <a:spcPts val="1600"/>
              </a:spcBef>
              <a:spcAft>
                <a:spcPts val="1600"/>
              </a:spcAft>
              <a:buSzPts val="1400"/>
              <a:buFont typeface="Oxygen"/>
              <a:buChar char="■"/>
              <a:defRPr>
                <a:latin typeface="Oxygen"/>
                <a:ea typeface="Oxygen"/>
                <a:cs typeface="Oxygen"/>
                <a:sym typeface="Oxygen"/>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2">
  <p:cSld name="CUSTOM_4_1">
    <p:spTree>
      <p:nvGrpSpPr>
        <p:cNvPr id="1" name="Shape 157"/>
        <p:cNvGrpSpPr/>
        <p:nvPr/>
      </p:nvGrpSpPr>
      <p:grpSpPr>
        <a:xfrm>
          <a:off x="0" y="0"/>
          <a:ext cx="0" cy="0"/>
          <a:chOff x="0" y="0"/>
          <a:chExt cx="0" cy="0"/>
        </a:xfrm>
      </p:grpSpPr>
      <p:pic>
        <p:nvPicPr>
          <p:cNvPr id="158" name="Google Shape;158;p31"/>
          <p:cNvPicPr preferRelativeResize="0"/>
          <p:nvPr/>
        </p:nvPicPr>
        <p:blipFill>
          <a:blip r:embed="rId2">
            <a:alphaModFix/>
          </a:blip>
          <a:stretch>
            <a:fillRect/>
          </a:stretch>
        </p:blipFill>
        <p:spPr>
          <a:xfrm>
            <a:off x="0" y="0"/>
            <a:ext cx="9144000" cy="514351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subTitle" idx="1"/>
          </p:nvPr>
        </p:nvSpPr>
        <p:spPr>
          <a:xfrm>
            <a:off x="703800" y="2491350"/>
            <a:ext cx="3494100" cy="713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Bebas Neue"/>
              <a:buNone/>
              <a:defRPr sz="2000" b="1">
                <a:solidFill>
                  <a:schemeClr val="dk1"/>
                </a:solidFill>
                <a:latin typeface="Poiret One"/>
                <a:ea typeface="Poiret One"/>
                <a:cs typeface="Poiret One"/>
                <a:sym typeface="Poiret One"/>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24" name="Google Shape;24;p5"/>
          <p:cNvSpPr txBox="1">
            <a:spLocks noGrp="1"/>
          </p:cNvSpPr>
          <p:nvPr>
            <p:ph type="subTitle" idx="2"/>
          </p:nvPr>
        </p:nvSpPr>
        <p:spPr>
          <a:xfrm>
            <a:off x="4913600" y="2491350"/>
            <a:ext cx="35103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000" b="1">
                <a:solidFill>
                  <a:schemeClr val="dk1"/>
                </a:solidFill>
                <a:latin typeface="Poiret One"/>
                <a:ea typeface="Poiret One"/>
                <a:cs typeface="Poiret One"/>
                <a:sym typeface="Poiret One"/>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25" name="Google Shape;25;p5"/>
          <p:cNvSpPr txBox="1">
            <a:spLocks noGrp="1"/>
          </p:cNvSpPr>
          <p:nvPr>
            <p:ph type="subTitle" idx="3"/>
          </p:nvPr>
        </p:nvSpPr>
        <p:spPr>
          <a:xfrm>
            <a:off x="703800" y="3001175"/>
            <a:ext cx="34941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 name="Google Shape;26;p5"/>
          <p:cNvSpPr txBox="1">
            <a:spLocks noGrp="1"/>
          </p:cNvSpPr>
          <p:nvPr>
            <p:ph type="subTitle" idx="4"/>
          </p:nvPr>
        </p:nvSpPr>
        <p:spPr>
          <a:xfrm>
            <a:off x="4913600" y="3001175"/>
            <a:ext cx="35103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 name="Google Shape;2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pic>
        <p:nvPicPr>
          <p:cNvPr id="29" name="Google Shape;29;p6"/>
          <p:cNvPicPr preferRelativeResize="0"/>
          <p:nvPr/>
        </p:nvPicPr>
        <p:blipFill rotWithShape="1">
          <a:blip r:embed="rId2">
            <a:alphaModFix/>
          </a:blip>
          <a:srcRect/>
          <a:stretch/>
        </p:blipFill>
        <p:spPr>
          <a:xfrm>
            <a:off x="0" y="0"/>
            <a:ext cx="9144010" cy="5143500"/>
          </a:xfrm>
          <a:prstGeom prst="rect">
            <a:avLst/>
          </a:prstGeom>
          <a:noFill/>
          <a:ln>
            <a:noFill/>
          </a:ln>
        </p:spPr>
      </p:pic>
      <p:sp>
        <p:nvSpPr>
          <p:cNvPr id="30" name="Google Shape;3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33" name="Google Shape;33;p7"/>
          <p:cNvSpPr txBox="1">
            <a:spLocks noGrp="1"/>
          </p:cNvSpPr>
          <p:nvPr>
            <p:ph type="title"/>
          </p:nvPr>
        </p:nvSpPr>
        <p:spPr>
          <a:xfrm>
            <a:off x="2433000" y="1371169"/>
            <a:ext cx="4278000" cy="86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5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7"/>
          <p:cNvSpPr txBox="1">
            <a:spLocks noGrp="1"/>
          </p:cNvSpPr>
          <p:nvPr>
            <p:ph type="subTitle" idx="1"/>
          </p:nvPr>
        </p:nvSpPr>
        <p:spPr>
          <a:xfrm>
            <a:off x="2433000" y="2441425"/>
            <a:ext cx="42780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pic>
        <p:nvPicPr>
          <p:cNvPr id="36" name="Google Shape;36;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7" name="Google Shape;37;p8"/>
          <p:cNvSpPr txBox="1">
            <a:spLocks noGrp="1"/>
          </p:cNvSpPr>
          <p:nvPr>
            <p:ph type="title"/>
          </p:nvPr>
        </p:nvSpPr>
        <p:spPr>
          <a:xfrm>
            <a:off x="1388100" y="1693050"/>
            <a:ext cx="6367800" cy="1757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000" b="1"/>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pic>
        <p:nvPicPr>
          <p:cNvPr id="39" name="Google Shape;39;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0" name="Google Shape;40;p9"/>
          <p:cNvSpPr txBox="1">
            <a:spLocks noGrp="1"/>
          </p:cNvSpPr>
          <p:nvPr>
            <p:ph type="title"/>
          </p:nvPr>
        </p:nvSpPr>
        <p:spPr>
          <a:xfrm>
            <a:off x="2433000" y="1330038"/>
            <a:ext cx="4278000" cy="16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8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9"/>
          <p:cNvSpPr txBox="1">
            <a:spLocks noGrp="1"/>
          </p:cNvSpPr>
          <p:nvPr>
            <p:ph type="subTitle" idx="1"/>
          </p:nvPr>
        </p:nvSpPr>
        <p:spPr>
          <a:xfrm>
            <a:off x="2775600" y="3100075"/>
            <a:ext cx="35928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pic>
        <p:nvPicPr>
          <p:cNvPr id="43" name="Google Shape;43;p10"/>
          <p:cNvPicPr preferRelativeResize="0"/>
          <p:nvPr/>
        </p:nvPicPr>
        <p:blipFill rotWithShape="1">
          <a:blip r:embed="rId2">
            <a:alphaModFix/>
          </a:blip>
          <a:srcRect l="56623" b="10"/>
          <a:stretch/>
        </p:blipFill>
        <p:spPr>
          <a:xfrm>
            <a:off x="5177825" y="0"/>
            <a:ext cx="3966179" cy="5143502"/>
          </a:xfrm>
          <a:prstGeom prst="rect">
            <a:avLst/>
          </a:prstGeom>
          <a:noFill/>
          <a:ln>
            <a:noFill/>
          </a:ln>
        </p:spPr>
      </p:pic>
      <p:sp>
        <p:nvSpPr>
          <p:cNvPr id="44" name="Google Shape;44;p10"/>
          <p:cNvSpPr txBox="1">
            <a:spLocks noGrp="1"/>
          </p:cNvSpPr>
          <p:nvPr>
            <p:ph type="title"/>
          </p:nvPr>
        </p:nvSpPr>
        <p:spPr>
          <a:xfrm>
            <a:off x="4781550" y="1416450"/>
            <a:ext cx="3642600" cy="186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3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10"/>
          <p:cNvSpPr txBox="1">
            <a:spLocks noGrp="1"/>
          </p:cNvSpPr>
          <p:nvPr>
            <p:ph type="subTitle" idx="1"/>
          </p:nvPr>
        </p:nvSpPr>
        <p:spPr>
          <a:xfrm>
            <a:off x="5452800" y="3276450"/>
            <a:ext cx="2971200" cy="1031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atin typeface="Oxygen"/>
                <a:ea typeface="Oxygen"/>
                <a:cs typeface="Oxygen"/>
                <a:sym typeface="Oxygen"/>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oiret One"/>
              <a:buNone/>
              <a:defRPr sz="2800">
                <a:solidFill>
                  <a:schemeClr val="dk1"/>
                </a:solidFill>
                <a:latin typeface="Poiret One"/>
                <a:ea typeface="Poiret One"/>
                <a:cs typeface="Poiret One"/>
                <a:sym typeface="Poiret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Oxygen Light"/>
              <a:buChar char="●"/>
              <a:defRPr sz="1800">
                <a:solidFill>
                  <a:schemeClr val="lt2"/>
                </a:solidFill>
                <a:latin typeface="Oxygen Light"/>
                <a:ea typeface="Oxygen Light"/>
                <a:cs typeface="Oxygen Light"/>
                <a:sym typeface="Oxygen Light"/>
              </a:defRPr>
            </a:lvl1pPr>
            <a:lvl2pPr marL="914400" lvl="1"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2pPr>
            <a:lvl3pPr marL="1371600" lvl="2"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3pPr>
            <a:lvl4pPr marL="1828800" lvl="3"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4pPr>
            <a:lvl5pPr marL="2286000" lvl="4"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5pPr>
            <a:lvl6pPr marL="2743200" lvl="5"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6pPr>
            <a:lvl7pPr marL="3200400" lvl="6"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7pPr>
            <a:lvl8pPr marL="3657600" lvl="7"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8pPr>
            <a:lvl9pPr marL="4114800" lvl="8" indent="-317500">
              <a:lnSpc>
                <a:spcPct val="115000"/>
              </a:lnSpc>
              <a:spcBef>
                <a:spcPts val="1600"/>
              </a:spcBef>
              <a:spcAft>
                <a:spcPts val="1600"/>
              </a:spcAft>
              <a:buClr>
                <a:schemeClr val="lt2"/>
              </a:buClr>
              <a:buSzPts val="1400"/>
              <a:buFont typeface="Oxygen Light"/>
              <a:buChar char="■"/>
              <a:defRPr>
                <a:solidFill>
                  <a:schemeClr val="lt2"/>
                </a:solidFill>
                <a:latin typeface="Oxygen Light"/>
                <a:ea typeface="Oxygen Light"/>
                <a:cs typeface="Oxygen Light"/>
                <a:sym typeface="Oxyge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5.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customXml" Target="../ink/ink1.xml"/><Relationship Id="rId7"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15.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4.xml"/><Relationship Id="rId1" Type="http://schemas.openxmlformats.org/officeDocument/2006/relationships/slideLayout" Target="../slideLayouts/slideLayout15.xml"/><Relationship Id="rId6" Type="http://schemas.openxmlformats.org/officeDocument/2006/relationships/image" Target="../media/image53.png"/><Relationship Id="rId5" Type="http://schemas.openxmlformats.org/officeDocument/2006/relationships/image" Target="../media/image51.png"/><Relationship Id="rId4" Type="http://schemas.openxmlformats.org/officeDocument/2006/relationships/customXml" Target="../ink/ink5.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6.xml"/><Relationship Id="rId1" Type="http://schemas.openxmlformats.org/officeDocument/2006/relationships/slideLayout" Target="../slideLayouts/slideLayout15.xml"/><Relationship Id="rId6" Type="http://schemas.openxmlformats.org/officeDocument/2006/relationships/image" Target="../media/image54.png"/><Relationship Id="rId5" Type="http://schemas.openxmlformats.org/officeDocument/2006/relationships/image" Target="../media/image51.png"/><Relationship Id="rId4" Type="http://schemas.openxmlformats.org/officeDocument/2006/relationships/customXml" Target="../ink/ink7.xml"/></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customXml" Target="../ink/ink8.xml"/><Relationship Id="rId1" Type="http://schemas.openxmlformats.org/officeDocument/2006/relationships/slideLayout" Target="../slideLayouts/slideLayout15.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customXml" Target="../ink/ink9.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10.xml"/><Relationship Id="rId1" Type="http://schemas.openxmlformats.org/officeDocument/2006/relationships/slideLayout" Target="../slideLayouts/slideLayout15.xml"/><Relationship Id="rId6" Type="http://schemas.openxmlformats.org/officeDocument/2006/relationships/image" Target="../media/image58.png"/><Relationship Id="rId5" Type="http://schemas.openxmlformats.org/officeDocument/2006/relationships/image" Target="../media/image51.png"/><Relationship Id="rId4" Type="http://schemas.openxmlformats.org/officeDocument/2006/relationships/customXml" Target="../ink/ink11.xml"/></Relationships>
</file>

<file path=ppt/slides/_rels/slide25.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60.png"/><Relationship Id="rId12" Type="http://schemas.openxmlformats.org/officeDocument/2006/relationships/image" Target="../media/image65.png"/><Relationship Id="rId2" Type="http://schemas.openxmlformats.org/officeDocument/2006/relationships/customXml" Target="../ink/ink12.xml"/><Relationship Id="rId1" Type="http://schemas.openxmlformats.org/officeDocument/2006/relationships/slideLayout" Target="../slideLayouts/slideLayout15.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1.png"/><Relationship Id="rId10" Type="http://schemas.openxmlformats.org/officeDocument/2006/relationships/image" Target="../media/image63.png"/><Relationship Id="rId4" Type="http://schemas.openxmlformats.org/officeDocument/2006/relationships/customXml" Target="../ink/ink13.xml"/><Relationship Id="rId9" Type="http://schemas.openxmlformats.org/officeDocument/2006/relationships/image" Target="../media/image62.png"/></Relationships>
</file>

<file path=ppt/slides/_rels/slide26.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50.png"/><Relationship Id="rId7" Type="http://schemas.openxmlformats.org/officeDocument/2006/relationships/image" Target="../media/image67.png"/><Relationship Id="rId2" Type="http://schemas.openxmlformats.org/officeDocument/2006/relationships/customXml" Target="../ink/ink14.xml"/><Relationship Id="rId1" Type="http://schemas.openxmlformats.org/officeDocument/2006/relationships/slideLayout" Target="../slideLayouts/slideLayout15.xml"/><Relationship Id="rId6" Type="http://schemas.openxmlformats.org/officeDocument/2006/relationships/image" Target="../media/image66.png"/><Relationship Id="rId5" Type="http://schemas.openxmlformats.org/officeDocument/2006/relationships/image" Target="../media/image51.png"/><Relationship Id="rId4" Type="http://schemas.openxmlformats.org/officeDocument/2006/relationships/customXml" Target="../ink/ink15.xml"/></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5.xml"/><Relationship Id="rId4" Type="http://schemas.openxmlformats.org/officeDocument/2006/relationships/image" Target="../media/image73.png"/></Relationships>
</file>

<file path=ppt/slides/_rels/slide2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5.xml"/><Relationship Id="rId4" Type="http://schemas.openxmlformats.org/officeDocument/2006/relationships/image" Target="../media/image7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27.jpeg"/></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4"/>
          <p:cNvSpPr txBox="1">
            <a:spLocks noGrp="1"/>
          </p:cNvSpPr>
          <p:nvPr>
            <p:ph type="ctrTitle"/>
          </p:nvPr>
        </p:nvSpPr>
        <p:spPr>
          <a:xfrm>
            <a:off x="4149000" y="438150"/>
            <a:ext cx="3852000" cy="294255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ltLang="zh-CN">
                <a:solidFill>
                  <a:schemeClr val="accent1"/>
                </a:solidFill>
                <a:latin typeface="Oxygen"/>
              </a:rPr>
              <a:t>Trade</a:t>
            </a:r>
            <a:r>
              <a:rPr lang="zh-CN" altLang="en-US">
                <a:solidFill>
                  <a:schemeClr val="accent1"/>
                </a:solidFill>
                <a:latin typeface="Oxygen"/>
              </a:rPr>
              <a:t> </a:t>
            </a:r>
            <a:r>
              <a:rPr lang="en-US" altLang="zh-CN">
                <a:solidFill>
                  <a:schemeClr val="accent1"/>
                </a:solidFill>
                <a:latin typeface="Oxygen"/>
              </a:rPr>
              <a:t>costs,</a:t>
            </a:r>
            <a:r>
              <a:rPr lang="zh-CN" altLang="en-US">
                <a:solidFill>
                  <a:schemeClr val="accent1"/>
                </a:solidFill>
                <a:latin typeface="Oxygen"/>
              </a:rPr>
              <a:t> </a:t>
            </a:r>
            <a:r>
              <a:rPr lang="en-US" altLang="zh-CN">
                <a:solidFill>
                  <a:schemeClr val="accent1"/>
                </a:solidFill>
                <a:latin typeface="Oxygen"/>
              </a:rPr>
              <a:t>trade</a:t>
            </a:r>
            <a:r>
              <a:rPr lang="zh-CN" altLang="en-US">
                <a:solidFill>
                  <a:schemeClr val="accent1"/>
                </a:solidFill>
                <a:latin typeface="Oxygen"/>
              </a:rPr>
              <a:t> </a:t>
            </a:r>
            <a:r>
              <a:rPr lang="en-US" altLang="zh-CN">
                <a:solidFill>
                  <a:schemeClr val="accent1"/>
                </a:solidFill>
                <a:latin typeface="Oxygen"/>
              </a:rPr>
              <a:t>flows</a:t>
            </a:r>
            <a:r>
              <a:rPr lang="zh-CN" altLang="en-US">
                <a:solidFill>
                  <a:schemeClr val="accent1"/>
                </a:solidFill>
                <a:latin typeface="Oxygen"/>
              </a:rPr>
              <a:t> </a:t>
            </a:r>
            <a:r>
              <a:rPr lang="en-US" altLang="zh-CN">
                <a:solidFill>
                  <a:schemeClr val="accent1"/>
                </a:solidFill>
                <a:latin typeface="Oxygen"/>
              </a:rPr>
              <a:t>and</a:t>
            </a:r>
            <a:r>
              <a:rPr lang="zh-CN" altLang="en-US">
                <a:solidFill>
                  <a:schemeClr val="accent1"/>
                </a:solidFill>
                <a:latin typeface="Oxygen"/>
              </a:rPr>
              <a:t> </a:t>
            </a:r>
            <a:r>
              <a:rPr lang="en-US" altLang="zh-CN">
                <a:solidFill>
                  <a:schemeClr val="accent1"/>
                </a:solidFill>
                <a:latin typeface="Oxygen"/>
              </a:rPr>
              <a:t>CO</a:t>
            </a:r>
            <a:r>
              <a:rPr lang="en-US" altLang="zh-CN" baseline="-25000">
                <a:solidFill>
                  <a:schemeClr val="accent1"/>
                </a:solidFill>
                <a:latin typeface="Oxygen"/>
              </a:rPr>
              <a:t>2</a:t>
            </a:r>
            <a:r>
              <a:rPr lang="zh-CN" altLang="en-US">
                <a:solidFill>
                  <a:schemeClr val="accent1"/>
                </a:solidFill>
                <a:latin typeface="Oxygen"/>
              </a:rPr>
              <a:t> </a:t>
            </a:r>
            <a:r>
              <a:rPr lang="en-US" altLang="zh-CN">
                <a:solidFill>
                  <a:schemeClr val="accent1"/>
                </a:solidFill>
                <a:latin typeface="Oxygen"/>
              </a:rPr>
              <a:t>emissions</a:t>
            </a:r>
            <a:endParaRPr lang="en-US">
              <a:solidFill>
                <a:schemeClr val="accent1"/>
              </a:solidFill>
              <a:latin typeface="Oxygen"/>
            </a:endParaRPr>
          </a:p>
        </p:txBody>
      </p:sp>
      <p:sp>
        <p:nvSpPr>
          <p:cNvPr id="168" name="Google Shape;168;p34"/>
          <p:cNvSpPr txBox="1">
            <a:spLocks noGrp="1"/>
          </p:cNvSpPr>
          <p:nvPr>
            <p:ph type="subTitle" idx="1"/>
          </p:nvPr>
        </p:nvSpPr>
        <p:spPr>
          <a:xfrm>
            <a:off x="4149000" y="3380700"/>
            <a:ext cx="38520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zh-CN"/>
              <a:t>Bessie</a:t>
            </a:r>
            <a:r>
              <a:rPr lang="zh-CN" altLang="en-US"/>
              <a:t> </a:t>
            </a:r>
            <a:r>
              <a:rPr lang="en-US" altLang="zh-CN" err="1"/>
              <a:t>Bao</a:t>
            </a:r>
            <a:r>
              <a:rPr lang="zh-CN" altLang="en-US"/>
              <a:t> </a:t>
            </a:r>
            <a:r>
              <a:rPr lang="en-US" altLang="zh-CN"/>
              <a:t>&amp;</a:t>
            </a:r>
            <a:r>
              <a:rPr lang="zh-CN" altLang="en-US"/>
              <a:t> </a:t>
            </a:r>
            <a:r>
              <a:rPr lang="en-US" altLang="zh-CN"/>
              <a:t>Joanna</a:t>
            </a:r>
            <a:r>
              <a:rPr lang="zh-CN" altLang="en-US"/>
              <a:t> </a:t>
            </a:r>
            <a:r>
              <a:rPr lang="en-US" altLang="zh-CN"/>
              <a:t>Wang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0;p37">
            <a:extLst>
              <a:ext uri="{FF2B5EF4-FFF2-40B4-BE49-F238E27FC236}">
                <a16:creationId xmlns:a16="http://schemas.microsoft.com/office/drawing/2014/main" id="{4A9B74C2-3E00-5C52-D294-D7CC45097902}"/>
              </a:ext>
            </a:extLst>
          </p:cNvPr>
          <p:cNvSpPr txBox="1">
            <a:spLocks/>
          </p:cNvSpPr>
          <p:nvPr/>
        </p:nvSpPr>
        <p:spPr>
          <a:xfrm>
            <a:off x="322403" y="124583"/>
            <a:ext cx="7548635" cy="349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2300" b="1">
                <a:solidFill>
                  <a:schemeClr val="accent1"/>
                </a:solidFill>
              </a:rPr>
              <a:t>Methodology: </a:t>
            </a:r>
            <a:r>
              <a:rPr lang="en-US" sz="2300" b="1">
                <a:solidFill>
                  <a:schemeClr val="tx1"/>
                </a:solidFill>
              </a:rPr>
              <a:t>Matching function (Exporter side)</a:t>
            </a:r>
          </a:p>
        </p:txBody>
      </p:sp>
      <p:pic>
        <p:nvPicPr>
          <p:cNvPr id="7" name="Picture 7" descr="Text&#10;&#10;Description automatically generated">
            <a:extLst>
              <a:ext uri="{FF2B5EF4-FFF2-40B4-BE49-F238E27FC236}">
                <a16:creationId xmlns:a16="http://schemas.microsoft.com/office/drawing/2014/main" id="{A18B8763-7850-7E98-E475-A2096C46F4D7}"/>
              </a:ext>
            </a:extLst>
          </p:cNvPr>
          <p:cNvPicPr>
            <a:picLocks noChangeAspect="1"/>
          </p:cNvPicPr>
          <p:nvPr/>
        </p:nvPicPr>
        <p:blipFill>
          <a:blip r:embed="rId2"/>
          <a:stretch>
            <a:fillRect/>
          </a:stretch>
        </p:blipFill>
        <p:spPr>
          <a:xfrm>
            <a:off x="713603" y="1284746"/>
            <a:ext cx="2743200" cy="396130"/>
          </a:xfrm>
          <a:prstGeom prst="rect">
            <a:avLst/>
          </a:prstGeom>
        </p:spPr>
      </p:pic>
      <p:sp>
        <p:nvSpPr>
          <p:cNvPr id="9" name="TextBox 8">
            <a:extLst>
              <a:ext uri="{FF2B5EF4-FFF2-40B4-BE49-F238E27FC236}">
                <a16:creationId xmlns:a16="http://schemas.microsoft.com/office/drawing/2014/main" id="{5E6D3FCF-D223-E150-B149-308B02FCCE51}"/>
              </a:ext>
            </a:extLst>
          </p:cNvPr>
          <p:cNvSpPr txBox="1"/>
          <p:nvPr/>
        </p:nvSpPr>
        <p:spPr>
          <a:xfrm>
            <a:off x="357171" y="729899"/>
            <a:ext cx="36989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a:solidFill>
                  <a:schemeClr val="tx1"/>
                </a:solidFill>
              </a:rPr>
              <a:t>Value of an unmatched exporter</a:t>
            </a:r>
          </a:p>
        </p:txBody>
      </p:sp>
      <p:pic>
        <p:nvPicPr>
          <p:cNvPr id="10" name="Picture 10" descr="Text&#10;&#10;Description automatically generated">
            <a:extLst>
              <a:ext uri="{FF2B5EF4-FFF2-40B4-BE49-F238E27FC236}">
                <a16:creationId xmlns:a16="http://schemas.microsoft.com/office/drawing/2014/main" id="{4C17F8A4-14C9-C86B-BD12-B287E0CB9E90}"/>
              </a:ext>
            </a:extLst>
          </p:cNvPr>
          <p:cNvPicPr>
            <a:picLocks noChangeAspect="1"/>
          </p:cNvPicPr>
          <p:nvPr/>
        </p:nvPicPr>
        <p:blipFill>
          <a:blip r:embed="rId3"/>
          <a:stretch>
            <a:fillRect/>
          </a:stretch>
        </p:blipFill>
        <p:spPr>
          <a:xfrm>
            <a:off x="5252335" y="1206586"/>
            <a:ext cx="2743200" cy="525517"/>
          </a:xfrm>
          <a:prstGeom prst="rect">
            <a:avLst/>
          </a:prstGeom>
        </p:spPr>
      </p:pic>
      <p:sp>
        <p:nvSpPr>
          <p:cNvPr id="12" name="TextBox 11">
            <a:extLst>
              <a:ext uri="{FF2B5EF4-FFF2-40B4-BE49-F238E27FC236}">
                <a16:creationId xmlns:a16="http://schemas.microsoft.com/office/drawing/2014/main" id="{83637F42-663F-94DA-35FE-DC30ABD6368F}"/>
              </a:ext>
            </a:extLst>
          </p:cNvPr>
          <p:cNvSpPr txBox="1"/>
          <p:nvPr/>
        </p:nvSpPr>
        <p:spPr>
          <a:xfrm>
            <a:off x="4914122" y="726234"/>
            <a:ext cx="36989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a:solidFill>
                  <a:schemeClr val="tx1"/>
                </a:solidFill>
              </a:rPr>
              <a:t>Potential entrants</a:t>
            </a:r>
          </a:p>
        </p:txBody>
      </p:sp>
      <p:sp>
        <p:nvSpPr>
          <p:cNvPr id="14" name="TextBox 13">
            <a:extLst>
              <a:ext uri="{FF2B5EF4-FFF2-40B4-BE49-F238E27FC236}">
                <a16:creationId xmlns:a16="http://schemas.microsoft.com/office/drawing/2014/main" id="{2FA7F433-5705-3BFA-A35A-322C92AE3BF8}"/>
              </a:ext>
            </a:extLst>
          </p:cNvPr>
          <p:cNvSpPr txBox="1"/>
          <p:nvPr/>
        </p:nvSpPr>
        <p:spPr>
          <a:xfrm>
            <a:off x="4963628" y="1929038"/>
            <a:ext cx="3698984"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tx2">
                    <a:lumMod val="75000"/>
                  </a:schemeClr>
                </a:solidFill>
              </a:rPr>
              <a:t>* Entrants also subject to </a:t>
            </a:r>
            <a:r>
              <a:rPr lang="en-US" dirty="0" err="1">
                <a:solidFill>
                  <a:schemeClr val="tx2">
                    <a:lumMod val="75000"/>
                  </a:schemeClr>
                </a:solidFill>
              </a:rPr>
              <a:t>iid</a:t>
            </a:r>
            <a:r>
              <a:rPr lang="en-US" dirty="0">
                <a:solidFill>
                  <a:schemeClr val="tx2">
                    <a:lumMod val="75000"/>
                  </a:schemeClr>
                </a:solidFill>
              </a:rPr>
              <a:t> shocks </a:t>
            </a:r>
            <a:r>
              <a:rPr lang="en-US" dirty="0">
                <a:solidFill>
                  <a:schemeClr val="accent4">
                    <a:lumMod val="75000"/>
                  </a:schemeClr>
                </a:solidFill>
              </a:rPr>
              <a:t>ϵ</a:t>
            </a:r>
          </a:p>
          <a:p>
            <a:r>
              <a:rPr lang="en-US" dirty="0">
                <a:solidFill>
                  <a:schemeClr val="tx2">
                    <a:lumMod val="75000"/>
                  </a:schemeClr>
                </a:solidFill>
              </a:rPr>
              <a:t>* Each potential entrant makes a discrete choice between destinations, as well as not exporting</a:t>
            </a:r>
          </a:p>
          <a:p>
            <a:endParaRPr lang="en-US">
              <a:solidFill>
                <a:schemeClr val="tx2">
                  <a:lumMod val="75000"/>
                </a:schemeClr>
              </a:solidFill>
            </a:endParaRPr>
          </a:p>
        </p:txBody>
      </p:sp>
      <p:sp>
        <p:nvSpPr>
          <p:cNvPr id="19" name="TextBox 18">
            <a:extLst>
              <a:ext uri="{FF2B5EF4-FFF2-40B4-BE49-F238E27FC236}">
                <a16:creationId xmlns:a16="http://schemas.microsoft.com/office/drawing/2014/main" id="{8BFD7C88-E30C-D4CC-EF9D-DBA6832771A0}"/>
              </a:ext>
            </a:extLst>
          </p:cNvPr>
          <p:cNvSpPr txBox="1"/>
          <p:nvPr/>
        </p:nvSpPr>
        <p:spPr>
          <a:xfrm>
            <a:off x="806278" y="17716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0" name="TextBox 19">
            <a:extLst>
              <a:ext uri="{FF2B5EF4-FFF2-40B4-BE49-F238E27FC236}">
                <a16:creationId xmlns:a16="http://schemas.microsoft.com/office/drawing/2014/main" id="{41ED427C-20E6-D3B0-D77A-6EF5D68067F3}"/>
              </a:ext>
            </a:extLst>
          </p:cNvPr>
          <p:cNvSpPr txBox="1"/>
          <p:nvPr/>
        </p:nvSpPr>
        <p:spPr>
          <a:xfrm>
            <a:off x="591632" y="1929037"/>
            <a:ext cx="369898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a:solidFill>
                  <a:schemeClr val="tx2">
                    <a:lumMod val="75000"/>
                  </a:schemeClr>
                </a:solidFill>
              </a:rPr>
              <a:t>δ : probability of survival of exporters that remain unmatched, δ&gt; 0 and the exporter will wait in their current region.</a:t>
            </a:r>
          </a:p>
          <a:p>
            <a:pPr marL="285750" indent="-285750">
              <a:buChar char="•"/>
            </a:pPr>
            <a:r>
              <a:rPr lang="en-US" err="1">
                <a:solidFill>
                  <a:schemeClr val="tx2">
                    <a:lumMod val="75000"/>
                  </a:schemeClr>
                </a:solidFill>
              </a:rPr>
              <a:t>λeit</a:t>
            </a:r>
            <a:r>
              <a:rPr lang="en-US">
                <a:solidFill>
                  <a:schemeClr val="tx2">
                    <a:lumMod val="75000"/>
                  </a:schemeClr>
                </a:solidFill>
              </a:rPr>
              <a:t>: probability with which an unmatched</a:t>
            </a:r>
          </a:p>
          <a:p>
            <a:pPr marL="285750" indent="-285750">
              <a:buChar char="•"/>
            </a:pPr>
            <a:r>
              <a:rPr lang="en-US">
                <a:solidFill>
                  <a:schemeClr val="tx2">
                    <a:lumMod val="75000"/>
                  </a:schemeClr>
                </a:solidFill>
              </a:rPr>
              <a:t>exporter meets a ship (</a:t>
            </a:r>
            <a:r>
              <a:rPr lang="en-US" err="1">
                <a:solidFill>
                  <a:schemeClr val="tx2">
                    <a:lumMod val="75000"/>
                  </a:schemeClr>
                </a:solidFill>
              </a:rPr>
              <a:t>mit</a:t>
            </a:r>
            <a:r>
              <a:rPr lang="en-US">
                <a:solidFill>
                  <a:schemeClr val="tx2">
                    <a:lumMod val="75000"/>
                  </a:schemeClr>
                </a:solidFill>
              </a:rPr>
              <a:t>/</a:t>
            </a:r>
            <a:r>
              <a:rPr lang="en-US" err="1">
                <a:solidFill>
                  <a:schemeClr val="tx2">
                    <a:lumMod val="75000"/>
                  </a:schemeClr>
                </a:solidFill>
              </a:rPr>
              <a:t>eit</a:t>
            </a:r>
            <a:r>
              <a:rPr lang="en-US">
                <a:solidFill>
                  <a:schemeClr val="tx2">
                    <a:lumMod val="75000"/>
                  </a:schemeClr>
                </a:solidFill>
              </a:rPr>
              <a:t>)</a:t>
            </a:r>
          </a:p>
          <a:p>
            <a:pPr marL="285750" indent="-285750">
              <a:buChar char="•"/>
            </a:pPr>
            <a:r>
              <a:rPr lang="en-US">
                <a:solidFill>
                  <a:schemeClr val="tx2">
                    <a:lumMod val="75000"/>
                  </a:schemeClr>
                </a:solidFill>
              </a:rPr>
              <a:t>r: revenue </a:t>
            </a:r>
          </a:p>
          <a:p>
            <a:pPr marL="285750" indent="-285750">
              <a:buChar char="•"/>
            </a:pPr>
            <a:r>
              <a:rPr lang="en-US" err="1">
                <a:solidFill>
                  <a:schemeClr val="tx2">
                    <a:lumMod val="75000"/>
                  </a:schemeClr>
                </a:solidFill>
              </a:rPr>
              <a:t>τijr</a:t>
            </a:r>
            <a:r>
              <a:rPr lang="en-US">
                <a:solidFill>
                  <a:schemeClr val="tx2">
                    <a:lumMod val="75000"/>
                  </a:schemeClr>
                </a:solidFill>
              </a:rPr>
              <a:t>: agreed price </a:t>
            </a:r>
          </a:p>
          <a:p>
            <a:pPr marL="285750" indent="-285750">
              <a:buChar char="•"/>
            </a:pPr>
            <a:r>
              <a:rPr lang="en-US" err="1">
                <a:solidFill>
                  <a:schemeClr val="tx2">
                    <a:lumMod val="75000"/>
                  </a:schemeClr>
                </a:solidFill>
              </a:rPr>
              <a:t>τijr</a:t>
            </a:r>
            <a:r>
              <a:rPr lang="en-US">
                <a:solidFill>
                  <a:schemeClr val="tx2">
                    <a:lumMod val="75000"/>
                  </a:schemeClr>
                </a:solidFill>
              </a:rPr>
              <a:t>: total payoff</a:t>
            </a:r>
          </a:p>
          <a:p>
            <a:pPr marL="285750" indent="-285750">
              <a:buChar char="•"/>
            </a:pPr>
            <a:r>
              <a:rPr lang="en-US" err="1">
                <a:solidFill>
                  <a:schemeClr val="tx2">
                    <a:lumMod val="75000"/>
                  </a:schemeClr>
                </a:solidFill>
              </a:rPr>
              <a:t>κij</a:t>
            </a:r>
            <a:r>
              <a:rPr lang="en-US">
                <a:solidFill>
                  <a:schemeClr val="tx2">
                    <a:lumMod val="75000"/>
                  </a:schemeClr>
                </a:solidFill>
              </a:rPr>
              <a:t>: production and export cost</a:t>
            </a:r>
          </a:p>
          <a:p>
            <a:pPr marL="285750" indent="-285750">
              <a:buChar char="•"/>
            </a:pPr>
            <a:r>
              <a:rPr lang="en-US">
                <a:solidFill>
                  <a:schemeClr val="tx2">
                    <a:lumMod val="75000"/>
                  </a:schemeClr>
                </a:solidFill>
              </a:rPr>
              <a:t>Er: expectation index with respect to revenue.</a:t>
            </a:r>
          </a:p>
          <a:p>
            <a:pPr marL="285750" indent="-285750">
              <a:buChar char="•"/>
            </a:pPr>
            <a:endParaRPr lang="en-US">
              <a:solidFill>
                <a:schemeClr val="tx2">
                  <a:lumMod val="75000"/>
                </a:schemeClr>
              </a:solidFill>
            </a:endParaRPr>
          </a:p>
        </p:txBody>
      </p:sp>
      <p:sp>
        <p:nvSpPr>
          <p:cNvPr id="3" name="Oval 2">
            <a:extLst>
              <a:ext uri="{FF2B5EF4-FFF2-40B4-BE49-F238E27FC236}">
                <a16:creationId xmlns:a16="http://schemas.microsoft.com/office/drawing/2014/main" id="{DD3EFDD4-A888-E8A1-FEFE-7E03036727F5}"/>
              </a:ext>
            </a:extLst>
          </p:cNvPr>
          <p:cNvSpPr/>
          <p:nvPr/>
        </p:nvSpPr>
        <p:spPr>
          <a:xfrm>
            <a:off x="656491" y="1213338"/>
            <a:ext cx="454270" cy="4725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04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0;p37">
            <a:extLst>
              <a:ext uri="{FF2B5EF4-FFF2-40B4-BE49-F238E27FC236}">
                <a16:creationId xmlns:a16="http://schemas.microsoft.com/office/drawing/2014/main" id="{BF873B83-551D-66F1-A8A7-0A63C920857C}"/>
              </a:ext>
            </a:extLst>
          </p:cNvPr>
          <p:cNvSpPr txBox="1">
            <a:spLocks/>
          </p:cNvSpPr>
          <p:nvPr/>
        </p:nvSpPr>
        <p:spPr>
          <a:xfrm>
            <a:off x="322403" y="124583"/>
            <a:ext cx="7548635" cy="349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2300" b="1">
                <a:solidFill>
                  <a:schemeClr val="accent1"/>
                </a:solidFill>
              </a:rPr>
              <a:t>Methodology: </a:t>
            </a:r>
            <a:r>
              <a:rPr lang="en-US" sz="2300" b="1">
                <a:solidFill>
                  <a:schemeClr val="tx1"/>
                </a:solidFill>
              </a:rPr>
              <a:t>Matching function (Exporter side)</a:t>
            </a:r>
          </a:p>
        </p:txBody>
      </p:sp>
      <p:sp>
        <p:nvSpPr>
          <p:cNvPr id="4" name="TextBox 3">
            <a:extLst>
              <a:ext uri="{FF2B5EF4-FFF2-40B4-BE49-F238E27FC236}">
                <a16:creationId xmlns:a16="http://schemas.microsoft.com/office/drawing/2014/main" id="{3252A149-20D8-10E0-63F1-2FDB34E1C38E}"/>
              </a:ext>
            </a:extLst>
          </p:cNvPr>
          <p:cNvSpPr txBox="1"/>
          <p:nvPr/>
        </p:nvSpPr>
        <p:spPr>
          <a:xfrm>
            <a:off x="437172" y="698015"/>
            <a:ext cx="36989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a:solidFill>
                  <a:schemeClr val="tx1"/>
                </a:solidFill>
              </a:rPr>
              <a:t>Potential exporters' behavior</a:t>
            </a:r>
            <a:endParaRPr lang="en-US" err="1">
              <a:solidFill>
                <a:schemeClr val="tx1"/>
              </a:solidFill>
            </a:endParaRPr>
          </a:p>
        </p:txBody>
      </p:sp>
      <p:pic>
        <p:nvPicPr>
          <p:cNvPr id="8" name="Picture 17" descr="Diagram, schematic&#10;&#10;Description automatically generated">
            <a:extLst>
              <a:ext uri="{FF2B5EF4-FFF2-40B4-BE49-F238E27FC236}">
                <a16:creationId xmlns:a16="http://schemas.microsoft.com/office/drawing/2014/main" id="{4DFC4BFA-87DE-AB4F-8846-9215D29B81DA}"/>
              </a:ext>
            </a:extLst>
          </p:cNvPr>
          <p:cNvPicPr>
            <a:picLocks noChangeAspect="1"/>
          </p:cNvPicPr>
          <p:nvPr/>
        </p:nvPicPr>
        <p:blipFill>
          <a:blip r:embed="rId2"/>
          <a:stretch>
            <a:fillRect/>
          </a:stretch>
        </p:blipFill>
        <p:spPr>
          <a:xfrm>
            <a:off x="697761" y="1062080"/>
            <a:ext cx="2743200" cy="2269816"/>
          </a:xfrm>
          <a:prstGeom prst="rect">
            <a:avLst/>
          </a:prstGeom>
        </p:spPr>
      </p:pic>
      <p:sp>
        <p:nvSpPr>
          <p:cNvPr id="10" name="TextBox 9">
            <a:extLst>
              <a:ext uri="{FF2B5EF4-FFF2-40B4-BE49-F238E27FC236}">
                <a16:creationId xmlns:a16="http://schemas.microsoft.com/office/drawing/2014/main" id="{6D195C30-26CF-704E-44BF-C83365C9FD95}"/>
              </a:ext>
            </a:extLst>
          </p:cNvPr>
          <p:cNvSpPr txBox="1"/>
          <p:nvPr/>
        </p:nvSpPr>
        <p:spPr>
          <a:xfrm>
            <a:off x="646472" y="3386347"/>
            <a:ext cx="274320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4">
                    <a:lumMod val="75000"/>
                  </a:schemeClr>
                </a:solidFill>
              </a:rPr>
              <a:t>* </a:t>
            </a:r>
            <a:r>
              <a:rPr lang="en-US" dirty="0" err="1">
                <a:solidFill>
                  <a:schemeClr val="accent4">
                    <a:lumMod val="75000"/>
                  </a:schemeClr>
                </a:solidFill>
              </a:rPr>
              <a:t>Ueij</a:t>
            </a:r>
            <a:r>
              <a:rPr lang="en-US" dirty="0">
                <a:solidFill>
                  <a:schemeClr val="accent4">
                    <a:lumMod val="75000"/>
                  </a:schemeClr>
                </a:solidFill>
              </a:rPr>
              <a:t> = Er* </a:t>
            </a:r>
            <a:r>
              <a:rPr lang="en-US" dirty="0" err="1">
                <a:solidFill>
                  <a:schemeClr val="accent4">
                    <a:lumMod val="75000"/>
                  </a:schemeClr>
                </a:solidFill>
              </a:rPr>
              <a:t>Ueijr</a:t>
            </a:r>
            <a:endParaRPr lang="en-US">
              <a:solidFill>
                <a:schemeClr val="accent4">
                  <a:lumMod val="75000"/>
                </a:schemeClr>
              </a:solidFill>
            </a:endParaRPr>
          </a:p>
          <a:p>
            <a:r>
              <a:rPr lang="en-US" dirty="0" err="1">
                <a:solidFill>
                  <a:schemeClr val="accent4">
                    <a:lumMod val="75000"/>
                  </a:schemeClr>
                </a:solidFill>
              </a:rPr>
              <a:t>εi</a:t>
            </a:r>
            <a:r>
              <a:rPr lang="en-US" dirty="0">
                <a:solidFill>
                  <a:schemeClr val="accent4">
                    <a:lumMod val="75000"/>
                  </a:schemeClr>
                </a:solidFill>
              </a:rPr>
              <a:t>: number of potential exporters</a:t>
            </a:r>
          </a:p>
          <a:p>
            <a:r>
              <a:rPr lang="en-US" dirty="0">
                <a:solidFill>
                  <a:schemeClr val="tx2">
                    <a:lumMod val="75000"/>
                  </a:schemeClr>
                </a:solidFill>
              </a:rPr>
              <a:t>Er: expectation index with respect to revenue.</a:t>
            </a:r>
            <a:endParaRPr lang="en-US">
              <a:solidFill>
                <a:schemeClr val="tx2">
                  <a:lumMod val="75000"/>
                </a:schemeClr>
              </a:solidFill>
            </a:endParaRPr>
          </a:p>
          <a:p>
            <a:r>
              <a:rPr lang="en-US" dirty="0" err="1">
                <a:solidFill>
                  <a:schemeClr val="accent4">
                    <a:lumMod val="75000"/>
                  </a:schemeClr>
                </a:solidFill>
              </a:rPr>
              <a:t>Pij</a:t>
            </a:r>
            <a:r>
              <a:rPr lang="en-US" dirty="0">
                <a:solidFill>
                  <a:schemeClr val="accent4">
                    <a:lumMod val="75000"/>
                  </a:schemeClr>
                </a:solidFill>
              </a:rPr>
              <a:t>: probability of the exporter remain unmatched</a:t>
            </a:r>
          </a:p>
          <a:p>
            <a:r>
              <a:rPr lang="en-US" dirty="0">
                <a:solidFill>
                  <a:schemeClr val="accent4">
                    <a:lumMod val="75000"/>
                  </a:schemeClr>
                </a:solidFill>
              </a:rPr>
              <a:t>Pi0: probability of the exporter remaining there.</a:t>
            </a:r>
          </a:p>
        </p:txBody>
      </p:sp>
      <p:sp>
        <p:nvSpPr>
          <p:cNvPr id="12" name="Arrow: Right 11">
            <a:extLst>
              <a:ext uri="{FF2B5EF4-FFF2-40B4-BE49-F238E27FC236}">
                <a16:creationId xmlns:a16="http://schemas.microsoft.com/office/drawing/2014/main" id="{759D211E-C064-F6C8-4459-3FD02A1EC9FB}"/>
              </a:ext>
            </a:extLst>
          </p:cNvPr>
          <p:cNvSpPr/>
          <p:nvPr/>
        </p:nvSpPr>
        <p:spPr>
          <a:xfrm>
            <a:off x="4098774" y="2053937"/>
            <a:ext cx="881884" cy="4236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F6F1098-5365-0BD2-BA58-CBBBFEC006EC}"/>
              </a:ext>
            </a:extLst>
          </p:cNvPr>
          <p:cNvSpPr txBox="1"/>
          <p:nvPr/>
        </p:nvSpPr>
        <p:spPr>
          <a:xfrm>
            <a:off x="6389988" y="852616"/>
            <a:ext cx="214080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16" name="Picture 16">
            <a:extLst>
              <a:ext uri="{FF2B5EF4-FFF2-40B4-BE49-F238E27FC236}">
                <a16:creationId xmlns:a16="http://schemas.microsoft.com/office/drawing/2014/main" id="{9E8FB190-FBFF-4F63-8730-BCFFBCBF22AD}"/>
              </a:ext>
            </a:extLst>
          </p:cNvPr>
          <p:cNvPicPr>
            <a:picLocks noChangeAspect="1"/>
          </p:cNvPicPr>
          <p:nvPr/>
        </p:nvPicPr>
        <p:blipFill>
          <a:blip r:embed="rId3"/>
          <a:stretch>
            <a:fillRect/>
          </a:stretch>
        </p:blipFill>
        <p:spPr>
          <a:xfrm>
            <a:off x="5900570" y="2054470"/>
            <a:ext cx="1504950" cy="514350"/>
          </a:xfrm>
          <a:prstGeom prst="rect">
            <a:avLst/>
          </a:prstGeom>
        </p:spPr>
      </p:pic>
      <p:sp>
        <p:nvSpPr>
          <p:cNvPr id="17" name="TextBox 16">
            <a:extLst>
              <a:ext uri="{FF2B5EF4-FFF2-40B4-BE49-F238E27FC236}">
                <a16:creationId xmlns:a16="http://schemas.microsoft.com/office/drawing/2014/main" id="{5E365457-4F29-68ED-A717-06569D1FD463}"/>
              </a:ext>
            </a:extLst>
          </p:cNvPr>
          <p:cNvSpPr txBox="1"/>
          <p:nvPr/>
        </p:nvSpPr>
        <p:spPr>
          <a:xfrm>
            <a:off x="4978280" y="855544"/>
            <a:ext cx="454851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b="1" dirty="0">
                <a:solidFill>
                  <a:schemeClr val="tx1"/>
                </a:solidFill>
              </a:rPr>
              <a:t>Number of entrant exporters at location </a:t>
            </a:r>
            <a:r>
              <a:rPr lang="en-US" b="1" dirty="0" err="1">
                <a:solidFill>
                  <a:schemeClr val="tx1"/>
                </a:solidFill>
              </a:rPr>
              <a:t>i</a:t>
            </a:r>
            <a:r>
              <a:rPr lang="en-US" b="1" dirty="0">
                <a:solidFill>
                  <a:schemeClr val="tx1"/>
                </a:solidFill>
              </a:rPr>
              <a:t> </a:t>
            </a:r>
            <a:endParaRPr lang="en-US" dirty="0">
              <a:solidFill>
                <a:schemeClr val="tx1"/>
              </a:solidFill>
            </a:endParaRPr>
          </a:p>
          <a:p>
            <a:pPr marL="285750" indent="-285750">
              <a:buChar char="•"/>
            </a:pPr>
            <a:endParaRPr lang="en-US" b="1">
              <a:solidFill>
                <a:schemeClr val="tx1"/>
              </a:solidFill>
            </a:endParaRPr>
          </a:p>
        </p:txBody>
      </p:sp>
    </p:spTree>
    <p:extLst>
      <p:ext uri="{BB962C8B-B14F-4D97-AF65-F5344CB8AC3E}">
        <p14:creationId xmlns:p14="http://schemas.microsoft.com/office/powerpoint/2010/main" val="1558266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0;p37">
            <a:extLst>
              <a:ext uri="{FF2B5EF4-FFF2-40B4-BE49-F238E27FC236}">
                <a16:creationId xmlns:a16="http://schemas.microsoft.com/office/drawing/2014/main" id="{374B0693-73DC-C18B-3FED-23336B2707EB}"/>
              </a:ext>
            </a:extLst>
          </p:cNvPr>
          <p:cNvSpPr txBox="1">
            <a:spLocks/>
          </p:cNvSpPr>
          <p:nvPr/>
        </p:nvSpPr>
        <p:spPr>
          <a:xfrm>
            <a:off x="549538" y="54977"/>
            <a:ext cx="7548635" cy="349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2300" b="1">
                <a:solidFill>
                  <a:schemeClr val="accent1"/>
                </a:solidFill>
              </a:rPr>
              <a:t>Methodology: </a:t>
            </a:r>
            <a:r>
              <a:rPr lang="en-US" sz="2300" b="1">
                <a:solidFill>
                  <a:schemeClr val="tx1"/>
                </a:solidFill>
              </a:rPr>
              <a:t>Matching function (Trade Cost)</a:t>
            </a:r>
          </a:p>
        </p:txBody>
      </p:sp>
      <p:sp>
        <p:nvSpPr>
          <p:cNvPr id="4" name="TextBox 3">
            <a:extLst>
              <a:ext uri="{FF2B5EF4-FFF2-40B4-BE49-F238E27FC236}">
                <a16:creationId xmlns:a16="http://schemas.microsoft.com/office/drawing/2014/main" id="{4C69A589-7FA3-676D-32B2-C67DE9214B11}"/>
              </a:ext>
            </a:extLst>
          </p:cNvPr>
          <p:cNvSpPr txBox="1"/>
          <p:nvPr/>
        </p:nvSpPr>
        <p:spPr>
          <a:xfrm>
            <a:off x="498956" y="739699"/>
            <a:ext cx="3698984"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a:solidFill>
                  <a:schemeClr val="tx1"/>
                </a:solidFill>
              </a:rPr>
              <a:t>Surplus sharing condition: </a:t>
            </a:r>
            <a:r>
              <a:rPr lang="en-US">
                <a:solidFill>
                  <a:schemeClr val="accent4">
                    <a:lumMod val="75000"/>
                  </a:schemeClr>
                </a:solidFill>
              </a:rPr>
              <a:t>rents generated by a match between an exporter and a ship are split via Nash bargaining.</a:t>
            </a:r>
          </a:p>
          <a:p>
            <a:pPr marL="285750" indent="-285750">
              <a:buChar char="•"/>
            </a:pPr>
            <a:endParaRPr lang="en-US" b="1">
              <a:solidFill>
                <a:schemeClr val="tx1"/>
              </a:solidFill>
            </a:endParaRPr>
          </a:p>
        </p:txBody>
      </p:sp>
      <p:sp>
        <p:nvSpPr>
          <p:cNvPr id="8" name="TextBox 7">
            <a:extLst>
              <a:ext uri="{FF2B5EF4-FFF2-40B4-BE49-F238E27FC236}">
                <a16:creationId xmlns:a16="http://schemas.microsoft.com/office/drawing/2014/main" id="{75770D64-4B63-F7D9-EAC2-8199BDE6546B}"/>
              </a:ext>
            </a:extLst>
          </p:cNvPr>
          <p:cNvSpPr txBox="1"/>
          <p:nvPr/>
        </p:nvSpPr>
        <p:spPr>
          <a:xfrm>
            <a:off x="5447323" y="737640"/>
            <a:ext cx="36989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dirty="0">
                <a:solidFill>
                  <a:schemeClr val="tx1"/>
                </a:solidFill>
              </a:rPr>
              <a:t>Lemma 1 (equilibrium price)</a:t>
            </a:r>
            <a:endParaRPr lang="en-US" dirty="0" err="1">
              <a:solidFill>
                <a:schemeClr val="tx1"/>
              </a:solidFill>
            </a:endParaRPr>
          </a:p>
        </p:txBody>
      </p:sp>
      <p:pic>
        <p:nvPicPr>
          <p:cNvPr id="9" name="Picture 9" descr="Text&#10;&#10;Description automatically generated">
            <a:extLst>
              <a:ext uri="{FF2B5EF4-FFF2-40B4-BE49-F238E27FC236}">
                <a16:creationId xmlns:a16="http://schemas.microsoft.com/office/drawing/2014/main" id="{2FB0CF54-C092-C8DF-EEE9-1BFE62B3401F}"/>
              </a:ext>
            </a:extLst>
          </p:cNvPr>
          <p:cNvPicPr>
            <a:picLocks noChangeAspect="1"/>
          </p:cNvPicPr>
          <p:nvPr/>
        </p:nvPicPr>
        <p:blipFill>
          <a:blip r:embed="rId2"/>
          <a:stretch>
            <a:fillRect/>
          </a:stretch>
        </p:blipFill>
        <p:spPr>
          <a:xfrm>
            <a:off x="427754" y="1714883"/>
            <a:ext cx="4218288" cy="338253"/>
          </a:xfrm>
          <a:prstGeom prst="rect">
            <a:avLst/>
          </a:prstGeom>
        </p:spPr>
      </p:pic>
      <p:sp>
        <p:nvSpPr>
          <p:cNvPr id="15" name="TextBox 14">
            <a:extLst>
              <a:ext uri="{FF2B5EF4-FFF2-40B4-BE49-F238E27FC236}">
                <a16:creationId xmlns:a16="http://schemas.microsoft.com/office/drawing/2014/main" id="{071AE77B-2BE0-4E86-4CED-95B26A40741B}"/>
              </a:ext>
            </a:extLst>
          </p:cNvPr>
          <p:cNvSpPr txBox="1"/>
          <p:nvPr/>
        </p:nvSpPr>
        <p:spPr>
          <a:xfrm>
            <a:off x="5320159" y="1808647"/>
            <a:ext cx="356183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a:solidFill>
                  <a:schemeClr val="tx2">
                    <a:lumMod val="75000"/>
                  </a:schemeClr>
                </a:solidFill>
              </a:rPr>
              <a:t> </a:t>
            </a:r>
            <a:r>
              <a:rPr lang="en-US" dirty="0" err="1">
                <a:solidFill>
                  <a:schemeClr val="tx2">
                    <a:lumMod val="75000"/>
                  </a:schemeClr>
                </a:solidFill>
              </a:rPr>
              <a:t>τijr</a:t>
            </a:r>
            <a:r>
              <a:rPr lang="en-US" dirty="0">
                <a:solidFill>
                  <a:schemeClr val="tx2">
                    <a:lumMod val="75000"/>
                  </a:schemeClr>
                </a:solidFill>
              </a:rPr>
              <a:t>: agreed-upon price between a ship and an exporter with valuation r and destination j in location </a:t>
            </a:r>
            <a:r>
              <a:rPr lang="en-US" dirty="0" err="1">
                <a:solidFill>
                  <a:schemeClr val="tx2">
                    <a:lumMod val="75000"/>
                  </a:schemeClr>
                </a:solidFill>
              </a:rPr>
              <a:t>i</a:t>
            </a:r>
            <a:r>
              <a:rPr lang="en-US" dirty="0">
                <a:solidFill>
                  <a:schemeClr val="tx2">
                    <a:lumMod val="75000"/>
                  </a:schemeClr>
                </a:solidFill>
              </a:rPr>
              <a:t> </a:t>
            </a:r>
          </a:p>
          <a:p>
            <a:pPr marL="285750" indent="-285750">
              <a:buFont typeface="Arial,Sans-Serif"/>
              <a:buChar char="•"/>
            </a:pPr>
            <a:r>
              <a:rPr lang="en-US" dirty="0" err="1">
                <a:solidFill>
                  <a:schemeClr val="tx2">
                    <a:lumMod val="75000"/>
                  </a:schemeClr>
                </a:solidFill>
              </a:rPr>
              <a:t>λeit</a:t>
            </a:r>
            <a:r>
              <a:rPr lang="en-US" dirty="0">
                <a:solidFill>
                  <a:schemeClr val="tx2">
                    <a:lumMod val="75000"/>
                  </a:schemeClr>
                </a:solidFill>
              </a:rPr>
              <a:t>: probability with which  an unmatched exporter meets a ship</a:t>
            </a:r>
          </a:p>
          <a:p>
            <a:pPr marL="285750" indent="-285750">
              <a:buFont typeface="Arial"/>
              <a:buChar char="•"/>
            </a:pPr>
            <a:r>
              <a:rPr lang="en-US" dirty="0">
                <a:solidFill>
                  <a:schemeClr val="tx2">
                    <a:lumMod val="75000"/>
                  </a:schemeClr>
                </a:solidFill>
              </a:rPr>
              <a:t>Vij: the value of a ship that starts the period traveling from </a:t>
            </a:r>
            <a:r>
              <a:rPr lang="en-US" dirty="0" err="1">
                <a:solidFill>
                  <a:schemeClr val="tx2">
                    <a:lumMod val="75000"/>
                  </a:schemeClr>
                </a:solidFill>
              </a:rPr>
              <a:t>i</a:t>
            </a:r>
            <a:r>
              <a:rPr lang="en-US" dirty="0">
                <a:solidFill>
                  <a:schemeClr val="tx2">
                    <a:lumMod val="75000"/>
                  </a:schemeClr>
                </a:solidFill>
              </a:rPr>
              <a:t> to j</a:t>
            </a:r>
          </a:p>
          <a:p>
            <a:pPr marL="285750" indent="-285750">
              <a:buFont typeface="Arial"/>
              <a:buChar char="•"/>
            </a:pPr>
            <a:r>
              <a:rPr lang="en-US" dirty="0">
                <a:solidFill>
                  <a:schemeClr val="tx2">
                    <a:lumMod val="75000"/>
                  </a:schemeClr>
                </a:solidFill>
              </a:rPr>
              <a:t>δ: exporter survival rate (0.99)</a:t>
            </a:r>
          </a:p>
          <a:p>
            <a:endParaRPr lang="en-US"/>
          </a:p>
        </p:txBody>
      </p:sp>
      <p:pic>
        <p:nvPicPr>
          <p:cNvPr id="16" name="Picture 16" descr="A picture containing text&#10;&#10;Description automatically generated">
            <a:extLst>
              <a:ext uri="{FF2B5EF4-FFF2-40B4-BE49-F238E27FC236}">
                <a16:creationId xmlns:a16="http://schemas.microsoft.com/office/drawing/2014/main" id="{AFFCBCF8-1A3C-D580-E256-100AAB0F019D}"/>
              </a:ext>
            </a:extLst>
          </p:cNvPr>
          <p:cNvPicPr>
            <a:picLocks noChangeAspect="1"/>
          </p:cNvPicPr>
          <p:nvPr/>
        </p:nvPicPr>
        <p:blipFill>
          <a:blip r:embed="rId3"/>
          <a:stretch>
            <a:fillRect/>
          </a:stretch>
        </p:blipFill>
        <p:spPr>
          <a:xfrm>
            <a:off x="5445707" y="1488142"/>
            <a:ext cx="2743200" cy="320634"/>
          </a:xfrm>
          <a:prstGeom prst="rect">
            <a:avLst/>
          </a:prstGeom>
        </p:spPr>
      </p:pic>
      <p:pic>
        <p:nvPicPr>
          <p:cNvPr id="17" name="Picture 17">
            <a:extLst>
              <a:ext uri="{FF2B5EF4-FFF2-40B4-BE49-F238E27FC236}">
                <a16:creationId xmlns:a16="http://schemas.microsoft.com/office/drawing/2014/main" id="{B59867E1-6464-EAA1-E73C-2FC10292E4B6}"/>
              </a:ext>
            </a:extLst>
          </p:cNvPr>
          <p:cNvPicPr>
            <a:picLocks noChangeAspect="1"/>
          </p:cNvPicPr>
          <p:nvPr/>
        </p:nvPicPr>
        <p:blipFill>
          <a:blip r:embed="rId4"/>
          <a:stretch>
            <a:fillRect/>
          </a:stretch>
        </p:blipFill>
        <p:spPr>
          <a:xfrm>
            <a:off x="4856483" y="1088254"/>
            <a:ext cx="4226010" cy="302765"/>
          </a:xfrm>
          <a:prstGeom prst="rect">
            <a:avLst/>
          </a:prstGeom>
        </p:spPr>
      </p:pic>
      <p:sp>
        <p:nvSpPr>
          <p:cNvPr id="20" name="TextBox 19">
            <a:extLst>
              <a:ext uri="{FF2B5EF4-FFF2-40B4-BE49-F238E27FC236}">
                <a16:creationId xmlns:a16="http://schemas.microsoft.com/office/drawing/2014/main" id="{FE712AC2-6289-65BD-504F-8401F2B12CB3}"/>
              </a:ext>
            </a:extLst>
          </p:cNvPr>
          <p:cNvSpPr txBox="1"/>
          <p:nvPr/>
        </p:nvSpPr>
        <p:spPr>
          <a:xfrm>
            <a:off x="2701771" y="4151316"/>
            <a:ext cx="406382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tx2">
                    <a:lumMod val="75000"/>
                  </a:schemeClr>
                </a:solidFill>
              </a:rPr>
              <a:t> "Price is a convex combination of the exporter’s revenue, r, and the difference between the ship’s value of transporting the freight, Vij, and its outside option, Ui. </a:t>
            </a:r>
            <a:r>
              <a:rPr lang="en-US" sz="1200" b="1" dirty="0">
                <a:solidFill>
                  <a:schemeClr val="tx2">
                    <a:lumMod val="75000"/>
                  </a:schemeClr>
                </a:solidFill>
              </a:rPr>
              <a:t>Shipping price depends on all countries, rather than just </a:t>
            </a:r>
            <a:r>
              <a:rPr lang="en-US" sz="1200" b="1" dirty="0" err="1">
                <a:solidFill>
                  <a:schemeClr val="tx2">
                    <a:lumMod val="75000"/>
                  </a:schemeClr>
                </a:solidFill>
              </a:rPr>
              <a:t>i</a:t>
            </a:r>
            <a:r>
              <a:rPr lang="en-US" sz="1200" b="1" dirty="0">
                <a:solidFill>
                  <a:schemeClr val="tx2">
                    <a:lumMod val="75000"/>
                  </a:schemeClr>
                </a:solidFill>
              </a:rPr>
              <a:t> and j.</a:t>
            </a:r>
            <a:r>
              <a:rPr lang="en-US" sz="1200" dirty="0">
                <a:solidFill>
                  <a:schemeClr val="tx2">
                    <a:lumMod val="75000"/>
                  </a:schemeClr>
                </a:solidFill>
              </a:rPr>
              <a:t>"</a:t>
            </a:r>
          </a:p>
        </p:txBody>
      </p:sp>
      <p:cxnSp>
        <p:nvCxnSpPr>
          <p:cNvPr id="2" name="Straight Arrow Connector 1">
            <a:extLst>
              <a:ext uri="{FF2B5EF4-FFF2-40B4-BE49-F238E27FC236}">
                <a16:creationId xmlns:a16="http://schemas.microsoft.com/office/drawing/2014/main" id="{B002175E-1793-2784-08D4-369ACB518971}"/>
              </a:ext>
            </a:extLst>
          </p:cNvPr>
          <p:cNvCxnSpPr/>
          <p:nvPr/>
        </p:nvCxnSpPr>
        <p:spPr>
          <a:xfrm flipV="1">
            <a:off x="4423719" y="1525939"/>
            <a:ext cx="621916" cy="128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Arrow: Down 2">
            <a:extLst>
              <a:ext uri="{FF2B5EF4-FFF2-40B4-BE49-F238E27FC236}">
                <a16:creationId xmlns:a16="http://schemas.microsoft.com/office/drawing/2014/main" id="{BE98E6AD-731C-0777-5B78-B99D892FDB77}"/>
              </a:ext>
            </a:extLst>
          </p:cNvPr>
          <p:cNvSpPr/>
          <p:nvPr/>
        </p:nvSpPr>
        <p:spPr>
          <a:xfrm rot="1800000">
            <a:off x="6692662" y="3604744"/>
            <a:ext cx="638035" cy="978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C8F1C1E-AD47-400E-D187-F2BD0C52DE7D}"/>
              </a:ext>
            </a:extLst>
          </p:cNvPr>
          <p:cNvSpPr txBox="1"/>
          <p:nvPr/>
        </p:nvSpPr>
        <p:spPr>
          <a:xfrm>
            <a:off x="500033" y="2161165"/>
            <a:ext cx="332242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a:solidFill>
                  <a:schemeClr val="tx2">
                    <a:lumMod val="75000"/>
                  </a:schemeClr>
                </a:solidFill>
              </a:rPr>
              <a:t>γ :∈ (0,1) the exporter’s bargaining power.</a:t>
            </a:r>
          </a:p>
          <a:p>
            <a:pPr marL="285750" indent="-285750">
              <a:buChar char="•"/>
            </a:pPr>
            <a:r>
              <a:rPr lang="en-US" dirty="0">
                <a:solidFill>
                  <a:schemeClr val="tx2">
                    <a:lumMod val="75000"/>
                  </a:schemeClr>
                </a:solidFill>
              </a:rPr>
              <a:t>β : discount factor (0.995)</a:t>
            </a:r>
          </a:p>
          <a:p>
            <a:pPr marL="285750" indent="-285750">
              <a:buChar char="•"/>
            </a:pPr>
            <a:r>
              <a:rPr lang="en-US" dirty="0" err="1">
                <a:solidFill>
                  <a:schemeClr val="tx2">
                    <a:lumMod val="75000"/>
                  </a:schemeClr>
                </a:solidFill>
              </a:rPr>
              <a:t>Ueijr</a:t>
            </a:r>
            <a:r>
              <a:rPr lang="en-US" dirty="0">
                <a:solidFill>
                  <a:schemeClr val="tx2">
                    <a:lumMod val="75000"/>
                  </a:schemeClr>
                </a:solidFill>
              </a:rPr>
              <a:t>: value of an exporter that remains unmatched</a:t>
            </a:r>
          </a:p>
          <a:p>
            <a:pPr marL="285750" indent="-285750">
              <a:buChar char="•"/>
            </a:pPr>
            <a:r>
              <a:rPr lang="en-US" dirty="0">
                <a:solidFill>
                  <a:schemeClr val="tx2">
                    <a:lumMod val="75000"/>
                  </a:schemeClr>
                </a:solidFill>
              </a:rPr>
              <a:t>Ui = Er*Ui(ε), "outside option" (remain unmatched or </a:t>
            </a:r>
            <a:r>
              <a:rPr lang="en-US" dirty="0" err="1">
                <a:solidFill>
                  <a:schemeClr val="tx2">
                    <a:lumMod val="75000"/>
                  </a:schemeClr>
                </a:solidFill>
              </a:rPr>
              <a:t>balast</a:t>
            </a:r>
            <a:r>
              <a:rPr lang="en-US" dirty="0">
                <a:solidFill>
                  <a:schemeClr val="tx2">
                    <a:lumMod val="75000"/>
                  </a:schemeClr>
                </a:solidFill>
              </a:rPr>
              <a:t> elsewhere)</a:t>
            </a:r>
          </a:p>
          <a:p>
            <a:pPr marL="285750" indent="-285750">
              <a:buChar char="•"/>
            </a:pPr>
            <a:r>
              <a:rPr lang="en-US" dirty="0">
                <a:solidFill>
                  <a:schemeClr val="tx2">
                    <a:lumMod val="75000"/>
                  </a:schemeClr>
                </a:solidFill>
              </a:rPr>
              <a:t>Er: expectation index with respect to revenue.</a:t>
            </a:r>
          </a:p>
        </p:txBody>
      </p:sp>
    </p:spTree>
    <p:extLst>
      <p:ext uri="{BB962C8B-B14F-4D97-AF65-F5344CB8AC3E}">
        <p14:creationId xmlns:p14="http://schemas.microsoft.com/office/powerpoint/2010/main" val="453213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0;p37">
            <a:extLst>
              <a:ext uri="{FF2B5EF4-FFF2-40B4-BE49-F238E27FC236}">
                <a16:creationId xmlns:a16="http://schemas.microsoft.com/office/drawing/2014/main" id="{BF873B83-551D-66F1-A8A7-0A63C920857C}"/>
              </a:ext>
            </a:extLst>
          </p:cNvPr>
          <p:cNvSpPr txBox="1">
            <a:spLocks/>
          </p:cNvSpPr>
          <p:nvPr/>
        </p:nvSpPr>
        <p:spPr>
          <a:xfrm>
            <a:off x="322403" y="124583"/>
            <a:ext cx="7548635" cy="349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2300" b="1">
                <a:solidFill>
                  <a:schemeClr val="accent1"/>
                </a:solidFill>
              </a:rPr>
              <a:t>Methodology: </a:t>
            </a:r>
            <a:r>
              <a:rPr lang="en-US" sz="2300" b="1">
                <a:solidFill>
                  <a:schemeClr val="tx1"/>
                </a:solidFill>
              </a:rPr>
              <a:t>Matching function (Trade Flow)</a:t>
            </a:r>
          </a:p>
        </p:txBody>
      </p:sp>
      <p:sp>
        <p:nvSpPr>
          <p:cNvPr id="4" name="TextBox 3">
            <a:extLst>
              <a:ext uri="{FF2B5EF4-FFF2-40B4-BE49-F238E27FC236}">
                <a16:creationId xmlns:a16="http://schemas.microsoft.com/office/drawing/2014/main" id="{3252A149-20D8-10E0-63F1-2FDB34E1C38E}"/>
              </a:ext>
            </a:extLst>
          </p:cNvPr>
          <p:cNvSpPr txBox="1"/>
          <p:nvPr/>
        </p:nvSpPr>
        <p:spPr>
          <a:xfrm>
            <a:off x="437172" y="855544"/>
            <a:ext cx="36989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a:solidFill>
                  <a:schemeClr val="tx1"/>
                </a:solidFill>
              </a:rPr>
              <a:t>Total flow</a:t>
            </a:r>
            <a:endParaRPr lang="en-US">
              <a:solidFill>
                <a:schemeClr val="tx1"/>
              </a:solidFill>
            </a:endParaRPr>
          </a:p>
        </p:txBody>
      </p:sp>
      <p:sp>
        <p:nvSpPr>
          <p:cNvPr id="15" name="TextBox 14">
            <a:extLst>
              <a:ext uri="{FF2B5EF4-FFF2-40B4-BE49-F238E27FC236}">
                <a16:creationId xmlns:a16="http://schemas.microsoft.com/office/drawing/2014/main" id="{7F6F1098-5365-0BD2-BA58-CBBBFEC006EC}"/>
              </a:ext>
            </a:extLst>
          </p:cNvPr>
          <p:cNvSpPr txBox="1"/>
          <p:nvPr/>
        </p:nvSpPr>
        <p:spPr>
          <a:xfrm>
            <a:off x="6389988" y="852616"/>
            <a:ext cx="214080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2" name="Picture 2">
            <a:extLst>
              <a:ext uri="{FF2B5EF4-FFF2-40B4-BE49-F238E27FC236}">
                <a16:creationId xmlns:a16="http://schemas.microsoft.com/office/drawing/2014/main" id="{8AE2E569-9029-4531-4D08-BD886931C5C5}"/>
              </a:ext>
            </a:extLst>
          </p:cNvPr>
          <p:cNvPicPr>
            <a:picLocks noChangeAspect="1"/>
          </p:cNvPicPr>
          <p:nvPr/>
        </p:nvPicPr>
        <p:blipFill>
          <a:blip r:embed="rId2"/>
          <a:stretch>
            <a:fillRect/>
          </a:stretch>
        </p:blipFill>
        <p:spPr>
          <a:xfrm>
            <a:off x="590035" y="1376933"/>
            <a:ext cx="6102693" cy="922268"/>
          </a:xfrm>
          <a:prstGeom prst="rect">
            <a:avLst/>
          </a:prstGeom>
        </p:spPr>
      </p:pic>
      <p:sp>
        <p:nvSpPr>
          <p:cNvPr id="3" name="TextBox 2">
            <a:extLst>
              <a:ext uri="{FF2B5EF4-FFF2-40B4-BE49-F238E27FC236}">
                <a16:creationId xmlns:a16="http://schemas.microsoft.com/office/drawing/2014/main" id="{55246FCB-774C-605A-778B-4864021C9ECD}"/>
              </a:ext>
            </a:extLst>
          </p:cNvPr>
          <p:cNvSpPr txBox="1"/>
          <p:nvPr/>
        </p:nvSpPr>
        <p:spPr>
          <a:xfrm>
            <a:off x="590035" y="2528501"/>
            <a:ext cx="413819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err="1">
                <a:solidFill>
                  <a:schemeClr val="tx2">
                    <a:lumMod val="75000"/>
                  </a:schemeClr>
                </a:solidFill>
              </a:rPr>
              <a:t>rij</a:t>
            </a:r>
            <a:r>
              <a:rPr lang="en-US" dirty="0">
                <a:solidFill>
                  <a:schemeClr val="tx2">
                    <a:lumMod val="75000"/>
                  </a:schemeClr>
                </a:solidFill>
              </a:rPr>
              <a:t>: average revenue from exporting from </a:t>
            </a:r>
            <a:r>
              <a:rPr lang="en-US" dirty="0" err="1">
                <a:solidFill>
                  <a:schemeClr val="tx2">
                    <a:lumMod val="75000"/>
                  </a:schemeClr>
                </a:solidFill>
              </a:rPr>
              <a:t>i</a:t>
            </a:r>
            <a:r>
              <a:rPr lang="en-US" dirty="0">
                <a:solidFill>
                  <a:schemeClr val="tx2">
                    <a:lumMod val="75000"/>
                  </a:schemeClr>
                </a:solidFill>
              </a:rPr>
              <a:t> to j</a:t>
            </a:r>
          </a:p>
          <a:p>
            <a:pPr marL="285750" indent="-285750">
              <a:buChar char="•"/>
            </a:pPr>
            <a:r>
              <a:rPr lang="en-US" dirty="0">
                <a:solidFill>
                  <a:schemeClr val="tx2">
                    <a:lumMod val="75000"/>
                  </a:schemeClr>
                </a:solidFill>
              </a:rPr>
              <a:t>Er: expectation index with respect to revenue.</a:t>
            </a:r>
          </a:p>
          <a:p>
            <a:pPr marL="285750" indent="-285750">
              <a:buChar char="•"/>
            </a:pPr>
            <a:r>
              <a:rPr lang="en-US" dirty="0" err="1">
                <a:solidFill>
                  <a:schemeClr val="tx2">
                    <a:lumMod val="75000"/>
                  </a:schemeClr>
                </a:solidFill>
              </a:rPr>
              <a:t>τijr</a:t>
            </a:r>
            <a:r>
              <a:rPr lang="en-US" dirty="0">
                <a:solidFill>
                  <a:schemeClr val="tx2">
                    <a:lumMod val="75000"/>
                  </a:schemeClr>
                </a:solidFill>
              </a:rPr>
              <a:t>: agreed-upon price between a ship and an exporter with valuation r and destination j in location </a:t>
            </a:r>
            <a:r>
              <a:rPr lang="en-US" dirty="0" err="1">
                <a:solidFill>
                  <a:schemeClr val="tx2">
                    <a:lumMod val="75000"/>
                  </a:schemeClr>
                </a:solidFill>
              </a:rPr>
              <a:t>i</a:t>
            </a:r>
            <a:r>
              <a:rPr lang="en-US" dirty="0">
                <a:solidFill>
                  <a:schemeClr val="tx2">
                    <a:lumMod val="75000"/>
                  </a:schemeClr>
                </a:solidFill>
              </a:rPr>
              <a:t> </a:t>
            </a:r>
          </a:p>
          <a:p>
            <a:pPr marL="285750" indent="-285750">
              <a:buChar char="•"/>
            </a:pPr>
            <a:r>
              <a:rPr lang="en-US" dirty="0" err="1">
                <a:solidFill>
                  <a:schemeClr val="tx2">
                    <a:lumMod val="75000"/>
                  </a:schemeClr>
                </a:solidFill>
              </a:rPr>
              <a:t>τij</a:t>
            </a:r>
            <a:r>
              <a:rPr lang="en-US" dirty="0">
                <a:solidFill>
                  <a:schemeClr val="tx2">
                    <a:lumMod val="75000"/>
                  </a:schemeClr>
                </a:solidFill>
              </a:rPr>
              <a:t> ≡ Er*</a:t>
            </a:r>
            <a:r>
              <a:rPr lang="en-US" dirty="0" err="1">
                <a:solidFill>
                  <a:schemeClr val="tx2">
                    <a:lumMod val="75000"/>
                  </a:schemeClr>
                </a:solidFill>
              </a:rPr>
              <a:t>τijr</a:t>
            </a:r>
            <a:endParaRPr lang="en-US" dirty="0">
              <a:solidFill>
                <a:schemeClr val="tx2">
                  <a:lumMod val="75000"/>
                </a:schemeClr>
              </a:solidFill>
            </a:endParaRPr>
          </a:p>
          <a:p>
            <a:pPr marL="285750" indent="-285750">
              <a:buChar char="•"/>
            </a:pPr>
            <a:r>
              <a:rPr lang="en-US" dirty="0">
                <a:solidFill>
                  <a:schemeClr val="tx2">
                    <a:lumMod val="75000"/>
                  </a:schemeClr>
                </a:solidFill>
              </a:rPr>
              <a:t>α</a:t>
            </a:r>
            <a:r>
              <a:rPr lang="en-US" dirty="0" err="1">
                <a:solidFill>
                  <a:schemeClr val="tx2">
                    <a:lumMod val="75000"/>
                  </a:schemeClr>
                </a:solidFill>
              </a:rPr>
              <a:t>i</a:t>
            </a:r>
            <a:r>
              <a:rPr lang="en-US" dirty="0">
                <a:solidFill>
                  <a:schemeClr val="tx2">
                    <a:lumMod val="75000"/>
                  </a:schemeClr>
                </a:solidFill>
              </a:rPr>
              <a:t> = β</a:t>
            </a:r>
            <a:r>
              <a:rPr lang="en-US" dirty="0" err="1">
                <a:solidFill>
                  <a:schemeClr val="tx2">
                    <a:lumMod val="75000"/>
                  </a:schemeClr>
                </a:solidFill>
              </a:rPr>
              <a:t>δλei</a:t>
            </a:r>
            <a:r>
              <a:rPr lang="en-US" dirty="0">
                <a:solidFill>
                  <a:schemeClr val="tx2">
                    <a:lumMod val="75000"/>
                  </a:schemeClr>
                </a:solidFill>
              </a:rPr>
              <a:t> /(1−βδ(1 − </a:t>
            </a:r>
            <a:r>
              <a:rPr lang="en-US" dirty="0" err="1">
                <a:solidFill>
                  <a:schemeClr val="tx2">
                    <a:lumMod val="75000"/>
                  </a:schemeClr>
                </a:solidFill>
              </a:rPr>
              <a:t>λei</a:t>
            </a:r>
            <a:r>
              <a:rPr lang="en-US" dirty="0">
                <a:solidFill>
                  <a:schemeClr val="tx2">
                    <a:lumMod val="75000"/>
                  </a:schemeClr>
                </a:solidFill>
              </a:rPr>
              <a:t> ))</a:t>
            </a:r>
          </a:p>
          <a:p>
            <a:pPr marL="285750" indent="-285750">
              <a:buChar char="•"/>
            </a:pPr>
            <a:r>
              <a:rPr lang="en-US" dirty="0" err="1">
                <a:solidFill>
                  <a:schemeClr val="accent4">
                    <a:lumMod val="75000"/>
                  </a:schemeClr>
                </a:solidFill>
              </a:rPr>
              <a:t>εi</a:t>
            </a:r>
            <a:r>
              <a:rPr lang="en-US" dirty="0">
                <a:solidFill>
                  <a:schemeClr val="accent4">
                    <a:lumMod val="75000"/>
                  </a:schemeClr>
                </a:solidFill>
              </a:rPr>
              <a:t>: number of potential exporters</a:t>
            </a:r>
          </a:p>
          <a:p>
            <a:pPr marL="285750" indent="-285750">
              <a:buChar char="•"/>
            </a:pPr>
            <a:endParaRPr lang="en-US">
              <a:solidFill>
                <a:schemeClr val="tx2">
                  <a:lumMod val="75000"/>
                </a:schemeClr>
              </a:solidFill>
            </a:endParaRPr>
          </a:p>
          <a:p>
            <a:pPr marL="285750" indent="-285750">
              <a:buChar char="•"/>
            </a:pPr>
            <a:endParaRPr lang="en-US">
              <a:solidFill>
                <a:schemeClr val="tx2">
                  <a:lumMod val="75000"/>
                </a:schemeClr>
              </a:solidFill>
            </a:endParaRPr>
          </a:p>
          <a:p>
            <a:pPr marL="285750" indent="-285750">
              <a:buChar char="•"/>
            </a:pPr>
            <a:endParaRPr lang="en-US">
              <a:solidFill>
                <a:schemeClr val="tx2">
                  <a:lumMod val="75000"/>
                </a:schemeClr>
              </a:solidFill>
            </a:endParaRPr>
          </a:p>
          <a:p>
            <a:pPr marL="285750" indent="-285750">
              <a:buChar char="•"/>
            </a:pPr>
            <a:endParaRPr lang="en-US">
              <a:solidFill>
                <a:schemeClr val="tx2">
                  <a:lumMod val="75000"/>
                </a:schemeClr>
              </a:solidFill>
            </a:endParaRPr>
          </a:p>
        </p:txBody>
      </p:sp>
      <p:sp>
        <p:nvSpPr>
          <p:cNvPr id="6" name="Arrow: Right 5">
            <a:extLst>
              <a:ext uri="{FF2B5EF4-FFF2-40B4-BE49-F238E27FC236}">
                <a16:creationId xmlns:a16="http://schemas.microsoft.com/office/drawing/2014/main" id="{F13BDDCF-254B-F5A4-3587-8851A6C60DDE}"/>
              </a:ext>
            </a:extLst>
          </p:cNvPr>
          <p:cNvSpPr/>
          <p:nvPr/>
        </p:nvSpPr>
        <p:spPr>
          <a:xfrm rot="2880000">
            <a:off x="5124148" y="2472066"/>
            <a:ext cx="881884" cy="4236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DA3CACA-E847-D1C0-8D1C-2573CC90573B}"/>
              </a:ext>
            </a:extLst>
          </p:cNvPr>
          <p:cNvSpPr txBox="1"/>
          <p:nvPr/>
        </p:nvSpPr>
        <p:spPr>
          <a:xfrm>
            <a:off x="4967378" y="3173469"/>
            <a:ext cx="380124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2">
                    <a:lumMod val="75000"/>
                  </a:schemeClr>
                </a:solidFill>
              </a:rPr>
              <a:t>A gravity equation of 2 components:</a:t>
            </a:r>
          </a:p>
          <a:p>
            <a:endParaRPr lang="en-US">
              <a:solidFill>
                <a:schemeClr val="tx2">
                  <a:lumMod val="75000"/>
                </a:schemeClr>
              </a:solidFill>
            </a:endParaRPr>
          </a:p>
          <a:p>
            <a:r>
              <a:rPr lang="en-US">
                <a:solidFill>
                  <a:schemeClr val="tx2">
                    <a:lumMod val="75000"/>
                  </a:schemeClr>
                </a:solidFill>
              </a:rPr>
              <a:t>1. the primitives {</a:t>
            </a:r>
            <a:r>
              <a:rPr lang="en-US" err="1">
                <a:solidFill>
                  <a:schemeClr val="tx2">
                    <a:lumMod val="75000"/>
                  </a:schemeClr>
                </a:solidFill>
              </a:rPr>
              <a:t>λei</a:t>
            </a:r>
            <a:r>
              <a:rPr lang="en-US">
                <a:solidFill>
                  <a:schemeClr val="tx2">
                    <a:lumMod val="75000"/>
                  </a:schemeClr>
                </a:solidFill>
              </a:rPr>
              <a:t>, </a:t>
            </a:r>
            <a:r>
              <a:rPr lang="en-US" err="1">
                <a:solidFill>
                  <a:schemeClr val="tx2">
                    <a:lumMod val="75000"/>
                  </a:schemeClr>
                </a:solidFill>
              </a:rPr>
              <a:t>rij</a:t>
            </a:r>
            <a:r>
              <a:rPr lang="en-US">
                <a:solidFill>
                  <a:schemeClr val="tx2">
                    <a:lumMod val="75000"/>
                  </a:schemeClr>
                </a:solidFill>
              </a:rPr>
              <a:t>, </a:t>
            </a:r>
            <a:r>
              <a:rPr lang="en-US" err="1">
                <a:solidFill>
                  <a:schemeClr val="tx2">
                    <a:lumMod val="75000"/>
                  </a:schemeClr>
                </a:solidFill>
              </a:rPr>
              <a:t>kij</a:t>
            </a:r>
            <a:r>
              <a:rPr lang="en-US">
                <a:solidFill>
                  <a:schemeClr val="tx2">
                    <a:lumMod val="75000"/>
                  </a:schemeClr>
                </a:solidFill>
              </a:rPr>
              <a:t>, Ei}</a:t>
            </a:r>
          </a:p>
          <a:p>
            <a:r>
              <a:rPr lang="en-US">
                <a:solidFill>
                  <a:schemeClr val="tx2">
                    <a:lumMod val="75000"/>
                  </a:schemeClr>
                </a:solidFill>
              </a:rPr>
              <a:t>2. the endogenous trade costs, </a:t>
            </a:r>
            <a:r>
              <a:rPr lang="en-US" err="1">
                <a:solidFill>
                  <a:schemeClr val="tx2">
                    <a:lumMod val="75000"/>
                  </a:schemeClr>
                </a:solidFill>
              </a:rPr>
              <a:t>τij</a:t>
            </a:r>
            <a:r>
              <a:rPr lang="en-US">
                <a:solidFill>
                  <a:schemeClr val="tx2">
                    <a:lumMod val="75000"/>
                  </a:schemeClr>
                </a:solidFill>
              </a:rPr>
              <a:t>, for all j</a:t>
            </a:r>
          </a:p>
          <a:p>
            <a:endParaRPr lang="en-US">
              <a:solidFill>
                <a:schemeClr val="tx2">
                  <a:lumMod val="75000"/>
                </a:schemeClr>
              </a:solidFill>
            </a:endParaRPr>
          </a:p>
          <a:p>
            <a:endParaRPr lang="en-US"/>
          </a:p>
          <a:p>
            <a:endParaRPr lang="en-US"/>
          </a:p>
          <a:p>
            <a:pPr algn="l"/>
            <a:endParaRPr lang="en-US"/>
          </a:p>
          <a:p>
            <a:endParaRPr lang="en-US"/>
          </a:p>
        </p:txBody>
      </p:sp>
    </p:spTree>
    <p:extLst>
      <p:ext uri="{BB962C8B-B14F-4D97-AF65-F5344CB8AC3E}">
        <p14:creationId xmlns:p14="http://schemas.microsoft.com/office/powerpoint/2010/main" val="145492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0;p37">
            <a:extLst>
              <a:ext uri="{FF2B5EF4-FFF2-40B4-BE49-F238E27FC236}">
                <a16:creationId xmlns:a16="http://schemas.microsoft.com/office/drawing/2014/main" id="{90B38C8E-AC1C-5EA8-F969-A220D1DFEB14}"/>
              </a:ext>
            </a:extLst>
          </p:cNvPr>
          <p:cNvSpPr txBox="1">
            <a:spLocks/>
          </p:cNvSpPr>
          <p:nvPr/>
        </p:nvSpPr>
        <p:spPr>
          <a:xfrm>
            <a:off x="198835" y="109137"/>
            <a:ext cx="8838371" cy="318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2300" b="1">
                <a:solidFill>
                  <a:schemeClr val="accent1"/>
                </a:solidFill>
              </a:rPr>
              <a:t>Methodology: </a:t>
            </a:r>
            <a:r>
              <a:rPr lang="en-US" sz="2300" b="1">
                <a:solidFill>
                  <a:schemeClr val="tx1"/>
                </a:solidFill>
              </a:rPr>
              <a:t>Matching function (Steady-state Equilibrium)</a:t>
            </a:r>
          </a:p>
        </p:txBody>
      </p:sp>
      <p:pic>
        <p:nvPicPr>
          <p:cNvPr id="7" name="Picture 7">
            <a:extLst>
              <a:ext uri="{FF2B5EF4-FFF2-40B4-BE49-F238E27FC236}">
                <a16:creationId xmlns:a16="http://schemas.microsoft.com/office/drawing/2014/main" id="{F48780AE-F238-A91B-4B1E-8F93E1BD2568}"/>
              </a:ext>
            </a:extLst>
          </p:cNvPr>
          <p:cNvPicPr>
            <a:picLocks noChangeAspect="1"/>
          </p:cNvPicPr>
          <p:nvPr/>
        </p:nvPicPr>
        <p:blipFill>
          <a:blip r:embed="rId2"/>
          <a:stretch>
            <a:fillRect/>
          </a:stretch>
        </p:blipFill>
        <p:spPr>
          <a:xfrm>
            <a:off x="497359" y="1286888"/>
            <a:ext cx="7322922" cy="376399"/>
          </a:xfrm>
          <a:prstGeom prst="rect">
            <a:avLst/>
          </a:prstGeom>
        </p:spPr>
      </p:pic>
      <p:sp>
        <p:nvSpPr>
          <p:cNvPr id="8" name="TextBox 7">
            <a:extLst>
              <a:ext uri="{FF2B5EF4-FFF2-40B4-BE49-F238E27FC236}">
                <a16:creationId xmlns:a16="http://schemas.microsoft.com/office/drawing/2014/main" id="{A6AF03B8-4C98-7B13-6DC7-20647DE85004}"/>
              </a:ext>
            </a:extLst>
          </p:cNvPr>
          <p:cNvSpPr txBox="1"/>
          <p:nvPr/>
        </p:nvSpPr>
        <p:spPr>
          <a:xfrm>
            <a:off x="435576" y="2227306"/>
            <a:ext cx="339192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tx2">
                    <a:lumMod val="75000"/>
                  </a:schemeClr>
                </a:solidFill>
              </a:rPr>
              <a:t>(</a:t>
            </a:r>
            <a:r>
              <a:rPr lang="en-US" dirty="0" err="1">
                <a:solidFill>
                  <a:schemeClr val="tx2">
                    <a:lumMod val="75000"/>
                  </a:schemeClr>
                </a:solidFill>
              </a:rPr>
              <a:t>i</a:t>
            </a:r>
            <a:r>
              <a:rPr lang="en-US" dirty="0">
                <a:solidFill>
                  <a:schemeClr val="tx2">
                    <a:lumMod val="75000"/>
                  </a:schemeClr>
                </a:solidFill>
              </a:rPr>
              <a:t>) ship optimal behavior, </a:t>
            </a:r>
            <a:r>
              <a:rPr lang="en-US" dirty="0" err="1">
                <a:solidFill>
                  <a:schemeClr val="tx2">
                    <a:lumMod val="75000"/>
                  </a:schemeClr>
                </a:solidFill>
              </a:rPr>
              <a:t>Pij</a:t>
            </a:r>
            <a:r>
              <a:rPr lang="en-US" dirty="0">
                <a:solidFill>
                  <a:schemeClr val="tx2">
                    <a:lumMod val="75000"/>
                  </a:schemeClr>
                </a:solidFill>
              </a:rPr>
              <a:t> (from eq. </a:t>
            </a:r>
            <a:r>
              <a:rPr lang="en-US" dirty="0" err="1">
                <a:solidFill>
                  <a:schemeClr val="tx2">
                    <a:lumMod val="75000"/>
                  </a:schemeClr>
                </a:solidFill>
              </a:rPr>
              <a:t>Pii</a:t>
            </a:r>
            <a:r>
              <a:rPr lang="en-US" dirty="0">
                <a:solidFill>
                  <a:schemeClr val="tx2">
                    <a:lumMod val="75000"/>
                  </a:schemeClr>
                </a:solidFill>
              </a:rPr>
              <a:t> &amp; </a:t>
            </a:r>
            <a:r>
              <a:rPr lang="en-US" dirty="0" err="1">
                <a:solidFill>
                  <a:schemeClr val="tx2">
                    <a:lumMod val="75000"/>
                  </a:schemeClr>
                </a:solidFill>
              </a:rPr>
              <a:t>Pij</a:t>
            </a:r>
            <a:r>
              <a:rPr lang="en-US" dirty="0">
                <a:solidFill>
                  <a:schemeClr val="tx2">
                    <a:lumMod val="75000"/>
                  </a:schemeClr>
                </a:solidFill>
              </a:rPr>
              <a:t>)</a:t>
            </a:r>
          </a:p>
          <a:p>
            <a:r>
              <a:rPr lang="en-US" dirty="0">
                <a:solidFill>
                  <a:schemeClr val="tx2">
                    <a:lumMod val="75000"/>
                  </a:schemeClr>
                </a:solidFill>
              </a:rPr>
              <a:t>(ii) potential exporter behavior, Peij (from eq. </a:t>
            </a:r>
            <a:r>
              <a:rPr lang="en-US" dirty="0" err="1">
                <a:solidFill>
                  <a:schemeClr val="tx2">
                    <a:lumMod val="75000"/>
                  </a:schemeClr>
                </a:solidFill>
              </a:rPr>
              <a:t>Peii</a:t>
            </a:r>
            <a:r>
              <a:rPr lang="en-US" dirty="0">
                <a:solidFill>
                  <a:schemeClr val="tx2">
                    <a:lumMod val="75000"/>
                  </a:schemeClr>
                </a:solidFill>
              </a:rPr>
              <a:t> and Peij)</a:t>
            </a:r>
          </a:p>
          <a:p>
            <a:r>
              <a:rPr lang="en-US" dirty="0">
                <a:solidFill>
                  <a:schemeClr val="tx2">
                    <a:lumMod val="75000"/>
                  </a:schemeClr>
                </a:solidFill>
              </a:rPr>
              <a:t>(iii) prices </a:t>
            </a:r>
            <a:r>
              <a:rPr lang="en-US" dirty="0" err="1">
                <a:solidFill>
                  <a:schemeClr val="tx2">
                    <a:lumMod val="75000"/>
                  </a:schemeClr>
                </a:solidFill>
              </a:rPr>
              <a:t>τijr</a:t>
            </a:r>
            <a:r>
              <a:rPr lang="en-US" dirty="0">
                <a:solidFill>
                  <a:schemeClr val="tx2">
                    <a:lumMod val="75000"/>
                  </a:schemeClr>
                </a:solidFill>
              </a:rPr>
              <a:t> is determined by Nash bargaining (from eq. </a:t>
            </a:r>
            <a:r>
              <a:rPr lang="en-US" dirty="0" err="1">
                <a:solidFill>
                  <a:schemeClr val="tx2">
                    <a:lumMod val="75000"/>
                  </a:schemeClr>
                </a:solidFill>
              </a:rPr>
              <a:t>τijr</a:t>
            </a:r>
            <a:r>
              <a:rPr lang="en-US" dirty="0">
                <a:solidFill>
                  <a:schemeClr val="tx2">
                    <a:lumMod val="75000"/>
                  </a:schemeClr>
                </a:solidFill>
              </a:rPr>
              <a:t>)</a:t>
            </a:r>
          </a:p>
          <a:p>
            <a:r>
              <a:rPr lang="en-US" dirty="0">
                <a:solidFill>
                  <a:schemeClr val="tx2">
                    <a:lumMod val="75000"/>
                  </a:schemeClr>
                </a:solidFill>
              </a:rPr>
              <a:t>(iv) ships and exporters satisfy the steady-state equations </a:t>
            </a:r>
            <a:endParaRPr lang="en-US">
              <a:solidFill>
                <a:schemeClr val="tx2">
                  <a:lumMod val="75000"/>
                </a:schemeClr>
              </a:solidFill>
            </a:endParaRPr>
          </a:p>
        </p:txBody>
      </p:sp>
      <p:sp>
        <p:nvSpPr>
          <p:cNvPr id="10" name="TextBox 9">
            <a:extLst>
              <a:ext uri="{FF2B5EF4-FFF2-40B4-BE49-F238E27FC236}">
                <a16:creationId xmlns:a16="http://schemas.microsoft.com/office/drawing/2014/main" id="{F5A477AA-A280-808E-47D7-23716DBB09CB}"/>
              </a:ext>
            </a:extLst>
          </p:cNvPr>
          <p:cNvSpPr txBox="1"/>
          <p:nvPr/>
        </p:nvSpPr>
        <p:spPr>
          <a:xfrm>
            <a:off x="437172" y="855544"/>
            <a:ext cx="36989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dirty="0">
                <a:solidFill>
                  <a:schemeClr val="tx1"/>
                </a:solidFill>
              </a:rPr>
              <a:t>SSE condition </a:t>
            </a:r>
            <a:endParaRPr lang="en-US" dirty="0">
              <a:solidFill>
                <a:schemeClr val="tx1"/>
              </a:solidFill>
            </a:endParaRPr>
          </a:p>
        </p:txBody>
      </p:sp>
      <p:pic>
        <p:nvPicPr>
          <p:cNvPr id="11" name="Picture 11" descr="Text, letter&#10;&#10;Description automatically generated">
            <a:extLst>
              <a:ext uri="{FF2B5EF4-FFF2-40B4-BE49-F238E27FC236}">
                <a16:creationId xmlns:a16="http://schemas.microsoft.com/office/drawing/2014/main" id="{DC2AC340-73CB-DE1C-7990-7944F8AC3D7A}"/>
              </a:ext>
            </a:extLst>
          </p:cNvPr>
          <p:cNvPicPr>
            <a:picLocks noChangeAspect="1"/>
          </p:cNvPicPr>
          <p:nvPr/>
        </p:nvPicPr>
        <p:blipFill>
          <a:blip r:embed="rId3"/>
          <a:stretch>
            <a:fillRect/>
          </a:stretch>
        </p:blipFill>
        <p:spPr>
          <a:xfrm>
            <a:off x="4744994" y="2225606"/>
            <a:ext cx="4025213" cy="1557260"/>
          </a:xfrm>
          <a:prstGeom prst="rect">
            <a:avLst/>
          </a:prstGeom>
        </p:spPr>
      </p:pic>
    </p:spTree>
    <p:extLst>
      <p:ext uri="{BB962C8B-B14F-4D97-AF65-F5344CB8AC3E}">
        <p14:creationId xmlns:p14="http://schemas.microsoft.com/office/powerpoint/2010/main" val="2246295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00;p37">
            <a:extLst>
              <a:ext uri="{FF2B5EF4-FFF2-40B4-BE49-F238E27FC236}">
                <a16:creationId xmlns:a16="http://schemas.microsoft.com/office/drawing/2014/main" id="{193F9B32-AA9F-D735-1427-1518F00986E4}"/>
              </a:ext>
            </a:extLst>
          </p:cNvPr>
          <p:cNvSpPr txBox="1">
            <a:spLocks/>
          </p:cNvSpPr>
          <p:nvPr/>
        </p:nvSpPr>
        <p:spPr>
          <a:xfrm>
            <a:off x="198835" y="109137"/>
            <a:ext cx="8838371" cy="318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2300" b="1">
                <a:solidFill>
                  <a:schemeClr val="accent1"/>
                </a:solidFill>
              </a:rPr>
              <a:t>Result: </a:t>
            </a:r>
            <a:r>
              <a:rPr lang="en-US" sz="2300" b="1">
                <a:solidFill>
                  <a:schemeClr val="tx1"/>
                </a:solidFill>
              </a:rPr>
              <a:t>Matching function </a:t>
            </a:r>
          </a:p>
        </p:txBody>
      </p:sp>
      <p:sp>
        <p:nvSpPr>
          <p:cNvPr id="19" name="TextBox 18">
            <a:extLst>
              <a:ext uri="{FF2B5EF4-FFF2-40B4-BE49-F238E27FC236}">
                <a16:creationId xmlns:a16="http://schemas.microsoft.com/office/drawing/2014/main" id="{55CF8FF4-DDE9-BF6C-CB33-ADD2440DFD3E}"/>
              </a:ext>
            </a:extLst>
          </p:cNvPr>
          <p:cNvSpPr txBox="1"/>
          <p:nvPr/>
        </p:nvSpPr>
        <p:spPr>
          <a:xfrm>
            <a:off x="437171" y="809206"/>
            <a:ext cx="36989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a:solidFill>
                  <a:schemeClr val="tx1"/>
                </a:solidFill>
              </a:rPr>
              <a:t>Concentration of exporter</a:t>
            </a:r>
          </a:p>
        </p:txBody>
      </p:sp>
      <p:sp>
        <p:nvSpPr>
          <p:cNvPr id="20" name="TextBox 19">
            <a:extLst>
              <a:ext uri="{FF2B5EF4-FFF2-40B4-BE49-F238E27FC236}">
                <a16:creationId xmlns:a16="http://schemas.microsoft.com/office/drawing/2014/main" id="{0761203C-9BAD-744B-47F9-0D49DBB2FADD}"/>
              </a:ext>
            </a:extLst>
          </p:cNvPr>
          <p:cNvSpPr txBox="1"/>
          <p:nvPr/>
        </p:nvSpPr>
        <p:spPr>
          <a:xfrm>
            <a:off x="438150" y="1222824"/>
            <a:ext cx="2743200"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a:solidFill>
                  <a:schemeClr val="tx2">
                    <a:lumMod val="75000"/>
                  </a:schemeClr>
                </a:solidFill>
              </a:rPr>
              <a:t>Matching rate for ships (exporters) declines as the market gets crowded with ships (exporters). </a:t>
            </a:r>
          </a:p>
          <a:p>
            <a:pPr marL="285750" indent="-285750">
              <a:buChar char="•"/>
            </a:pPr>
            <a:endParaRPr lang="en-US">
              <a:solidFill>
                <a:schemeClr val="tx2">
                  <a:lumMod val="75000"/>
                </a:schemeClr>
              </a:solidFill>
            </a:endParaRPr>
          </a:p>
          <a:p>
            <a:pPr marL="285750" indent="-285750">
              <a:buChar char="•"/>
            </a:pPr>
            <a:r>
              <a:rPr lang="en-US">
                <a:solidFill>
                  <a:schemeClr val="tx2">
                    <a:lumMod val="75000"/>
                  </a:schemeClr>
                </a:solidFill>
              </a:rPr>
              <a:t>Exporters are concentrated in Australia, the East Coast of North and South America, and Southeast Asia, which are all rich in raw materials. India, Africa, and Central America have the fewest exporters.</a:t>
            </a:r>
          </a:p>
          <a:p>
            <a:pPr marL="285750" indent="-285750" algn="l">
              <a:buChar char="•"/>
            </a:pPr>
            <a:endParaRPr lang="en-US">
              <a:solidFill>
                <a:schemeClr val="tx2">
                  <a:lumMod val="75000"/>
                </a:schemeClr>
              </a:solidFill>
            </a:endParaRPr>
          </a:p>
          <a:p>
            <a:endParaRPr lang="en-US">
              <a:solidFill>
                <a:schemeClr val="tx2">
                  <a:lumMod val="75000"/>
                </a:schemeClr>
              </a:solidFill>
            </a:endParaRPr>
          </a:p>
          <a:p>
            <a:pPr marL="285750" indent="-285750">
              <a:buChar char="•"/>
            </a:pPr>
            <a:endParaRPr lang="en-US">
              <a:solidFill>
                <a:schemeClr val="tx2">
                  <a:lumMod val="75000"/>
                </a:schemeClr>
              </a:solidFill>
            </a:endParaRPr>
          </a:p>
          <a:p>
            <a:pPr marL="285750" indent="-285750">
              <a:buChar char="•"/>
            </a:pPr>
            <a:endParaRPr lang="en-US"/>
          </a:p>
        </p:txBody>
      </p:sp>
      <p:pic>
        <p:nvPicPr>
          <p:cNvPr id="2" name="Picture 2" descr="Map&#10;&#10;Description automatically generated">
            <a:extLst>
              <a:ext uri="{FF2B5EF4-FFF2-40B4-BE49-F238E27FC236}">
                <a16:creationId xmlns:a16="http://schemas.microsoft.com/office/drawing/2014/main" id="{C9706063-9E2F-5767-695C-43D003BC513B}"/>
              </a:ext>
            </a:extLst>
          </p:cNvPr>
          <p:cNvPicPr>
            <a:picLocks noChangeAspect="1"/>
          </p:cNvPicPr>
          <p:nvPr/>
        </p:nvPicPr>
        <p:blipFill>
          <a:blip r:embed="rId2"/>
          <a:stretch>
            <a:fillRect/>
          </a:stretch>
        </p:blipFill>
        <p:spPr>
          <a:xfrm>
            <a:off x="3941805" y="761128"/>
            <a:ext cx="5029200" cy="4053729"/>
          </a:xfrm>
          <a:prstGeom prst="rect">
            <a:avLst/>
          </a:prstGeom>
        </p:spPr>
      </p:pic>
      <p:sp>
        <p:nvSpPr>
          <p:cNvPr id="3" name="TextBox 2">
            <a:extLst>
              <a:ext uri="{FF2B5EF4-FFF2-40B4-BE49-F238E27FC236}">
                <a16:creationId xmlns:a16="http://schemas.microsoft.com/office/drawing/2014/main" id="{C7A20E08-D517-36ED-F924-DBEA7EB5F602}"/>
              </a:ext>
            </a:extLst>
          </p:cNvPr>
          <p:cNvSpPr txBox="1"/>
          <p:nvPr/>
        </p:nvSpPr>
        <p:spPr>
          <a:xfrm>
            <a:off x="4466967" y="4752718"/>
            <a:ext cx="45040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Average weekly number of estimated exporters.</a:t>
            </a:r>
          </a:p>
          <a:p>
            <a:pPr algn="l"/>
            <a:endParaRPr lang="en-US"/>
          </a:p>
        </p:txBody>
      </p:sp>
    </p:spTree>
    <p:extLst>
      <p:ext uri="{BB962C8B-B14F-4D97-AF65-F5344CB8AC3E}">
        <p14:creationId xmlns:p14="http://schemas.microsoft.com/office/powerpoint/2010/main" val="1551723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0;p37">
            <a:extLst>
              <a:ext uri="{FF2B5EF4-FFF2-40B4-BE49-F238E27FC236}">
                <a16:creationId xmlns:a16="http://schemas.microsoft.com/office/drawing/2014/main" id="{AD15516C-7795-13D1-3A59-6BD5AD919C24}"/>
              </a:ext>
            </a:extLst>
          </p:cNvPr>
          <p:cNvSpPr txBox="1">
            <a:spLocks/>
          </p:cNvSpPr>
          <p:nvPr/>
        </p:nvSpPr>
        <p:spPr>
          <a:xfrm>
            <a:off x="198835" y="109137"/>
            <a:ext cx="8838371" cy="318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2300" b="1">
                <a:solidFill>
                  <a:schemeClr val="accent1"/>
                </a:solidFill>
              </a:rPr>
              <a:t>Result: Exporter </a:t>
            </a:r>
            <a:r>
              <a:rPr lang="en-US" sz="2300" b="1">
                <a:solidFill>
                  <a:schemeClr val="tx1"/>
                </a:solidFill>
              </a:rPr>
              <a:t>Revenue &amp; Ship Costs</a:t>
            </a:r>
          </a:p>
        </p:txBody>
      </p:sp>
      <p:pic>
        <p:nvPicPr>
          <p:cNvPr id="6" name="Picture 6" descr="Table&#10;&#10;Description automatically generated">
            <a:extLst>
              <a:ext uri="{FF2B5EF4-FFF2-40B4-BE49-F238E27FC236}">
                <a16:creationId xmlns:a16="http://schemas.microsoft.com/office/drawing/2014/main" id="{E0715EF5-5D81-A4F1-A0A4-92CE9E667AC8}"/>
              </a:ext>
            </a:extLst>
          </p:cNvPr>
          <p:cNvPicPr>
            <a:picLocks noChangeAspect="1"/>
          </p:cNvPicPr>
          <p:nvPr/>
        </p:nvPicPr>
        <p:blipFill>
          <a:blip r:embed="rId2"/>
          <a:stretch>
            <a:fillRect/>
          </a:stretch>
        </p:blipFill>
        <p:spPr>
          <a:xfrm>
            <a:off x="4142800" y="628054"/>
            <a:ext cx="4750975" cy="4272549"/>
          </a:xfrm>
          <a:prstGeom prst="rect">
            <a:avLst/>
          </a:prstGeom>
        </p:spPr>
      </p:pic>
      <p:sp>
        <p:nvSpPr>
          <p:cNvPr id="7" name="TextBox 6">
            <a:extLst>
              <a:ext uri="{FF2B5EF4-FFF2-40B4-BE49-F238E27FC236}">
                <a16:creationId xmlns:a16="http://schemas.microsoft.com/office/drawing/2014/main" id="{5209D600-0D13-6CBA-6EC8-FEEDBC889526}"/>
              </a:ext>
            </a:extLst>
          </p:cNvPr>
          <p:cNvSpPr txBox="1"/>
          <p:nvPr/>
        </p:nvSpPr>
        <p:spPr>
          <a:xfrm>
            <a:off x="327454" y="767664"/>
            <a:ext cx="3551502"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a:solidFill>
                  <a:schemeClr val="tx2">
                    <a:lumMod val="75000"/>
                  </a:schemeClr>
                </a:solidFill>
              </a:rPr>
              <a:t>Fairly homogeneous </a:t>
            </a:r>
            <a:r>
              <a:rPr lang="en-US" dirty="0">
                <a:solidFill>
                  <a:schemeClr val="accent4">
                    <a:lumMod val="75000"/>
                  </a:schemeClr>
                </a:solidFill>
              </a:rPr>
              <a:t>sailing costs</a:t>
            </a:r>
          </a:p>
          <a:p>
            <a:pPr marL="285750" indent="-285750">
              <a:buFont typeface="Arial"/>
              <a:buChar char="•"/>
            </a:pPr>
            <a:r>
              <a:rPr lang="en-US" dirty="0">
                <a:solidFill>
                  <a:schemeClr val="tx2">
                    <a:lumMod val="75000"/>
                  </a:schemeClr>
                </a:solidFill>
              </a:rPr>
              <a:t>More heterogeneous and larger port wait costs (</a:t>
            </a:r>
            <a:r>
              <a:rPr lang="en-US" dirty="0" err="1">
                <a:solidFill>
                  <a:schemeClr val="tx2">
                    <a:lumMod val="75000"/>
                  </a:schemeClr>
                </a:solidFill>
              </a:rPr>
              <a:t>eg</a:t>
            </a:r>
            <a:r>
              <a:rPr lang="en-US" dirty="0">
                <a:solidFill>
                  <a:schemeClr val="tx2">
                    <a:lumMod val="75000"/>
                  </a:schemeClr>
                </a:solidFill>
              </a:rPr>
              <a:t>: direct port and security fees, rapid depreciation of the ship’s machinery and electronics and antifouling costs caused by the accumulation of microorganisms during immobility).</a:t>
            </a:r>
          </a:p>
          <a:p>
            <a:pPr marL="285750" indent="-285750">
              <a:buFont typeface="Arial"/>
              <a:buChar char="•"/>
            </a:pPr>
            <a:endParaRPr lang="en-US">
              <a:solidFill>
                <a:schemeClr val="tx2">
                  <a:lumMod val="75000"/>
                </a:schemeClr>
              </a:solidFill>
            </a:endParaRPr>
          </a:p>
          <a:p>
            <a:pPr marL="285750" indent="-285750">
              <a:buChar char="•"/>
            </a:pPr>
            <a:r>
              <a:rPr lang="en-US" dirty="0">
                <a:solidFill>
                  <a:schemeClr val="tx2">
                    <a:lumMod val="75000"/>
                  </a:schemeClr>
                </a:solidFill>
              </a:rPr>
              <a:t>Heterogenous exporter revenues across spaces.</a:t>
            </a:r>
          </a:p>
          <a:p>
            <a:pPr marL="285750" indent="-285750">
              <a:buChar char="•"/>
            </a:pPr>
            <a:r>
              <a:rPr lang="en-US" dirty="0">
                <a:solidFill>
                  <a:schemeClr val="tx2">
                    <a:lumMod val="75000"/>
                  </a:schemeClr>
                </a:solidFill>
              </a:rPr>
              <a:t>Substantial heterogenous exporter costs </a:t>
            </a:r>
            <a:r>
              <a:rPr lang="en-US" dirty="0">
                <a:solidFill>
                  <a:schemeClr val="accent4">
                    <a:lumMod val="75000"/>
                  </a:schemeClr>
                </a:solidFill>
              </a:rPr>
              <a:t>(</a:t>
            </a:r>
            <a:r>
              <a:rPr lang="en-US" dirty="0" err="1">
                <a:solidFill>
                  <a:schemeClr val="accent4">
                    <a:lumMod val="75000"/>
                  </a:schemeClr>
                </a:solidFill>
              </a:rPr>
              <a:t>κij</a:t>
            </a:r>
            <a:r>
              <a:rPr lang="en-US" dirty="0">
                <a:solidFill>
                  <a:schemeClr val="accent4">
                    <a:lumMod val="75000"/>
                  </a:schemeClr>
                </a:solidFill>
              </a:rPr>
              <a:t>) </a:t>
            </a:r>
            <a:r>
              <a:rPr lang="en-US" dirty="0">
                <a:solidFill>
                  <a:schemeClr val="tx2">
                    <a:lumMod val="75000"/>
                  </a:schemeClr>
                </a:solidFill>
              </a:rPr>
              <a:t>across destinations from a given origin, as well as across origins.</a:t>
            </a:r>
          </a:p>
          <a:p>
            <a:pPr marL="285750" indent="-285750">
              <a:buFont typeface="Arial"/>
              <a:buChar char="•"/>
            </a:pPr>
            <a:endParaRPr lang="en-US">
              <a:solidFill>
                <a:schemeClr val="tx2">
                  <a:lumMod val="75000"/>
                </a:schemeClr>
              </a:solidFill>
            </a:endParaRPr>
          </a:p>
          <a:p>
            <a:endParaRPr lang="en-US"/>
          </a:p>
        </p:txBody>
      </p:sp>
    </p:spTree>
    <p:extLst>
      <p:ext uri="{BB962C8B-B14F-4D97-AF65-F5344CB8AC3E}">
        <p14:creationId xmlns:p14="http://schemas.microsoft.com/office/powerpoint/2010/main" val="3643875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0;p37">
            <a:extLst>
              <a:ext uri="{FF2B5EF4-FFF2-40B4-BE49-F238E27FC236}">
                <a16:creationId xmlns:a16="http://schemas.microsoft.com/office/drawing/2014/main" id="{3BE8D6BA-8FFA-E54A-1C8F-EB27C7303149}"/>
              </a:ext>
            </a:extLst>
          </p:cNvPr>
          <p:cNvSpPr txBox="1">
            <a:spLocks/>
          </p:cNvSpPr>
          <p:nvPr/>
        </p:nvSpPr>
        <p:spPr>
          <a:xfrm>
            <a:off x="198835" y="109137"/>
            <a:ext cx="8838371" cy="318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2300" b="1" dirty="0">
                <a:solidFill>
                  <a:schemeClr val="accent1"/>
                </a:solidFill>
              </a:rPr>
              <a:t>Shock and World Trade (fuel cost and shipping price)</a:t>
            </a:r>
            <a:endParaRPr lang="en-US" dirty="0">
              <a:solidFill>
                <a:schemeClr val="accent1"/>
              </a:solidFill>
            </a:endParaRPr>
          </a:p>
        </p:txBody>
      </p:sp>
      <p:sp>
        <p:nvSpPr>
          <p:cNvPr id="9" name="TextBox 8">
            <a:extLst>
              <a:ext uri="{FF2B5EF4-FFF2-40B4-BE49-F238E27FC236}">
                <a16:creationId xmlns:a16="http://schemas.microsoft.com/office/drawing/2014/main" id="{6E90FA53-A69B-1E05-8543-412F5BB000EC}"/>
              </a:ext>
            </a:extLst>
          </p:cNvPr>
          <p:cNvSpPr txBox="1"/>
          <p:nvPr/>
        </p:nvSpPr>
        <p:spPr>
          <a:xfrm>
            <a:off x="375387" y="685638"/>
            <a:ext cx="36989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a:solidFill>
                  <a:schemeClr val="tx1"/>
                </a:solidFill>
              </a:rPr>
              <a:t>Shock to fuel cost</a:t>
            </a:r>
          </a:p>
        </p:txBody>
      </p:sp>
      <p:sp>
        <p:nvSpPr>
          <p:cNvPr id="11" name="TextBox 10">
            <a:extLst>
              <a:ext uri="{FF2B5EF4-FFF2-40B4-BE49-F238E27FC236}">
                <a16:creationId xmlns:a16="http://schemas.microsoft.com/office/drawing/2014/main" id="{992ED44F-E03D-53B6-B844-2B1E3C840CCD}"/>
              </a:ext>
            </a:extLst>
          </p:cNvPr>
          <p:cNvSpPr txBox="1"/>
          <p:nvPr/>
        </p:nvSpPr>
        <p:spPr>
          <a:xfrm>
            <a:off x="439437" y="980047"/>
            <a:ext cx="370857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lumMod val="75000"/>
                  </a:schemeClr>
                </a:solidFill>
              </a:rPr>
              <a:t>1. direct: lower fuel cost -&gt;lower variable cost-&gt; lower shipping price</a:t>
            </a:r>
            <a:endParaRPr lang="en-US"/>
          </a:p>
          <a:p>
            <a:pPr marL="285750" indent="-285750">
              <a:buFont typeface="Arial"/>
              <a:buChar char="•"/>
            </a:pPr>
            <a:endParaRPr lang="en-US">
              <a:solidFill>
                <a:schemeClr val="tx2">
                  <a:lumMod val="75000"/>
                </a:schemeClr>
              </a:solidFill>
            </a:endParaRPr>
          </a:p>
          <a:p>
            <a:r>
              <a:rPr lang="en-US">
                <a:solidFill>
                  <a:schemeClr val="tx2">
                    <a:lumMod val="75000"/>
                  </a:schemeClr>
                </a:solidFill>
              </a:rPr>
              <a:t>2. indirect: lower fuel price -&gt; lower ballast cost-&gt; higher bargain position of ships -&gt; higher price </a:t>
            </a:r>
          </a:p>
          <a:p>
            <a:pPr marL="285750" indent="-285750">
              <a:buFont typeface="Arial"/>
              <a:buChar char="•"/>
            </a:pPr>
            <a:endParaRPr lang="en-US">
              <a:solidFill>
                <a:schemeClr val="tx2">
                  <a:lumMod val="75000"/>
                </a:schemeClr>
              </a:solidFill>
            </a:endParaRPr>
          </a:p>
          <a:p>
            <a:r>
              <a:rPr lang="en-US">
                <a:solidFill>
                  <a:schemeClr val="tx2">
                    <a:lumMod val="75000"/>
                  </a:schemeClr>
                </a:solidFill>
              </a:rPr>
              <a:t>Both net exporter and importer export more -&gt; increase in world trade; if no adjustment, would be twice</a:t>
            </a:r>
          </a:p>
        </p:txBody>
      </p:sp>
      <p:sp>
        <p:nvSpPr>
          <p:cNvPr id="12" name="TextBox 11">
            <a:extLst>
              <a:ext uri="{FF2B5EF4-FFF2-40B4-BE49-F238E27FC236}">
                <a16:creationId xmlns:a16="http://schemas.microsoft.com/office/drawing/2014/main" id="{2BD15C8A-7003-8A80-76CD-ABF8BB696B01}"/>
              </a:ext>
            </a:extLst>
          </p:cNvPr>
          <p:cNvSpPr txBox="1"/>
          <p:nvPr/>
        </p:nvSpPr>
        <p:spPr>
          <a:xfrm>
            <a:off x="437170" y="3126096"/>
            <a:ext cx="36989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a:solidFill>
                  <a:schemeClr val="tx1"/>
                </a:solidFill>
              </a:rPr>
              <a:t>Chinese Slow-Down </a:t>
            </a:r>
            <a:endParaRPr lang="ja-JP" altLang="en-US" b="1">
              <a:solidFill>
                <a:schemeClr val="tx1"/>
              </a:solidFill>
            </a:endParaRPr>
          </a:p>
        </p:txBody>
      </p:sp>
      <p:sp>
        <p:nvSpPr>
          <p:cNvPr id="13" name="TextBox 12">
            <a:extLst>
              <a:ext uri="{FF2B5EF4-FFF2-40B4-BE49-F238E27FC236}">
                <a16:creationId xmlns:a16="http://schemas.microsoft.com/office/drawing/2014/main" id="{888E6107-6838-0EDC-2A3C-E9F8122E84BB}"/>
              </a:ext>
            </a:extLst>
          </p:cNvPr>
          <p:cNvSpPr txBox="1"/>
          <p:nvPr/>
        </p:nvSpPr>
        <p:spPr>
          <a:xfrm>
            <a:off x="439437" y="3435951"/>
            <a:ext cx="382441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lumMod val="75000"/>
                  </a:schemeClr>
                </a:solidFill>
              </a:rPr>
              <a:t>Revenue of freight to China declined -&gt; trade partner experience substantial decline in their export -&gt; fewer ships end up in China, ships reallocate to other parts of the world -&gt; pushing up exports there -&gt; dampening the overall decline in world trade from direct effect.</a:t>
            </a:r>
          </a:p>
          <a:p>
            <a:pPr marL="285750" indent="-285750">
              <a:buChar char="•"/>
            </a:pPr>
            <a:endParaRPr lang="en-US">
              <a:solidFill>
                <a:schemeClr val="tx2">
                  <a:lumMod val="75000"/>
                </a:schemeClr>
              </a:solidFill>
            </a:endParaRPr>
          </a:p>
          <a:p>
            <a:endParaRPr lang="en-US"/>
          </a:p>
        </p:txBody>
      </p:sp>
      <p:pic>
        <p:nvPicPr>
          <p:cNvPr id="14" name="Picture 14" descr="A picture containing diagram&#10;&#10;Description automatically generated">
            <a:extLst>
              <a:ext uri="{FF2B5EF4-FFF2-40B4-BE49-F238E27FC236}">
                <a16:creationId xmlns:a16="http://schemas.microsoft.com/office/drawing/2014/main" id="{9EEF3A98-C59D-7EEF-B7C7-7AD33D201BC2}"/>
              </a:ext>
            </a:extLst>
          </p:cNvPr>
          <p:cNvPicPr>
            <a:picLocks noChangeAspect="1"/>
          </p:cNvPicPr>
          <p:nvPr/>
        </p:nvPicPr>
        <p:blipFill>
          <a:blip r:embed="rId2"/>
          <a:stretch>
            <a:fillRect/>
          </a:stretch>
        </p:blipFill>
        <p:spPr>
          <a:xfrm>
            <a:off x="4263101" y="738785"/>
            <a:ext cx="4658496" cy="1906678"/>
          </a:xfrm>
          <a:prstGeom prst="rect">
            <a:avLst/>
          </a:prstGeom>
        </p:spPr>
      </p:pic>
      <p:pic>
        <p:nvPicPr>
          <p:cNvPr id="15" name="Picture 15">
            <a:extLst>
              <a:ext uri="{FF2B5EF4-FFF2-40B4-BE49-F238E27FC236}">
                <a16:creationId xmlns:a16="http://schemas.microsoft.com/office/drawing/2014/main" id="{C226ED22-C694-69A4-0507-053ABF49B489}"/>
              </a:ext>
            </a:extLst>
          </p:cNvPr>
          <p:cNvPicPr>
            <a:picLocks noChangeAspect="1"/>
          </p:cNvPicPr>
          <p:nvPr/>
        </p:nvPicPr>
        <p:blipFill>
          <a:blip r:embed="rId3"/>
          <a:stretch>
            <a:fillRect/>
          </a:stretch>
        </p:blipFill>
        <p:spPr>
          <a:xfrm>
            <a:off x="4263101" y="2845571"/>
            <a:ext cx="4650774" cy="1883511"/>
          </a:xfrm>
          <a:prstGeom prst="rect">
            <a:avLst/>
          </a:prstGeom>
        </p:spPr>
      </p:pic>
      <p:sp>
        <p:nvSpPr>
          <p:cNvPr id="10" name="TextBox 1">
            <a:extLst>
              <a:ext uri="{FF2B5EF4-FFF2-40B4-BE49-F238E27FC236}">
                <a16:creationId xmlns:a16="http://schemas.microsoft.com/office/drawing/2014/main" id="{3967073F-1FD8-7DDF-5FEF-F65BAFB45EC3}"/>
              </a:ext>
            </a:extLst>
          </p:cNvPr>
          <p:cNvSpPr txBox="1"/>
          <p:nvPr/>
        </p:nvSpPr>
        <p:spPr>
          <a:xfrm>
            <a:off x="5443450" y="4728444"/>
            <a:ext cx="3669424"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chemeClr val="accent4">
                    <a:lumMod val="75000"/>
                  </a:schemeClr>
                </a:solidFill>
              </a:rPr>
              <a:t>Results hold in short/medium run</a:t>
            </a:r>
          </a:p>
        </p:txBody>
      </p:sp>
    </p:spTree>
    <p:extLst>
      <p:ext uri="{BB962C8B-B14F-4D97-AF65-F5344CB8AC3E}">
        <p14:creationId xmlns:p14="http://schemas.microsoft.com/office/powerpoint/2010/main" val="3166995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Google Shape;200;p37"/>
          <p:cNvSpPr txBox="1">
            <a:spLocks noGrp="1"/>
          </p:cNvSpPr>
          <p:nvPr>
            <p:ph type="subTitle" idx="1"/>
          </p:nvPr>
        </p:nvSpPr>
        <p:spPr>
          <a:xfrm>
            <a:off x="617487" y="-150735"/>
            <a:ext cx="7197076" cy="733425"/>
          </a:xfrm>
          <a:prstGeom prst="rect">
            <a:avLst/>
          </a:prstGeom>
        </p:spPr>
        <p:txBody>
          <a:bodyPr spcFirstLastPara="1" wrap="square" lIns="91425" tIns="91425" rIns="91425" bIns="91425" anchor="t" anchorCtr="0">
            <a:noAutofit/>
          </a:bodyPr>
          <a:lstStyle/>
          <a:p>
            <a:pPr indent="-317500" algn="l">
              <a:lnSpc>
                <a:spcPct val="200000"/>
              </a:lnSpc>
            </a:pPr>
            <a:r>
              <a:rPr lang="en-US" sz="1800">
                <a:solidFill>
                  <a:schemeClr val="tx1"/>
                </a:solidFill>
              </a:rPr>
              <a:t>PAPER 2: TRADE COSTS, CO2, AND THE ENVIRONMENT</a:t>
            </a:r>
          </a:p>
          <a:p>
            <a:pPr indent="-317500" algn="l">
              <a:lnSpc>
                <a:spcPct val="200000"/>
              </a:lnSpc>
            </a:pPr>
            <a:endParaRPr lang="en-US" sz="1800"/>
          </a:p>
          <a:p>
            <a:pPr marL="0" indent="0" algn="l">
              <a:spcAft>
                <a:spcPts val="1600"/>
              </a:spcAft>
            </a:pPr>
            <a:endParaRPr lang="en-US"/>
          </a:p>
          <a:p>
            <a:pPr marL="0" indent="0" algn="l">
              <a:spcAft>
                <a:spcPts val="1600"/>
              </a:spcAft>
            </a:pPr>
            <a:endParaRPr lang="en-US" sz="1800">
              <a:solidFill>
                <a:schemeClr val="accent1"/>
              </a:solidFill>
            </a:endParaRPr>
          </a:p>
          <a:p>
            <a:pPr marL="0" lvl="0" indent="0" algn="l" rtl="0">
              <a:spcBef>
                <a:spcPts val="0"/>
              </a:spcBef>
              <a:spcAft>
                <a:spcPts val="1600"/>
              </a:spcAft>
              <a:buNone/>
            </a:pPr>
            <a:endParaRPr lang="en-US" sz="1800">
              <a:solidFill>
                <a:schemeClr val="accent1"/>
              </a:solidFill>
            </a:endParaRPr>
          </a:p>
        </p:txBody>
      </p:sp>
      <p:sp>
        <p:nvSpPr>
          <p:cNvPr id="7" name="Google Shape;200;p37"/>
          <p:cNvSpPr txBox="1">
            <a:spLocks/>
          </p:cNvSpPr>
          <p:nvPr/>
        </p:nvSpPr>
        <p:spPr>
          <a:xfrm>
            <a:off x="314817" y="877319"/>
            <a:ext cx="7499278" cy="39035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lvl="0" algn="l">
              <a:buClr>
                <a:schemeClr val="accent4"/>
              </a:buClr>
              <a:buFont typeface="Arial"/>
              <a:buChar char="❖"/>
            </a:pPr>
            <a:r>
              <a:rPr lang="en" sz="1800" b="1" dirty="0">
                <a:solidFill>
                  <a:schemeClr val="tx1"/>
                </a:solidFill>
                <a:latin typeface="Arial"/>
                <a:ea typeface="Arial"/>
                <a:cs typeface="Arial"/>
                <a:sym typeface="Arial"/>
              </a:rPr>
              <a:t>Contents of interest:</a:t>
            </a:r>
            <a:endParaRPr lang="en" sz="1800" b="1" dirty="0">
              <a:solidFill>
                <a:schemeClr val="tx1"/>
              </a:solidFill>
              <a:latin typeface="Arial"/>
              <a:ea typeface="Arial"/>
              <a:cs typeface="Arial"/>
            </a:endParaRPr>
          </a:p>
          <a:p>
            <a:pPr marL="425450" indent="-285750" algn="l">
              <a:lnSpc>
                <a:spcPct val="150000"/>
              </a:lnSpc>
              <a:buClr>
                <a:schemeClr val="accent4"/>
              </a:buClr>
              <a:buSzPts val="1400"/>
              <a:buFont typeface="Arial"/>
              <a:buChar char="•"/>
            </a:pPr>
            <a:r>
              <a:rPr lang="en" sz="1400" dirty="0">
                <a:solidFill>
                  <a:schemeClr val="accent4">
                    <a:lumMod val="75000"/>
                  </a:schemeClr>
                </a:solidFill>
                <a:latin typeface="Arial"/>
                <a:ea typeface="Arial"/>
                <a:cs typeface="Arial"/>
              </a:rPr>
              <a:t>CO</a:t>
            </a:r>
            <a:r>
              <a:rPr lang="en" sz="1400" baseline="-25000" dirty="0">
                <a:solidFill>
                  <a:schemeClr val="accent4">
                    <a:lumMod val="75000"/>
                  </a:schemeClr>
                </a:solidFill>
                <a:latin typeface="Arial"/>
                <a:ea typeface="Arial"/>
                <a:cs typeface="Arial"/>
              </a:rPr>
              <a:t>2</a:t>
            </a:r>
            <a:r>
              <a:rPr lang="en" sz="1400" dirty="0">
                <a:solidFill>
                  <a:schemeClr val="accent4">
                    <a:lumMod val="75000"/>
                  </a:schemeClr>
                </a:solidFill>
                <a:latin typeface="Arial"/>
                <a:ea typeface="Arial"/>
                <a:cs typeface="Arial"/>
              </a:rPr>
              <a:t> emissions from trade</a:t>
            </a:r>
          </a:p>
          <a:p>
            <a:pPr marL="425450" indent="-285750" algn="l">
              <a:lnSpc>
                <a:spcPct val="150000"/>
              </a:lnSpc>
              <a:buClr>
                <a:schemeClr val="accent4"/>
              </a:buClr>
              <a:buSzPts val="1400"/>
              <a:buFont typeface="Arial"/>
              <a:buChar char="•"/>
            </a:pPr>
            <a:r>
              <a:rPr lang="en" sz="1400" dirty="0">
                <a:solidFill>
                  <a:schemeClr val="accent4">
                    <a:lumMod val="75000"/>
                  </a:schemeClr>
                </a:solidFill>
                <a:latin typeface="Arial"/>
                <a:ea typeface="Arial"/>
                <a:cs typeface="Arial"/>
              </a:rPr>
              <a:t>Trade elasticity with respect to shipping costs</a:t>
            </a:r>
            <a:endParaRPr lang="en" dirty="0">
              <a:solidFill>
                <a:schemeClr val="accent4">
                  <a:lumMod val="75000"/>
                </a:schemeClr>
              </a:solidFill>
            </a:endParaRPr>
          </a:p>
          <a:p>
            <a:pPr marL="139700" indent="0" algn="l">
              <a:lnSpc>
                <a:spcPct val="150000"/>
              </a:lnSpc>
              <a:buClr>
                <a:schemeClr val="accent4"/>
              </a:buClr>
              <a:buSzPts val="1400"/>
            </a:pPr>
            <a:endParaRPr lang="ja-JP" altLang="en" sz="1400">
              <a:solidFill>
                <a:schemeClr val="accent4">
                  <a:lumMod val="75000"/>
                </a:schemeClr>
              </a:solidFill>
              <a:latin typeface="Arial"/>
              <a:ea typeface="Arial"/>
              <a:cs typeface="Arial"/>
            </a:endParaRPr>
          </a:p>
          <a:p>
            <a:pPr algn="l">
              <a:lnSpc>
                <a:spcPct val="150000"/>
              </a:lnSpc>
              <a:buClr>
                <a:schemeClr val="accent4"/>
              </a:buClr>
              <a:buFont typeface="Arial"/>
              <a:buChar char="❖"/>
            </a:pPr>
            <a:r>
              <a:rPr lang="en" sz="1800" b="1" dirty="0">
                <a:solidFill>
                  <a:schemeClr val="tx1"/>
                </a:solidFill>
                <a:latin typeface="Arial"/>
                <a:ea typeface="Arial"/>
                <a:cs typeface="Arial"/>
                <a:sym typeface="Arial"/>
              </a:rPr>
              <a:t>Methodology:</a:t>
            </a:r>
            <a:endParaRPr lang="en-US" sz="1400" dirty="0">
              <a:solidFill>
                <a:schemeClr val="tx1"/>
              </a:solidFill>
              <a:ea typeface="Arial"/>
              <a:cs typeface="Arial"/>
            </a:endParaRPr>
          </a:p>
          <a:p>
            <a:pPr algn="l">
              <a:lnSpc>
                <a:spcPct val="150000"/>
              </a:lnSpc>
              <a:buFont typeface="Arial"/>
              <a:buChar char="•"/>
            </a:pPr>
            <a:r>
              <a:rPr lang="en-US" sz="1400" dirty="0">
                <a:solidFill>
                  <a:schemeClr val="accent4">
                    <a:lumMod val="75000"/>
                  </a:schemeClr>
                </a:solidFill>
                <a:ea typeface="Arial"/>
                <a:cs typeface="Arial"/>
              </a:rPr>
              <a:t>Model of Trade and Environment (basic idea)</a:t>
            </a:r>
          </a:p>
          <a:p>
            <a:pPr algn="l">
              <a:lnSpc>
                <a:spcPct val="150000"/>
              </a:lnSpc>
              <a:buFont typeface="Arial"/>
              <a:buChar char="•"/>
            </a:pPr>
            <a:r>
              <a:rPr lang="en-US" sz="1400" dirty="0">
                <a:solidFill>
                  <a:schemeClr val="accent4">
                    <a:lumMod val="75000"/>
                  </a:schemeClr>
                </a:solidFill>
                <a:ea typeface="Arial"/>
                <a:cs typeface="Arial"/>
              </a:rPr>
              <a:t>Panel data regressions (trade elasticities w.r.t shipping prices for sectors)</a:t>
            </a:r>
            <a:endParaRPr lang="en-US" dirty="0">
              <a:solidFill>
                <a:schemeClr val="accent4">
                  <a:lumMod val="75000"/>
                </a:schemeClr>
              </a:solidFill>
              <a:ea typeface="Arial"/>
              <a:cs typeface="Arial"/>
            </a:endParaRPr>
          </a:p>
          <a:p>
            <a:pPr algn="l">
              <a:lnSpc>
                <a:spcPct val="150000"/>
              </a:lnSpc>
              <a:buFont typeface="Arial"/>
              <a:buChar char="•"/>
            </a:pPr>
            <a:r>
              <a:rPr lang="en-US" sz="1400" dirty="0">
                <a:solidFill>
                  <a:schemeClr val="accent4">
                    <a:lumMod val="75000"/>
                  </a:schemeClr>
                </a:solidFill>
                <a:ea typeface="Arial"/>
                <a:cs typeface="Arial"/>
              </a:rPr>
              <a:t>“Structural gravity” literature in trade--a model based on reduced-form studies abstract from general-equilibrium forces, (</a:t>
            </a:r>
            <a:r>
              <a:rPr lang="en-US" sz="1400" dirty="0" err="1">
                <a:solidFill>
                  <a:schemeClr val="accent4">
                    <a:lumMod val="75000"/>
                  </a:schemeClr>
                </a:solidFill>
                <a:ea typeface="Arial"/>
                <a:cs typeface="Arial"/>
              </a:rPr>
              <a:t>eg</a:t>
            </a:r>
            <a:r>
              <a:rPr lang="en-US" sz="1400" dirty="0">
                <a:solidFill>
                  <a:schemeClr val="accent4">
                    <a:lumMod val="75000"/>
                  </a:schemeClr>
                </a:solidFill>
                <a:ea typeface="Arial"/>
                <a:cs typeface="Arial"/>
              </a:rPr>
              <a:t>: estimates of a few key elasticities, gains &amp; environmental costs of trade, CO</a:t>
            </a:r>
            <a:r>
              <a:rPr lang="en-US" sz="1400" baseline="-25000" dirty="0">
                <a:solidFill>
                  <a:schemeClr val="accent4">
                    <a:lumMod val="75000"/>
                  </a:schemeClr>
                </a:solidFill>
                <a:ea typeface="Arial"/>
                <a:cs typeface="Arial"/>
              </a:rPr>
              <a:t>2</a:t>
            </a:r>
            <a:r>
              <a:rPr lang="en-US" sz="1400" dirty="0">
                <a:solidFill>
                  <a:schemeClr val="accent4">
                    <a:lumMod val="75000"/>
                  </a:schemeClr>
                </a:solidFill>
                <a:ea typeface="Arial"/>
                <a:cs typeface="Arial"/>
              </a:rPr>
              <a:t> emissions from countries in autarky.</a:t>
            </a:r>
            <a:endParaRPr lang="en-US" dirty="0">
              <a:solidFill>
                <a:schemeClr val="accent4">
                  <a:lumMod val="75000"/>
                </a:schemeClr>
              </a:solidFill>
              <a:cs typeface="Arial"/>
            </a:endParaRPr>
          </a:p>
          <a:p>
            <a:pPr marL="285750" indent="-285750" algn="l">
              <a:lnSpc>
                <a:spcPct val="150000"/>
              </a:lnSpc>
              <a:buFont typeface="Arial"/>
              <a:buChar char="•"/>
            </a:pPr>
            <a:endParaRPr lang="en" sz="1400">
              <a:solidFill>
                <a:srgbClr val="8D6157"/>
              </a:solidFill>
              <a:latin typeface="Arial"/>
              <a:ea typeface="Arial"/>
              <a:cs typeface="Arial"/>
            </a:endParaRPr>
          </a:p>
          <a:p>
            <a:pPr marL="0" lvl="0" indent="0" algn="l">
              <a:lnSpc>
                <a:spcPct val="150000"/>
              </a:lnSpc>
            </a:pPr>
            <a:endParaRPr lang="en" sz="1400">
              <a:solidFill>
                <a:schemeClr val="accent4">
                  <a:lumMod val="75000"/>
                </a:schemeClr>
              </a:solidFill>
              <a:latin typeface="Arial"/>
              <a:ea typeface="Arial"/>
              <a:cs typeface="Arial"/>
            </a:endParaRPr>
          </a:p>
          <a:p>
            <a:pPr marL="0" indent="0" algn="l">
              <a:lnSpc>
                <a:spcPct val="150000"/>
              </a:lnSpc>
            </a:pPr>
            <a:endParaRPr lang="ja-JP" altLang="en" sz="1400">
              <a:solidFill>
                <a:schemeClr val="accent4">
                  <a:lumMod val="75000"/>
                </a:schemeClr>
              </a:solidFill>
              <a:latin typeface="Arial"/>
              <a:ea typeface="Arial"/>
              <a:cs typeface="Arial"/>
            </a:endParaRPr>
          </a:p>
          <a:p>
            <a:pPr algn="l"/>
            <a:endParaRPr lang="en-US" sz="1400">
              <a:solidFill>
                <a:schemeClr val="accent4">
                  <a:lumMod val="75000"/>
                </a:schemeClr>
              </a:solidFill>
            </a:endParaRPr>
          </a:p>
        </p:txBody>
      </p:sp>
      <p:sp>
        <p:nvSpPr>
          <p:cNvPr id="2" name="TextBox 1">
            <a:extLst>
              <a:ext uri="{FF2B5EF4-FFF2-40B4-BE49-F238E27FC236}">
                <a16:creationId xmlns:a16="http://schemas.microsoft.com/office/drawing/2014/main" id="{2502DA4F-FFCF-8435-6855-B6B57A5646E8}"/>
              </a:ext>
            </a:extLst>
          </p:cNvPr>
          <p:cNvSpPr txBox="1"/>
          <p:nvPr/>
        </p:nvSpPr>
        <p:spPr>
          <a:xfrm>
            <a:off x="3940418" y="427159"/>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solidFill>
                  <a:schemeClr val="tx1"/>
                </a:solidFill>
              </a:rPr>
              <a:t>By Joseph S. Shapiro</a:t>
            </a:r>
          </a:p>
          <a:p>
            <a:pPr algn="l"/>
            <a:endParaRPr lang="en-US"/>
          </a:p>
        </p:txBody>
      </p:sp>
    </p:spTree>
    <p:extLst>
      <p:ext uri="{BB962C8B-B14F-4D97-AF65-F5344CB8AC3E}">
        <p14:creationId xmlns:p14="http://schemas.microsoft.com/office/powerpoint/2010/main" val="1561686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6" name="Google Shape;200;p37">
            <a:extLst>
              <a:ext uri="{FF2B5EF4-FFF2-40B4-BE49-F238E27FC236}">
                <a16:creationId xmlns:a16="http://schemas.microsoft.com/office/drawing/2014/main" id="{EFDDA456-B5ED-0AF0-FA60-9477D6396B32}"/>
              </a:ext>
            </a:extLst>
          </p:cNvPr>
          <p:cNvSpPr txBox="1">
            <a:spLocks/>
          </p:cNvSpPr>
          <p:nvPr/>
        </p:nvSpPr>
        <p:spPr>
          <a:xfrm>
            <a:off x="375334" y="99444"/>
            <a:ext cx="7218923" cy="4345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2000">
                <a:solidFill>
                  <a:schemeClr val="accent1"/>
                </a:solidFill>
              </a:rPr>
              <a:t>Model of Trade and Environment (</a:t>
            </a:r>
            <a:r>
              <a:rPr lang="en-US" sz="2000">
                <a:solidFill>
                  <a:schemeClr val="tx1"/>
                </a:solidFill>
              </a:rPr>
              <a:t>Armington (1969) model</a:t>
            </a:r>
            <a:r>
              <a:rPr lang="en-US" sz="2000">
                <a:solidFill>
                  <a:schemeClr val="accent1"/>
                </a:solidFill>
              </a:rPr>
              <a:t>) </a:t>
            </a:r>
            <a:endParaRPr lang="ja-JP" altLang="en-US" sz="2000">
              <a:solidFill>
                <a:schemeClr val="accent1"/>
              </a:solidFill>
            </a:endParaRPr>
          </a:p>
        </p:txBody>
      </p:sp>
      <p:sp>
        <p:nvSpPr>
          <p:cNvPr id="10" name="Google Shape;200;p37">
            <a:extLst>
              <a:ext uri="{FF2B5EF4-FFF2-40B4-BE49-F238E27FC236}">
                <a16:creationId xmlns:a16="http://schemas.microsoft.com/office/drawing/2014/main" id="{921AD62F-4E35-5E72-E654-F928459772B2}"/>
              </a:ext>
            </a:extLst>
          </p:cNvPr>
          <p:cNvSpPr txBox="1">
            <a:spLocks/>
          </p:cNvSpPr>
          <p:nvPr/>
        </p:nvSpPr>
        <p:spPr>
          <a:xfrm>
            <a:off x="375333" y="1287599"/>
            <a:ext cx="7101566" cy="1166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1400" b="1" dirty="0">
                <a:solidFill>
                  <a:schemeClr val="accent1"/>
                </a:solidFill>
              </a:rPr>
              <a:t>Target</a:t>
            </a:r>
            <a:r>
              <a:rPr lang="en-US" sz="1400" dirty="0">
                <a:solidFill>
                  <a:schemeClr val="accent1"/>
                </a:solidFill>
              </a:rPr>
              <a:t>: </a:t>
            </a:r>
            <a:endParaRPr lang="en-US" dirty="0">
              <a:solidFill>
                <a:schemeClr val="accent1"/>
              </a:solidFill>
            </a:endParaRPr>
          </a:p>
          <a:p>
            <a:pPr algn="l"/>
            <a:r>
              <a:rPr lang="en-US" sz="1400" dirty="0">
                <a:solidFill>
                  <a:schemeClr val="accent4">
                    <a:lumMod val="75000"/>
                  </a:schemeClr>
                </a:solidFill>
              </a:rPr>
              <a:t>13 tradable sectors and 1 non-tradable sector of production, goods' shipping information of 128 countries to Australia and the United States.</a:t>
            </a:r>
            <a:endParaRPr lang="en-US" dirty="0">
              <a:solidFill>
                <a:schemeClr val="accent4">
                  <a:lumMod val="75000"/>
                </a:schemeClr>
              </a:solidFill>
            </a:endParaRPr>
          </a:p>
          <a:p>
            <a:pPr algn="r"/>
            <a:r>
              <a:rPr lang="en-US" sz="1000" b="1" dirty="0">
                <a:solidFill>
                  <a:schemeClr val="accent1"/>
                </a:solidFill>
              </a:rPr>
              <a:t>Data Source: </a:t>
            </a:r>
            <a:r>
              <a:rPr lang="en-US" sz="1000" dirty="0">
                <a:solidFill>
                  <a:schemeClr val="accent4">
                    <a:lumMod val="75000"/>
                  </a:schemeClr>
                </a:solidFill>
              </a:rPr>
              <a:t>national commerce offices and public records </a:t>
            </a:r>
            <a:endParaRPr lang="en-US" sz="1400" dirty="0">
              <a:solidFill>
                <a:schemeClr val="accent4">
                  <a:lumMod val="75000"/>
                </a:schemeClr>
              </a:solidFill>
            </a:endParaRPr>
          </a:p>
          <a:p>
            <a:pPr algn="l"/>
            <a:endParaRPr lang="en-US" sz="1400">
              <a:solidFill>
                <a:srgbClr val="6D5B57"/>
              </a:solidFill>
            </a:endParaRPr>
          </a:p>
          <a:p>
            <a:pPr algn="l"/>
            <a:endParaRPr lang="en-US" sz="1400">
              <a:solidFill>
                <a:schemeClr val="accent1"/>
              </a:solidFill>
            </a:endParaRPr>
          </a:p>
        </p:txBody>
      </p:sp>
      <p:sp>
        <p:nvSpPr>
          <p:cNvPr id="2" name="TextBox 1">
            <a:extLst>
              <a:ext uri="{FF2B5EF4-FFF2-40B4-BE49-F238E27FC236}">
                <a16:creationId xmlns:a16="http://schemas.microsoft.com/office/drawing/2014/main" id="{DCDDC051-8A41-D2E2-AB9B-9EE87035FF29}"/>
              </a:ext>
            </a:extLst>
          </p:cNvPr>
          <p:cNvSpPr txBox="1"/>
          <p:nvPr/>
        </p:nvSpPr>
        <p:spPr>
          <a:xfrm>
            <a:off x="373792" y="2573353"/>
            <a:ext cx="7864521" cy="19236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342900">
              <a:lnSpc>
                <a:spcPct val="150000"/>
              </a:lnSpc>
              <a:buSzPts val="1800"/>
            </a:pPr>
            <a:r>
              <a:rPr lang="en-US" b="1" dirty="0">
                <a:solidFill>
                  <a:schemeClr val="accent1"/>
                </a:solidFill>
                <a:latin typeface="Oxygen"/>
              </a:rPr>
              <a:t>General assumptions:</a:t>
            </a:r>
            <a:endParaRPr lang="en-US" b="1" dirty="0">
              <a:solidFill>
                <a:schemeClr val="accent1"/>
              </a:solidFill>
              <a:latin typeface="Oxygen"/>
              <a:sym typeface="Oxygen"/>
            </a:endParaRPr>
          </a:p>
          <a:p>
            <a:pPr marL="457200" indent="-342900">
              <a:lnSpc>
                <a:spcPct val="150000"/>
              </a:lnSpc>
              <a:buSzPts val="1800"/>
              <a:buChar char="•"/>
            </a:pPr>
            <a:r>
              <a:rPr lang="en-US" dirty="0">
                <a:solidFill>
                  <a:schemeClr val="accent4">
                    <a:lumMod val="75000"/>
                  </a:schemeClr>
                </a:solidFill>
                <a:latin typeface="Oxygen"/>
                <a:sym typeface="Oxygen"/>
              </a:rPr>
              <a:t>Fixed labor force L (determines production) and a representative agent . </a:t>
            </a:r>
            <a:endParaRPr lang="en-US" dirty="0">
              <a:solidFill>
                <a:schemeClr val="accent4">
                  <a:lumMod val="75000"/>
                </a:schemeClr>
              </a:solidFill>
            </a:endParaRPr>
          </a:p>
          <a:p>
            <a:pPr marL="457200" indent="-342900">
              <a:lnSpc>
                <a:spcPct val="150000"/>
              </a:lnSpc>
              <a:buSzPts val="1800"/>
              <a:buChar char="•"/>
            </a:pPr>
            <a:r>
              <a:rPr lang="en-US" dirty="0">
                <a:solidFill>
                  <a:schemeClr val="accent4">
                    <a:lumMod val="75000"/>
                  </a:schemeClr>
                </a:solidFill>
                <a:latin typeface="Oxygen"/>
                <a:sym typeface="Oxygen"/>
              </a:rPr>
              <a:t>Produces one variety per sector. (Varieties differentiated by country of origin)</a:t>
            </a:r>
            <a:endParaRPr lang="en-US" dirty="0">
              <a:solidFill>
                <a:schemeClr val="accent4">
                  <a:lumMod val="75000"/>
                </a:schemeClr>
              </a:solidFill>
              <a:latin typeface="Oxygen"/>
            </a:endParaRPr>
          </a:p>
          <a:p>
            <a:pPr marL="457200" indent="-342900">
              <a:lnSpc>
                <a:spcPct val="150000"/>
              </a:lnSpc>
              <a:buSzPts val="1800"/>
              <a:buChar char="•"/>
            </a:pPr>
            <a:r>
              <a:rPr lang="en-US" dirty="0">
                <a:solidFill>
                  <a:schemeClr val="accent4">
                    <a:lumMod val="75000"/>
                  </a:schemeClr>
                </a:solidFill>
                <a:latin typeface="Oxygen"/>
              </a:rPr>
              <a:t>CO2 emissions depend </a:t>
            </a:r>
            <a:r>
              <a:rPr lang="en-US" dirty="0">
                <a:solidFill>
                  <a:schemeClr val="accent4">
                    <a:lumMod val="75000"/>
                  </a:schemeClr>
                </a:solidFill>
              </a:rPr>
              <a:t>only on equilibrium production and consumption decisions</a:t>
            </a:r>
            <a:endParaRPr lang="en-US" dirty="0">
              <a:solidFill>
                <a:schemeClr val="accent4">
                  <a:lumMod val="75000"/>
                </a:schemeClr>
              </a:solidFill>
              <a:latin typeface="Oxygen"/>
            </a:endParaRPr>
          </a:p>
          <a:p>
            <a:pPr marL="457200" indent="-342900">
              <a:lnSpc>
                <a:spcPct val="150000"/>
              </a:lnSpc>
              <a:buSzPts val="1800"/>
              <a:buChar char="•"/>
            </a:pPr>
            <a:endParaRPr lang="en-US">
              <a:solidFill>
                <a:schemeClr val="accent4">
                  <a:lumMod val="75000"/>
                </a:schemeClr>
              </a:solidFill>
              <a:latin typeface="Oxygen"/>
            </a:endParaRPr>
          </a:p>
          <a:p>
            <a:pPr marL="457200" indent="-342900">
              <a:buClr>
                <a:srgbClr val="B08980"/>
              </a:buClr>
              <a:buSzPts val="1800"/>
            </a:pPr>
            <a:endParaRPr lang="en-US" b="1">
              <a:solidFill>
                <a:srgbClr val="6D5B57"/>
              </a:solidFill>
              <a:latin typeface="Oxygen"/>
            </a:endParaRPr>
          </a:p>
        </p:txBody>
      </p:sp>
    </p:spTree>
    <p:extLst>
      <p:ext uri="{BB962C8B-B14F-4D97-AF65-F5344CB8AC3E}">
        <p14:creationId xmlns:p14="http://schemas.microsoft.com/office/powerpoint/2010/main" val="426622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5"/>
          <p:cNvSpPr txBox="1">
            <a:spLocks noGrp="1"/>
          </p:cNvSpPr>
          <p:nvPr>
            <p:ph type="title"/>
          </p:nvPr>
        </p:nvSpPr>
        <p:spPr>
          <a:xfrm>
            <a:off x="644221" y="28715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sz="3000">
                <a:latin typeface="Oxygen"/>
              </a:rPr>
              <a:t>Table</a:t>
            </a:r>
            <a:r>
              <a:rPr lang="zh-CN" altLang="en-US" sz="3000">
                <a:latin typeface="Oxygen"/>
              </a:rPr>
              <a:t> </a:t>
            </a:r>
            <a:r>
              <a:rPr lang="en-US" altLang="zh-CN" sz="3000">
                <a:latin typeface="Oxygen"/>
              </a:rPr>
              <a:t>of</a:t>
            </a:r>
            <a:r>
              <a:rPr lang="zh-CN" altLang="en-US" sz="3000">
                <a:latin typeface="Oxygen"/>
              </a:rPr>
              <a:t> </a:t>
            </a:r>
            <a:r>
              <a:rPr lang="en-US" altLang="zh-CN" sz="3000">
                <a:latin typeface="Oxygen"/>
              </a:rPr>
              <a:t>contents</a:t>
            </a:r>
            <a:endParaRPr lang="en-US" sz="3000">
              <a:latin typeface="Oxygen"/>
            </a:endParaRPr>
          </a:p>
        </p:txBody>
      </p:sp>
      <p:sp>
        <p:nvSpPr>
          <p:cNvPr id="174" name="Google Shape;174;p35"/>
          <p:cNvSpPr txBox="1">
            <a:spLocks noGrp="1"/>
          </p:cNvSpPr>
          <p:nvPr>
            <p:ph type="body" idx="1"/>
          </p:nvPr>
        </p:nvSpPr>
        <p:spPr>
          <a:xfrm>
            <a:off x="1209324" y="948613"/>
            <a:ext cx="6861242" cy="3931673"/>
          </a:xfrm>
          <a:prstGeom prst="rect">
            <a:avLst/>
          </a:prstGeom>
        </p:spPr>
        <p:txBody>
          <a:bodyPr spcFirstLastPara="1" wrap="square" lIns="91425" tIns="91425" rIns="91425" bIns="91425" anchor="t" anchorCtr="0">
            <a:noAutofit/>
          </a:bodyPr>
          <a:lstStyle/>
          <a:p>
            <a:pPr>
              <a:lnSpc>
                <a:spcPct val="200000"/>
              </a:lnSpc>
              <a:buNone/>
            </a:pPr>
            <a:r>
              <a:rPr lang="en-US" sz="2000">
                <a:solidFill>
                  <a:schemeClr val="tx1"/>
                </a:solidFill>
              </a:rPr>
              <a:t>PAPER 1: GEOGRAPHY, TRANSPORTATION, AND ENDOGENOUS TRADE COSTS</a:t>
            </a:r>
          </a:p>
          <a:p>
            <a:pPr indent="-342900" algn="r">
              <a:lnSpc>
                <a:spcPct val="100000"/>
              </a:lnSpc>
              <a:buNone/>
            </a:pPr>
            <a:r>
              <a:rPr lang="en-US" sz="1200">
                <a:solidFill>
                  <a:schemeClr val="accent1"/>
                </a:solidFill>
              </a:rPr>
              <a:t>By</a:t>
            </a:r>
            <a:r>
              <a:rPr lang="zh-CN" altLang="en-US" sz="1200">
                <a:solidFill>
                  <a:schemeClr val="accent1"/>
                </a:solidFill>
              </a:rPr>
              <a:t> </a:t>
            </a:r>
            <a:r>
              <a:rPr lang="en-US" sz="1200">
                <a:solidFill>
                  <a:schemeClr val="accent1"/>
                </a:solidFill>
              </a:rPr>
              <a:t>Giulia Brancaccio, Myrto </a:t>
            </a:r>
            <a:r>
              <a:rPr lang="en-US" sz="1200" err="1">
                <a:solidFill>
                  <a:schemeClr val="accent1"/>
                </a:solidFill>
              </a:rPr>
              <a:t>Kalouptsidi</a:t>
            </a:r>
            <a:r>
              <a:rPr lang="en-US" sz="1200">
                <a:solidFill>
                  <a:schemeClr val="accent1"/>
                </a:solidFill>
              </a:rPr>
              <a:t>,</a:t>
            </a:r>
            <a:r>
              <a:rPr lang="zh-CN" altLang="en-US" sz="1200">
                <a:solidFill>
                  <a:schemeClr val="accent1"/>
                </a:solidFill>
              </a:rPr>
              <a:t> </a:t>
            </a:r>
            <a:r>
              <a:rPr lang="en-US" sz="1200">
                <a:solidFill>
                  <a:schemeClr val="accent1"/>
                </a:solidFill>
              </a:rPr>
              <a:t>and</a:t>
            </a:r>
            <a:r>
              <a:rPr lang="zh-CN" altLang="en-US" sz="1200">
                <a:solidFill>
                  <a:schemeClr val="accent1"/>
                </a:solidFill>
              </a:rPr>
              <a:t> </a:t>
            </a:r>
            <a:r>
              <a:rPr lang="en-US" sz="1200">
                <a:solidFill>
                  <a:schemeClr val="accent1"/>
                </a:solidFill>
              </a:rPr>
              <a:t>Theodore Papageorgiou </a:t>
            </a:r>
            <a:endParaRPr lang="en-US">
              <a:solidFill>
                <a:schemeClr val="accent1"/>
              </a:solidFill>
            </a:endParaRPr>
          </a:p>
          <a:p>
            <a:pPr indent="-342900" algn="r">
              <a:lnSpc>
                <a:spcPct val="100000"/>
              </a:lnSpc>
              <a:buNone/>
            </a:pPr>
            <a:endParaRPr lang="en-US" sz="1000"/>
          </a:p>
          <a:p>
            <a:pPr>
              <a:lnSpc>
                <a:spcPct val="200000"/>
              </a:lnSpc>
              <a:buNone/>
            </a:pPr>
            <a:endParaRPr lang="en-US" sz="2000">
              <a:solidFill>
                <a:schemeClr val="tx1"/>
              </a:solidFill>
            </a:endParaRPr>
          </a:p>
          <a:p>
            <a:pPr>
              <a:lnSpc>
                <a:spcPct val="200000"/>
              </a:lnSpc>
              <a:buNone/>
            </a:pPr>
            <a:r>
              <a:rPr lang="en-US" sz="2000">
                <a:solidFill>
                  <a:schemeClr val="tx1"/>
                </a:solidFill>
              </a:rPr>
              <a:t>PAPER 2: TRADE COSTS, CO2, AND THE ENVIRONMENT</a:t>
            </a:r>
            <a:endParaRPr lang="en-US">
              <a:solidFill>
                <a:schemeClr val="tx1"/>
              </a:solidFill>
            </a:endParaRPr>
          </a:p>
          <a:p>
            <a:pPr algn="r">
              <a:lnSpc>
                <a:spcPct val="114999"/>
              </a:lnSpc>
              <a:buNone/>
            </a:pPr>
            <a:r>
              <a:rPr lang="en-US" sz="1200">
                <a:solidFill>
                  <a:schemeClr val="tx1"/>
                </a:solidFill>
              </a:rPr>
              <a:t>By Joseph S. Shapiro</a:t>
            </a:r>
          </a:p>
          <a:p>
            <a:pPr>
              <a:lnSpc>
                <a:spcPct val="200000"/>
              </a:lnSpc>
              <a:buNone/>
            </a:pPr>
            <a:endParaRPr lang="en-US" sz="2000">
              <a:solidFill>
                <a:schemeClr val="tx1"/>
              </a:solidFill>
            </a:endParaRPr>
          </a:p>
          <a:p>
            <a:pPr lvl="0" algn="l">
              <a:lnSpc>
                <a:spcPct val="200000"/>
              </a:lnSpc>
              <a:spcBef>
                <a:spcPts val="0"/>
              </a:spcBef>
              <a:buNone/>
            </a:pPr>
            <a:endParaRPr lang="en-US" sz="2000">
              <a:solidFill>
                <a:schemeClr val="tx1"/>
              </a:solidFill>
            </a:endParaRPr>
          </a:p>
          <a:p>
            <a:pPr marL="0" indent="0">
              <a:lnSpc>
                <a:spcPct val="200000"/>
              </a:lnSpc>
              <a:spcAft>
                <a:spcPts val="1600"/>
              </a:spcAft>
              <a:buNone/>
            </a:pPr>
            <a:endParaRPr lang="en-US" sz="200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0;p37">
            <a:extLst>
              <a:ext uri="{FF2B5EF4-FFF2-40B4-BE49-F238E27FC236}">
                <a16:creationId xmlns:a16="http://schemas.microsoft.com/office/drawing/2014/main" id="{956BFDC0-D7B1-0C34-D294-97B80D07E3D0}"/>
              </a:ext>
            </a:extLst>
          </p:cNvPr>
          <p:cNvSpPr txBox="1">
            <a:spLocks/>
          </p:cNvSpPr>
          <p:nvPr/>
        </p:nvSpPr>
        <p:spPr>
          <a:xfrm>
            <a:off x="371671" y="17661"/>
            <a:ext cx="8405885" cy="3949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2000" dirty="0">
                <a:solidFill>
                  <a:schemeClr val="accent1"/>
                </a:solidFill>
              </a:rPr>
              <a:t>Model of Trade and Environment （Primitive Assumptions)</a:t>
            </a:r>
            <a:r>
              <a:rPr lang="en-US" altLang="ja-JP" sz="2000" dirty="0">
                <a:solidFill>
                  <a:schemeClr val="accent1"/>
                </a:solidFill>
              </a:rPr>
              <a:t> </a:t>
            </a:r>
            <a:endParaRPr lang="ja-JP" altLang="en-US" sz="2000">
              <a:solidFill>
                <a:schemeClr val="accent1"/>
              </a:solidFill>
            </a:endParaRPr>
          </a:p>
        </p:txBody>
      </p:sp>
      <p:sp>
        <p:nvSpPr>
          <p:cNvPr id="6" name="TextBox 5">
            <a:extLst>
              <a:ext uri="{FF2B5EF4-FFF2-40B4-BE49-F238E27FC236}">
                <a16:creationId xmlns:a16="http://schemas.microsoft.com/office/drawing/2014/main" id="{E9486F49-1B1D-57AD-A65F-4B96E1DC6E31}"/>
              </a:ext>
            </a:extLst>
          </p:cNvPr>
          <p:cNvSpPr txBox="1"/>
          <p:nvPr/>
        </p:nvSpPr>
        <p:spPr>
          <a:xfrm>
            <a:off x="327455" y="1231042"/>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A8BDF4D5-1B58-27CB-B6D0-7F17EDA9775B}"/>
              </a:ext>
            </a:extLst>
          </p:cNvPr>
          <p:cNvSpPr txBox="1"/>
          <p:nvPr/>
        </p:nvSpPr>
        <p:spPr>
          <a:xfrm>
            <a:off x="481914" y="474190"/>
            <a:ext cx="7492881"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1"/>
                </a:solidFill>
              </a:rPr>
              <a:t>Assumption 1 (Preferences)</a:t>
            </a:r>
            <a:r>
              <a:rPr lang="en-US">
                <a:solidFill>
                  <a:schemeClr val="accent1"/>
                </a:solidFill>
              </a:rPr>
              <a:t>: </a:t>
            </a:r>
          </a:p>
          <a:p>
            <a:pPr marL="285750" indent="-285750">
              <a:buFont typeface="Arial,Sans-Serif"/>
              <a:buChar char="•"/>
            </a:pPr>
            <a:r>
              <a:rPr lang="en-US" sz="1200">
                <a:solidFill>
                  <a:schemeClr val="accent4">
                    <a:lumMod val="75000"/>
                  </a:schemeClr>
                </a:solidFill>
              </a:rPr>
              <a:t>Constant elasticity of substitution (CES) preferences of consumers over varieties within a sector</a:t>
            </a:r>
          </a:p>
          <a:p>
            <a:pPr marL="285750" indent="-285750">
              <a:buFont typeface="Arial,Sans-Serif"/>
              <a:buChar char="•"/>
            </a:pPr>
            <a:r>
              <a:rPr lang="en-US" sz="1200">
                <a:solidFill>
                  <a:schemeClr val="accent4">
                    <a:lumMod val="75000"/>
                  </a:schemeClr>
                </a:solidFill>
              </a:rPr>
              <a:t>Cobb-Douglas preferences across sectors, and experience quadratic damage from carbon emissions</a:t>
            </a:r>
          </a:p>
          <a:p>
            <a:endParaRPr lang="en-US">
              <a:solidFill>
                <a:schemeClr val="accent1"/>
              </a:solidFill>
            </a:endParaRPr>
          </a:p>
          <a:p>
            <a:pPr algn="l"/>
            <a:endParaRPr lang="en-US"/>
          </a:p>
        </p:txBody>
      </p:sp>
      <p:pic>
        <p:nvPicPr>
          <p:cNvPr id="8" name="Picture 8" descr="Text, whiteboard&#10;&#10;Description automatically generated">
            <a:extLst>
              <a:ext uri="{FF2B5EF4-FFF2-40B4-BE49-F238E27FC236}">
                <a16:creationId xmlns:a16="http://schemas.microsoft.com/office/drawing/2014/main" id="{983E85A6-C670-1C4E-F3B6-31145285218A}"/>
              </a:ext>
            </a:extLst>
          </p:cNvPr>
          <p:cNvPicPr>
            <a:picLocks noChangeAspect="1"/>
          </p:cNvPicPr>
          <p:nvPr/>
        </p:nvPicPr>
        <p:blipFill rotWithShape="1">
          <a:blip r:embed="rId2"/>
          <a:srcRect l="31674" t="-2837" b="-362"/>
          <a:stretch/>
        </p:blipFill>
        <p:spPr>
          <a:xfrm>
            <a:off x="595111" y="1646747"/>
            <a:ext cx="3620928" cy="1746442"/>
          </a:xfrm>
          <a:prstGeom prst="rect">
            <a:avLst/>
          </a:prstGeom>
        </p:spPr>
      </p:pic>
      <p:sp>
        <p:nvSpPr>
          <p:cNvPr id="11" name="TextBox 10">
            <a:extLst>
              <a:ext uri="{FF2B5EF4-FFF2-40B4-BE49-F238E27FC236}">
                <a16:creationId xmlns:a16="http://schemas.microsoft.com/office/drawing/2014/main" id="{9472A0B4-D82B-87E4-1824-F860AED66F58}"/>
              </a:ext>
            </a:extLst>
          </p:cNvPr>
          <p:cNvSpPr txBox="1"/>
          <p:nvPr/>
        </p:nvSpPr>
        <p:spPr>
          <a:xfrm>
            <a:off x="481433" y="1441302"/>
            <a:ext cx="36989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a:solidFill>
                  <a:schemeClr val="tx1"/>
                </a:solidFill>
              </a:rPr>
              <a:t>Direct Utility Function</a:t>
            </a:r>
          </a:p>
        </p:txBody>
      </p: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66A0D7E7-AC17-74B4-6B43-23185D8DA118}"/>
                  </a:ext>
                </a:extLst>
              </p14:cNvPr>
              <p14:cNvContentPartPr/>
              <p14:nvPr/>
            </p14:nvContentPartPr>
            <p14:xfrm>
              <a:off x="3274540" y="2378675"/>
              <a:ext cx="19050" cy="19050"/>
            </p14:xfrm>
          </p:contentPart>
        </mc:Choice>
        <mc:Fallback xmlns="">
          <p:pic>
            <p:nvPicPr>
              <p:cNvPr id="21" name="Ink 20">
                <a:extLst>
                  <a:ext uri="{FF2B5EF4-FFF2-40B4-BE49-F238E27FC236}">
                    <a16:creationId xmlns:a16="http://schemas.microsoft.com/office/drawing/2014/main" id="{66A0D7E7-AC17-74B4-6B43-23185D8DA118}"/>
                  </a:ext>
                </a:extLst>
              </p:cNvPr>
              <p:cNvPicPr/>
              <p:nvPr/>
            </p:nvPicPr>
            <p:blipFill>
              <a:blip r:embed="rId4"/>
              <a:stretch>
                <a:fillRect/>
              </a:stretch>
            </p:blipFill>
            <p:spPr>
              <a:xfrm>
                <a:off x="417040" y="-3336325"/>
                <a:ext cx="5715000" cy="1143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A55E833B-9E40-A447-08E9-3D22CB521DEC}"/>
                  </a:ext>
                </a:extLst>
              </p14:cNvPr>
              <p14:cNvContentPartPr/>
              <p14:nvPr/>
            </p14:nvContentPartPr>
            <p14:xfrm>
              <a:off x="3274540" y="2888391"/>
              <a:ext cx="19050" cy="19050"/>
            </p14:xfrm>
          </p:contentPart>
        </mc:Choice>
        <mc:Fallback xmlns="">
          <p:pic>
            <p:nvPicPr>
              <p:cNvPr id="22" name="Ink 21">
                <a:extLst>
                  <a:ext uri="{FF2B5EF4-FFF2-40B4-BE49-F238E27FC236}">
                    <a16:creationId xmlns:a16="http://schemas.microsoft.com/office/drawing/2014/main" id="{A55E833B-9E40-A447-08E9-3D22CB521DEC}"/>
                  </a:ext>
                </a:extLst>
              </p:cNvPr>
              <p:cNvPicPr/>
              <p:nvPr/>
            </p:nvPicPr>
            <p:blipFill>
              <a:blip r:embed="rId4"/>
              <a:stretch>
                <a:fillRect/>
              </a:stretch>
            </p:blipFill>
            <p:spPr>
              <a:xfrm>
                <a:off x="417040" y="-2826609"/>
                <a:ext cx="5715000" cy="1143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2" name="Ink 31">
                <a:extLst>
                  <a:ext uri="{FF2B5EF4-FFF2-40B4-BE49-F238E27FC236}">
                    <a16:creationId xmlns:a16="http://schemas.microsoft.com/office/drawing/2014/main" id="{E9F5E97C-40D1-93AD-4AA7-7AE48A204329}"/>
                  </a:ext>
                </a:extLst>
              </p14:cNvPr>
              <p14:cNvContentPartPr/>
              <p14:nvPr/>
            </p14:nvContentPartPr>
            <p14:xfrm>
              <a:off x="1838067" y="957648"/>
              <a:ext cx="19050" cy="19050"/>
            </p14:xfrm>
          </p:contentPart>
        </mc:Choice>
        <mc:Fallback xmlns="">
          <p:pic>
            <p:nvPicPr>
              <p:cNvPr id="32" name="Ink 31">
                <a:extLst>
                  <a:ext uri="{FF2B5EF4-FFF2-40B4-BE49-F238E27FC236}">
                    <a16:creationId xmlns:a16="http://schemas.microsoft.com/office/drawing/2014/main" id="{E9F5E97C-40D1-93AD-4AA7-7AE48A204329}"/>
                  </a:ext>
                </a:extLst>
              </p:cNvPr>
              <p:cNvPicPr/>
              <p:nvPr/>
            </p:nvPicPr>
            <p:blipFill>
              <a:blip r:embed="rId7"/>
              <a:stretch>
                <a:fillRect/>
              </a:stretch>
            </p:blipFill>
            <p:spPr>
              <a:xfrm>
                <a:off x="-2924433" y="-8567352"/>
                <a:ext cx="9525000" cy="19050000"/>
              </a:xfrm>
              <a:prstGeom prst="rect">
                <a:avLst/>
              </a:prstGeom>
            </p:spPr>
          </p:pic>
        </mc:Fallback>
      </mc:AlternateContent>
      <p:sp>
        <p:nvSpPr>
          <p:cNvPr id="33" name="TextBox 32">
            <a:extLst>
              <a:ext uri="{FF2B5EF4-FFF2-40B4-BE49-F238E27FC236}">
                <a16:creationId xmlns:a16="http://schemas.microsoft.com/office/drawing/2014/main" id="{08621562-3AE8-03F3-FD4E-878C002F7158}"/>
              </a:ext>
            </a:extLst>
          </p:cNvPr>
          <p:cNvSpPr txBox="1"/>
          <p:nvPr/>
        </p:nvSpPr>
        <p:spPr>
          <a:xfrm>
            <a:off x="84909" y="2235515"/>
            <a:ext cx="124494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Oxygen"/>
              </a:rPr>
              <a:t>Utility from consuming goods</a:t>
            </a:r>
          </a:p>
        </p:txBody>
      </p:sp>
      <p:cxnSp>
        <p:nvCxnSpPr>
          <p:cNvPr id="36" name="Straight Arrow Connector 35">
            <a:extLst>
              <a:ext uri="{FF2B5EF4-FFF2-40B4-BE49-F238E27FC236}">
                <a16:creationId xmlns:a16="http://schemas.microsoft.com/office/drawing/2014/main" id="{180B7629-F6C5-39AA-5F5E-B2BE0D9F889E}"/>
              </a:ext>
            </a:extLst>
          </p:cNvPr>
          <p:cNvCxnSpPr/>
          <p:nvPr/>
        </p:nvCxnSpPr>
        <p:spPr>
          <a:xfrm flipH="1">
            <a:off x="1157211" y="2449418"/>
            <a:ext cx="174699" cy="142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0F07135-131D-012B-1F87-AAA405F9B91B}"/>
              </a:ext>
            </a:extLst>
          </p:cNvPr>
          <p:cNvCxnSpPr>
            <a:cxnSpLocks/>
          </p:cNvCxnSpPr>
          <p:nvPr/>
        </p:nvCxnSpPr>
        <p:spPr>
          <a:xfrm flipV="1">
            <a:off x="4072917" y="1777151"/>
            <a:ext cx="168352" cy="150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73D9213-F68F-AB44-9854-16C139D3852E}"/>
              </a:ext>
            </a:extLst>
          </p:cNvPr>
          <p:cNvSpPr txBox="1"/>
          <p:nvPr/>
        </p:nvSpPr>
        <p:spPr>
          <a:xfrm>
            <a:off x="4217509" y="1243571"/>
            <a:ext cx="100553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Oxygen"/>
              </a:rPr>
              <a:t>Disutility from CO2 emission</a:t>
            </a:r>
            <a:endParaRPr lang="en-US"/>
          </a:p>
        </p:txBody>
      </p:sp>
      <p:sp>
        <p:nvSpPr>
          <p:cNvPr id="40" name="TextBox 39">
            <a:extLst>
              <a:ext uri="{FF2B5EF4-FFF2-40B4-BE49-F238E27FC236}">
                <a16:creationId xmlns:a16="http://schemas.microsoft.com/office/drawing/2014/main" id="{0B3E8B6F-BC12-AEA0-C5A2-1716BF3AEFF9}"/>
              </a:ext>
            </a:extLst>
          </p:cNvPr>
          <p:cNvSpPr txBox="1"/>
          <p:nvPr/>
        </p:nvSpPr>
        <p:spPr>
          <a:xfrm>
            <a:off x="119528" y="3478427"/>
            <a:ext cx="1824167"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Oxygen"/>
              </a:rPr>
              <a:t>A CES aggregate of the varieties </a:t>
            </a:r>
            <a:r>
              <a:rPr lang="en-US" err="1">
                <a:solidFill>
                  <a:schemeClr val="accent4">
                    <a:lumMod val="75000"/>
                  </a:schemeClr>
                </a:solidFill>
                <a:latin typeface="Oxygen"/>
              </a:rPr>
              <a:t>Qjod</a:t>
            </a:r>
            <a:r>
              <a:rPr lang="en-US">
                <a:solidFill>
                  <a:schemeClr val="accent4">
                    <a:lumMod val="75000"/>
                  </a:schemeClr>
                </a:solidFill>
                <a:latin typeface="Oxygen"/>
              </a:rPr>
              <a:t>: trade from origin o to destination d of sector j goods</a:t>
            </a:r>
          </a:p>
        </p:txBody>
      </p:sp>
      <p:cxnSp>
        <p:nvCxnSpPr>
          <p:cNvPr id="41" name="Straight Arrow Connector 40">
            <a:extLst>
              <a:ext uri="{FF2B5EF4-FFF2-40B4-BE49-F238E27FC236}">
                <a16:creationId xmlns:a16="http://schemas.microsoft.com/office/drawing/2014/main" id="{A6B0F5DF-0308-3EDC-471C-72C628FD9CE1}"/>
              </a:ext>
            </a:extLst>
          </p:cNvPr>
          <p:cNvCxnSpPr>
            <a:cxnSpLocks/>
          </p:cNvCxnSpPr>
          <p:nvPr/>
        </p:nvCxnSpPr>
        <p:spPr>
          <a:xfrm flipH="1">
            <a:off x="1752580" y="3292842"/>
            <a:ext cx="336720" cy="25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640537C8-ED86-7EAB-83D1-A8BF2F44FCE5}"/>
              </a:ext>
            </a:extLst>
          </p:cNvPr>
          <p:cNvSpPr txBox="1"/>
          <p:nvPr/>
        </p:nvSpPr>
        <p:spPr>
          <a:xfrm>
            <a:off x="2116187" y="3350998"/>
            <a:ext cx="3005781"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a:solidFill>
                  <a:schemeClr val="accent4">
                    <a:lumMod val="75000"/>
                  </a:schemeClr>
                </a:solidFill>
                <a:latin typeface="Oxygen"/>
              </a:rPr>
              <a:t>σ j : Elasticity of substitution between sector j good; σ j &gt; 1</a:t>
            </a:r>
          </a:p>
          <a:p>
            <a:pPr marL="285750" indent="-285750">
              <a:buChar char="•"/>
            </a:pPr>
            <a:r>
              <a:rPr lang="en-US">
                <a:solidFill>
                  <a:schemeClr val="accent4">
                    <a:lumMod val="75000"/>
                  </a:schemeClr>
                </a:solidFill>
                <a:latin typeface="Oxygen"/>
              </a:rPr>
              <a:t>α</a:t>
            </a:r>
            <a:r>
              <a:rPr lang="en-US" err="1">
                <a:solidFill>
                  <a:schemeClr val="accent4">
                    <a:lumMod val="75000"/>
                  </a:schemeClr>
                </a:solidFill>
                <a:latin typeface="Oxygen"/>
              </a:rPr>
              <a:t>dj</a:t>
            </a:r>
            <a:r>
              <a:rPr lang="en-US">
                <a:solidFill>
                  <a:schemeClr val="accent4">
                    <a:lumMod val="75000"/>
                  </a:schemeClr>
                </a:solidFill>
                <a:latin typeface="Oxygen"/>
              </a:rPr>
              <a:t>: share of country d's expenditure on sector j</a:t>
            </a:r>
          </a:p>
          <a:p>
            <a:pPr marL="285750" indent="-285750">
              <a:buChar char="•"/>
            </a:pPr>
            <a:r>
              <a:rPr lang="en-US">
                <a:solidFill>
                  <a:schemeClr val="accent4">
                    <a:lumMod val="75000"/>
                  </a:schemeClr>
                </a:solidFill>
                <a:latin typeface="Oxygen"/>
              </a:rPr>
              <a:t>Eo: total CO2 emission from o</a:t>
            </a:r>
          </a:p>
          <a:p>
            <a:pPr marL="285750" indent="-285750">
              <a:buChar char="•"/>
            </a:pPr>
            <a:r>
              <a:rPr lang="en-US" err="1">
                <a:solidFill>
                  <a:schemeClr val="accent4">
                    <a:lumMod val="75000"/>
                  </a:schemeClr>
                </a:solidFill>
                <a:latin typeface="Oxygen"/>
              </a:rPr>
              <a:t>μd</a:t>
            </a:r>
            <a:r>
              <a:rPr lang="en-US">
                <a:solidFill>
                  <a:schemeClr val="accent4">
                    <a:lumMod val="75000"/>
                  </a:schemeClr>
                </a:solidFill>
                <a:latin typeface="Oxygen"/>
              </a:rPr>
              <a:t>: social cost of CO2 emission (quantifies magnitude of climate changes)</a:t>
            </a:r>
          </a:p>
          <a:p>
            <a:pPr marL="285750" indent="-285750" algn="l">
              <a:buChar char="•"/>
            </a:pPr>
            <a:endParaRPr lang="en-US">
              <a:solidFill>
                <a:schemeClr val="accent4">
                  <a:lumMod val="75000"/>
                </a:schemeClr>
              </a:solidFill>
              <a:latin typeface="Oxygen"/>
            </a:endParaRPr>
          </a:p>
          <a:p>
            <a:pPr marL="285750" indent="-285750">
              <a:buChar char="•"/>
            </a:pPr>
            <a:endParaRPr lang="en-US" i="1"/>
          </a:p>
          <a:p>
            <a:pPr marL="285750" indent="-285750">
              <a:buChar char="•"/>
            </a:pPr>
            <a:endParaRPr lang="en-US"/>
          </a:p>
          <a:p>
            <a:endParaRPr lang="en-US"/>
          </a:p>
        </p:txBody>
      </p:sp>
      <p:sp>
        <p:nvSpPr>
          <p:cNvPr id="43" name="TextBox 42">
            <a:extLst>
              <a:ext uri="{FF2B5EF4-FFF2-40B4-BE49-F238E27FC236}">
                <a16:creationId xmlns:a16="http://schemas.microsoft.com/office/drawing/2014/main" id="{7B2F6FCB-F23A-B6A9-9E93-C9912CBA9403}"/>
              </a:ext>
            </a:extLst>
          </p:cNvPr>
          <p:cNvSpPr txBox="1"/>
          <p:nvPr/>
        </p:nvSpPr>
        <p:spPr>
          <a:xfrm>
            <a:off x="5446089" y="1386683"/>
            <a:ext cx="36989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a:solidFill>
                  <a:schemeClr val="tx1"/>
                </a:solidFill>
              </a:rPr>
              <a:t>Price Index of sector j from d</a:t>
            </a:r>
            <a:endParaRPr lang="en-US">
              <a:solidFill>
                <a:schemeClr val="tx1"/>
              </a:solidFill>
            </a:endParaRPr>
          </a:p>
        </p:txBody>
      </p:sp>
      <p:pic>
        <p:nvPicPr>
          <p:cNvPr id="44" name="Picture 44" descr="Text&#10;&#10;Description automatically generated">
            <a:extLst>
              <a:ext uri="{FF2B5EF4-FFF2-40B4-BE49-F238E27FC236}">
                <a16:creationId xmlns:a16="http://schemas.microsoft.com/office/drawing/2014/main" id="{F032C687-F9F4-4B3A-CE42-F2358BCCEA38}"/>
              </a:ext>
            </a:extLst>
          </p:cNvPr>
          <p:cNvPicPr>
            <a:picLocks noChangeAspect="1"/>
          </p:cNvPicPr>
          <p:nvPr/>
        </p:nvPicPr>
        <p:blipFill>
          <a:blip r:embed="rId8"/>
          <a:stretch>
            <a:fillRect/>
          </a:stretch>
        </p:blipFill>
        <p:spPr>
          <a:xfrm>
            <a:off x="5671751" y="1749318"/>
            <a:ext cx="2743200" cy="918904"/>
          </a:xfrm>
          <a:prstGeom prst="rect">
            <a:avLst/>
          </a:prstGeom>
        </p:spPr>
      </p:pic>
      <p:cxnSp>
        <p:nvCxnSpPr>
          <p:cNvPr id="45" name="Straight Arrow Connector 44">
            <a:extLst>
              <a:ext uri="{FF2B5EF4-FFF2-40B4-BE49-F238E27FC236}">
                <a16:creationId xmlns:a16="http://schemas.microsoft.com/office/drawing/2014/main" id="{D808D6E3-EB0B-C452-5702-853E8788DB71}"/>
              </a:ext>
            </a:extLst>
          </p:cNvPr>
          <p:cNvCxnSpPr>
            <a:cxnSpLocks/>
          </p:cNvCxnSpPr>
          <p:nvPr/>
        </p:nvCxnSpPr>
        <p:spPr>
          <a:xfrm>
            <a:off x="7216167" y="2452873"/>
            <a:ext cx="37062" cy="235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984A0815-CFDB-F10B-F545-FD321089D917}"/>
              </a:ext>
            </a:extLst>
          </p:cNvPr>
          <p:cNvSpPr txBox="1"/>
          <p:nvPr/>
        </p:nvSpPr>
        <p:spPr>
          <a:xfrm>
            <a:off x="5571351" y="2675235"/>
            <a:ext cx="348460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Oxygen"/>
              </a:rPr>
              <a:t>price for sector j produced in o sold in d</a:t>
            </a:r>
            <a:endParaRPr lang="en-US"/>
          </a:p>
        </p:txBody>
      </p:sp>
      <p:sp>
        <p:nvSpPr>
          <p:cNvPr id="2" name="TextBox 1">
            <a:extLst>
              <a:ext uri="{FF2B5EF4-FFF2-40B4-BE49-F238E27FC236}">
                <a16:creationId xmlns:a16="http://schemas.microsoft.com/office/drawing/2014/main" id="{8C13ABA2-F054-E75D-8DAC-F6B91C9000B6}"/>
              </a:ext>
            </a:extLst>
          </p:cNvPr>
          <p:cNvSpPr txBox="1"/>
          <p:nvPr/>
        </p:nvSpPr>
        <p:spPr>
          <a:xfrm>
            <a:off x="5401448" y="3107725"/>
            <a:ext cx="365451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 </a:t>
            </a:r>
            <a:r>
              <a:rPr lang="en-US">
                <a:solidFill>
                  <a:schemeClr val="accent4">
                    <a:lumMod val="75000"/>
                  </a:schemeClr>
                </a:solidFill>
                <a:latin typeface="Oxygen"/>
              </a:rPr>
              <a:t>Assume CO2 emission pure externality</a:t>
            </a:r>
            <a:endParaRPr lang="en-US">
              <a:solidFill>
                <a:schemeClr val="accent4">
                  <a:lumMod val="75000"/>
                </a:schemeClr>
              </a:solidFill>
            </a:endParaRPr>
          </a:p>
        </p:txBody>
      </p:sp>
      <p:sp>
        <p:nvSpPr>
          <p:cNvPr id="3" name="TextBox 2">
            <a:extLst>
              <a:ext uri="{FF2B5EF4-FFF2-40B4-BE49-F238E27FC236}">
                <a16:creationId xmlns:a16="http://schemas.microsoft.com/office/drawing/2014/main" id="{64A9FF81-177C-520C-3A06-C6F0EB8F3702}"/>
              </a:ext>
            </a:extLst>
          </p:cNvPr>
          <p:cNvSpPr txBox="1"/>
          <p:nvPr/>
        </p:nvSpPr>
        <p:spPr>
          <a:xfrm>
            <a:off x="5343526" y="3574965"/>
            <a:ext cx="3778077"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Oxygen"/>
              </a:rPr>
              <a:t>Features:</a:t>
            </a:r>
            <a:endParaRPr lang="en-US"/>
          </a:p>
          <a:p>
            <a:r>
              <a:rPr lang="en-US">
                <a:solidFill>
                  <a:schemeClr val="accent4">
                    <a:lumMod val="75000"/>
                  </a:schemeClr>
                </a:solidFill>
                <a:latin typeface="Oxygen"/>
              </a:rPr>
              <a:t>1. Allows expenditure shares α</a:t>
            </a:r>
            <a:r>
              <a:rPr lang="en-US" err="1">
                <a:solidFill>
                  <a:schemeClr val="accent4">
                    <a:lumMod val="75000"/>
                  </a:schemeClr>
                </a:solidFill>
                <a:latin typeface="Oxygen"/>
              </a:rPr>
              <a:t>dj</a:t>
            </a:r>
            <a:r>
              <a:rPr lang="en-US">
                <a:solidFill>
                  <a:schemeClr val="accent4">
                    <a:lumMod val="75000"/>
                  </a:schemeClr>
                </a:solidFill>
                <a:latin typeface="Oxygen"/>
              </a:rPr>
              <a:t> and climate damages </a:t>
            </a:r>
            <a:r>
              <a:rPr lang="en-US" err="1">
                <a:solidFill>
                  <a:schemeClr val="accent4">
                    <a:lumMod val="75000"/>
                  </a:schemeClr>
                </a:solidFill>
                <a:latin typeface="Oxygen"/>
              </a:rPr>
              <a:t>μd</a:t>
            </a:r>
            <a:r>
              <a:rPr lang="en-US">
                <a:solidFill>
                  <a:schemeClr val="accent4">
                    <a:lumMod val="75000"/>
                  </a:schemeClr>
                </a:solidFill>
                <a:latin typeface="Oxygen"/>
              </a:rPr>
              <a:t> to vary across countries. </a:t>
            </a:r>
          </a:p>
          <a:p>
            <a:r>
              <a:rPr lang="en-US">
                <a:solidFill>
                  <a:schemeClr val="accent4">
                    <a:lumMod val="75000"/>
                  </a:schemeClr>
                </a:solidFill>
                <a:latin typeface="Oxygen"/>
              </a:rPr>
              <a:t>2. Not allow elasticities of substitution σ j to vary by country. </a:t>
            </a:r>
          </a:p>
        </p:txBody>
      </p:sp>
      <p:sp>
        <p:nvSpPr>
          <p:cNvPr id="4" name="Arrow: Right 3">
            <a:extLst>
              <a:ext uri="{FF2B5EF4-FFF2-40B4-BE49-F238E27FC236}">
                <a16:creationId xmlns:a16="http://schemas.microsoft.com/office/drawing/2014/main" id="{B0C63736-BACB-D218-4C92-406A990E98D2}"/>
              </a:ext>
            </a:extLst>
          </p:cNvPr>
          <p:cNvSpPr/>
          <p:nvPr/>
        </p:nvSpPr>
        <p:spPr>
          <a:xfrm>
            <a:off x="4422606" y="2120913"/>
            <a:ext cx="980817" cy="486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7119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0;p37">
            <a:extLst>
              <a:ext uri="{FF2B5EF4-FFF2-40B4-BE49-F238E27FC236}">
                <a16:creationId xmlns:a16="http://schemas.microsoft.com/office/drawing/2014/main" id="{956BFDC0-D7B1-0C34-D294-97B80D07E3D0}"/>
              </a:ext>
            </a:extLst>
          </p:cNvPr>
          <p:cNvSpPr txBox="1">
            <a:spLocks/>
          </p:cNvSpPr>
          <p:nvPr/>
        </p:nvSpPr>
        <p:spPr>
          <a:xfrm>
            <a:off x="371671" y="17661"/>
            <a:ext cx="8405885" cy="3949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2000" dirty="0">
                <a:solidFill>
                  <a:schemeClr val="accent1"/>
                </a:solidFill>
              </a:rPr>
              <a:t>Model of Trade and Environment （Primitive Assumptions) </a:t>
            </a:r>
            <a:endParaRPr lang="ja-JP" altLang="en-US" sz="2000">
              <a:solidFill>
                <a:schemeClr val="accent1"/>
              </a:solidFill>
            </a:endParaRPr>
          </a:p>
        </p:txBody>
      </p:sp>
      <p:sp>
        <p:nvSpPr>
          <p:cNvPr id="6" name="TextBox 5">
            <a:extLst>
              <a:ext uri="{FF2B5EF4-FFF2-40B4-BE49-F238E27FC236}">
                <a16:creationId xmlns:a16="http://schemas.microsoft.com/office/drawing/2014/main" id="{E9486F49-1B1D-57AD-A65F-4B96E1DC6E31}"/>
              </a:ext>
            </a:extLst>
          </p:cNvPr>
          <p:cNvSpPr txBox="1"/>
          <p:nvPr/>
        </p:nvSpPr>
        <p:spPr>
          <a:xfrm>
            <a:off x="327455" y="1231042"/>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A8BDF4D5-1B58-27CB-B6D0-7F17EDA9775B}"/>
              </a:ext>
            </a:extLst>
          </p:cNvPr>
          <p:cNvSpPr txBox="1"/>
          <p:nvPr/>
        </p:nvSpPr>
        <p:spPr>
          <a:xfrm>
            <a:off x="474191" y="466467"/>
            <a:ext cx="6805483"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1"/>
                </a:solidFill>
              </a:rPr>
              <a:t>Assumption 1 (Preferences)</a:t>
            </a:r>
            <a:r>
              <a:rPr lang="en-US">
                <a:solidFill>
                  <a:schemeClr val="accent1"/>
                </a:solidFill>
              </a:rPr>
              <a:t>: </a:t>
            </a:r>
          </a:p>
          <a:p>
            <a:pPr marL="285750" indent="-285750">
              <a:buChar char="•"/>
            </a:pPr>
            <a:r>
              <a:rPr lang="en-US">
                <a:solidFill>
                  <a:schemeClr val="accent4">
                    <a:lumMod val="75000"/>
                  </a:schemeClr>
                </a:solidFill>
              </a:rPr>
              <a:t>C</a:t>
            </a:r>
            <a:r>
              <a:rPr lang="en-US">
                <a:solidFill>
                  <a:schemeClr val="accent4">
                    <a:lumMod val="75000"/>
                  </a:schemeClr>
                </a:solidFill>
                <a:latin typeface="Oxygen"/>
              </a:rPr>
              <a:t>onstant elasticity of substitution (CES) preferences of consumers over varieties within a sector</a:t>
            </a:r>
            <a:endParaRPr lang="en-US">
              <a:solidFill>
                <a:schemeClr val="accent4">
                  <a:lumMod val="75000"/>
                </a:schemeClr>
              </a:solidFill>
            </a:endParaRPr>
          </a:p>
          <a:p>
            <a:pPr marL="285750" indent="-285750">
              <a:buChar char="•"/>
            </a:pPr>
            <a:r>
              <a:rPr lang="en-US">
                <a:solidFill>
                  <a:schemeClr val="accent4">
                    <a:lumMod val="75000"/>
                  </a:schemeClr>
                </a:solidFill>
                <a:latin typeface="Oxygen"/>
              </a:rPr>
              <a:t>Cobb-Douglas preferences across sectors, and experience quadratic damage from carbon emissions</a:t>
            </a:r>
            <a:endParaRPr lang="en-US">
              <a:solidFill>
                <a:schemeClr val="accent4">
                  <a:lumMod val="75000"/>
                </a:schemeClr>
              </a:solidFill>
            </a:endParaRPr>
          </a:p>
          <a:p>
            <a:pPr marL="285750" indent="-285750">
              <a:buChar char="•"/>
            </a:pPr>
            <a:endParaRPr lang="en-US">
              <a:solidFill>
                <a:schemeClr val="accent1"/>
              </a:solidFill>
            </a:endParaRPr>
          </a:p>
          <a:p>
            <a:pPr algn="l"/>
            <a:endParaRPr lang="en-US"/>
          </a:p>
        </p:txBody>
      </p:sp>
      <p:sp>
        <p:nvSpPr>
          <p:cNvPr id="11" name="TextBox 10">
            <a:extLst>
              <a:ext uri="{FF2B5EF4-FFF2-40B4-BE49-F238E27FC236}">
                <a16:creationId xmlns:a16="http://schemas.microsoft.com/office/drawing/2014/main" id="{9472A0B4-D82B-87E4-1824-F860AED66F58}"/>
              </a:ext>
            </a:extLst>
          </p:cNvPr>
          <p:cNvSpPr txBox="1"/>
          <p:nvPr/>
        </p:nvSpPr>
        <p:spPr>
          <a:xfrm>
            <a:off x="474105" y="1760024"/>
            <a:ext cx="36989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1"/>
                </a:solidFill>
              </a:rPr>
              <a:t>Indirect Utility Function</a:t>
            </a:r>
            <a:endParaRPr lang="en-US"/>
          </a:p>
        </p:txBody>
      </p:sp>
      <mc:AlternateContent xmlns:mc="http://schemas.openxmlformats.org/markup-compatibility/2006" xmlns:p14="http://schemas.microsoft.com/office/powerpoint/2010/main">
        <mc:Choice Requires="p14">
          <p:contentPart p14:bwMode="auto" r:id="rId2">
            <p14:nvContentPartPr>
              <p14:cNvPr id="22" name="Ink 21">
                <a:extLst>
                  <a:ext uri="{FF2B5EF4-FFF2-40B4-BE49-F238E27FC236}">
                    <a16:creationId xmlns:a16="http://schemas.microsoft.com/office/drawing/2014/main" id="{A55E833B-9E40-A447-08E9-3D22CB521DEC}"/>
                  </a:ext>
                </a:extLst>
              </p14:cNvPr>
              <p14:cNvContentPartPr/>
              <p14:nvPr/>
            </p14:nvContentPartPr>
            <p14:xfrm>
              <a:off x="3274540" y="2888391"/>
              <a:ext cx="19050" cy="19050"/>
            </p14:xfrm>
          </p:contentPart>
        </mc:Choice>
        <mc:Fallback xmlns="">
          <p:pic>
            <p:nvPicPr>
              <p:cNvPr id="22" name="Ink 21">
                <a:extLst>
                  <a:ext uri="{FF2B5EF4-FFF2-40B4-BE49-F238E27FC236}">
                    <a16:creationId xmlns:a16="http://schemas.microsoft.com/office/drawing/2014/main" id="{A55E833B-9E40-A447-08E9-3D22CB521DEC}"/>
                  </a:ext>
                </a:extLst>
              </p:cNvPr>
              <p:cNvPicPr/>
              <p:nvPr/>
            </p:nvPicPr>
            <p:blipFill>
              <a:blip r:embed="rId3"/>
              <a:stretch>
                <a:fillRect/>
              </a:stretch>
            </p:blipFill>
            <p:spPr>
              <a:xfrm>
                <a:off x="417040" y="-2826609"/>
                <a:ext cx="5715000" cy="1143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2" name="Ink 31">
                <a:extLst>
                  <a:ext uri="{FF2B5EF4-FFF2-40B4-BE49-F238E27FC236}">
                    <a16:creationId xmlns:a16="http://schemas.microsoft.com/office/drawing/2014/main" id="{E9F5E97C-40D1-93AD-4AA7-7AE48A204329}"/>
                  </a:ext>
                </a:extLst>
              </p14:cNvPr>
              <p14:cNvContentPartPr/>
              <p14:nvPr/>
            </p14:nvContentPartPr>
            <p14:xfrm>
              <a:off x="1838067" y="957648"/>
              <a:ext cx="19050" cy="19050"/>
            </p14:xfrm>
          </p:contentPart>
        </mc:Choice>
        <mc:Fallback xmlns="">
          <p:pic>
            <p:nvPicPr>
              <p:cNvPr id="32" name="Ink 31">
                <a:extLst>
                  <a:ext uri="{FF2B5EF4-FFF2-40B4-BE49-F238E27FC236}">
                    <a16:creationId xmlns:a16="http://schemas.microsoft.com/office/drawing/2014/main" id="{E9F5E97C-40D1-93AD-4AA7-7AE48A204329}"/>
                  </a:ext>
                </a:extLst>
              </p:cNvPr>
              <p:cNvPicPr/>
              <p:nvPr/>
            </p:nvPicPr>
            <p:blipFill>
              <a:blip r:embed="rId5"/>
              <a:stretch>
                <a:fillRect/>
              </a:stretch>
            </p:blipFill>
            <p:spPr>
              <a:xfrm>
                <a:off x="-2924433" y="-8567352"/>
                <a:ext cx="9525000" cy="19050000"/>
              </a:xfrm>
              <a:prstGeom prst="rect">
                <a:avLst/>
              </a:prstGeom>
            </p:spPr>
          </p:pic>
        </mc:Fallback>
      </mc:AlternateContent>
      <p:pic>
        <p:nvPicPr>
          <p:cNvPr id="9" name="Picture 9" descr="Diagram&#10;&#10;Description automatically generated">
            <a:extLst>
              <a:ext uri="{FF2B5EF4-FFF2-40B4-BE49-F238E27FC236}">
                <a16:creationId xmlns:a16="http://schemas.microsoft.com/office/drawing/2014/main" id="{062A6069-B5BD-4723-FE2A-DDB737B7CA3B}"/>
              </a:ext>
            </a:extLst>
          </p:cNvPr>
          <p:cNvPicPr>
            <a:picLocks noChangeAspect="1"/>
          </p:cNvPicPr>
          <p:nvPr/>
        </p:nvPicPr>
        <p:blipFill>
          <a:blip r:embed="rId6"/>
          <a:stretch>
            <a:fillRect/>
          </a:stretch>
        </p:blipFill>
        <p:spPr>
          <a:xfrm>
            <a:off x="544489" y="2140307"/>
            <a:ext cx="3484605" cy="962692"/>
          </a:xfrm>
          <a:prstGeom prst="rect">
            <a:avLst/>
          </a:prstGeom>
        </p:spPr>
      </p:pic>
      <p:sp>
        <p:nvSpPr>
          <p:cNvPr id="10" name="TextBox 9">
            <a:extLst>
              <a:ext uri="{FF2B5EF4-FFF2-40B4-BE49-F238E27FC236}">
                <a16:creationId xmlns:a16="http://schemas.microsoft.com/office/drawing/2014/main" id="{2732B708-A5F7-42AD-6C3A-0C6650C0A729}"/>
              </a:ext>
            </a:extLst>
          </p:cNvPr>
          <p:cNvSpPr txBox="1"/>
          <p:nvPr/>
        </p:nvSpPr>
        <p:spPr>
          <a:xfrm>
            <a:off x="455874" y="3993292"/>
            <a:ext cx="356955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Oxygen"/>
              </a:rPr>
              <a:t>Substitutability between environmental goods (carbon emissions) and regular consumption goods</a:t>
            </a:r>
          </a:p>
          <a:p>
            <a:endParaRPr lang="en-US">
              <a:solidFill>
                <a:schemeClr val="accent4">
                  <a:lumMod val="75000"/>
                </a:schemeClr>
              </a:solidFill>
              <a:latin typeface="Oxygen"/>
            </a:endParaRPr>
          </a:p>
        </p:txBody>
      </p:sp>
      <p:sp>
        <p:nvSpPr>
          <p:cNvPr id="13" name="TextBox 12">
            <a:extLst>
              <a:ext uri="{FF2B5EF4-FFF2-40B4-BE49-F238E27FC236}">
                <a16:creationId xmlns:a16="http://schemas.microsoft.com/office/drawing/2014/main" id="{CEF57BDA-4F46-9C46-EF98-83D2E1CDA3BC}"/>
              </a:ext>
            </a:extLst>
          </p:cNvPr>
          <p:cNvSpPr txBox="1"/>
          <p:nvPr/>
        </p:nvSpPr>
        <p:spPr>
          <a:xfrm>
            <a:off x="5745120" y="1814127"/>
            <a:ext cx="2750921"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Oxygen"/>
              </a:rPr>
              <a:t>Features:</a:t>
            </a:r>
            <a:endParaRPr lang="en-US"/>
          </a:p>
          <a:p>
            <a:r>
              <a:rPr lang="en-US">
                <a:solidFill>
                  <a:schemeClr val="accent4">
                    <a:lumMod val="75000"/>
                  </a:schemeClr>
                </a:solidFill>
                <a:latin typeface="Oxygen"/>
              </a:rPr>
              <a:t>Allows each country to have different willingness-to-pay for avoiding carbon emissions</a:t>
            </a:r>
          </a:p>
          <a:p>
            <a:endParaRPr lang="en-US">
              <a:solidFill>
                <a:schemeClr val="accent4">
                  <a:lumMod val="75000"/>
                </a:schemeClr>
              </a:solidFill>
              <a:latin typeface="Oxygen"/>
            </a:endParaRPr>
          </a:p>
        </p:txBody>
      </p:sp>
      <p:cxnSp>
        <p:nvCxnSpPr>
          <p:cNvPr id="14" name="Straight Arrow Connector 13">
            <a:extLst>
              <a:ext uri="{FF2B5EF4-FFF2-40B4-BE49-F238E27FC236}">
                <a16:creationId xmlns:a16="http://schemas.microsoft.com/office/drawing/2014/main" id="{7D79812E-84DF-8AA1-5780-C7F5B8175C1F}"/>
              </a:ext>
            </a:extLst>
          </p:cNvPr>
          <p:cNvCxnSpPr>
            <a:cxnSpLocks/>
          </p:cNvCxnSpPr>
          <p:nvPr/>
        </p:nvCxnSpPr>
        <p:spPr>
          <a:xfrm flipV="1">
            <a:off x="854417" y="2234390"/>
            <a:ext cx="168352" cy="150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3DB60AF-9DDA-652B-E350-11A1E493DBCC}"/>
              </a:ext>
            </a:extLst>
          </p:cNvPr>
          <p:cNvCxnSpPr>
            <a:cxnSpLocks/>
          </p:cNvCxnSpPr>
          <p:nvPr/>
        </p:nvCxnSpPr>
        <p:spPr>
          <a:xfrm flipH="1">
            <a:off x="1449830" y="2485071"/>
            <a:ext cx="47891" cy="34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EC19813-9875-3CBA-82E2-9C54131CD546}"/>
              </a:ext>
            </a:extLst>
          </p:cNvPr>
          <p:cNvCxnSpPr>
            <a:cxnSpLocks/>
          </p:cNvCxnSpPr>
          <p:nvPr/>
        </p:nvCxnSpPr>
        <p:spPr>
          <a:xfrm>
            <a:off x="3806217" y="2780842"/>
            <a:ext cx="214689" cy="251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F0EB7C2-E019-1215-01FF-56F6A57B6018}"/>
              </a:ext>
            </a:extLst>
          </p:cNvPr>
          <p:cNvSpPr txBox="1"/>
          <p:nvPr/>
        </p:nvSpPr>
        <p:spPr>
          <a:xfrm>
            <a:off x="571420" y="1944426"/>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Oxygen"/>
              </a:rPr>
              <a:t>social welfare</a:t>
            </a:r>
          </a:p>
        </p:txBody>
      </p:sp>
      <p:sp>
        <p:nvSpPr>
          <p:cNvPr id="18" name="TextBox 17">
            <a:extLst>
              <a:ext uri="{FF2B5EF4-FFF2-40B4-BE49-F238E27FC236}">
                <a16:creationId xmlns:a16="http://schemas.microsoft.com/office/drawing/2014/main" id="{6470CA52-98BE-7A86-CCE1-CEC3CB37D3EC}"/>
              </a:ext>
            </a:extLst>
          </p:cNvPr>
          <p:cNvSpPr txBox="1"/>
          <p:nvPr/>
        </p:nvSpPr>
        <p:spPr>
          <a:xfrm>
            <a:off x="953510" y="279662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Oxygen"/>
              </a:rPr>
              <a:t>real income</a:t>
            </a:r>
          </a:p>
        </p:txBody>
      </p:sp>
      <p:sp>
        <p:nvSpPr>
          <p:cNvPr id="19" name="TextBox 18">
            <a:extLst>
              <a:ext uri="{FF2B5EF4-FFF2-40B4-BE49-F238E27FC236}">
                <a16:creationId xmlns:a16="http://schemas.microsoft.com/office/drawing/2014/main" id="{25BA7B47-0009-96A5-AC8E-863B2D2DA517}"/>
              </a:ext>
            </a:extLst>
          </p:cNvPr>
          <p:cNvSpPr txBox="1"/>
          <p:nvPr/>
        </p:nvSpPr>
        <p:spPr>
          <a:xfrm>
            <a:off x="3277630" y="3061386"/>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Oxygen"/>
              </a:rPr>
              <a:t>Environmental damage</a:t>
            </a:r>
          </a:p>
        </p:txBody>
      </p:sp>
      <p:cxnSp>
        <p:nvCxnSpPr>
          <p:cNvPr id="20" name="Straight Arrow Connector 19">
            <a:extLst>
              <a:ext uri="{FF2B5EF4-FFF2-40B4-BE49-F238E27FC236}">
                <a16:creationId xmlns:a16="http://schemas.microsoft.com/office/drawing/2014/main" id="{ADEFA090-603D-6CB6-FB1B-5FA0ABA6BDF5}"/>
              </a:ext>
            </a:extLst>
          </p:cNvPr>
          <p:cNvCxnSpPr>
            <a:cxnSpLocks/>
          </p:cNvCxnSpPr>
          <p:nvPr/>
        </p:nvCxnSpPr>
        <p:spPr>
          <a:xfrm flipH="1">
            <a:off x="2441954" y="2923716"/>
            <a:ext cx="78387" cy="276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D316D3D-1E70-DAF3-F582-BB5CE0F3A654}"/>
              </a:ext>
            </a:extLst>
          </p:cNvPr>
          <p:cNvSpPr txBox="1"/>
          <p:nvPr/>
        </p:nvSpPr>
        <p:spPr>
          <a:xfrm>
            <a:off x="1775610" y="3134654"/>
            <a:ext cx="221566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Oxygen"/>
              </a:rPr>
              <a:t>Social cost of CO</a:t>
            </a:r>
            <a:r>
              <a:rPr lang="en-US" baseline="-25000">
                <a:solidFill>
                  <a:schemeClr val="accent4">
                    <a:lumMod val="75000"/>
                  </a:schemeClr>
                </a:solidFill>
                <a:latin typeface="Oxygen"/>
              </a:rPr>
              <a:t>2</a:t>
            </a:r>
            <a:r>
              <a:rPr lang="en-US">
                <a:solidFill>
                  <a:schemeClr val="accent4">
                    <a:lumMod val="75000"/>
                  </a:schemeClr>
                </a:solidFill>
                <a:latin typeface="Oxygen"/>
              </a:rPr>
              <a:t> emissions ($29/ton, chosen by author)</a:t>
            </a:r>
          </a:p>
        </p:txBody>
      </p:sp>
    </p:spTree>
    <p:extLst>
      <p:ext uri="{BB962C8B-B14F-4D97-AF65-F5344CB8AC3E}">
        <p14:creationId xmlns:p14="http://schemas.microsoft.com/office/powerpoint/2010/main" val="2711624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0;p37">
            <a:extLst>
              <a:ext uri="{FF2B5EF4-FFF2-40B4-BE49-F238E27FC236}">
                <a16:creationId xmlns:a16="http://schemas.microsoft.com/office/drawing/2014/main" id="{956BFDC0-D7B1-0C34-D294-97B80D07E3D0}"/>
              </a:ext>
            </a:extLst>
          </p:cNvPr>
          <p:cNvSpPr txBox="1">
            <a:spLocks/>
          </p:cNvSpPr>
          <p:nvPr/>
        </p:nvSpPr>
        <p:spPr>
          <a:xfrm>
            <a:off x="371671" y="17661"/>
            <a:ext cx="8405885" cy="3949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2000" dirty="0">
                <a:solidFill>
                  <a:schemeClr val="accent1"/>
                </a:solidFill>
              </a:rPr>
              <a:t>Model of Trade and Environment （Primitive Assumptions) </a:t>
            </a:r>
            <a:endParaRPr lang="ja-JP" altLang="en-US" sz="2000" dirty="0">
              <a:solidFill>
                <a:schemeClr val="accent1"/>
              </a:solidFill>
            </a:endParaRPr>
          </a:p>
        </p:txBody>
      </p:sp>
      <p:sp>
        <p:nvSpPr>
          <p:cNvPr id="6" name="TextBox 5">
            <a:extLst>
              <a:ext uri="{FF2B5EF4-FFF2-40B4-BE49-F238E27FC236}">
                <a16:creationId xmlns:a16="http://schemas.microsoft.com/office/drawing/2014/main" id="{E9486F49-1B1D-57AD-A65F-4B96E1DC6E31}"/>
              </a:ext>
            </a:extLst>
          </p:cNvPr>
          <p:cNvSpPr txBox="1"/>
          <p:nvPr/>
        </p:nvSpPr>
        <p:spPr>
          <a:xfrm>
            <a:off x="327455" y="1231042"/>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A8BDF4D5-1B58-27CB-B6D0-7F17EDA9775B}"/>
              </a:ext>
            </a:extLst>
          </p:cNvPr>
          <p:cNvSpPr txBox="1"/>
          <p:nvPr/>
        </p:nvSpPr>
        <p:spPr>
          <a:xfrm>
            <a:off x="474191" y="466468"/>
            <a:ext cx="6805483"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1"/>
                </a:solidFill>
              </a:rPr>
              <a:t>Assumption 2 (Production Technology and Market Structure)</a:t>
            </a:r>
            <a:r>
              <a:rPr lang="en-US">
                <a:solidFill>
                  <a:schemeClr val="accent1"/>
                </a:solidFill>
              </a:rPr>
              <a:t>: </a:t>
            </a:r>
            <a:r>
              <a:rPr lang="en-US">
                <a:solidFill>
                  <a:schemeClr val="accent4">
                    <a:lumMod val="75000"/>
                  </a:schemeClr>
                </a:solidFill>
                <a:latin typeface="Oxygen"/>
              </a:rPr>
              <a:t>Firms have </a:t>
            </a:r>
          </a:p>
          <a:p>
            <a:r>
              <a:rPr lang="en-US">
                <a:solidFill>
                  <a:schemeClr val="accent4">
                    <a:lumMod val="75000"/>
                  </a:schemeClr>
                </a:solidFill>
                <a:latin typeface="Oxygen"/>
              </a:rPr>
              <a:t>Cobb-Douglas production technology and trade costs that take the “iceberg form,” where </a:t>
            </a:r>
            <a:r>
              <a:rPr lang="en-US" err="1">
                <a:solidFill>
                  <a:schemeClr val="accent4">
                    <a:lumMod val="75000"/>
                  </a:schemeClr>
                </a:solidFill>
                <a:latin typeface="Oxygen"/>
              </a:rPr>
              <a:t>τodj</a:t>
            </a:r>
            <a:r>
              <a:rPr lang="en-US">
                <a:solidFill>
                  <a:schemeClr val="accent4">
                    <a:lumMod val="75000"/>
                  </a:schemeClr>
                </a:solidFill>
                <a:latin typeface="Oxygen"/>
              </a:rPr>
              <a:t> ≥ 1 units must be shipped for one to arrive</a:t>
            </a:r>
          </a:p>
          <a:p>
            <a:endParaRPr lang="en-US">
              <a:solidFill>
                <a:schemeClr val="accent1"/>
              </a:solidFill>
            </a:endParaRPr>
          </a:p>
          <a:p>
            <a:pPr algn="l"/>
            <a:endParaRPr lang="en-US"/>
          </a:p>
        </p:txBody>
      </p:sp>
      <mc:AlternateContent xmlns:mc="http://schemas.openxmlformats.org/markup-compatibility/2006" xmlns:p14="http://schemas.microsoft.com/office/powerpoint/2010/main">
        <mc:Choice Requires="p14">
          <p:contentPart p14:bwMode="auto" r:id="rId2">
            <p14:nvContentPartPr>
              <p14:cNvPr id="22" name="Ink 21">
                <a:extLst>
                  <a:ext uri="{FF2B5EF4-FFF2-40B4-BE49-F238E27FC236}">
                    <a16:creationId xmlns:a16="http://schemas.microsoft.com/office/drawing/2014/main" id="{A55E833B-9E40-A447-08E9-3D22CB521DEC}"/>
                  </a:ext>
                </a:extLst>
              </p14:cNvPr>
              <p14:cNvContentPartPr/>
              <p14:nvPr/>
            </p14:nvContentPartPr>
            <p14:xfrm>
              <a:off x="3274540" y="2888391"/>
              <a:ext cx="19050" cy="19050"/>
            </p14:xfrm>
          </p:contentPart>
        </mc:Choice>
        <mc:Fallback xmlns="">
          <p:pic>
            <p:nvPicPr>
              <p:cNvPr id="22" name="Ink 21">
                <a:extLst>
                  <a:ext uri="{FF2B5EF4-FFF2-40B4-BE49-F238E27FC236}">
                    <a16:creationId xmlns:a16="http://schemas.microsoft.com/office/drawing/2014/main" id="{A55E833B-9E40-A447-08E9-3D22CB521DEC}"/>
                  </a:ext>
                </a:extLst>
              </p:cNvPr>
              <p:cNvPicPr/>
              <p:nvPr/>
            </p:nvPicPr>
            <p:blipFill>
              <a:blip r:embed="rId3"/>
              <a:stretch>
                <a:fillRect/>
              </a:stretch>
            </p:blipFill>
            <p:spPr>
              <a:xfrm>
                <a:off x="417040" y="-2826609"/>
                <a:ext cx="5715000" cy="1143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2" name="Ink 31">
                <a:extLst>
                  <a:ext uri="{FF2B5EF4-FFF2-40B4-BE49-F238E27FC236}">
                    <a16:creationId xmlns:a16="http://schemas.microsoft.com/office/drawing/2014/main" id="{E9F5E97C-40D1-93AD-4AA7-7AE48A204329}"/>
                  </a:ext>
                </a:extLst>
              </p14:cNvPr>
              <p14:cNvContentPartPr/>
              <p14:nvPr/>
            </p14:nvContentPartPr>
            <p14:xfrm>
              <a:off x="1838067" y="957648"/>
              <a:ext cx="19050" cy="19050"/>
            </p14:xfrm>
          </p:contentPart>
        </mc:Choice>
        <mc:Fallback xmlns="">
          <p:pic>
            <p:nvPicPr>
              <p:cNvPr id="32" name="Ink 31">
                <a:extLst>
                  <a:ext uri="{FF2B5EF4-FFF2-40B4-BE49-F238E27FC236}">
                    <a16:creationId xmlns:a16="http://schemas.microsoft.com/office/drawing/2014/main" id="{E9F5E97C-40D1-93AD-4AA7-7AE48A204329}"/>
                  </a:ext>
                </a:extLst>
              </p:cNvPr>
              <p:cNvPicPr/>
              <p:nvPr/>
            </p:nvPicPr>
            <p:blipFill>
              <a:blip r:embed="rId5"/>
              <a:stretch>
                <a:fillRect/>
              </a:stretch>
            </p:blipFill>
            <p:spPr>
              <a:xfrm>
                <a:off x="-2924433" y="-8567352"/>
                <a:ext cx="9525000" cy="19050000"/>
              </a:xfrm>
              <a:prstGeom prst="rect">
                <a:avLst/>
              </a:prstGeom>
            </p:spPr>
          </p:pic>
        </mc:Fallback>
      </mc:AlternateContent>
      <p:sp>
        <p:nvSpPr>
          <p:cNvPr id="10" name="TextBox 9">
            <a:extLst>
              <a:ext uri="{FF2B5EF4-FFF2-40B4-BE49-F238E27FC236}">
                <a16:creationId xmlns:a16="http://schemas.microsoft.com/office/drawing/2014/main" id="{2732B708-A5F7-42AD-6C3A-0C6650C0A729}"/>
              </a:ext>
            </a:extLst>
          </p:cNvPr>
          <p:cNvSpPr txBox="1"/>
          <p:nvPr/>
        </p:nvSpPr>
        <p:spPr>
          <a:xfrm>
            <a:off x="373792" y="2752468"/>
            <a:ext cx="404143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a:solidFill>
                  <a:schemeClr val="accent4">
                    <a:lumMod val="75000"/>
                  </a:schemeClr>
                </a:solidFill>
                <a:latin typeface="Oxygen"/>
              </a:rPr>
              <a:t>wo: price of labor</a:t>
            </a:r>
          </a:p>
          <a:p>
            <a:pPr marL="285750" indent="-285750">
              <a:buChar char="•"/>
            </a:pPr>
            <a:r>
              <a:rPr lang="en-US" dirty="0">
                <a:solidFill>
                  <a:schemeClr val="accent4">
                    <a:lumMod val="75000"/>
                  </a:schemeClr>
                </a:solidFill>
                <a:latin typeface="Oxygen"/>
              </a:rPr>
              <a:t>βjo: share of labor</a:t>
            </a:r>
          </a:p>
          <a:p>
            <a:pPr marL="285750" indent="-285750">
              <a:buChar char="•"/>
            </a:pPr>
            <a:r>
              <a:rPr lang="en-US" dirty="0" err="1">
                <a:solidFill>
                  <a:schemeClr val="accent4">
                    <a:lumMod val="75000"/>
                  </a:schemeClr>
                </a:solidFill>
                <a:latin typeface="Oxygen"/>
              </a:rPr>
              <a:t>pjo</a:t>
            </a:r>
            <a:r>
              <a:rPr lang="en-US" dirty="0">
                <a:solidFill>
                  <a:schemeClr val="accent4">
                    <a:lumMod val="75000"/>
                  </a:schemeClr>
                </a:solidFill>
                <a:latin typeface="Oxygen"/>
              </a:rPr>
              <a:t>: price of intermediate good</a:t>
            </a:r>
          </a:p>
          <a:p>
            <a:pPr marL="285750" indent="-285750">
              <a:buChar char="•"/>
            </a:pPr>
            <a:r>
              <a:rPr lang="en-US" dirty="0">
                <a:solidFill>
                  <a:schemeClr val="accent4">
                    <a:lumMod val="75000"/>
                  </a:schemeClr>
                </a:solidFill>
                <a:latin typeface="Oxygen"/>
              </a:rPr>
              <a:t>1-βjo: share of intermediate good</a:t>
            </a:r>
          </a:p>
          <a:p>
            <a:pPr marL="285750" indent="-285750">
              <a:buChar char="•"/>
            </a:pPr>
            <a:r>
              <a:rPr lang="en-US" b="1" dirty="0" err="1">
                <a:solidFill>
                  <a:schemeClr val="accent4">
                    <a:lumMod val="75000"/>
                  </a:schemeClr>
                </a:solidFill>
                <a:latin typeface="Oxygen"/>
              </a:rPr>
              <a:t>pjod</a:t>
            </a:r>
            <a:r>
              <a:rPr lang="en-US" b="1" dirty="0">
                <a:solidFill>
                  <a:schemeClr val="accent4">
                    <a:lumMod val="75000"/>
                  </a:schemeClr>
                </a:solidFill>
                <a:latin typeface="Oxygen"/>
              </a:rPr>
              <a:t>: product price at destination d</a:t>
            </a:r>
          </a:p>
          <a:p>
            <a:pPr marL="285750" indent="-285750">
              <a:buChar char="•"/>
            </a:pPr>
            <a:r>
              <a:rPr lang="en-US" dirty="0" err="1">
                <a:solidFill>
                  <a:schemeClr val="accent4">
                    <a:lumMod val="75000"/>
                  </a:schemeClr>
                </a:solidFill>
                <a:latin typeface="Oxygen"/>
              </a:rPr>
              <a:t>cjo</a:t>
            </a:r>
            <a:r>
              <a:rPr lang="en-US" dirty="0">
                <a:solidFill>
                  <a:schemeClr val="accent4">
                    <a:lumMod val="75000"/>
                  </a:schemeClr>
                </a:solidFill>
                <a:latin typeface="Oxygen"/>
              </a:rPr>
              <a:t>: cost of production </a:t>
            </a:r>
          </a:p>
          <a:p>
            <a:pPr marL="285750" indent="-285750">
              <a:buChar char="•"/>
            </a:pPr>
            <a:r>
              <a:rPr lang="en-US" dirty="0" err="1">
                <a:solidFill>
                  <a:schemeClr val="accent4">
                    <a:lumMod val="75000"/>
                  </a:schemeClr>
                </a:solidFill>
                <a:latin typeface="Oxygen"/>
              </a:rPr>
              <a:t>τjod</a:t>
            </a:r>
            <a:r>
              <a:rPr lang="en-US" dirty="0">
                <a:solidFill>
                  <a:schemeClr val="accent4">
                    <a:lumMod val="75000"/>
                  </a:schemeClr>
                </a:solidFill>
                <a:latin typeface="Oxygen"/>
              </a:rPr>
              <a:t>: trade cost</a:t>
            </a:r>
          </a:p>
          <a:p>
            <a:pPr marL="285750" indent="-285750">
              <a:buChar char="•"/>
            </a:pPr>
            <a:endParaRPr lang="en-US">
              <a:solidFill>
                <a:schemeClr val="accent4">
                  <a:lumMod val="75000"/>
                </a:schemeClr>
              </a:solidFill>
              <a:latin typeface="Oxygen"/>
            </a:endParaRPr>
          </a:p>
          <a:p>
            <a:pPr marL="285750" indent="-285750">
              <a:buChar char="•"/>
            </a:pPr>
            <a:endParaRPr lang="en-US">
              <a:solidFill>
                <a:srgbClr val="8D6157"/>
              </a:solidFill>
              <a:latin typeface="Oxygen"/>
            </a:endParaRPr>
          </a:p>
        </p:txBody>
      </p:sp>
      <p:pic>
        <p:nvPicPr>
          <p:cNvPr id="2" name="Picture 2" descr="Text, letter&#10;&#10;Description automatically generated">
            <a:extLst>
              <a:ext uri="{FF2B5EF4-FFF2-40B4-BE49-F238E27FC236}">
                <a16:creationId xmlns:a16="http://schemas.microsoft.com/office/drawing/2014/main" id="{4E280BF5-9550-3729-11DC-B1D7EC8993E1}"/>
              </a:ext>
            </a:extLst>
          </p:cNvPr>
          <p:cNvPicPr>
            <a:picLocks noChangeAspect="1"/>
          </p:cNvPicPr>
          <p:nvPr/>
        </p:nvPicPr>
        <p:blipFill>
          <a:blip r:embed="rId6"/>
          <a:stretch>
            <a:fillRect/>
          </a:stretch>
        </p:blipFill>
        <p:spPr>
          <a:xfrm>
            <a:off x="543697" y="1387359"/>
            <a:ext cx="2743200" cy="1179443"/>
          </a:xfrm>
          <a:prstGeom prst="rect">
            <a:avLst/>
          </a:prstGeom>
        </p:spPr>
      </p:pic>
      <p:sp>
        <p:nvSpPr>
          <p:cNvPr id="3" name="TextBox 2">
            <a:extLst>
              <a:ext uri="{FF2B5EF4-FFF2-40B4-BE49-F238E27FC236}">
                <a16:creationId xmlns:a16="http://schemas.microsoft.com/office/drawing/2014/main" id="{1D13412C-9927-279A-405F-BD985E2F1771}"/>
              </a:ext>
            </a:extLst>
          </p:cNvPr>
          <p:cNvSpPr txBox="1"/>
          <p:nvPr/>
        </p:nvSpPr>
        <p:spPr>
          <a:xfrm>
            <a:off x="528251" y="452102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Oxygen"/>
              </a:rPr>
              <a:t>* Assume perfect competition</a:t>
            </a:r>
          </a:p>
        </p:txBody>
      </p:sp>
      <p:sp>
        <p:nvSpPr>
          <p:cNvPr id="4" name="TextBox 3">
            <a:extLst>
              <a:ext uri="{FF2B5EF4-FFF2-40B4-BE49-F238E27FC236}">
                <a16:creationId xmlns:a16="http://schemas.microsoft.com/office/drawing/2014/main" id="{D7B3B011-1102-CDC5-7F59-F70361C72A49}"/>
              </a:ext>
            </a:extLst>
          </p:cNvPr>
          <p:cNvSpPr txBox="1"/>
          <p:nvPr/>
        </p:nvSpPr>
        <p:spPr>
          <a:xfrm>
            <a:off x="2097" y="1168691"/>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4">
                    <a:lumMod val="75000"/>
                  </a:schemeClr>
                </a:solidFill>
                <a:latin typeface="Oxygen"/>
              </a:rPr>
              <a:t>Production cost</a:t>
            </a:r>
          </a:p>
        </p:txBody>
      </p:sp>
    </p:spTree>
    <p:extLst>
      <p:ext uri="{BB962C8B-B14F-4D97-AF65-F5344CB8AC3E}">
        <p14:creationId xmlns:p14="http://schemas.microsoft.com/office/powerpoint/2010/main" val="2004184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0;p37">
            <a:extLst>
              <a:ext uri="{FF2B5EF4-FFF2-40B4-BE49-F238E27FC236}">
                <a16:creationId xmlns:a16="http://schemas.microsoft.com/office/drawing/2014/main" id="{956BFDC0-D7B1-0C34-D294-97B80D07E3D0}"/>
              </a:ext>
            </a:extLst>
          </p:cNvPr>
          <p:cNvSpPr txBox="1">
            <a:spLocks/>
          </p:cNvSpPr>
          <p:nvPr/>
        </p:nvSpPr>
        <p:spPr>
          <a:xfrm>
            <a:off x="371671" y="17661"/>
            <a:ext cx="8405885" cy="3949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2000">
                <a:solidFill>
                  <a:schemeClr val="accent1"/>
                </a:solidFill>
              </a:rPr>
              <a:t>Model of Trade and Environment （Primitive Assumptions) </a:t>
            </a:r>
            <a:endParaRPr lang="ja-JP" altLang="en-US" sz="2000">
              <a:solidFill>
                <a:schemeClr val="accent1"/>
              </a:solidFill>
            </a:endParaRPr>
          </a:p>
        </p:txBody>
      </p:sp>
      <p:sp>
        <p:nvSpPr>
          <p:cNvPr id="6" name="TextBox 5">
            <a:extLst>
              <a:ext uri="{FF2B5EF4-FFF2-40B4-BE49-F238E27FC236}">
                <a16:creationId xmlns:a16="http://schemas.microsoft.com/office/drawing/2014/main" id="{E9486F49-1B1D-57AD-A65F-4B96E1DC6E31}"/>
              </a:ext>
            </a:extLst>
          </p:cNvPr>
          <p:cNvSpPr txBox="1"/>
          <p:nvPr/>
        </p:nvSpPr>
        <p:spPr>
          <a:xfrm>
            <a:off x="327455" y="1231042"/>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A8BDF4D5-1B58-27CB-B6D0-7F17EDA9775B}"/>
              </a:ext>
            </a:extLst>
          </p:cNvPr>
          <p:cNvSpPr txBox="1"/>
          <p:nvPr/>
        </p:nvSpPr>
        <p:spPr>
          <a:xfrm>
            <a:off x="474191" y="466468"/>
            <a:ext cx="680548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1"/>
                </a:solidFill>
              </a:rPr>
              <a:t>Assumption 3 (Transportation Technology)</a:t>
            </a:r>
            <a:r>
              <a:rPr lang="en-US">
                <a:solidFill>
                  <a:schemeClr val="accent1"/>
                </a:solidFill>
              </a:rPr>
              <a:t>: </a:t>
            </a:r>
            <a:r>
              <a:rPr lang="en-US">
                <a:solidFill>
                  <a:schemeClr val="accent4">
                    <a:lumMod val="75000"/>
                  </a:schemeClr>
                </a:solidFill>
                <a:latin typeface="Oxygen"/>
              </a:rPr>
              <a:t>decompose the trade cost</a:t>
            </a:r>
            <a:endParaRPr lang="en-US">
              <a:solidFill>
                <a:schemeClr val="accent4">
                  <a:lumMod val="75000"/>
                </a:schemeClr>
              </a:solidFill>
            </a:endParaRPr>
          </a:p>
          <a:p>
            <a:endParaRPr lang="en-US">
              <a:solidFill>
                <a:schemeClr val="accent1"/>
              </a:solidFill>
            </a:endParaRPr>
          </a:p>
          <a:p>
            <a:pPr algn="l"/>
            <a:endParaRPr lang="en-US"/>
          </a:p>
        </p:txBody>
      </p:sp>
      <mc:AlternateContent xmlns:mc="http://schemas.openxmlformats.org/markup-compatibility/2006" xmlns:p14="http://schemas.microsoft.com/office/powerpoint/2010/main">
        <mc:Choice Requires="p14">
          <p:contentPart p14:bwMode="auto" r:id="rId2">
            <p14:nvContentPartPr>
              <p14:cNvPr id="22" name="Ink 21">
                <a:extLst>
                  <a:ext uri="{FF2B5EF4-FFF2-40B4-BE49-F238E27FC236}">
                    <a16:creationId xmlns:a16="http://schemas.microsoft.com/office/drawing/2014/main" id="{A55E833B-9E40-A447-08E9-3D22CB521DEC}"/>
                  </a:ext>
                </a:extLst>
              </p14:cNvPr>
              <p14:cNvContentPartPr/>
              <p14:nvPr/>
            </p14:nvContentPartPr>
            <p14:xfrm>
              <a:off x="3274540" y="2888391"/>
              <a:ext cx="19050" cy="19050"/>
            </p14:xfrm>
          </p:contentPart>
        </mc:Choice>
        <mc:Fallback xmlns="">
          <p:pic>
            <p:nvPicPr>
              <p:cNvPr id="22" name="Ink 21">
                <a:extLst>
                  <a:ext uri="{FF2B5EF4-FFF2-40B4-BE49-F238E27FC236}">
                    <a16:creationId xmlns:a16="http://schemas.microsoft.com/office/drawing/2014/main" id="{A55E833B-9E40-A447-08E9-3D22CB521DEC}"/>
                  </a:ext>
                </a:extLst>
              </p:cNvPr>
              <p:cNvPicPr/>
              <p:nvPr/>
            </p:nvPicPr>
            <p:blipFill>
              <a:blip r:embed="rId3"/>
              <a:stretch>
                <a:fillRect/>
              </a:stretch>
            </p:blipFill>
            <p:spPr>
              <a:xfrm>
                <a:off x="417040" y="-2826609"/>
                <a:ext cx="5715000" cy="1143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2" name="Ink 31">
                <a:extLst>
                  <a:ext uri="{FF2B5EF4-FFF2-40B4-BE49-F238E27FC236}">
                    <a16:creationId xmlns:a16="http://schemas.microsoft.com/office/drawing/2014/main" id="{E9F5E97C-40D1-93AD-4AA7-7AE48A204329}"/>
                  </a:ext>
                </a:extLst>
              </p14:cNvPr>
              <p14:cNvContentPartPr/>
              <p14:nvPr/>
            </p14:nvContentPartPr>
            <p14:xfrm>
              <a:off x="1838067" y="957648"/>
              <a:ext cx="19050" cy="19050"/>
            </p14:xfrm>
          </p:contentPart>
        </mc:Choice>
        <mc:Fallback xmlns="">
          <p:pic>
            <p:nvPicPr>
              <p:cNvPr id="32" name="Ink 31">
                <a:extLst>
                  <a:ext uri="{FF2B5EF4-FFF2-40B4-BE49-F238E27FC236}">
                    <a16:creationId xmlns:a16="http://schemas.microsoft.com/office/drawing/2014/main" id="{E9F5E97C-40D1-93AD-4AA7-7AE48A204329}"/>
                  </a:ext>
                </a:extLst>
              </p:cNvPr>
              <p:cNvPicPr/>
              <p:nvPr/>
            </p:nvPicPr>
            <p:blipFill>
              <a:blip r:embed="rId5"/>
              <a:stretch>
                <a:fillRect/>
              </a:stretch>
            </p:blipFill>
            <p:spPr>
              <a:xfrm>
                <a:off x="-2924433" y="-8567352"/>
                <a:ext cx="9525000" cy="19050000"/>
              </a:xfrm>
              <a:prstGeom prst="rect">
                <a:avLst/>
              </a:prstGeom>
            </p:spPr>
          </p:pic>
        </mc:Fallback>
      </mc:AlternateContent>
      <p:sp>
        <p:nvSpPr>
          <p:cNvPr id="10" name="TextBox 9">
            <a:extLst>
              <a:ext uri="{FF2B5EF4-FFF2-40B4-BE49-F238E27FC236}">
                <a16:creationId xmlns:a16="http://schemas.microsoft.com/office/drawing/2014/main" id="{2732B708-A5F7-42AD-6C3A-0C6650C0A729}"/>
              </a:ext>
            </a:extLst>
          </p:cNvPr>
          <p:cNvSpPr txBox="1"/>
          <p:nvPr/>
        </p:nvSpPr>
        <p:spPr>
          <a:xfrm>
            <a:off x="5501846" y="736772"/>
            <a:ext cx="3569558" cy="74174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dirty="0" err="1">
                <a:solidFill>
                  <a:schemeClr val="accent4">
                    <a:lumMod val="75000"/>
                  </a:schemeClr>
                </a:solidFill>
                <a:latin typeface="Oxygen"/>
              </a:rPr>
              <a:t>δjod</a:t>
            </a:r>
            <a:r>
              <a:rPr lang="en-US" b="1" dirty="0">
                <a:solidFill>
                  <a:schemeClr val="accent4">
                    <a:lumMod val="75000"/>
                  </a:schemeClr>
                </a:solidFill>
                <a:latin typeface="Oxygen"/>
              </a:rPr>
              <a:t>: all other bilateral trade friction</a:t>
            </a:r>
          </a:p>
          <a:p>
            <a:pPr marL="285750" indent="-285750">
              <a:buChar char="•"/>
            </a:pPr>
            <a:r>
              <a:rPr lang="en-US" dirty="0" err="1">
                <a:solidFill>
                  <a:schemeClr val="accent4">
                    <a:lumMod val="75000"/>
                  </a:schemeClr>
                </a:solidFill>
                <a:latin typeface="Oxygen"/>
              </a:rPr>
              <a:t>Dodm</a:t>
            </a:r>
            <a:r>
              <a:rPr lang="en-US" dirty="0">
                <a:solidFill>
                  <a:schemeClr val="accent4">
                    <a:lumMod val="75000"/>
                  </a:schemeClr>
                </a:solidFill>
                <a:latin typeface="Oxygen"/>
              </a:rPr>
              <a:t>: distance between countries o and d via transportation mode m</a:t>
            </a:r>
            <a:endParaRPr lang="en-US">
              <a:solidFill>
                <a:schemeClr val="accent4">
                  <a:lumMod val="75000"/>
                </a:schemeClr>
              </a:solidFill>
            </a:endParaRPr>
          </a:p>
          <a:p>
            <a:pPr marL="285750" indent="-285750">
              <a:buChar char="•"/>
            </a:pPr>
            <a:r>
              <a:rPr lang="en-US" dirty="0" err="1">
                <a:solidFill>
                  <a:schemeClr val="accent4">
                    <a:lumMod val="75000"/>
                  </a:schemeClr>
                </a:solidFill>
                <a:latin typeface="Oxygen"/>
              </a:rPr>
              <a:t>κodm</a:t>
            </a:r>
            <a:r>
              <a:rPr lang="en-US" dirty="0">
                <a:solidFill>
                  <a:schemeClr val="accent4">
                    <a:lumMod val="75000"/>
                  </a:schemeClr>
                </a:solidFill>
                <a:latin typeface="Oxygen"/>
              </a:rPr>
              <a:t>: share of o–d trade in dollars transported by mode m</a:t>
            </a:r>
          </a:p>
          <a:p>
            <a:pPr marL="285750" indent="-285750">
              <a:buChar char="•"/>
            </a:pPr>
            <a:r>
              <a:rPr lang="en-US" dirty="0" err="1">
                <a:solidFill>
                  <a:schemeClr val="accent4">
                    <a:lumMod val="75000"/>
                  </a:schemeClr>
                </a:solidFill>
                <a:latin typeface="Oxygen"/>
              </a:rPr>
              <a:t>Wodm</a:t>
            </a:r>
            <a:r>
              <a:rPr lang="en-US" dirty="0">
                <a:solidFill>
                  <a:schemeClr val="accent4">
                    <a:lumMod val="75000"/>
                  </a:schemeClr>
                </a:solidFill>
                <a:latin typeface="Oxygen"/>
              </a:rPr>
              <a:t>: weight-to-value ratio for goods traded between countries o and d by mode m</a:t>
            </a:r>
          </a:p>
          <a:p>
            <a:pPr marL="285750" indent="-285750">
              <a:buChar char="•"/>
            </a:pPr>
            <a:r>
              <a:rPr lang="en-US" dirty="0" err="1">
                <a:solidFill>
                  <a:schemeClr val="accent4">
                    <a:lumMod val="75000"/>
                  </a:schemeClr>
                </a:solidFill>
                <a:latin typeface="Oxygen"/>
              </a:rPr>
              <a:t>ξm</a:t>
            </a:r>
            <a:r>
              <a:rPr lang="en-US" dirty="0">
                <a:solidFill>
                  <a:schemeClr val="accent4">
                    <a:lumMod val="75000"/>
                  </a:schemeClr>
                </a:solidFill>
                <a:latin typeface="Oxygen"/>
              </a:rPr>
              <a:t>: fuel efficiency of transportation mode m (grams of CO2 emitted per ton-kilo-meter transported)</a:t>
            </a:r>
          </a:p>
          <a:p>
            <a:pPr marL="285750" indent="-285750">
              <a:buChar char="•"/>
            </a:pPr>
            <a:r>
              <a:rPr lang="en-US" dirty="0">
                <a:solidFill>
                  <a:schemeClr val="accent4">
                    <a:lumMod val="75000"/>
                  </a:schemeClr>
                </a:solidFill>
                <a:latin typeface="Oxygen"/>
              </a:rPr>
              <a:t>Poil: global oil price in dollars per barrel of crude</a:t>
            </a:r>
          </a:p>
          <a:p>
            <a:pPr marL="285750" indent="-285750">
              <a:buChar char="•"/>
            </a:pPr>
            <a:r>
              <a:rPr lang="en-US" dirty="0" err="1">
                <a:solidFill>
                  <a:schemeClr val="accent4">
                    <a:lumMod val="75000"/>
                  </a:schemeClr>
                </a:solidFill>
                <a:latin typeface="Oxygen"/>
              </a:rPr>
              <a:t>tj,Xodm</a:t>
            </a:r>
            <a:r>
              <a:rPr lang="en-US" dirty="0">
                <a:solidFill>
                  <a:schemeClr val="accent4">
                    <a:lumMod val="75000"/>
                  </a:schemeClr>
                </a:solidFill>
                <a:latin typeface="Oxygen"/>
              </a:rPr>
              <a:t>: carbon tax rate for exports (dollar of tax per ton of CO2)</a:t>
            </a:r>
          </a:p>
          <a:p>
            <a:pPr marL="285750" indent="-285750">
              <a:buChar char="•"/>
            </a:pPr>
            <a:r>
              <a:rPr lang="en-US" dirty="0" err="1">
                <a:solidFill>
                  <a:schemeClr val="accent4">
                    <a:lumMod val="75000"/>
                  </a:schemeClr>
                </a:solidFill>
                <a:latin typeface="Oxygen"/>
              </a:rPr>
              <a:t>tj,Modm</a:t>
            </a:r>
            <a:r>
              <a:rPr lang="en-US" dirty="0">
                <a:solidFill>
                  <a:schemeClr val="accent4">
                    <a:lumMod val="75000"/>
                  </a:schemeClr>
                </a:solidFill>
                <a:latin typeface="Oxygen"/>
              </a:rPr>
              <a:t>: carbon tax rate for imports</a:t>
            </a:r>
          </a:p>
          <a:p>
            <a:pPr marL="285750" indent="-285750">
              <a:buChar char="•"/>
            </a:pPr>
            <a:r>
              <a:rPr lang="en-US" dirty="0">
                <a:solidFill>
                  <a:schemeClr val="accent4">
                    <a:lumMod val="75000"/>
                  </a:schemeClr>
                </a:solidFill>
                <a:latin typeface="Oxygen"/>
              </a:rPr>
              <a:t>γ1, γ2: constant convert measurement</a:t>
            </a:r>
          </a:p>
          <a:p>
            <a:pPr>
              <a:buChar char="•"/>
            </a:pPr>
            <a:endParaRPr lang="en-US"/>
          </a:p>
          <a:p>
            <a:pPr>
              <a:buChar char="•"/>
            </a:pPr>
            <a:endParaRPr lang="en-US"/>
          </a:p>
          <a:p>
            <a:pPr marL="285750" indent="-285750">
              <a:buChar char="•"/>
            </a:pPr>
            <a:endParaRPr lang="en-US"/>
          </a:p>
          <a:p>
            <a:pPr marL="285750" indent="-285750">
              <a:buChar char="•"/>
            </a:pPr>
            <a:endParaRPr lang="en-US" i="1"/>
          </a:p>
          <a:p>
            <a:endParaRPr lang="en-US"/>
          </a:p>
          <a:p>
            <a:pPr>
              <a:buChar char="•"/>
            </a:pPr>
            <a:endParaRPr lang="en-US" i="1"/>
          </a:p>
          <a:p>
            <a:pPr>
              <a:buChar char="•"/>
            </a:pPr>
            <a:endParaRPr lang="en-US" i="1"/>
          </a:p>
          <a:p>
            <a:pPr marL="285750" indent="-285750">
              <a:buChar char="•"/>
            </a:pPr>
            <a:endParaRPr lang="en-US" i="1"/>
          </a:p>
          <a:p>
            <a:pPr marL="285750" indent="-285750">
              <a:buChar char="•"/>
            </a:pPr>
            <a:endParaRPr lang="en-US" i="1"/>
          </a:p>
          <a:p>
            <a:pPr marL="285750" indent="-285750">
              <a:buChar char="•"/>
            </a:pPr>
            <a:endParaRPr lang="en-US" i="1"/>
          </a:p>
          <a:p>
            <a:pPr marL="285750" indent="-285750">
              <a:buChar char="•"/>
            </a:pPr>
            <a:endParaRPr lang="en-US" i="1"/>
          </a:p>
          <a:p>
            <a:pPr marL="285750" indent="-285750">
              <a:buChar char="•"/>
            </a:pPr>
            <a:endParaRPr lang="en-US" i="1"/>
          </a:p>
          <a:p>
            <a:pPr marL="285750" indent="-285750">
              <a:buChar char="•"/>
            </a:pPr>
            <a:endParaRPr lang="en-US" i="1"/>
          </a:p>
          <a:p>
            <a:pPr marL="285750" indent="-285750">
              <a:buChar char="•"/>
            </a:pPr>
            <a:endParaRPr lang="en-US"/>
          </a:p>
          <a:p>
            <a:pPr marL="285750" indent="-285750">
              <a:buChar char="•"/>
            </a:pPr>
            <a:endParaRPr lang="en-US">
              <a:solidFill>
                <a:srgbClr val="8D6157"/>
              </a:solidFill>
              <a:latin typeface="Oxygen"/>
            </a:endParaRPr>
          </a:p>
          <a:p>
            <a:pPr marL="285750" indent="-285750">
              <a:buChar char="•"/>
            </a:pPr>
            <a:endParaRPr lang="en-US">
              <a:solidFill>
                <a:srgbClr val="8D6157"/>
              </a:solidFill>
              <a:latin typeface="Oxygen"/>
            </a:endParaRPr>
          </a:p>
        </p:txBody>
      </p:sp>
      <p:sp>
        <p:nvSpPr>
          <p:cNvPr id="3" name="TextBox 2">
            <a:extLst>
              <a:ext uri="{FF2B5EF4-FFF2-40B4-BE49-F238E27FC236}">
                <a16:creationId xmlns:a16="http://schemas.microsoft.com/office/drawing/2014/main" id="{1D13412C-9927-279A-405F-BD985E2F1771}"/>
              </a:ext>
            </a:extLst>
          </p:cNvPr>
          <p:cNvSpPr txBox="1"/>
          <p:nvPr/>
        </p:nvSpPr>
        <p:spPr>
          <a:xfrm>
            <a:off x="5540460" y="4698657"/>
            <a:ext cx="348460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Oxygen"/>
              </a:rPr>
              <a:t>* Assume oil supply perfect elastic</a:t>
            </a:r>
          </a:p>
        </p:txBody>
      </p:sp>
      <p:pic>
        <p:nvPicPr>
          <p:cNvPr id="4" name="Picture 7" descr="Text, letter&#10;&#10;Description automatically generated">
            <a:extLst>
              <a:ext uri="{FF2B5EF4-FFF2-40B4-BE49-F238E27FC236}">
                <a16:creationId xmlns:a16="http://schemas.microsoft.com/office/drawing/2014/main" id="{98340FE9-8008-2E7A-2FA5-56D6664C1FEF}"/>
              </a:ext>
            </a:extLst>
          </p:cNvPr>
          <p:cNvPicPr>
            <a:picLocks noChangeAspect="1"/>
          </p:cNvPicPr>
          <p:nvPr/>
        </p:nvPicPr>
        <p:blipFill>
          <a:blip r:embed="rId6"/>
          <a:stretch>
            <a:fillRect/>
          </a:stretch>
        </p:blipFill>
        <p:spPr>
          <a:xfrm>
            <a:off x="528252" y="752503"/>
            <a:ext cx="4256902" cy="2196078"/>
          </a:xfrm>
          <a:prstGeom prst="rect">
            <a:avLst/>
          </a:prstGeom>
        </p:spPr>
      </p:pic>
      <p:sp>
        <p:nvSpPr>
          <p:cNvPr id="8" name="TextBox 7">
            <a:extLst>
              <a:ext uri="{FF2B5EF4-FFF2-40B4-BE49-F238E27FC236}">
                <a16:creationId xmlns:a16="http://schemas.microsoft.com/office/drawing/2014/main" id="{FC66D840-4630-C5AB-AE95-36D08846CEC9}"/>
              </a:ext>
            </a:extLst>
          </p:cNvPr>
          <p:cNvSpPr txBox="1"/>
          <p:nvPr/>
        </p:nvSpPr>
        <p:spPr>
          <a:xfrm>
            <a:off x="528251" y="1229151"/>
            <a:ext cx="377807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Oxygen"/>
              </a:rPr>
              <a:t>Carbon tax per dollar of expenditure:</a:t>
            </a:r>
          </a:p>
        </p:txBody>
      </p:sp>
      <p:sp>
        <p:nvSpPr>
          <p:cNvPr id="12" name="TextBox 11">
            <a:extLst>
              <a:ext uri="{FF2B5EF4-FFF2-40B4-BE49-F238E27FC236}">
                <a16:creationId xmlns:a16="http://schemas.microsoft.com/office/drawing/2014/main" id="{B394087A-EF64-49E8-E08E-8A31AB2BE700}"/>
              </a:ext>
            </a:extLst>
          </p:cNvPr>
          <p:cNvSpPr txBox="1"/>
          <p:nvPr/>
        </p:nvSpPr>
        <p:spPr>
          <a:xfrm>
            <a:off x="528251" y="2075977"/>
            <a:ext cx="377807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Oxygen"/>
              </a:rPr>
              <a:t>Fuel cost per dollar of expenditure:</a:t>
            </a:r>
          </a:p>
        </p:txBody>
      </p:sp>
      <p:sp>
        <p:nvSpPr>
          <p:cNvPr id="9" name="TextBox 8">
            <a:extLst>
              <a:ext uri="{FF2B5EF4-FFF2-40B4-BE49-F238E27FC236}">
                <a16:creationId xmlns:a16="http://schemas.microsoft.com/office/drawing/2014/main" id="{DC5529DA-2CAF-2008-BFD1-C27BC77476D8}"/>
              </a:ext>
            </a:extLst>
          </p:cNvPr>
          <p:cNvSpPr txBox="1"/>
          <p:nvPr/>
        </p:nvSpPr>
        <p:spPr>
          <a:xfrm>
            <a:off x="369932" y="2949404"/>
            <a:ext cx="4828401"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Oxygen"/>
              </a:rPr>
              <a:t>Restrictions:</a:t>
            </a:r>
            <a:endParaRPr lang="en-US"/>
          </a:p>
          <a:p>
            <a:r>
              <a:rPr lang="en-US">
                <a:solidFill>
                  <a:schemeClr val="accent4">
                    <a:lumMod val="75000"/>
                  </a:schemeClr>
                </a:solidFill>
                <a:latin typeface="Oxygen"/>
              </a:rPr>
              <a:t>1. assume perfect competition in the transport sector</a:t>
            </a:r>
          </a:p>
          <a:p>
            <a:r>
              <a:rPr lang="en-US">
                <a:solidFill>
                  <a:schemeClr val="accent4">
                    <a:lumMod val="75000"/>
                  </a:schemeClr>
                </a:solidFill>
                <a:latin typeface="Oxygen"/>
              </a:rPr>
              <a:t>2.the counterfactual analyses will treat  </a:t>
            </a:r>
            <a:r>
              <a:rPr lang="en-US" err="1">
                <a:solidFill>
                  <a:schemeClr val="accent4">
                    <a:lumMod val="75000"/>
                  </a:schemeClr>
                </a:solidFill>
                <a:latin typeface="Oxygen"/>
              </a:rPr>
              <a:t>Dodm</a:t>
            </a:r>
            <a:r>
              <a:rPr lang="en-US">
                <a:solidFill>
                  <a:schemeClr val="accent4">
                    <a:lumMod val="75000"/>
                  </a:schemeClr>
                </a:solidFill>
                <a:latin typeface="Oxygen"/>
              </a:rPr>
              <a:t>, </a:t>
            </a:r>
            <a:r>
              <a:rPr lang="en-US" err="1">
                <a:solidFill>
                  <a:schemeClr val="accent4">
                    <a:lumMod val="75000"/>
                  </a:schemeClr>
                </a:solidFill>
                <a:latin typeface="Oxygen"/>
              </a:rPr>
              <a:t>κodm</a:t>
            </a:r>
            <a:r>
              <a:rPr lang="en-US">
                <a:solidFill>
                  <a:schemeClr val="accent4">
                    <a:lumMod val="75000"/>
                  </a:schemeClr>
                </a:solidFill>
                <a:latin typeface="Oxygen"/>
              </a:rPr>
              <a:t>, </a:t>
            </a:r>
            <a:r>
              <a:rPr lang="en-US" err="1">
                <a:solidFill>
                  <a:schemeClr val="accent4">
                    <a:lumMod val="75000"/>
                  </a:schemeClr>
                </a:solidFill>
                <a:latin typeface="Oxygen"/>
              </a:rPr>
              <a:t>Wodm</a:t>
            </a:r>
            <a:r>
              <a:rPr lang="en-US">
                <a:solidFill>
                  <a:schemeClr val="accent4">
                    <a:lumMod val="75000"/>
                  </a:schemeClr>
                </a:solidFill>
                <a:latin typeface="Oxygen"/>
              </a:rPr>
              <a:t>, and </a:t>
            </a:r>
            <a:r>
              <a:rPr lang="en-US" err="1">
                <a:solidFill>
                  <a:schemeClr val="accent4">
                    <a:lumMod val="75000"/>
                  </a:schemeClr>
                </a:solidFill>
                <a:latin typeface="Oxygen"/>
              </a:rPr>
              <a:t>ξodm</a:t>
            </a:r>
            <a:r>
              <a:rPr lang="en-US">
                <a:solidFill>
                  <a:schemeClr val="accent4">
                    <a:lumMod val="75000"/>
                  </a:schemeClr>
                </a:solidFill>
                <a:latin typeface="Oxygen"/>
              </a:rPr>
              <a:t> as fixed.</a:t>
            </a:r>
          </a:p>
          <a:p>
            <a:pPr marL="285750" indent="-285750">
              <a:buFont typeface="Arial"/>
              <a:buChar char="•"/>
            </a:pPr>
            <a:endParaRPr lang="en-US">
              <a:solidFill>
                <a:schemeClr val="accent4">
                  <a:lumMod val="75000"/>
                </a:schemeClr>
              </a:solidFill>
              <a:latin typeface="Oxygen"/>
            </a:endParaRPr>
          </a:p>
          <a:p>
            <a:r>
              <a:rPr lang="en-US">
                <a:solidFill>
                  <a:schemeClr val="accent4">
                    <a:lumMod val="75000"/>
                  </a:schemeClr>
                </a:solidFill>
                <a:latin typeface="Oxygen"/>
              </a:rPr>
              <a:t>Feature:</a:t>
            </a:r>
          </a:p>
          <a:p>
            <a:r>
              <a:rPr lang="en-US">
                <a:solidFill>
                  <a:schemeClr val="accent4">
                    <a:lumMod val="75000"/>
                  </a:schemeClr>
                </a:solidFill>
                <a:latin typeface="Oxygen"/>
              </a:rPr>
              <a:t>Allows transportation mode shares to differ by country pair and sector. If transport costs goes up, consumers can purchase goods from other countries that use other transport modes</a:t>
            </a:r>
          </a:p>
          <a:p>
            <a:pPr marL="285750" indent="-285750">
              <a:buFont typeface="Arial"/>
              <a:buChar char="•"/>
            </a:pPr>
            <a:endParaRPr lang="en-US">
              <a:solidFill>
                <a:schemeClr val="accent4">
                  <a:lumMod val="75000"/>
                </a:schemeClr>
              </a:solidFill>
              <a:latin typeface="Oxygen"/>
            </a:endParaRPr>
          </a:p>
          <a:p>
            <a:pPr marL="285750" indent="-285750">
              <a:buFont typeface="Arial"/>
              <a:buChar char="•"/>
            </a:pPr>
            <a:endParaRPr lang="en-US">
              <a:solidFill>
                <a:schemeClr val="accent4">
                  <a:lumMod val="75000"/>
                </a:schemeClr>
              </a:solidFill>
              <a:latin typeface="Oxygen"/>
            </a:endParaRPr>
          </a:p>
          <a:p>
            <a:endParaRPr lang="en-US"/>
          </a:p>
        </p:txBody>
      </p:sp>
      <p:sp>
        <p:nvSpPr>
          <p:cNvPr id="2" name="Rectangle 1">
            <a:extLst>
              <a:ext uri="{FF2B5EF4-FFF2-40B4-BE49-F238E27FC236}">
                <a16:creationId xmlns:a16="http://schemas.microsoft.com/office/drawing/2014/main" id="{5B16736B-B76D-6A50-AB27-EC269FC5898E}"/>
              </a:ext>
            </a:extLst>
          </p:cNvPr>
          <p:cNvSpPr/>
          <p:nvPr/>
        </p:nvSpPr>
        <p:spPr>
          <a:xfrm>
            <a:off x="623521" y="803029"/>
            <a:ext cx="3326422" cy="483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355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0;p37">
            <a:extLst>
              <a:ext uri="{FF2B5EF4-FFF2-40B4-BE49-F238E27FC236}">
                <a16:creationId xmlns:a16="http://schemas.microsoft.com/office/drawing/2014/main" id="{956BFDC0-D7B1-0C34-D294-97B80D07E3D0}"/>
              </a:ext>
            </a:extLst>
          </p:cNvPr>
          <p:cNvSpPr txBox="1">
            <a:spLocks/>
          </p:cNvSpPr>
          <p:nvPr/>
        </p:nvSpPr>
        <p:spPr>
          <a:xfrm>
            <a:off x="371671" y="17661"/>
            <a:ext cx="8405885" cy="3949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2000">
                <a:solidFill>
                  <a:schemeClr val="accent1"/>
                </a:solidFill>
              </a:rPr>
              <a:t>Model of Trade and Environment （Primitive Assumptions)</a:t>
            </a:r>
            <a:endParaRPr lang="ja-JP" altLang="en-US" sz="2000">
              <a:solidFill>
                <a:schemeClr val="accent1"/>
              </a:solidFill>
            </a:endParaRPr>
          </a:p>
        </p:txBody>
      </p:sp>
      <p:sp>
        <p:nvSpPr>
          <p:cNvPr id="6" name="TextBox 5">
            <a:extLst>
              <a:ext uri="{FF2B5EF4-FFF2-40B4-BE49-F238E27FC236}">
                <a16:creationId xmlns:a16="http://schemas.microsoft.com/office/drawing/2014/main" id="{E9486F49-1B1D-57AD-A65F-4B96E1DC6E31}"/>
              </a:ext>
            </a:extLst>
          </p:cNvPr>
          <p:cNvSpPr txBox="1"/>
          <p:nvPr/>
        </p:nvSpPr>
        <p:spPr>
          <a:xfrm>
            <a:off x="327455" y="1231042"/>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A8BDF4D5-1B58-27CB-B6D0-7F17EDA9775B}"/>
              </a:ext>
            </a:extLst>
          </p:cNvPr>
          <p:cNvSpPr txBox="1"/>
          <p:nvPr/>
        </p:nvSpPr>
        <p:spPr>
          <a:xfrm>
            <a:off x="474191" y="466468"/>
            <a:ext cx="680548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1"/>
                </a:solidFill>
              </a:rPr>
              <a:t>Assumption 4 (Environment)</a:t>
            </a:r>
            <a:r>
              <a:rPr lang="en-US">
                <a:solidFill>
                  <a:schemeClr val="accent1"/>
                </a:solidFill>
              </a:rPr>
              <a:t>: </a:t>
            </a:r>
            <a:r>
              <a:rPr lang="en-US">
                <a:solidFill>
                  <a:schemeClr val="accent4">
                    <a:lumMod val="75000"/>
                  </a:schemeClr>
                </a:solidFill>
                <a:latin typeface="Oxygen"/>
              </a:rPr>
              <a:t>Trade and production generate CO2 emissions</a:t>
            </a:r>
          </a:p>
          <a:p>
            <a:endParaRPr lang="en-US">
              <a:solidFill>
                <a:schemeClr val="accent1"/>
              </a:solidFill>
            </a:endParaRPr>
          </a:p>
          <a:p>
            <a:endParaRPr lang="en-US">
              <a:solidFill>
                <a:schemeClr val="accent1"/>
              </a:solidFill>
            </a:endParaRPr>
          </a:p>
          <a:p>
            <a:pPr algn="l"/>
            <a:endParaRPr lang="en-US"/>
          </a:p>
        </p:txBody>
      </p:sp>
      <mc:AlternateContent xmlns:mc="http://schemas.openxmlformats.org/markup-compatibility/2006" xmlns:p14="http://schemas.microsoft.com/office/powerpoint/2010/main">
        <mc:Choice Requires="p14">
          <p:contentPart p14:bwMode="auto" r:id="rId2">
            <p14:nvContentPartPr>
              <p14:cNvPr id="22" name="Ink 21">
                <a:extLst>
                  <a:ext uri="{FF2B5EF4-FFF2-40B4-BE49-F238E27FC236}">
                    <a16:creationId xmlns:a16="http://schemas.microsoft.com/office/drawing/2014/main" id="{A55E833B-9E40-A447-08E9-3D22CB521DEC}"/>
                  </a:ext>
                </a:extLst>
              </p14:cNvPr>
              <p14:cNvContentPartPr/>
              <p14:nvPr/>
            </p14:nvContentPartPr>
            <p14:xfrm>
              <a:off x="3274540" y="2888391"/>
              <a:ext cx="19050" cy="19050"/>
            </p14:xfrm>
          </p:contentPart>
        </mc:Choice>
        <mc:Fallback xmlns="">
          <p:pic>
            <p:nvPicPr>
              <p:cNvPr id="22" name="Ink 21">
                <a:extLst>
                  <a:ext uri="{FF2B5EF4-FFF2-40B4-BE49-F238E27FC236}">
                    <a16:creationId xmlns:a16="http://schemas.microsoft.com/office/drawing/2014/main" id="{A55E833B-9E40-A447-08E9-3D22CB521DEC}"/>
                  </a:ext>
                </a:extLst>
              </p:cNvPr>
              <p:cNvPicPr/>
              <p:nvPr/>
            </p:nvPicPr>
            <p:blipFill>
              <a:blip r:embed="rId3"/>
              <a:stretch>
                <a:fillRect/>
              </a:stretch>
            </p:blipFill>
            <p:spPr>
              <a:xfrm>
                <a:off x="417040" y="-2826609"/>
                <a:ext cx="5715000" cy="1143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2" name="Ink 31">
                <a:extLst>
                  <a:ext uri="{FF2B5EF4-FFF2-40B4-BE49-F238E27FC236}">
                    <a16:creationId xmlns:a16="http://schemas.microsoft.com/office/drawing/2014/main" id="{E9F5E97C-40D1-93AD-4AA7-7AE48A204329}"/>
                  </a:ext>
                </a:extLst>
              </p14:cNvPr>
              <p14:cNvContentPartPr/>
              <p14:nvPr/>
            </p14:nvContentPartPr>
            <p14:xfrm>
              <a:off x="1838067" y="957648"/>
              <a:ext cx="19050" cy="19050"/>
            </p14:xfrm>
          </p:contentPart>
        </mc:Choice>
        <mc:Fallback xmlns="">
          <p:pic>
            <p:nvPicPr>
              <p:cNvPr id="32" name="Ink 31">
                <a:extLst>
                  <a:ext uri="{FF2B5EF4-FFF2-40B4-BE49-F238E27FC236}">
                    <a16:creationId xmlns:a16="http://schemas.microsoft.com/office/drawing/2014/main" id="{E9F5E97C-40D1-93AD-4AA7-7AE48A204329}"/>
                  </a:ext>
                </a:extLst>
              </p:cNvPr>
              <p:cNvPicPr/>
              <p:nvPr/>
            </p:nvPicPr>
            <p:blipFill>
              <a:blip r:embed="rId5"/>
              <a:stretch>
                <a:fillRect/>
              </a:stretch>
            </p:blipFill>
            <p:spPr>
              <a:xfrm>
                <a:off x="-2924433" y="-8567352"/>
                <a:ext cx="9525000" cy="19050000"/>
              </a:xfrm>
              <a:prstGeom prst="rect">
                <a:avLst/>
              </a:prstGeom>
            </p:spPr>
          </p:pic>
        </mc:Fallback>
      </mc:AlternateContent>
      <p:sp>
        <p:nvSpPr>
          <p:cNvPr id="10" name="TextBox 9">
            <a:extLst>
              <a:ext uri="{FF2B5EF4-FFF2-40B4-BE49-F238E27FC236}">
                <a16:creationId xmlns:a16="http://schemas.microsoft.com/office/drawing/2014/main" id="{2732B708-A5F7-42AD-6C3A-0C6650C0A729}"/>
              </a:ext>
            </a:extLst>
          </p:cNvPr>
          <p:cNvSpPr txBox="1"/>
          <p:nvPr/>
        </p:nvSpPr>
        <p:spPr>
          <a:xfrm>
            <a:off x="474191" y="1856603"/>
            <a:ext cx="356955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err="1">
                <a:solidFill>
                  <a:schemeClr val="accent4">
                    <a:lumMod val="75000"/>
                  </a:schemeClr>
                </a:solidFill>
                <a:latin typeface="Oxygen"/>
              </a:rPr>
              <a:t>χjo</a:t>
            </a:r>
            <a:r>
              <a:rPr lang="en-US" dirty="0">
                <a:solidFill>
                  <a:schemeClr val="accent4">
                    <a:lumMod val="75000"/>
                  </a:schemeClr>
                </a:solidFill>
                <a:latin typeface="Oxygen"/>
              </a:rPr>
              <a:t>: CO2 emissions per unit of output for sector j in country o</a:t>
            </a:r>
          </a:p>
          <a:p>
            <a:pPr marL="285750" indent="-285750">
              <a:buChar char="•"/>
            </a:pPr>
            <a:r>
              <a:rPr lang="en-US" dirty="0">
                <a:solidFill>
                  <a:schemeClr val="accent4">
                    <a:lumMod val="75000"/>
                  </a:schemeClr>
                </a:solidFill>
                <a:latin typeface="Oxygen"/>
              </a:rPr>
              <a:t>γ3: tons of CO2 emitted per dollar of fuel (constant)</a:t>
            </a:r>
          </a:p>
        </p:txBody>
      </p:sp>
      <p:sp>
        <p:nvSpPr>
          <p:cNvPr id="3" name="TextBox 2">
            <a:extLst>
              <a:ext uri="{FF2B5EF4-FFF2-40B4-BE49-F238E27FC236}">
                <a16:creationId xmlns:a16="http://schemas.microsoft.com/office/drawing/2014/main" id="{1D13412C-9927-279A-405F-BD985E2F1771}"/>
              </a:ext>
            </a:extLst>
          </p:cNvPr>
          <p:cNvSpPr txBox="1"/>
          <p:nvPr/>
        </p:nvSpPr>
        <p:spPr>
          <a:xfrm>
            <a:off x="528251" y="4521028"/>
            <a:ext cx="818017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Oxygen"/>
              </a:rPr>
              <a:t>* Assume no economically viable end-of-pipe abatement technologies for CO2 emissions</a:t>
            </a:r>
          </a:p>
          <a:p>
            <a:endParaRPr lang="en-US">
              <a:solidFill>
                <a:schemeClr val="accent4">
                  <a:lumMod val="75000"/>
                </a:schemeClr>
              </a:solidFill>
              <a:latin typeface="Oxygen"/>
            </a:endParaRPr>
          </a:p>
        </p:txBody>
      </p:sp>
      <p:pic>
        <p:nvPicPr>
          <p:cNvPr id="4" name="Picture 7" descr="Text, letter&#10;&#10;Description automatically generated">
            <a:extLst>
              <a:ext uri="{FF2B5EF4-FFF2-40B4-BE49-F238E27FC236}">
                <a16:creationId xmlns:a16="http://schemas.microsoft.com/office/drawing/2014/main" id="{E7A20002-2523-B111-F14A-161B753805B6}"/>
              </a:ext>
            </a:extLst>
          </p:cNvPr>
          <p:cNvPicPr>
            <a:picLocks noChangeAspect="1"/>
          </p:cNvPicPr>
          <p:nvPr/>
        </p:nvPicPr>
        <p:blipFill>
          <a:blip r:embed="rId6"/>
          <a:stretch>
            <a:fillRect/>
          </a:stretch>
        </p:blipFill>
        <p:spPr>
          <a:xfrm>
            <a:off x="528251" y="888035"/>
            <a:ext cx="3183409" cy="787958"/>
          </a:xfrm>
          <a:prstGeom prst="rect">
            <a:avLst/>
          </a:prstGeom>
        </p:spPr>
      </p:pic>
      <p:sp>
        <p:nvSpPr>
          <p:cNvPr id="8" name="TextBox 7">
            <a:extLst>
              <a:ext uri="{FF2B5EF4-FFF2-40B4-BE49-F238E27FC236}">
                <a16:creationId xmlns:a16="http://schemas.microsoft.com/office/drawing/2014/main" id="{6BA8E540-B573-3362-9D5D-A6A5278C45DF}"/>
              </a:ext>
            </a:extLst>
          </p:cNvPr>
          <p:cNvSpPr txBox="1"/>
          <p:nvPr/>
        </p:nvSpPr>
        <p:spPr>
          <a:xfrm>
            <a:off x="3717839" y="891232"/>
            <a:ext cx="508326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Oxygen"/>
              </a:rPr>
              <a:t>How trade contributes to carbon emissions by incorporating CO2 emissions from both production and transportation.  Accounts for CO2 emissions from all economic activity, and not merely from international trade.</a:t>
            </a:r>
          </a:p>
          <a:p>
            <a:endParaRPr lang="en-US">
              <a:solidFill>
                <a:schemeClr val="accent4">
                  <a:lumMod val="75000"/>
                </a:schemeClr>
              </a:solidFill>
              <a:latin typeface="Oxygen"/>
            </a:endParaRPr>
          </a:p>
          <a:p>
            <a:pPr marL="285750" indent="-285750">
              <a:buFont typeface="Arial"/>
              <a:buChar char="•"/>
            </a:pPr>
            <a:endParaRPr lang="en-US">
              <a:solidFill>
                <a:schemeClr val="accent4">
                  <a:lumMod val="75000"/>
                </a:schemeClr>
              </a:solidFill>
              <a:latin typeface="Oxygen"/>
            </a:endParaRPr>
          </a:p>
        </p:txBody>
      </p:sp>
      <p:cxnSp>
        <p:nvCxnSpPr>
          <p:cNvPr id="9" name="Straight Arrow Connector 8">
            <a:extLst>
              <a:ext uri="{FF2B5EF4-FFF2-40B4-BE49-F238E27FC236}">
                <a16:creationId xmlns:a16="http://schemas.microsoft.com/office/drawing/2014/main" id="{762E6C70-0D36-CD08-B470-219B75D062D6}"/>
              </a:ext>
            </a:extLst>
          </p:cNvPr>
          <p:cNvCxnSpPr/>
          <p:nvPr/>
        </p:nvCxnSpPr>
        <p:spPr>
          <a:xfrm>
            <a:off x="3547161" y="1461961"/>
            <a:ext cx="698156" cy="721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710E9E5-D0EC-23C6-25FE-5EA2C63CDA3C}"/>
              </a:ext>
            </a:extLst>
          </p:cNvPr>
          <p:cNvSpPr txBox="1"/>
          <p:nvPr/>
        </p:nvSpPr>
        <p:spPr>
          <a:xfrm>
            <a:off x="4196664" y="2018786"/>
            <a:ext cx="249606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Oxygen"/>
              </a:rPr>
              <a:t>units of goods </a:t>
            </a:r>
          </a:p>
          <a:p>
            <a:r>
              <a:rPr lang="en-US">
                <a:solidFill>
                  <a:schemeClr val="accent4">
                    <a:lumMod val="75000"/>
                  </a:schemeClr>
                </a:solidFill>
                <a:latin typeface="Oxygen"/>
              </a:rPr>
              <a:t>produced in country o and consumed in country d</a:t>
            </a:r>
          </a:p>
          <a:p>
            <a:pPr algn="l"/>
            <a:endParaRPr lang="en-US"/>
          </a:p>
        </p:txBody>
      </p:sp>
      <p:sp>
        <p:nvSpPr>
          <p:cNvPr id="12" name="TextBox 11">
            <a:extLst>
              <a:ext uri="{FF2B5EF4-FFF2-40B4-BE49-F238E27FC236}">
                <a16:creationId xmlns:a16="http://schemas.microsoft.com/office/drawing/2014/main" id="{EBDC7573-FD1E-422A-8E29-76F43645C6CE}"/>
              </a:ext>
            </a:extLst>
          </p:cNvPr>
          <p:cNvSpPr txBox="1"/>
          <p:nvPr/>
        </p:nvSpPr>
        <p:spPr>
          <a:xfrm>
            <a:off x="524391" y="2980295"/>
            <a:ext cx="5809219"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solidFill>
                  <a:schemeClr val="tx1"/>
                </a:solidFill>
                <a:latin typeface="Oxygen"/>
              </a:rPr>
              <a:t>Feature:</a:t>
            </a:r>
          </a:p>
          <a:p>
            <a:r>
              <a:rPr lang="en-US" dirty="0">
                <a:solidFill>
                  <a:schemeClr val="accent4">
                    <a:lumMod val="75000"/>
                  </a:schemeClr>
                </a:solidFill>
                <a:latin typeface="Oxygen"/>
              </a:rPr>
              <a:t>Trade can affect pollution intensity (pollution emitted </a:t>
            </a:r>
            <a:endParaRPr lang="en-US">
              <a:solidFill>
                <a:schemeClr val="accent4">
                  <a:lumMod val="75000"/>
                </a:schemeClr>
              </a:solidFill>
              <a:latin typeface="Oxygen"/>
            </a:endParaRPr>
          </a:p>
          <a:p>
            <a:r>
              <a:rPr lang="en-US" dirty="0">
                <a:solidFill>
                  <a:schemeClr val="accent4">
                    <a:lumMod val="75000"/>
                  </a:schemeClr>
                </a:solidFill>
                <a:latin typeface="Oxygen"/>
              </a:rPr>
              <a:t>per unit of output) through changing the </a:t>
            </a:r>
            <a:r>
              <a:rPr lang="en-US" dirty="0" err="1">
                <a:solidFill>
                  <a:schemeClr val="accent4">
                    <a:lumMod val="75000"/>
                  </a:schemeClr>
                </a:solidFill>
                <a:latin typeface="Oxygen"/>
              </a:rPr>
              <a:t>the</a:t>
            </a:r>
            <a:r>
              <a:rPr lang="en-US" dirty="0">
                <a:solidFill>
                  <a:schemeClr val="accent4">
                    <a:lumMod val="75000"/>
                  </a:schemeClr>
                </a:solidFill>
                <a:latin typeface="Oxygen"/>
              </a:rPr>
              <a:t> types of transportation used for trade and the locations where goods are produced.</a:t>
            </a:r>
            <a:endParaRPr lang="en-US">
              <a:solidFill>
                <a:schemeClr val="accent4">
                  <a:lumMod val="75000"/>
                </a:schemeClr>
              </a:solidFill>
              <a:latin typeface="Oxygen"/>
            </a:endParaRPr>
          </a:p>
          <a:p>
            <a:endParaRPr lang="en-US">
              <a:solidFill>
                <a:schemeClr val="accent4">
                  <a:lumMod val="75000"/>
                </a:schemeClr>
              </a:solidFill>
              <a:latin typeface="Oxygen"/>
            </a:endParaRPr>
          </a:p>
        </p:txBody>
      </p:sp>
    </p:spTree>
    <p:extLst>
      <p:ext uri="{BB962C8B-B14F-4D97-AF65-F5344CB8AC3E}">
        <p14:creationId xmlns:p14="http://schemas.microsoft.com/office/powerpoint/2010/main" val="916916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0;p37">
            <a:extLst>
              <a:ext uri="{FF2B5EF4-FFF2-40B4-BE49-F238E27FC236}">
                <a16:creationId xmlns:a16="http://schemas.microsoft.com/office/drawing/2014/main" id="{956BFDC0-D7B1-0C34-D294-97B80D07E3D0}"/>
              </a:ext>
            </a:extLst>
          </p:cNvPr>
          <p:cNvSpPr txBox="1">
            <a:spLocks/>
          </p:cNvSpPr>
          <p:nvPr/>
        </p:nvSpPr>
        <p:spPr>
          <a:xfrm>
            <a:off x="371671" y="10335"/>
            <a:ext cx="8405885" cy="585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2000">
                <a:solidFill>
                  <a:schemeClr val="accent1"/>
                </a:solidFill>
              </a:rPr>
              <a:t>Model of Trade and Environment （Competitive Equilibrium) </a:t>
            </a:r>
          </a:p>
        </p:txBody>
      </p:sp>
      <p:sp>
        <p:nvSpPr>
          <p:cNvPr id="6" name="TextBox 5">
            <a:extLst>
              <a:ext uri="{FF2B5EF4-FFF2-40B4-BE49-F238E27FC236}">
                <a16:creationId xmlns:a16="http://schemas.microsoft.com/office/drawing/2014/main" id="{E9486F49-1B1D-57AD-A65F-4B96E1DC6E31}"/>
              </a:ext>
            </a:extLst>
          </p:cNvPr>
          <p:cNvSpPr txBox="1"/>
          <p:nvPr/>
        </p:nvSpPr>
        <p:spPr>
          <a:xfrm>
            <a:off x="327455" y="1231042"/>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A8BDF4D5-1B58-27CB-B6D0-7F17EDA9775B}"/>
              </a:ext>
            </a:extLst>
          </p:cNvPr>
          <p:cNvSpPr txBox="1"/>
          <p:nvPr/>
        </p:nvSpPr>
        <p:spPr>
          <a:xfrm>
            <a:off x="474191" y="466468"/>
            <a:ext cx="6805483"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solidFill>
                  <a:schemeClr val="accent1"/>
                </a:solidFill>
              </a:rPr>
              <a:t>Assumption 5 (Market Clearing)</a:t>
            </a:r>
            <a:r>
              <a:rPr lang="en-US">
                <a:solidFill>
                  <a:schemeClr val="accent1"/>
                </a:solidFill>
              </a:rPr>
              <a:t>: </a:t>
            </a:r>
            <a:r>
              <a:rPr lang="en-US">
                <a:solidFill>
                  <a:schemeClr val="accent4">
                    <a:lumMod val="75000"/>
                  </a:schemeClr>
                </a:solidFill>
                <a:latin typeface="Oxygen"/>
              </a:rPr>
              <a:t>Consumers maximize utility, firms maximize profits, and markets clear.</a:t>
            </a:r>
            <a:endParaRPr lang="en-US">
              <a:solidFill>
                <a:schemeClr val="accent4">
                  <a:lumMod val="75000"/>
                </a:schemeClr>
              </a:solidFill>
            </a:endParaRPr>
          </a:p>
          <a:p>
            <a:pPr marL="285750" indent="-285750">
              <a:buFont typeface="Arial"/>
              <a:buChar char="•"/>
            </a:pPr>
            <a:endParaRPr lang="en-US">
              <a:solidFill>
                <a:schemeClr val="accent4">
                  <a:lumMod val="75000"/>
                </a:schemeClr>
              </a:solidFill>
              <a:latin typeface="Oxygen"/>
            </a:endParaRPr>
          </a:p>
          <a:p>
            <a:endParaRPr lang="en-US">
              <a:solidFill>
                <a:schemeClr val="accent1"/>
              </a:solidFill>
            </a:endParaRPr>
          </a:p>
          <a:p>
            <a:pPr algn="l"/>
            <a:endParaRPr lang="en-US"/>
          </a:p>
        </p:txBody>
      </p:sp>
      <mc:AlternateContent xmlns:mc="http://schemas.openxmlformats.org/markup-compatibility/2006" xmlns:p14="http://schemas.microsoft.com/office/powerpoint/2010/main">
        <mc:Choice Requires="p14">
          <p:contentPart p14:bwMode="auto" r:id="rId2">
            <p14:nvContentPartPr>
              <p14:cNvPr id="22" name="Ink 21">
                <a:extLst>
                  <a:ext uri="{FF2B5EF4-FFF2-40B4-BE49-F238E27FC236}">
                    <a16:creationId xmlns:a16="http://schemas.microsoft.com/office/drawing/2014/main" id="{A55E833B-9E40-A447-08E9-3D22CB521DEC}"/>
                  </a:ext>
                </a:extLst>
              </p14:cNvPr>
              <p14:cNvContentPartPr/>
              <p14:nvPr/>
            </p14:nvContentPartPr>
            <p14:xfrm>
              <a:off x="3274540" y="2888391"/>
              <a:ext cx="19050" cy="19050"/>
            </p14:xfrm>
          </p:contentPart>
        </mc:Choice>
        <mc:Fallback xmlns="">
          <p:pic>
            <p:nvPicPr>
              <p:cNvPr id="22" name="Ink 21">
                <a:extLst>
                  <a:ext uri="{FF2B5EF4-FFF2-40B4-BE49-F238E27FC236}">
                    <a16:creationId xmlns:a16="http://schemas.microsoft.com/office/drawing/2014/main" id="{A55E833B-9E40-A447-08E9-3D22CB521DEC}"/>
                  </a:ext>
                </a:extLst>
              </p:cNvPr>
              <p:cNvPicPr/>
              <p:nvPr/>
            </p:nvPicPr>
            <p:blipFill>
              <a:blip r:embed="rId3"/>
              <a:stretch>
                <a:fillRect/>
              </a:stretch>
            </p:blipFill>
            <p:spPr>
              <a:xfrm>
                <a:off x="417040" y="-2826609"/>
                <a:ext cx="5715000" cy="1143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2" name="Ink 31">
                <a:extLst>
                  <a:ext uri="{FF2B5EF4-FFF2-40B4-BE49-F238E27FC236}">
                    <a16:creationId xmlns:a16="http://schemas.microsoft.com/office/drawing/2014/main" id="{E9F5E97C-40D1-93AD-4AA7-7AE48A204329}"/>
                  </a:ext>
                </a:extLst>
              </p14:cNvPr>
              <p14:cNvContentPartPr/>
              <p14:nvPr/>
            </p14:nvContentPartPr>
            <p14:xfrm>
              <a:off x="1838067" y="957648"/>
              <a:ext cx="19050" cy="19050"/>
            </p14:xfrm>
          </p:contentPart>
        </mc:Choice>
        <mc:Fallback xmlns="">
          <p:pic>
            <p:nvPicPr>
              <p:cNvPr id="32" name="Ink 31">
                <a:extLst>
                  <a:ext uri="{FF2B5EF4-FFF2-40B4-BE49-F238E27FC236}">
                    <a16:creationId xmlns:a16="http://schemas.microsoft.com/office/drawing/2014/main" id="{E9F5E97C-40D1-93AD-4AA7-7AE48A204329}"/>
                  </a:ext>
                </a:extLst>
              </p:cNvPr>
              <p:cNvPicPr/>
              <p:nvPr/>
            </p:nvPicPr>
            <p:blipFill>
              <a:blip r:embed="rId5"/>
              <a:stretch>
                <a:fillRect/>
              </a:stretch>
            </p:blipFill>
            <p:spPr>
              <a:xfrm>
                <a:off x="-2924433" y="-8567352"/>
                <a:ext cx="9525000" cy="19050000"/>
              </a:xfrm>
              <a:prstGeom prst="rect">
                <a:avLst/>
              </a:prstGeom>
            </p:spPr>
          </p:pic>
        </mc:Fallback>
      </mc:AlternateContent>
      <p:sp>
        <p:nvSpPr>
          <p:cNvPr id="3" name="TextBox 2">
            <a:extLst>
              <a:ext uri="{FF2B5EF4-FFF2-40B4-BE49-F238E27FC236}">
                <a16:creationId xmlns:a16="http://schemas.microsoft.com/office/drawing/2014/main" id="{1D13412C-9927-279A-405F-BD985E2F1771}"/>
              </a:ext>
            </a:extLst>
          </p:cNvPr>
          <p:cNvSpPr txBox="1"/>
          <p:nvPr/>
        </p:nvSpPr>
        <p:spPr>
          <a:xfrm>
            <a:off x="142102" y="4721825"/>
            <a:ext cx="438047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Oxygen"/>
              </a:rPr>
              <a:t>* Assume trade is imbalanced sector-by-sector</a:t>
            </a:r>
          </a:p>
        </p:txBody>
      </p:sp>
      <p:sp>
        <p:nvSpPr>
          <p:cNvPr id="4" name="TextBox 3">
            <a:extLst>
              <a:ext uri="{FF2B5EF4-FFF2-40B4-BE49-F238E27FC236}">
                <a16:creationId xmlns:a16="http://schemas.microsoft.com/office/drawing/2014/main" id="{EFEC1649-3CE5-4E48-8D51-D1991876860F}"/>
              </a:ext>
            </a:extLst>
          </p:cNvPr>
          <p:cNvSpPr txBox="1"/>
          <p:nvPr/>
        </p:nvSpPr>
        <p:spPr>
          <a:xfrm>
            <a:off x="253979" y="1050652"/>
            <a:ext cx="421056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4">
                    <a:lumMod val="75000"/>
                  </a:schemeClr>
                </a:solidFill>
                <a:latin typeface="Oxygen"/>
              </a:rPr>
              <a:t>Demand Stage 1: Cobb-Douglas preferences across sectors mean that each country spends the share α</a:t>
            </a:r>
            <a:r>
              <a:rPr lang="en-US" dirty="0" err="1">
                <a:solidFill>
                  <a:schemeClr val="accent4">
                    <a:lumMod val="75000"/>
                  </a:schemeClr>
                </a:solidFill>
                <a:latin typeface="Oxygen"/>
              </a:rPr>
              <a:t>dj</a:t>
            </a:r>
            <a:r>
              <a:rPr lang="en-US" dirty="0">
                <a:solidFill>
                  <a:schemeClr val="accent4">
                    <a:lumMod val="75000"/>
                  </a:schemeClr>
                </a:solidFill>
                <a:latin typeface="Oxygen"/>
              </a:rPr>
              <a:t> on sector j. </a:t>
            </a:r>
          </a:p>
          <a:p>
            <a:pPr marL="285750" indent="-285750">
              <a:buFont typeface="Arial"/>
              <a:buChar char="•"/>
            </a:pPr>
            <a:endParaRPr lang="en-US">
              <a:solidFill>
                <a:schemeClr val="accent4">
                  <a:lumMod val="75000"/>
                </a:schemeClr>
              </a:solidFill>
              <a:latin typeface="Oxygen"/>
            </a:endParaRPr>
          </a:p>
          <a:p>
            <a:r>
              <a:rPr lang="en-US" dirty="0">
                <a:solidFill>
                  <a:schemeClr val="accent4">
                    <a:lumMod val="75000"/>
                  </a:schemeClr>
                </a:solidFill>
                <a:latin typeface="Oxygen"/>
              </a:rPr>
              <a:t>Demand stage 2: countries allocate this expenditure across varieties within a sector according to the  “gravity” demand: </a:t>
            </a:r>
          </a:p>
          <a:p>
            <a:endParaRPr lang="en-US"/>
          </a:p>
          <a:p>
            <a:r>
              <a:rPr lang="en-US" b="1" dirty="0">
                <a:solidFill>
                  <a:schemeClr val="accent4">
                    <a:lumMod val="75000"/>
                  </a:schemeClr>
                </a:solidFill>
                <a:latin typeface="Oxygen"/>
              </a:rPr>
              <a:t>Profit and utility maximizing expenditure</a:t>
            </a:r>
          </a:p>
        </p:txBody>
      </p:sp>
      <p:pic>
        <p:nvPicPr>
          <p:cNvPr id="8" name="Picture 8" descr="Diagram&#10;&#10;Description automatically generated">
            <a:extLst>
              <a:ext uri="{FF2B5EF4-FFF2-40B4-BE49-F238E27FC236}">
                <a16:creationId xmlns:a16="http://schemas.microsoft.com/office/drawing/2014/main" id="{BD8E5E9C-602F-CCB4-AD59-D0046EB78C90}"/>
              </a:ext>
            </a:extLst>
          </p:cNvPr>
          <p:cNvPicPr>
            <a:picLocks noChangeAspect="1"/>
          </p:cNvPicPr>
          <p:nvPr/>
        </p:nvPicPr>
        <p:blipFill>
          <a:blip r:embed="rId6"/>
          <a:stretch>
            <a:fillRect/>
          </a:stretch>
        </p:blipFill>
        <p:spPr>
          <a:xfrm>
            <a:off x="4466968" y="1785187"/>
            <a:ext cx="2418836" cy="939843"/>
          </a:xfrm>
          <a:prstGeom prst="rect">
            <a:avLst/>
          </a:prstGeom>
        </p:spPr>
      </p:pic>
      <p:cxnSp>
        <p:nvCxnSpPr>
          <p:cNvPr id="9" name="Straight Arrow Connector 8">
            <a:extLst>
              <a:ext uri="{FF2B5EF4-FFF2-40B4-BE49-F238E27FC236}">
                <a16:creationId xmlns:a16="http://schemas.microsoft.com/office/drawing/2014/main" id="{690FB1FB-2A4F-E885-2580-998A49B5A1FA}"/>
              </a:ext>
            </a:extLst>
          </p:cNvPr>
          <p:cNvCxnSpPr/>
          <p:nvPr/>
        </p:nvCxnSpPr>
        <p:spPr>
          <a:xfrm flipV="1">
            <a:off x="5076310" y="1565447"/>
            <a:ext cx="420130" cy="560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4022AA1-20BA-E934-FC4F-7983C8273FBE}"/>
              </a:ext>
            </a:extLst>
          </p:cNvPr>
          <p:cNvSpPr txBox="1"/>
          <p:nvPr/>
        </p:nvSpPr>
        <p:spPr>
          <a:xfrm>
            <a:off x="5455508" y="1123415"/>
            <a:ext cx="351549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a:solidFill>
                  <a:schemeClr val="accent4">
                    <a:lumMod val="75000"/>
                  </a:schemeClr>
                </a:solidFill>
                <a:latin typeface="Oxygen"/>
              </a:rPr>
              <a:t>share of country d’s expenditure on sector j, devoted to goods from producing in country o</a:t>
            </a:r>
            <a:endParaRPr lang="en-US" dirty="0">
              <a:solidFill>
                <a:schemeClr val="accent4">
                  <a:lumMod val="75000"/>
                </a:schemeClr>
              </a:solidFill>
            </a:endParaRPr>
          </a:p>
          <a:p>
            <a:pPr algn="l"/>
            <a:endParaRPr lang="en-US"/>
          </a:p>
        </p:txBody>
      </p:sp>
      <p:sp>
        <p:nvSpPr>
          <p:cNvPr id="12" name="TextBox 11">
            <a:extLst>
              <a:ext uri="{FF2B5EF4-FFF2-40B4-BE49-F238E27FC236}">
                <a16:creationId xmlns:a16="http://schemas.microsoft.com/office/drawing/2014/main" id="{5B46409F-56A5-C811-2382-6F110AD8B243}"/>
              </a:ext>
            </a:extLst>
          </p:cNvPr>
          <p:cNvSpPr txBox="1"/>
          <p:nvPr/>
        </p:nvSpPr>
        <p:spPr>
          <a:xfrm>
            <a:off x="6949903" y="1771748"/>
            <a:ext cx="2326160"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chemeClr val="accent4">
                    <a:lumMod val="75000"/>
                  </a:schemeClr>
                </a:solidFill>
              </a:rPr>
              <a:t>Pjd</a:t>
            </a:r>
            <a:r>
              <a:rPr lang="en-US" dirty="0">
                <a:solidFill>
                  <a:schemeClr val="accent4">
                    <a:lumMod val="75000"/>
                  </a:schemeClr>
                </a:solidFill>
              </a:rPr>
              <a:t>: product price at destination d</a:t>
            </a:r>
          </a:p>
          <a:p>
            <a:r>
              <a:rPr lang="en-US" dirty="0">
                <a:solidFill>
                  <a:schemeClr val="accent4">
                    <a:lumMod val="75000"/>
                  </a:schemeClr>
                </a:solidFill>
                <a:latin typeface="Oxygen"/>
              </a:rPr>
              <a:t>θ j ≡ 1 − σ j:  key trade elasticity of a large family of gravity models</a:t>
            </a:r>
            <a:endParaRPr lang="en-US" dirty="0">
              <a:solidFill>
                <a:schemeClr val="accent4">
                  <a:lumMod val="75000"/>
                </a:schemeClr>
              </a:solidFill>
            </a:endParaRPr>
          </a:p>
          <a:p>
            <a:endParaRPr lang="en-US" i="1"/>
          </a:p>
          <a:p>
            <a:pPr algn="l"/>
            <a:endParaRPr lang="en-US"/>
          </a:p>
        </p:txBody>
      </p:sp>
      <p:pic>
        <p:nvPicPr>
          <p:cNvPr id="13" name="Picture 13" descr="Text&#10;&#10;Description automatically generated">
            <a:extLst>
              <a:ext uri="{FF2B5EF4-FFF2-40B4-BE49-F238E27FC236}">
                <a16:creationId xmlns:a16="http://schemas.microsoft.com/office/drawing/2014/main" id="{200CEB16-8937-73D3-E227-7AEACCA45C66}"/>
              </a:ext>
            </a:extLst>
          </p:cNvPr>
          <p:cNvPicPr>
            <a:picLocks noChangeAspect="1"/>
          </p:cNvPicPr>
          <p:nvPr/>
        </p:nvPicPr>
        <p:blipFill>
          <a:blip r:embed="rId7"/>
          <a:stretch>
            <a:fillRect/>
          </a:stretch>
        </p:blipFill>
        <p:spPr>
          <a:xfrm>
            <a:off x="543697" y="3184545"/>
            <a:ext cx="2743200" cy="504355"/>
          </a:xfrm>
          <a:prstGeom prst="rect">
            <a:avLst/>
          </a:prstGeom>
        </p:spPr>
      </p:pic>
      <p:cxnSp>
        <p:nvCxnSpPr>
          <p:cNvPr id="14" name="Straight Arrow Connector 13">
            <a:extLst>
              <a:ext uri="{FF2B5EF4-FFF2-40B4-BE49-F238E27FC236}">
                <a16:creationId xmlns:a16="http://schemas.microsoft.com/office/drawing/2014/main" id="{51F0752D-ACBD-3760-2302-69466EF38CB3}"/>
              </a:ext>
            </a:extLst>
          </p:cNvPr>
          <p:cNvCxnSpPr/>
          <p:nvPr/>
        </p:nvCxnSpPr>
        <p:spPr>
          <a:xfrm flipH="1">
            <a:off x="418586" y="3597361"/>
            <a:ext cx="244045" cy="304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5CDD39-2F99-B7BA-FB2D-D3BCF6B7BA05}"/>
              </a:ext>
            </a:extLst>
          </p:cNvPr>
          <p:cNvSpPr txBox="1"/>
          <p:nvPr/>
        </p:nvSpPr>
        <p:spPr>
          <a:xfrm>
            <a:off x="145964" y="3829821"/>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total expenditure on goods from a sector, sum over intermediate and final goods</a:t>
            </a:r>
          </a:p>
        </p:txBody>
      </p:sp>
      <p:sp>
        <p:nvSpPr>
          <p:cNvPr id="16" name="TextBox 15">
            <a:extLst>
              <a:ext uri="{FF2B5EF4-FFF2-40B4-BE49-F238E27FC236}">
                <a16:creationId xmlns:a16="http://schemas.microsoft.com/office/drawing/2014/main" id="{0BF88ACC-F584-5C70-7CE2-CF9C764F7449}"/>
              </a:ext>
            </a:extLst>
          </p:cNvPr>
          <p:cNvSpPr txBox="1"/>
          <p:nvPr/>
        </p:nvSpPr>
        <p:spPr>
          <a:xfrm>
            <a:off x="6104238" y="2852866"/>
            <a:ext cx="309073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Weighted measure of carbon taxes</a:t>
            </a:r>
          </a:p>
        </p:txBody>
      </p:sp>
      <p:pic>
        <p:nvPicPr>
          <p:cNvPr id="17" name="Picture 17" descr="Text&#10;&#10;Description automatically generated">
            <a:extLst>
              <a:ext uri="{FF2B5EF4-FFF2-40B4-BE49-F238E27FC236}">
                <a16:creationId xmlns:a16="http://schemas.microsoft.com/office/drawing/2014/main" id="{C80384AF-BC7C-A4BB-92C0-4F177B5D3962}"/>
              </a:ext>
            </a:extLst>
          </p:cNvPr>
          <p:cNvPicPr>
            <a:picLocks noChangeAspect="1"/>
          </p:cNvPicPr>
          <p:nvPr/>
        </p:nvPicPr>
        <p:blipFill>
          <a:blip r:embed="rId8"/>
          <a:stretch>
            <a:fillRect/>
          </a:stretch>
        </p:blipFill>
        <p:spPr>
          <a:xfrm>
            <a:off x="3671501" y="3138776"/>
            <a:ext cx="2442005" cy="379652"/>
          </a:xfrm>
          <a:prstGeom prst="rect">
            <a:avLst/>
          </a:prstGeom>
        </p:spPr>
      </p:pic>
      <p:pic>
        <p:nvPicPr>
          <p:cNvPr id="18" name="Picture 18" descr="A picture containing text, clock, watch, gauge&#10;&#10;Description automatically generated">
            <a:extLst>
              <a:ext uri="{FF2B5EF4-FFF2-40B4-BE49-F238E27FC236}">
                <a16:creationId xmlns:a16="http://schemas.microsoft.com/office/drawing/2014/main" id="{0243EA42-39DA-5AF4-A3A8-8B9683140898}"/>
              </a:ext>
            </a:extLst>
          </p:cNvPr>
          <p:cNvPicPr>
            <a:picLocks noChangeAspect="1"/>
          </p:cNvPicPr>
          <p:nvPr/>
        </p:nvPicPr>
        <p:blipFill>
          <a:blip r:embed="rId9"/>
          <a:stretch>
            <a:fillRect/>
          </a:stretch>
        </p:blipFill>
        <p:spPr>
          <a:xfrm>
            <a:off x="6335927" y="3138283"/>
            <a:ext cx="2635079" cy="380635"/>
          </a:xfrm>
          <a:prstGeom prst="rect">
            <a:avLst/>
          </a:prstGeom>
        </p:spPr>
      </p:pic>
      <p:sp>
        <p:nvSpPr>
          <p:cNvPr id="19" name="TextBox 18">
            <a:extLst>
              <a:ext uri="{FF2B5EF4-FFF2-40B4-BE49-F238E27FC236}">
                <a16:creationId xmlns:a16="http://schemas.microsoft.com/office/drawing/2014/main" id="{39E38739-0D3F-E8FA-1AB3-E7FDDE4009A8}"/>
              </a:ext>
            </a:extLst>
          </p:cNvPr>
          <p:cNvSpPr txBox="1"/>
          <p:nvPr/>
        </p:nvSpPr>
        <p:spPr>
          <a:xfrm>
            <a:off x="4083690" y="2831083"/>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Income from sector j</a:t>
            </a:r>
          </a:p>
        </p:txBody>
      </p:sp>
      <p:cxnSp>
        <p:nvCxnSpPr>
          <p:cNvPr id="20" name="Straight Arrow Connector 19">
            <a:extLst>
              <a:ext uri="{FF2B5EF4-FFF2-40B4-BE49-F238E27FC236}">
                <a16:creationId xmlns:a16="http://schemas.microsoft.com/office/drawing/2014/main" id="{869D0EAA-DE48-B8A6-FAF2-E58B67EF745D}"/>
              </a:ext>
            </a:extLst>
          </p:cNvPr>
          <p:cNvCxnSpPr/>
          <p:nvPr/>
        </p:nvCxnSpPr>
        <p:spPr>
          <a:xfrm flipV="1">
            <a:off x="2392576" y="3245192"/>
            <a:ext cx="1323719" cy="66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2" descr="A picture containing text, furniture, seat, stool&#10;&#10;Description automatically generated">
            <a:extLst>
              <a:ext uri="{FF2B5EF4-FFF2-40B4-BE49-F238E27FC236}">
                <a16:creationId xmlns:a16="http://schemas.microsoft.com/office/drawing/2014/main" id="{E62AC614-F724-3AA3-B52E-5D965166A609}"/>
              </a:ext>
            </a:extLst>
          </p:cNvPr>
          <p:cNvPicPr>
            <a:picLocks noChangeAspect="1"/>
          </p:cNvPicPr>
          <p:nvPr/>
        </p:nvPicPr>
        <p:blipFill>
          <a:blip r:embed="rId10"/>
          <a:stretch>
            <a:fillRect/>
          </a:stretch>
        </p:blipFill>
        <p:spPr>
          <a:xfrm>
            <a:off x="3671501" y="3690822"/>
            <a:ext cx="2449728" cy="395391"/>
          </a:xfrm>
          <a:prstGeom prst="rect">
            <a:avLst/>
          </a:prstGeom>
        </p:spPr>
      </p:pic>
      <p:cxnSp>
        <p:nvCxnSpPr>
          <p:cNvPr id="24" name="Straight Arrow Connector 23">
            <a:extLst>
              <a:ext uri="{FF2B5EF4-FFF2-40B4-BE49-F238E27FC236}">
                <a16:creationId xmlns:a16="http://schemas.microsoft.com/office/drawing/2014/main" id="{D16EB546-76DC-FDFB-182A-0C14192BDFC2}"/>
              </a:ext>
            </a:extLst>
          </p:cNvPr>
          <p:cNvCxnSpPr>
            <a:cxnSpLocks/>
          </p:cNvCxnSpPr>
          <p:nvPr/>
        </p:nvCxnSpPr>
        <p:spPr>
          <a:xfrm>
            <a:off x="3218934" y="3612805"/>
            <a:ext cx="427855" cy="188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0B131FA-9B73-B7C2-B23E-55CB6CE0247C}"/>
              </a:ext>
            </a:extLst>
          </p:cNvPr>
          <p:cNvSpPr txBox="1"/>
          <p:nvPr/>
        </p:nvSpPr>
        <p:spPr>
          <a:xfrm>
            <a:off x="3590410" y="4084679"/>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Full income: labor earning +tax revenue + net import</a:t>
            </a:r>
          </a:p>
        </p:txBody>
      </p:sp>
      <p:pic>
        <p:nvPicPr>
          <p:cNvPr id="25" name="Picture 25" descr="Text&#10;&#10;Description automatically generated">
            <a:extLst>
              <a:ext uri="{FF2B5EF4-FFF2-40B4-BE49-F238E27FC236}">
                <a16:creationId xmlns:a16="http://schemas.microsoft.com/office/drawing/2014/main" id="{428EF50B-45F9-DD3E-5DC8-37F8D7E7EDDB}"/>
              </a:ext>
            </a:extLst>
          </p:cNvPr>
          <p:cNvPicPr>
            <a:picLocks noChangeAspect="1"/>
          </p:cNvPicPr>
          <p:nvPr/>
        </p:nvPicPr>
        <p:blipFill>
          <a:blip r:embed="rId11"/>
          <a:stretch>
            <a:fillRect/>
          </a:stretch>
        </p:blipFill>
        <p:spPr>
          <a:xfrm>
            <a:off x="6281866" y="3674609"/>
            <a:ext cx="2743200" cy="311972"/>
          </a:xfrm>
          <a:prstGeom prst="rect">
            <a:avLst/>
          </a:prstGeom>
        </p:spPr>
      </p:pic>
      <p:pic>
        <p:nvPicPr>
          <p:cNvPr id="26" name="Picture 26" descr="Icon&#10;&#10;Description automatically generated">
            <a:extLst>
              <a:ext uri="{FF2B5EF4-FFF2-40B4-BE49-F238E27FC236}">
                <a16:creationId xmlns:a16="http://schemas.microsoft.com/office/drawing/2014/main" id="{A1260A64-9306-3E11-1FAD-20A0092EEC50}"/>
              </a:ext>
            </a:extLst>
          </p:cNvPr>
          <p:cNvPicPr>
            <a:picLocks noChangeAspect="1"/>
          </p:cNvPicPr>
          <p:nvPr/>
        </p:nvPicPr>
        <p:blipFill>
          <a:blip r:embed="rId12"/>
          <a:stretch>
            <a:fillRect/>
          </a:stretch>
        </p:blipFill>
        <p:spPr>
          <a:xfrm>
            <a:off x="7200899" y="4029735"/>
            <a:ext cx="1824167" cy="319956"/>
          </a:xfrm>
          <a:prstGeom prst="rect">
            <a:avLst/>
          </a:prstGeom>
        </p:spPr>
      </p:pic>
      <p:cxnSp>
        <p:nvCxnSpPr>
          <p:cNvPr id="27" name="Straight Arrow Connector 26">
            <a:extLst>
              <a:ext uri="{FF2B5EF4-FFF2-40B4-BE49-F238E27FC236}">
                <a16:creationId xmlns:a16="http://schemas.microsoft.com/office/drawing/2014/main" id="{FCE4188D-929D-02E4-A33C-D2B423BAA549}"/>
              </a:ext>
            </a:extLst>
          </p:cNvPr>
          <p:cNvCxnSpPr/>
          <p:nvPr/>
        </p:nvCxnSpPr>
        <p:spPr>
          <a:xfrm>
            <a:off x="7505185" y="4269258"/>
            <a:ext cx="172995" cy="21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BA1C2EC-53AB-FBC2-8F8D-52E405F95027}"/>
              </a:ext>
            </a:extLst>
          </p:cNvPr>
          <p:cNvCxnSpPr/>
          <p:nvPr/>
        </p:nvCxnSpPr>
        <p:spPr>
          <a:xfrm flipH="1">
            <a:off x="6979251" y="3941031"/>
            <a:ext cx="336720" cy="381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D80AF57-C0C3-A979-CAA4-17687A0BDAC9}"/>
              </a:ext>
            </a:extLst>
          </p:cNvPr>
          <p:cNvSpPr txBox="1"/>
          <p:nvPr/>
        </p:nvSpPr>
        <p:spPr>
          <a:xfrm>
            <a:off x="5826211" y="4451522"/>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carbon tax per dollar of d's export/ import</a:t>
            </a:r>
          </a:p>
        </p:txBody>
      </p:sp>
      <p:sp>
        <p:nvSpPr>
          <p:cNvPr id="2" name="Rectangle 1">
            <a:extLst>
              <a:ext uri="{FF2B5EF4-FFF2-40B4-BE49-F238E27FC236}">
                <a16:creationId xmlns:a16="http://schemas.microsoft.com/office/drawing/2014/main" id="{C5AC5113-04AB-CB2A-6CC9-156B284EC989}"/>
              </a:ext>
            </a:extLst>
          </p:cNvPr>
          <p:cNvSpPr/>
          <p:nvPr/>
        </p:nvSpPr>
        <p:spPr>
          <a:xfrm>
            <a:off x="4521443" y="1814145"/>
            <a:ext cx="2370260" cy="908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78D9324-9128-13CD-CDE1-738EB039DF7E}"/>
              </a:ext>
            </a:extLst>
          </p:cNvPr>
          <p:cNvSpPr txBox="1"/>
          <p:nvPr/>
        </p:nvSpPr>
        <p:spPr>
          <a:xfrm>
            <a:off x="5457091" y="709245"/>
            <a:ext cx="320845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err="1">
                <a:solidFill>
                  <a:schemeClr val="accent4">
                    <a:lumMod val="75000"/>
                  </a:schemeClr>
                </a:solidFill>
              </a:rPr>
              <a:t>cjo</a:t>
            </a:r>
            <a:r>
              <a:rPr lang="en-US">
                <a:solidFill>
                  <a:schemeClr val="accent4">
                    <a:lumMod val="75000"/>
                  </a:schemeClr>
                </a:solidFill>
              </a:rPr>
              <a:t> refers to assumption 2 &amp; </a:t>
            </a:r>
            <a:r>
              <a:rPr lang="en-US" err="1">
                <a:solidFill>
                  <a:schemeClr val="accent4">
                    <a:lumMod val="75000"/>
                  </a:schemeClr>
                </a:solidFill>
              </a:rPr>
              <a:t>pjd</a:t>
            </a:r>
            <a:r>
              <a:rPr lang="en-US">
                <a:solidFill>
                  <a:schemeClr val="accent4">
                    <a:lumMod val="75000"/>
                  </a:schemeClr>
                </a:solidFill>
              </a:rPr>
              <a:t> refers to assumption 1</a:t>
            </a:r>
            <a:endParaRPr lang="en-US"/>
          </a:p>
        </p:txBody>
      </p:sp>
      <p:sp>
        <p:nvSpPr>
          <p:cNvPr id="30" name="TextBox 29">
            <a:extLst>
              <a:ext uri="{FF2B5EF4-FFF2-40B4-BE49-F238E27FC236}">
                <a16:creationId xmlns:a16="http://schemas.microsoft.com/office/drawing/2014/main" id="{1165AABA-DC5D-980D-B565-3A64EC30F5B9}"/>
              </a:ext>
            </a:extLst>
          </p:cNvPr>
          <p:cNvSpPr txBox="1"/>
          <p:nvPr/>
        </p:nvSpPr>
        <p:spPr>
          <a:xfrm>
            <a:off x="3588391" y="1551439"/>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4">
                    <a:lumMod val="75000"/>
                  </a:schemeClr>
                </a:solidFill>
                <a:latin typeface="Oxygen"/>
              </a:rPr>
              <a:t>share of country d’s expenditure on sector j</a:t>
            </a:r>
          </a:p>
        </p:txBody>
      </p:sp>
    </p:spTree>
    <p:extLst>
      <p:ext uri="{BB962C8B-B14F-4D97-AF65-F5344CB8AC3E}">
        <p14:creationId xmlns:p14="http://schemas.microsoft.com/office/powerpoint/2010/main" val="3267021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0;p37">
            <a:extLst>
              <a:ext uri="{FF2B5EF4-FFF2-40B4-BE49-F238E27FC236}">
                <a16:creationId xmlns:a16="http://schemas.microsoft.com/office/drawing/2014/main" id="{956BFDC0-D7B1-0C34-D294-97B80D07E3D0}"/>
              </a:ext>
            </a:extLst>
          </p:cNvPr>
          <p:cNvSpPr txBox="1">
            <a:spLocks/>
          </p:cNvSpPr>
          <p:nvPr/>
        </p:nvSpPr>
        <p:spPr>
          <a:xfrm>
            <a:off x="371671" y="17661"/>
            <a:ext cx="8405885" cy="3949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2000">
                <a:solidFill>
                  <a:schemeClr val="accent1"/>
                </a:solidFill>
              </a:rPr>
              <a:t>Model of Trade and Environment （Competitive Equilibrium)</a:t>
            </a:r>
            <a:endParaRPr lang="ja-JP" altLang="en-US" sz="2000">
              <a:solidFill>
                <a:schemeClr val="accent1"/>
              </a:solidFill>
            </a:endParaRPr>
          </a:p>
        </p:txBody>
      </p:sp>
      <p:sp>
        <p:nvSpPr>
          <p:cNvPr id="6" name="TextBox 5">
            <a:extLst>
              <a:ext uri="{FF2B5EF4-FFF2-40B4-BE49-F238E27FC236}">
                <a16:creationId xmlns:a16="http://schemas.microsoft.com/office/drawing/2014/main" id="{E9486F49-1B1D-57AD-A65F-4B96E1DC6E31}"/>
              </a:ext>
            </a:extLst>
          </p:cNvPr>
          <p:cNvSpPr txBox="1"/>
          <p:nvPr/>
        </p:nvSpPr>
        <p:spPr>
          <a:xfrm>
            <a:off x="327455" y="1231042"/>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A8BDF4D5-1B58-27CB-B6D0-7F17EDA9775B}"/>
              </a:ext>
            </a:extLst>
          </p:cNvPr>
          <p:cNvSpPr txBox="1"/>
          <p:nvPr/>
        </p:nvSpPr>
        <p:spPr>
          <a:xfrm>
            <a:off x="474191" y="466468"/>
            <a:ext cx="6805483"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solidFill>
                  <a:schemeClr val="accent1"/>
                </a:solidFill>
              </a:rPr>
              <a:t>Assumption 5 (Market Clearing)</a:t>
            </a:r>
            <a:r>
              <a:rPr lang="en-US">
                <a:solidFill>
                  <a:schemeClr val="accent1"/>
                </a:solidFill>
              </a:rPr>
              <a:t>: </a:t>
            </a:r>
            <a:r>
              <a:rPr lang="en-US">
                <a:solidFill>
                  <a:schemeClr val="accent4">
                    <a:lumMod val="75000"/>
                  </a:schemeClr>
                </a:solidFill>
                <a:latin typeface="Oxygen"/>
              </a:rPr>
              <a:t>Consumers maximize utility, firms maximize profits, and markets clear.</a:t>
            </a:r>
            <a:endParaRPr lang="en-US">
              <a:solidFill>
                <a:schemeClr val="accent4">
                  <a:lumMod val="75000"/>
                </a:schemeClr>
              </a:solidFill>
            </a:endParaRPr>
          </a:p>
          <a:p>
            <a:pPr marL="285750" indent="-285750">
              <a:buFont typeface="Arial"/>
              <a:buChar char="•"/>
            </a:pPr>
            <a:endParaRPr lang="en-US">
              <a:solidFill>
                <a:schemeClr val="accent4">
                  <a:lumMod val="75000"/>
                </a:schemeClr>
              </a:solidFill>
              <a:latin typeface="Oxygen"/>
            </a:endParaRPr>
          </a:p>
          <a:p>
            <a:endParaRPr lang="en-US">
              <a:solidFill>
                <a:schemeClr val="accent1"/>
              </a:solidFill>
            </a:endParaRPr>
          </a:p>
          <a:p>
            <a:pPr algn="l"/>
            <a:endParaRPr lang="en-US"/>
          </a:p>
        </p:txBody>
      </p:sp>
      <mc:AlternateContent xmlns:mc="http://schemas.openxmlformats.org/markup-compatibility/2006" xmlns:p14="http://schemas.microsoft.com/office/powerpoint/2010/main">
        <mc:Choice Requires="p14">
          <p:contentPart p14:bwMode="auto" r:id="rId2">
            <p14:nvContentPartPr>
              <p14:cNvPr id="22" name="Ink 21">
                <a:extLst>
                  <a:ext uri="{FF2B5EF4-FFF2-40B4-BE49-F238E27FC236}">
                    <a16:creationId xmlns:a16="http://schemas.microsoft.com/office/drawing/2014/main" id="{A55E833B-9E40-A447-08E9-3D22CB521DEC}"/>
                  </a:ext>
                </a:extLst>
              </p14:cNvPr>
              <p14:cNvContentPartPr/>
              <p14:nvPr/>
            </p14:nvContentPartPr>
            <p14:xfrm>
              <a:off x="3274540" y="2888391"/>
              <a:ext cx="19050" cy="19050"/>
            </p14:xfrm>
          </p:contentPart>
        </mc:Choice>
        <mc:Fallback xmlns="">
          <p:pic>
            <p:nvPicPr>
              <p:cNvPr id="22" name="Ink 21">
                <a:extLst>
                  <a:ext uri="{FF2B5EF4-FFF2-40B4-BE49-F238E27FC236}">
                    <a16:creationId xmlns:a16="http://schemas.microsoft.com/office/drawing/2014/main" id="{A55E833B-9E40-A447-08E9-3D22CB521DEC}"/>
                  </a:ext>
                </a:extLst>
              </p:cNvPr>
              <p:cNvPicPr/>
              <p:nvPr/>
            </p:nvPicPr>
            <p:blipFill>
              <a:blip r:embed="rId3"/>
              <a:stretch>
                <a:fillRect/>
              </a:stretch>
            </p:blipFill>
            <p:spPr>
              <a:xfrm>
                <a:off x="417040" y="-2826609"/>
                <a:ext cx="5715000" cy="1143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2" name="Ink 31">
                <a:extLst>
                  <a:ext uri="{FF2B5EF4-FFF2-40B4-BE49-F238E27FC236}">
                    <a16:creationId xmlns:a16="http://schemas.microsoft.com/office/drawing/2014/main" id="{E9F5E97C-40D1-93AD-4AA7-7AE48A204329}"/>
                  </a:ext>
                </a:extLst>
              </p14:cNvPr>
              <p14:cNvContentPartPr/>
              <p14:nvPr/>
            </p14:nvContentPartPr>
            <p14:xfrm>
              <a:off x="1838067" y="957648"/>
              <a:ext cx="19050" cy="19050"/>
            </p14:xfrm>
          </p:contentPart>
        </mc:Choice>
        <mc:Fallback xmlns="">
          <p:pic>
            <p:nvPicPr>
              <p:cNvPr id="32" name="Ink 31">
                <a:extLst>
                  <a:ext uri="{FF2B5EF4-FFF2-40B4-BE49-F238E27FC236}">
                    <a16:creationId xmlns:a16="http://schemas.microsoft.com/office/drawing/2014/main" id="{E9F5E97C-40D1-93AD-4AA7-7AE48A204329}"/>
                  </a:ext>
                </a:extLst>
              </p:cNvPr>
              <p:cNvPicPr/>
              <p:nvPr/>
            </p:nvPicPr>
            <p:blipFill>
              <a:blip r:embed="rId5"/>
              <a:stretch>
                <a:fillRect/>
              </a:stretch>
            </p:blipFill>
            <p:spPr>
              <a:xfrm>
                <a:off x="-2924433" y="-8567352"/>
                <a:ext cx="9525000" cy="19050000"/>
              </a:xfrm>
              <a:prstGeom prst="rect">
                <a:avLst/>
              </a:prstGeom>
            </p:spPr>
          </p:pic>
        </mc:Fallback>
      </mc:AlternateContent>
      <p:pic>
        <p:nvPicPr>
          <p:cNvPr id="2" name="Picture 9" descr="A picture containing schematic&#10;&#10;Description automatically generated">
            <a:extLst>
              <a:ext uri="{FF2B5EF4-FFF2-40B4-BE49-F238E27FC236}">
                <a16:creationId xmlns:a16="http://schemas.microsoft.com/office/drawing/2014/main" id="{2D40E98A-A71E-E695-4977-75D4ADA2ED89}"/>
              </a:ext>
            </a:extLst>
          </p:cNvPr>
          <p:cNvPicPr>
            <a:picLocks noChangeAspect="1"/>
          </p:cNvPicPr>
          <p:nvPr/>
        </p:nvPicPr>
        <p:blipFill>
          <a:blip r:embed="rId6"/>
          <a:stretch>
            <a:fillRect/>
          </a:stretch>
        </p:blipFill>
        <p:spPr>
          <a:xfrm>
            <a:off x="690433" y="1137330"/>
            <a:ext cx="4357302" cy="783636"/>
          </a:xfrm>
          <a:prstGeom prst="rect">
            <a:avLst/>
          </a:prstGeom>
        </p:spPr>
      </p:pic>
      <p:sp>
        <p:nvSpPr>
          <p:cNvPr id="10" name="TextBox 9">
            <a:extLst>
              <a:ext uri="{FF2B5EF4-FFF2-40B4-BE49-F238E27FC236}">
                <a16:creationId xmlns:a16="http://schemas.microsoft.com/office/drawing/2014/main" id="{F5A5B8D3-7304-BA5B-5C2B-6E8F8E7C8AFB}"/>
              </a:ext>
            </a:extLst>
          </p:cNvPr>
          <p:cNvSpPr txBox="1"/>
          <p:nvPr/>
        </p:nvSpPr>
        <p:spPr>
          <a:xfrm>
            <a:off x="682711" y="2065123"/>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Oxygen"/>
              </a:rPr>
              <a:t>Market clearing: M=X (Imports=exports)</a:t>
            </a:r>
          </a:p>
        </p:txBody>
      </p:sp>
      <p:cxnSp>
        <p:nvCxnSpPr>
          <p:cNvPr id="9" name="Straight Arrow Connector 8">
            <a:extLst>
              <a:ext uri="{FF2B5EF4-FFF2-40B4-BE49-F238E27FC236}">
                <a16:creationId xmlns:a16="http://schemas.microsoft.com/office/drawing/2014/main" id="{690FB1FB-2A4F-E885-2580-998A49B5A1FA}"/>
              </a:ext>
            </a:extLst>
          </p:cNvPr>
          <p:cNvCxnSpPr/>
          <p:nvPr/>
        </p:nvCxnSpPr>
        <p:spPr>
          <a:xfrm flipH="1">
            <a:off x="4724142" y="1809493"/>
            <a:ext cx="74141" cy="1509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78F3A49-9839-1827-34A6-110525F22572}"/>
              </a:ext>
            </a:extLst>
          </p:cNvPr>
          <p:cNvSpPr txBox="1"/>
          <p:nvPr/>
        </p:nvSpPr>
        <p:spPr>
          <a:xfrm>
            <a:off x="5428478" y="1018660"/>
            <a:ext cx="2743200"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a:solidFill>
                  <a:schemeClr val="accent4">
                    <a:lumMod val="75000"/>
                  </a:schemeClr>
                </a:solidFill>
                <a:latin typeface="Oxygen"/>
              </a:rPr>
              <a:t>Td: A country’s total net imports across sectors, positive for a country with a trade deficit, a transfer from the rest of the world to country d, which is fixed in counterfactuals.</a:t>
            </a:r>
          </a:p>
          <a:p>
            <a:pPr marL="285750" indent="-285750">
              <a:buChar char="•"/>
            </a:pPr>
            <a:r>
              <a:rPr lang="en-US" err="1">
                <a:solidFill>
                  <a:schemeClr val="accent4">
                    <a:lumMod val="75000"/>
                  </a:schemeClr>
                </a:solidFill>
                <a:latin typeface="Oxygen"/>
              </a:rPr>
              <a:t>Φd</a:t>
            </a:r>
            <a:r>
              <a:rPr lang="en-US">
                <a:solidFill>
                  <a:schemeClr val="accent4">
                    <a:lumMod val="75000"/>
                  </a:schemeClr>
                </a:solidFill>
                <a:latin typeface="Oxygen"/>
              </a:rPr>
              <a:t>: international financial flow due to carbon taxes on exports</a:t>
            </a:r>
          </a:p>
          <a:p>
            <a:endParaRPr lang="en-US">
              <a:solidFill>
                <a:schemeClr val="accent4">
                  <a:lumMod val="75000"/>
                </a:schemeClr>
              </a:solidFill>
              <a:latin typeface="Oxygen"/>
            </a:endParaRPr>
          </a:p>
          <a:p>
            <a:pPr algn="l"/>
            <a:endParaRPr lang="en-US"/>
          </a:p>
        </p:txBody>
      </p:sp>
      <p:pic>
        <p:nvPicPr>
          <p:cNvPr id="33" name="Picture 33" descr="Text&#10;&#10;Description automatically generated">
            <a:extLst>
              <a:ext uri="{FF2B5EF4-FFF2-40B4-BE49-F238E27FC236}">
                <a16:creationId xmlns:a16="http://schemas.microsoft.com/office/drawing/2014/main" id="{71996F58-31AD-898B-779F-B4BA78194405}"/>
              </a:ext>
            </a:extLst>
          </p:cNvPr>
          <p:cNvPicPr>
            <a:picLocks noChangeAspect="1"/>
          </p:cNvPicPr>
          <p:nvPr/>
        </p:nvPicPr>
        <p:blipFill>
          <a:blip r:embed="rId7"/>
          <a:stretch>
            <a:fillRect/>
          </a:stretch>
        </p:blipFill>
        <p:spPr>
          <a:xfrm>
            <a:off x="3455258" y="3729082"/>
            <a:ext cx="2743200" cy="403821"/>
          </a:xfrm>
          <a:prstGeom prst="rect">
            <a:avLst/>
          </a:prstGeom>
        </p:spPr>
      </p:pic>
      <p:pic>
        <p:nvPicPr>
          <p:cNvPr id="31" name="Picture 32" descr="Text&#10;&#10;Description automatically generated">
            <a:extLst>
              <a:ext uri="{FF2B5EF4-FFF2-40B4-BE49-F238E27FC236}">
                <a16:creationId xmlns:a16="http://schemas.microsoft.com/office/drawing/2014/main" id="{BD95FC52-F63E-724B-8C11-7E47119E20AE}"/>
              </a:ext>
            </a:extLst>
          </p:cNvPr>
          <p:cNvPicPr>
            <a:picLocks noChangeAspect="1"/>
          </p:cNvPicPr>
          <p:nvPr/>
        </p:nvPicPr>
        <p:blipFill>
          <a:blip r:embed="rId8"/>
          <a:stretch>
            <a:fillRect/>
          </a:stretch>
        </p:blipFill>
        <p:spPr>
          <a:xfrm>
            <a:off x="219332" y="3732255"/>
            <a:ext cx="3430544" cy="397475"/>
          </a:xfrm>
          <a:prstGeom prst="rect">
            <a:avLst/>
          </a:prstGeom>
        </p:spPr>
      </p:pic>
      <p:sp>
        <p:nvSpPr>
          <p:cNvPr id="3" name="Rectangle 2">
            <a:extLst>
              <a:ext uri="{FF2B5EF4-FFF2-40B4-BE49-F238E27FC236}">
                <a16:creationId xmlns:a16="http://schemas.microsoft.com/office/drawing/2014/main" id="{42F8E509-8ACC-0774-BC34-09CCB8A238C9}"/>
              </a:ext>
            </a:extLst>
          </p:cNvPr>
          <p:cNvSpPr/>
          <p:nvPr/>
        </p:nvSpPr>
        <p:spPr>
          <a:xfrm>
            <a:off x="828675" y="1162049"/>
            <a:ext cx="4161691" cy="7510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8177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0;p37">
            <a:extLst>
              <a:ext uri="{FF2B5EF4-FFF2-40B4-BE49-F238E27FC236}">
                <a16:creationId xmlns:a16="http://schemas.microsoft.com/office/drawing/2014/main" id="{E3F1C3CB-E294-4977-068A-983ED458599A}"/>
              </a:ext>
            </a:extLst>
          </p:cNvPr>
          <p:cNvSpPr txBox="1">
            <a:spLocks/>
          </p:cNvSpPr>
          <p:nvPr/>
        </p:nvSpPr>
        <p:spPr>
          <a:xfrm>
            <a:off x="386325" y="266776"/>
            <a:ext cx="8405885" cy="3949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2000">
                <a:solidFill>
                  <a:schemeClr val="accent1"/>
                </a:solidFill>
              </a:rPr>
              <a:t>Counterfactual Calculation (Social welfare)</a:t>
            </a:r>
            <a:endParaRPr lang="en-US" altLang="ja-JP">
              <a:solidFill>
                <a:schemeClr val="accent1"/>
              </a:solidFill>
            </a:endParaRPr>
          </a:p>
        </p:txBody>
      </p:sp>
      <p:pic>
        <p:nvPicPr>
          <p:cNvPr id="6" name="Picture 6" descr="Diagram&#10;&#10;Description automatically generated">
            <a:extLst>
              <a:ext uri="{FF2B5EF4-FFF2-40B4-BE49-F238E27FC236}">
                <a16:creationId xmlns:a16="http://schemas.microsoft.com/office/drawing/2014/main" id="{46D6A439-05E3-8F57-4A42-C001B9192A77}"/>
              </a:ext>
            </a:extLst>
          </p:cNvPr>
          <p:cNvPicPr>
            <a:picLocks noChangeAspect="1"/>
          </p:cNvPicPr>
          <p:nvPr/>
        </p:nvPicPr>
        <p:blipFill>
          <a:blip r:embed="rId2"/>
          <a:stretch>
            <a:fillRect/>
          </a:stretch>
        </p:blipFill>
        <p:spPr>
          <a:xfrm>
            <a:off x="574589" y="1416144"/>
            <a:ext cx="3870754" cy="1083259"/>
          </a:xfrm>
          <a:prstGeom prst="rect">
            <a:avLst/>
          </a:prstGeom>
        </p:spPr>
      </p:pic>
      <p:sp>
        <p:nvSpPr>
          <p:cNvPr id="7" name="TextBox 6">
            <a:extLst>
              <a:ext uri="{FF2B5EF4-FFF2-40B4-BE49-F238E27FC236}">
                <a16:creationId xmlns:a16="http://schemas.microsoft.com/office/drawing/2014/main" id="{12C3DC69-D9AB-6B7B-E243-F4F86167E79C}"/>
              </a:ext>
            </a:extLst>
          </p:cNvPr>
          <p:cNvSpPr txBox="1"/>
          <p:nvPr/>
        </p:nvSpPr>
        <p:spPr>
          <a:xfrm>
            <a:off x="589243" y="792812"/>
            <a:ext cx="513732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a:solidFill>
                  <a:schemeClr val="accent1"/>
                </a:solidFill>
              </a:rPr>
              <a:t>Equivalent variation in terms of proportional change</a:t>
            </a:r>
            <a:endParaRPr lang="en-US">
              <a:solidFill>
                <a:schemeClr val="accent1"/>
              </a:solidFill>
            </a:endParaRPr>
          </a:p>
        </p:txBody>
      </p:sp>
      <p:sp>
        <p:nvSpPr>
          <p:cNvPr id="8" name="TextBox 7">
            <a:extLst>
              <a:ext uri="{FF2B5EF4-FFF2-40B4-BE49-F238E27FC236}">
                <a16:creationId xmlns:a16="http://schemas.microsoft.com/office/drawing/2014/main" id="{1482E0C4-02E3-83EC-1BC0-791AACE40D2D}"/>
              </a:ext>
            </a:extLst>
          </p:cNvPr>
          <p:cNvSpPr txBox="1"/>
          <p:nvPr/>
        </p:nvSpPr>
        <p:spPr>
          <a:xfrm>
            <a:off x="475378" y="3675561"/>
            <a:ext cx="464305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solidFill>
                  <a:schemeClr val="accent4">
                    <a:lumMod val="75000"/>
                  </a:schemeClr>
                </a:solidFill>
                <a:latin typeface="Oxygen"/>
              </a:rPr>
              <a:t>V</a:t>
            </a:r>
            <a:r>
              <a:rPr lang="en-US" baseline="-25000" err="1">
                <a:solidFill>
                  <a:schemeClr val="accent4">
                    <a:lumMod val="75000"/>
                  </a:schemeClr>
                </a:solidFill>
                <a:latin typeface="Oxygen"/>
              </a:rPr>
              <a:t>d</a:t>
            </a:r>
            <a:r>
              <a:rPr lang="en-US">
                <a:solidFill>
                  <a:schemeClr val="accent4">
                    <a:lumMod val="75000"/>
                  </a:schemeClr>
                </a:solidFill>
                <a:latin typeface="Oxygen"/>
              </a:rPr>
              <a:t>: the estimated amount a country would accept, ex ante, to end up with the same utility level that a policy change would provide.</a:t>
            </a:r>
            <a:endParaRPr lang="en-US">
              <a:solidFill>
                <a:schemeClr val="accent4">
                  <a:lumMod val="75000"/>
                </a:schemeClr>
              </a:solidFill>
            </a:endParaRPr>
          </a:p>
        </p:txBody>
      </p:sp>
      <p:sp>
        <p:nvSpPr>
          <p:cNvPr id="9" name="TextBox 8">
            <a:extLst>
              <a:ext uri="{FF2B5EF4-FFF2-40B4-BE49-F238E27FC236}">
                <a16:creationId xmlns:a16="http://schemas.microsoft.com/office/drawing/2014/main" id="{1619759B-A3EE-3788-EC92-89787385F81A}"/>
              </a:ext>
            </a:extLst>
          </p:cNvPr>
          <p:cNvSpPr txBox="1"/>
          <p:nvPr/>
        </p:nvSpPr>
        <p:spPr>
          <a:xfrm>
            <a:off x="6235529" y="2570482"/>
            <a:ext cx="21717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Oxygen"/>
              </a:rPr>
              <a:t>unweighted sum of global equivalent variation of each policy</a:t>
            </a:r>
          </a:p>
        </p:txBody>
      </p:sp>
      <p:sp>
        <p:nvSpPr>
          <p:cNvPr id="10" name="Arrow: Right 9">
            <a:extLst>
              <a:ext uri="{FF2B5EF4-FFF2-40B4-BE49-F238E27FC236}">
                <a16:creationId xmlns:a16="http://schemas.microsoft.com/office/drawing/2014/main" id="{FBD2E3FF-AF60-0BDD-4B6A-041A97069BAE}"/>
              </a:ext>
            </a:extLst>
          </p:cNvPr>
          <p:cNvSpPr/>
          <p:nvPr/>
        </p:nvSpPr>
        <p:spPr>
          <a:xfrm>
            <a:off x="4843507" y="1869916"/>
            <a:ext cx="980817" cy="486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2B269E4-BAD4-723E-80F5-F704EDD7C680}"/>
              </a:ext>
            </a:extLst>
          </p:cNvPr>
          <p:cNvSpPr txBox="1"/>
          <p:nvPr/>
        </p:nvSpPr>
        <p:spPr>
          <a:xfrm>
            <a:off x="474783" y="2518204"/>
            <a:ext cx="2928550"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rPr>
              <a:t>I</a:t>
            </a:r>
            <a:r>
              <a:rPr lang="en-US" baseline="-25000">
                <a:solidFill>
                  <a:schemeClr val="accent4">
                    <a:lumMod val="75000"/>
                  </a:schemeClr>
                </a:solidFill>
              </a:rPr>
              <a:t>d</a:t>
            </a:r>
            <a:r>
              <a:rPr lang="en-US">
                <a:solidFill>
                  <a:schemeClr val="accent4">
                    <a:lumMod val="75000"/>
                  </a:schemeClr>
                </a:solidFill>
              </a:rPr>
              <a:t>: Income from sector j</a:t>
            </a:r>
          </a:p>
          <a:p>
            <a:r>
              <a:rPr lang="en-US">
                <a:solidFill>
                  <a:schemeClr val="accent4">
                    <a:lumMod val="75000"/>
                  </a:schemeClr>
                </a:solidFill>
              </a:rPr>
              <a:t>Pd: product price at destination d</a:t>
            </a:r>
          </a:p>
          <a:p>
            <a:r>
              <a:rPr lang="en-US" err="1">
                <a:solidFill>
                  <a:schemeClr val="accent4">
                    <a:lumMod val="75000"/>
                  </a:schemeClr>
                </a:solidFill>
              </a:rPr>
              <a:t>μ</a:t>
            </a:r>
            <a:r>
              <a:rPr lang="en-US" baseline="-25000" err="1">
                <a:solidFill>
                  <a:schemeClr val="accent4">
                    <a:lumMod val="75000"/>
                  </a:schemeClr>
                </a:solidFill>
              </a:rPr>
              <a:t>d</a:t>
            </a:r>
            <a:r>
              <a:rPr lang="en-US">
                <a:solidFill>
                  <a:schemeClr val="accent4">
                    <a:lumMod val="75000"/>
                  </a:schemeClr>
                </a:solidFill>
              </a:rPr>
              <a:t>: Social cost of CO2 emissions ($29/ton, chosen by author)</a:t>
            </a:r>
          </a:p>
          <a:p>
            <a:r>
              <a:rPr lang="en-US">
                <a:solidFill>
                  <a:schemeClr val="accent4">
                    <a:lumMod val="75000"/>
                  </a:schemeClr>
                </a:solidFill>
              </a:rPr>
              <a:t>E</a:t>
            </a:r>
            <a:r>
              <a:rPr lang="en-US" baseline="-25000">
                <a:solidFill>
                  <a:schemeClr val="accent4">
                    <a:lumMod val="75000"/>
                  </a:schemeClr>
                </a:solidFill>
              </a:rPr>
              <a:t>o</a:t>
            </a:r>
            <a:r>
              <a:rPr lang="en-US">
                <a:solidFill>
                  <a:schemeClr val="accent4">
                    <a:lumMod val="75000"/>
                  </a:schemeClr>
                </a:solidFill>
              </a:rPr>
              <a:t>: total CO2 emission from o</a:t>
            </a:r>
          </a:p>
          <a:p>
            <a:endParaRPr lang="en-US">
              <a:solidFill>
                <a:schemeClr val="accent4">
                  <a:lumMod val="75000"/>
                </a:schemeClr>
              </a:solidFill>
            </a:endParaRPr>
          </a:p>
          <a:p>
            <a:endParaRPr lang="en-US">
              <a:solidFill>
                <a:schemeClr val="accent4">
                  <a:lumMod val="75000"/>
                </a:schemeClr>
              </a:solidFill>
            </a:endParaRPr>
          </a:p>
        </p:txBody>
      </p:sp>
      <p:pic>
        <p:nvPicPr>
          <p:cNvPr id="3" name="Picture 3" descr="A picture containing text, watch, clock, gauge&#10;&#10;Description automatically generated">
            <a:extLst>
              <a:ext uri="{FF2B5EF4-FFF2-40B4-BE49-F238E27FC236}">
                <a16:creationId xmlns:a16="http://schemas.microsoft.com/office/drawing/2014/main" id="{9E274DFB-F690-8927-4867-A549C94B912B}"/>
              </a:ext>
            </a:extLst>
          </p:cNvPr>
          <p:cNvPicPr>
            <a:picLocks noChangeAspect="1"/>
          </p:cNvPicPr>
          <p:nvPr/>
        </p:nvPicPr>
        <p:blipFill rotWithShape="1">
          <a:blip r:embed="rId3"/>
          <a:srcRect l="3565" t="-7101" r="-178"/>
          <a:stretch/>
        </p:blipFill>
        <p:spPr>
          <a:xfrm>
            <a:off x="6235943" y="1782273"/>
            <a:ext cx="1987722" cy="663086"/>
          </a:xfrm>
          <a:prstGeom prst="rect">
            <a:avLst/>
          </a:prstGeom>
        </p:spPr>
      </p:pic>
      <p:sp>
        <p:nvSpPr>
          <p:cNvPr id="4" name="Rectangle 3">
            <a:extLst>
              <a:ext uri="{FF2B5EF4-FFF2-40B4-BE49-F238E27FC236}">
                <a16:creationId xmlns:a16="http://schemas.microsoft.com/office/drawing/2014/main" id="{BC5BA349-32F5-2345-E38B-7118A570E685}"/>
              </a:ext>
            </a:extLst>
          </p:cNvPr>
          <p:cNvSpPr/>
          <p:nvPr/>
        </p:nvSpPr>
        <p:spPr>
          <a:xfrm>
            <a:off x="601540" y="1436809"/>
            <a:ext cx="3809999" cy="10330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5365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0;p37">
            <a:extLst>
              <a:ext uri="{FF2B5EF4-FFF2-40B4-BE49-F238E27FC236}">
                <a16:creationId xmlns:a16="http://schemas.microsoft.com/office/drawing/2014/main" id="{EB15DE06-E63E-4856-6AA2-7CF028AFA832}"/>
              </a:ext>
            </a:extLst>
          </p:cNvPr>
          <p:cNvSpPr txBox="1">
            <a:spLocks/>
          </p:cNvSpPr>
          <p:nvPr/>
        </p:nvSpPr>
        <p:spPr>
          <a:xfrm>
            <a:off x="371671" y="17661"/>
            <a:ext cx="8405885" cy="3949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2000" b="1" dirty="0">
                <a:solidFill>
                  <a:schemeClr val="accent1"/>
                </a:solidFill>
              </a:rPr>
              <a:t>Methodology (Measuring CO</a:t>
            </a:r>
            <a:r>
              <a:rPr lang="en-US" sz="2000" b="1" baseline="-25000" dirty="0">
                <a:solidFill>
                  <a:schemeClr val="accent1"/>
                </a:solidFill>
              </a:rPr>
              <a:t>2</a:t>
            </a:r>
            <a:r>
              <a:rPr lang="en-US" sz="2000" b="1" dirty="0">
                <a:solidFill>
                  <a:schemeClr val="accent1"/>
                </a:solidFill>
              </a:rPr>
              <a:t> emissions)</a:t>
            </a:r>
            <a:endParaRPr lang="en-US" altLang="ja-JP" b="1" dirty="0">
              <a:solidFill>
                <a:schemeClr val="accent1"/>
              </a:solidFill>
            </a:endParaRPr>
          </a:p>
        </p:txBody>
      </p:sp>
      <p:sp>
        <p:nvSpPr>
          <p:cNvPr id="7" name="TextBox 6">
            <a:extLst>
              <a:ext uri="{FF2B5EF4-FFF2-40B4-BE49-F238E27FC236}">
                <a16:creationId xmlns:a16="http://schemas.microsoft.com/office/drawing/2014/main" id="{87F59AC0-BB68-BBFE-096D-184AEB8B9373}"/>
              </a:ext>
            </a:extLst>
          </p:cNvPr>
          <p:cNvSpPr txBox="1"/>
          <p:nvPr/>
        </p:nvSpPr>
        <p:spPr>
          <a:xfrm>
            <a:off x="329830" y="375178"/>
            <a:ext cx="648547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b="1">
                <a:solidFill>
                  <a:schemeClr val="accent1"/>
                </a:solidFill>
              </a:rPr>
              <a:t>Intranational and International Distances, and transportation fuel Cost</a:t>
            </a:r>
            <a:endParaRPr lang="en-US">
              <a:solidFill>
                <a:schemeClr val="accent1"/>
              </a:solidFill>
            </a:endParaRPr>
          </a:p>
          <a:p>
            <a:pPr marL="285750" indent="-285750">
              <a:buChar char="•"/>
            </a:pPr>
            <a:endParaRPr lang="en-US">
              <a:solidFill>
                <a:schemeClr val="accent1"/>
              </a:solidFill>
            </a:endParaRPr>
          </a:p>
        </p:txBody>
      </p:sp>
      <p:pic>
        <p:nvPicPr>
          <p:cNvPr id="10" name="Picture 10" descr="A picture containing text&#10;&#10;Description automatically generated">
            <a:extLst>
              <a:ext uri="{FF2B5EF4-FFF2-40B4-BE49-F238E27FC236}">
                <a16:creationId xmlns:a16="http://schemas.microsoft.com/office/drawing/2014/main" id="{9357FCD2-1D49-C32D-972C-70A7433DB1F8}"/>
              </a:ext>
            </a:extLst>
          </p:cNvPr>
          <p:cNvPicPr>
            <a:picLocks noChangeAspect="1"/>
          </p:cNvPicPr>
          <p:nvPr/>
        </p:nvPicPr>
        <p:blipFill>
          <a:blip r:embed="rId2"/>
          <a:stretch>
            <a:fillRect/>
          </a:stretch>
        </p:blipFill>
        <p:spPr>
          <a:xfrm>
            <a:off x="457062" y="1548036"/>
            <a:ext cx="2895283" cy="489168"/>
          </a:xfrm>
          <a:prstGeom prst="rect">
            <a:avLst/>
          </a:prstGeom>
        </p:spPr>
      </p:pic>
      <p:sp>
        <p:nvSpPr>
          <p:cNvPr id="11" name="TextBox 10">
            <a:extLst>
              <a:ext uri="{FF2B5EF4-FFF2-40B4-BE49-F238E27FC236}">
                <a16:creationId xmlns:a16="http://schemas.microsoft.com/office/drawing/2014/main" id="{BDCE8275-B983-1A85-8337-CB824427DFE7}"/>
              </a:ext>
            </a:extLst>
          </p:cNvPr>
          <p:cNvSpPr txBox="1"/>
          <p:nvPr/>
        </p:nvSpPr>
        <p:spPr>
          <a:xfrm>
            <a:off x="413893" y="2033539"/>
            <a:ext cx="3067564"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accent4">
                    <a:lumMod val="75000"/>
                  </a:schemeClr>
                </a:solidFill>
                <a:latin typeface="Oxygen"/>
              </a:rPr>
              <a:t>pi, </a:t>
            </a:r>
            <a:r>
              <a:rPr lang="en-US" err="1">
                <a:solidFill>
                  <a:schemeClr val="accent4">
                    <a:lumMod val="75000"/>
                  </a:schemeClr>
                </a:solidFill>
                <a:latin typeface="Oxygen"/>
              </a:rPr>
              <a:t>pj</a:t>
            </a:r>
            <a:r>
              <a:rPr lang="en-US">
                <a:solidFill>
                  <a:schemeClr val="accent4">
                    <a:lumMod val="75000"/>
                  </a:schemeClr>
                </a:solidFill>
                <a:latin typeface="Oxygen"/>
              </a:rPr>
              <a:t>: total population of grid cells </a:t>
            </a:r>
            <a:r>
              <a:rPr lang="en-US" err="1">
                <a:solidFill>
                  <a:schemeClr val="accent4">
                    <a:lumMod val="75000"/>
                  </a:schemeClr>
                </a:solidFill>
                <a:latin typeface="Oxygen"/>
              </a:rPr>
              <a:t>i</a:t>
            </a:r>
            <a:r>
              <a:rPr lang="en-US">
                <a:solidFill>
                  <a:schemeClr val="accent4">
                    <a:lumMod val="75000"/>
                  </a:schemeClr>
                </a:solidFill>
                <a:latin typeface="Oxygen"/>
              </a:rPr>
              <a:t> and j</a:t>
            </a:r>
          </a:p>
          <a:p>
            <a:pPr marL="285750" indent="-285750">
              <a:buFont typeface="Arial"/>
              <a:buChar char="•"/>
            </a:pPr>
            <a:r>
              <a:rPr lang="en-US">
                <a:solidFill>
                  <a:schemeClr val="accent4">
                    <a:lumMod val="75000"/>
                  </a:schemeClr>
                </a:solidFill>
                <a:latin typeface="Oxygen"/>
              </a:rPr>
              <a:t>Go, Gd: sets of cells in countries o and d</a:t>
            </a:r>
          </a:p>
          <a:p>
            <a:pPr marL="285750" indent="-285750">
              <a:buFont typeface="Arial"/>
              <a:buChar char="•"/>
            </a:pPr>
            <a:r>
              <a:rPr lang="en-US">
                <a:solidFill>
                  <a:schemeClr val="accent4">
                    <a:lumMod val="75000"/>
                  </a:schemeClr>
                </a:solidFill>
                <a:latin typeface="Oxygen"/>
              </a:rPr>
              <a:t>Po, Pd: total populations of countries o and d</a:t>
            </a:r>
          </a:p>
          <a:p>
            <a:pPr marL="285750" indent="-285750">
              <a:buFont typeface="Arial"/>
              <a:buChar char="•"/>
            </a:pPr>
            <a:r>
              <a:rPr lang="en-US" err="1">
                <a:solidFill>
                  <a:schemeClr val="accent4">
                    <a:lumMod val="75000"/>
                  </a:schemeClr>
                </a:solidFill>
                <a:latin typeface="Oxygen"/>
              </a:rPr>
              <a:t>dij</a:t>
            </a:r>
            <a:r>
              <a:rPr lang="en-US">
                <a:solidFill>
                  <a:schemeClr val="accent4">
                    <a:lumMod val="75000"/>
                  </a:schemeClr>
                </a:solidFill>
                <a:latin typeface="Oxygen"/>
              </a:rPr>
              <a:t>:</a:t>
            </a:r>
            <a:r>
              <a:rPr lang="en-US"/>
              <a:t> </a:t>
            </a:r>
            <a:r>
              <a:rPr lang="en-US">
                <a:solidFill>
                  <a:schemeClr val="accent4">
                    <a:lumMod val="75000"/>
                  </a:schemeClr>
                </a:solidFill>
              </a:rPr>
              <a:t>distances between ports by sea</a:t>
            </a:r>
          </a:p>
          <a:p>
            <a:pPr marL="285750" indent="-285750">
              <a:buChar char="•"/>
            </a:pPr>
            <a:endParaRPr lang="en-US">
              <a:solidFill>
                <a:schemeClr val="accent4">
                  <a:lumMod val="75000"/>
                </a:schemeClr>
              </a:solidFill>
              <a:latin typeface="Oxygen"/>
            </a:endParaRPr>
          </a:p>
          <a:p>
            <a:pPr marL="285750" indent="-285750">
              <a:buFont typeface="Arial"/>
              <a:buChar char="•"/>
            </a:pPr>
            <a:endParaRPr lang="en-US" i="1"/>
          </a:p>
          <a:p>
            <a:pPr marL="285750" indent="-285750">
              <a:buChar char="•"/>
            </a:pPr>
            <a:endParaRPr lang="en-US"/>
          </a:p>
        </p:txBody>
      </p:sp>
      <p:sp>
        <p:nvSpPr>
          <p:cNvPr id="13" name="TextBox 12">
            <a:extLst>
              <a:ext uri="{FF2B5EF4-FFF2-40B4-BE49-F238E27FC236}">
                <a16:creationId xmlns:a16="http://schemas.microsoft.com/office/drawing/2014/main" id="{551DF332-6E81-DC53-2E02-823328E221DF}"/>
              </a:ext>
            </a:extLst>
          </p:cNvPr>
          <p:cNvSpPr txBox="1"/>
          <p:nvPr/>
        </p:nvSpPr>
        <p:spPr>
          <a:xfrm>
            <a:off x="5721753" y="636372"/>
            <a:ext cx="3422425"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solidFill>
                  <a:schemeClr val="accent4">
                    <a:lumMod val="75000"/>
                  </a:schemeClr>
                </a:solidFill>
                <a:latin typeface="Oxygen"/>
              </a:rPr>
              <a:t>Source: Geographic information system (GIS) files from the Environmental Systems Rese</a:t>
            </a:r>
            <a:r>
              <a:rPr lang="en-US" sz="1000">
                <a:solidFill>
                  <a:schemeClr val="accent4">
                    <a:lumMod val="75000"/>
                  </a:schemeClr>
                </a:solidFill>
              </a:rPr>
              <a:t>arch Institute</a:t>
            </a:r>
          </a:p>
          <a:p>
            <a:endParaRPr lang="en-US" sz="1000">
              <a:solidFill>
                <a:schemeClr val="accent4">
                  <a:lumMod val="75000"/>
                </a:schemeClr>
              </a:solidFill>
              <a:latin typeface="Oxygen"/>
            </a:endParaRPr>
          </a:p>
        </p:txBody>
      </p:sp>
      <p:sp>
        <p:nvSpPr>
          <p:cNvPr id="15" name="TextBox 14">
            <a:extLst>
              <a:ext uri="{FF2B5EF4-FFF2-40B4-BE49-F238E27FC236}">
                <a16:creationId xmlns:a16="http://schemas.microsoft.com/office/drawing/2014/main" id="{7EDEA7D2-C09C-7102-65A3-E6FA387898DA}"/>
              </a:ext>
            </a:extLst>
          </p:cNvPr>
          <p:cNvSpPr txBox="1"/>
          <p:nvPr/>
        </p:nvSpPr>
        <p:spPr>
          <a:xfrm>
            <a:off x="4439541" y="1385006"/>
            <a:ext cx="4473145"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Oxygen"/>
              </a:rPr>
              <a:t>Procedure (distance): </a:t>
            </a:r>
            <a:endParaRPr lang="en-US">
              <a:solidFill>
                <a:schemeClr val="accent4">
                  <a:lumMod val="75000"/>
                </a:schemeClr>
              </a:solidFill>
            </a:endParaRPr>
          </a:p>
          <a:p>
            <a:pPr marL="342900" indent="-342900">
              <a:buAutoNum type="arabicPeriod"/>
            </a:pPr>
            <a:r>
              <a:rPr lang="en-US">
                <a:solidFill>
                  <a:schemeClr val="accent4">
                    <a:lumMod val="75000"/>
                  </a:schemeClr>
                </a:solidFill>
                <a:latin typeface="Oxygen"/>
              </a:rPr>
              <a:t>Create a one-degree grid spanning the globe. </a:t>
            </a:r>
            <a:endParaRPr lang="en-US">
              <a:solidFill>
                <a:schemeClr val="accent4">
                  <a:lumMod val="75000"/>
                </a:schemeClr>
              </a:solidFill>
            </a:endParaRPr>
          </a:p>
          <a:p>
            <a:pPr marL="342900" indent="-342900">
              <a:buAutoNum type="arabicPeriod"/>
            </a:pPr>
            <a:r>
              <a:rPr lang="en-US">
                <a:solidFill>
                  <a:schemeClr val="accent4">
                    <a:lumMod val="75000"/>
                  </a:schemeClr>
                </a:solidFill>
                <a:latin typeface="Oxygen"/>
              </a:rPr>
              <a:t>Permit a ship to travel to any cell within three degrees of longitude or latitude, so long as that travel does not cross land. </a:t>
            </a:r>
            <a:endParaRPr lang="en-US">
              <a:solidFill>
                <a:schemeClr val="accent4">
                  <a:lumMod val="75000"/>
                </a:schemeClr>
              </a:solidFill>
            </a:endParaRPr>
          </a:p>
          <a:p>
            <a:pPr marL="342900" indent="-342900">
              <a:buAutoNum type="arabicPeriod"/>
            </a:pPr>
            <a:r>
              <a:rPr lang="en-US">
                <a:solidFill>
                  <a:schemeClr val="accent4">
                    <a:lumMod val="75000"/>
                  </a:schemeClr>
                </a:solidFill>
                <a:latin typeface="Oxygen"/>
              </a:rPr>
              <a:t>Apply the Floyd (1962)–</a:t>
            </a:r>
            <a:r>
              <a:rPr lang="en-US" err="1">
                <a:solidFill>
                  <a:schemeClr val="accent4">
                    <a:lumMod val="75000"/>
                  </a:schemeClr>
                </a:solidFill>
                <a:latin typeface="Oxygen"/>
              </a:rPr>
              <a:t>Warshall</a:t>
            </a:r>
            <a:r>
              <a:rPr lang="en-US">
                <a:solidFill>
                  <a:schemeClr val="accent4">
                    <a:lumMod val="75000"/>
                  </a:schemeClr>
                </a:solidFill>
                <a:latin typeface="Oxygen"/>
              </a:rPr>
              <a:t> (1962) algorithm to find the shortest path between every pair of ports in the world that measures the sea distance between their respective countries.</a:t>
            </a:r>
            <a:endParaRPr lang="en-US">
              <a:solidFill>
                <a:schemeClr val="accent4">
                  <a:lumMod val="75000"/>
                </a:schemeClr>
              </a:solidFill>
            </a:endParaRPr>
          </a:p>
          <a:p>
            <a:r>
              <a:rPr lang="en-US">
                <a:solidFill>
                  <a:schemeClr val="accent4">
                    <a:lumMod val="75000"/>
                  </a:schemeClr>
                </a:solidFill>
                <a:latin typeface="Oxygen"/>
              </a:rPr>
              <a:t>* Assume the share of a country’s trade which flows through a given port equals the share of the country’s population for which that port is closest. </a:t>
            </a:r>
            <a:endParaRPr lang="en-US">
              <a:solidFill>
                <a:schemeClr val="accent4">
                  <a:lumMod val="75000"/>
                </a:schemeClr>
              </a:solidFill>
            </a:endParaRPr>
          </a:p>
          <a:p>
            <a:endParaRPr lang="en-US"/>
          </a:p>
        </p:txBody>
      </p:sp>
      <p:sp>
        <p:nvSpPr>
          <p:cNvPr id="16" name="TextBox 15">
            <a:extLst>
              <a:ext uri="{FF2B5EF4-FFF2-40B4-BE49-F238E27FC236}">
                <a16:creationId xmlns:a16="http://schemas.microsoft.com/office/drawing/2014/main" id="{35369F2E-8CC3-F63F-293C-557E0BBA14CB}"/>
              </a:ext>
            </a:extLst>
          </p:cNvPr>
          <p:cNvSpPr txBox="1"/>
          <p:nvPr/>
        </p:nvSpPr>
        <p:spPr>
          <a:xfrm>
            <a:off x="444992" y="4130190"/>
            <a:ext cx="7778578"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Oxygen"/>
              </a:rPr>
              <a:t>* Mode shares for 17-26% of international and intranational trade flows. (Source: paper P13)</a:t>
            </a:r>
            <a:endParaRPr lang="en-US">
              <a:solidFill>
                <a:schemeClr val="accent4">
                  <a:lumMod val="75000"/>
                </a:schemeClr>
              </a:solidFill>
            </a:endParaRPr>
          </a:p>
          <a:p>
            <a:r>
              <a:rPr lang="en-US">
                <a:solidFill>
                  <a:schemeClr val="accent4">
                    <a:lumMod val="75000"/>
                  </a:schemeClr>
                </a:solidFill>
                <a:latin typeface="Oxygen"/>
              </a:rPr>
              <a:t>* Mentioned about calculating fuel consumption for both international and domestic shipping. uses statistical methodology (fractional multinomial logit) with different assumptions and data, no details provided.</a:t>
            </a:r>
            <a:endParaRPr lang="en-US">
              <a:solidFill>
                <a:schemeClr val="accent4">
                  <a:lumMod val="75000"/>
                </a:schemeClr>
              </a:solidFill>
            </a:endParaRPr>
          </a:p>
          <a:p>
            <a:endParaRPr lang="en-US"/>
          </a:p>
        </p:txBody>
      </p:sp>
      <p:pic>
        <p:nvPicPr>
          <p:cNvPr id="2" name="Picture 2" descr="Text&#10;&#10;Description automatically generated">
            <a:extLst>
              <a:ext uri="{FF2B5EF4-FFF2-40B4-BE49-F238E27FC236}">
                <a16:creationId xmlns:a16="http://schemas.microsoft.com/office/drawing/2014/main" id="{4E9A47E7-66D7-DA75-3270-AE7AC356A4A9}"/>
              </a:ext>
            </a:extLst>
          </p:cNvPr>
          <p:cNvPicPr>
            <a:picLocks noChangeAspect="1"/>
          </p:cNvPicPr>
          <p:nvPr/>
        </p:nvPicPr>
        <p:blipFill>
          <a:blip r:embed="rId3"/>
          <a:stretch>
            <a:fillRect/>
          </a:stretch>
        </p:blipFill>
        <p:spPr>
          <a:xfrm>
            <a:off x="445477" y="754512"/>
            <a:ext cx="2743200" cy="557168"/>
          </a:xfrm>
          <a:prstGeom prst="rect">
            <a:avLst/>
          </a:prstGeom>
        </p:spPr>
      </p:pic>
      <p:pic>
        <p:nvPicPr>
          <p:cNvPr id="3" name="Picture 3">
            <a:extLst>
              <a:ext uri="{FF2B5EF4-FFF2-40B4-BE49-F238E27FC236}">
                <a16:creationId xmlns:a16="http://schemas.microsoft.com/office/drawing/2014/main" id="{6B795A5E-93C7-B1A9-8F17-D5B988544C81}"/>
              </a:ext>
            </a:extLst>
          </p:cNvPr>
          <p:cNvPicPr>
            <a:picLocks noChangeAspect="1"/>
          </p:cNvPicPr>
          <p:nvPr/>
        </p:nvPicPr>
        <p:blipFill>
          <a:blip r:embed="rId4"/>
          <a:stretch>
            <a:fillRect/>
          </a:stretch>
        </p:blipFill>
        <p:spPr>
          <a:xfrm>
            <a:off x="3185746" y="755731"/>
            <a:ext cx="2508739" cy="554730"/>
          </a:xfrm>
          <a:prstGeom prst="rect">
            <a:avLst/>
          </a:prstGeom>
        </p:spPr>
      </p:pic>
      <p:cxnSp>
        <p:nvCxnSpPr>
          <p:cNvPr id="4" name="Straight Arrow Connector 3">
            <a:extLst>
              <a:ext uri="{FF2B5EF4-FFF2-40B4-BE49-F238E27FC236}">
                <a16:creationId xmlns:a16="http://schemas.microsoft.com/office/drawing/2014/main" id="{BD87E834-62E0-2989-26CD-1D02703CC3DA}"/>
              </a:ext>
            </a:extLst>
          </p:cNvPr>
          <p:cNvCxnSpPr/>
          <p:nvPr/>
        </p:nvCxnSpPr>
        <p:spPr>
          <a:xfrm flipV="1">
            <a:off x="693125" y="1208208"/>
            <a:ext cx="745881" cy="441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103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D50F112F-DB3A-75E4-E7C6-EA18046D0773}"/>
              </a:ext>
            </a:extLst>
          </p:cNvPr>
          <p:cNvPicPr>
            <a:picLocks noChangeAspect="1"/>
          </p:cNvPicPr>
          <p:nvPr/>
        </p:nvPicPr>
        <p:blipFill>
          <a:blip r:embed="rId2"/>
          <a:stretch>
            <a:fillRect/>
          </a:stretch>
        </p:blipFill>
        <p:spPr>
          <a:xfrm>
            <a:off x="605481" y="715422"/>
            <a:ext cx="3615895" cy="453561"/>
          </a:xfrm>
          <a:prstGeom prst="rect">
            <a:avLst/>
          </a:prstGeom>
        </p:spPr>
      </p:pic>
      <p:pic>
        <p:nvPicPr>
          <p:cNvPr id="5" name="Picture 5" descr="Diagram&#10;&#10;Description automatically generated">
            <a:extLst>
              <a:ext uri="{FF2B5EF4-FFF2-40B4-BE49-F238E27FC236}">
                <a16:creationId xmlns:a16="http://schemas.microsoft.com/office/drawing/2014/main" id="{7D3E8EA3-97B4-770B-F10C-4AED6B097DC2}"/>
              </a:ext>
            </a:extLst>
          </p:cNvPr>
          <p:cNvPicPr>
            <a:picLocks noChangeAspect="1"/>
          </p:cNvPicPr>
          <p:nvPr/>
        </p:nvPicPr>
        <p:blipFill>
          <a:blip r:embed="rId3"/>
          <a:stretch>
            <a:fillRect/>
          </a:stretch>
        </p:blipFill>
        <p:spPr>
          <a:xfrm>
            <a:off x="605481" y="1288853"/>
            <a:ext cx="2187146" cy="936245"/>
          </a:xfrm>
          <a:prstGeom prst="rect">
            <a:avLst/>
          </a:prstGeom>
        </p:spPr>
      </p:pic>
      <p:pic>
        <p:nvPicPr>
          <p:cNvPr id="6" name="Picture 6">
            <a:extLst>
              <a:ext uri="{FF2B5EF4-FFF2-40B4-BE49-F238E27FC236}">
                <a16:creationId xmlns:a16="http://schemas.microsoft.com/office/drawing/2014/main" id="{78A4D457-FB9F-ED20-C830-0088B51AC7A4}"/>
              </a:ext>
            </a:extLst>
          </p:cNvPr>
          <p:cNvPicPr>
            <a:picLocks noChangeAspect="1"/>
          </p:cNvPicPr>
          <p:nvPr/>
        </p:nvPicPr>
        <p:blipFill>
          <a:blip r:embed="rId4"/>
          <a:stretch>
            <a:fillRect/>
          </a:stretch>
        </p:blipFill>
        <p:spPr>
          <a:xfrm>
            <a:off x="4474692" y="1241776"/>
            <a:ext cx="4604923" cy="377944"/>
          </a:xfrm>
          <a:prstGeom prst="rect">
            <a:avLst/>
          </a:prstGeom>
        </p:spPr>
      </p:pic>
      <p:sp>
        <p:nvSpPr>
          <p:cNvPr id="8" name="Google Shape;200;p37">
            <a:extLst>
              <a:ext uri="{FF2B5EF4-FFF2-40B4-BE49-F238E27FC236}">
                <a16:creationId xmlns:a16="http://schemas.microsoft.com/office/drawing/2014/main" id="{81FC93DA-AC89-3A47-B642-4FD692580C09}"/>
              </a:ext>
            </a:extLst>
          </p:cNvPr>
          <p:cNvSpPr txBox="1">
            <a:spLocks/>
          </p:cNvSpPr>
          <p:nvPr/>
        </p:nvSpPr>
        <p:spPr>
          <a:xfrm>
            <a:off x="371671" y="17661"/>
            <a:ext cx="8405885" cy="3949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2000">
                <a:solidFill>
                  <a:schemeClr val="accent1"/>
                </a:solidFill>
              </a:rPr>
              <a:t>Methodology - Trade Elasticity (Estimation)</a:t>
            </a:r>
            <a:endParaRPr lang="en-US" altLang="ja-JP">
              <a:solidFill>
                <a:schemeClr val="accent1"/>
              </a:solidFill>
            </a:endParaRPr>
          </a:p>
        </p:txBody>
      </p:sp>
      <p:cxnSp>
        <p:nvCxnSpPr>
          <p:cNvPr id="9" name="Straight Arrow Connector 8">
            <a:extLst>
              <a:ext uri="{FF2B5EF4-FFF2-40B4-BE49-F238E27FC236}">
                <a16:creationId xmlns:a16="http://schemas.microsoft.com/office/drawing/2014/main" id="{21B6602C-95ED-4F8A-0B2F-09C258667D19}"/>
              </a:ext>
            </a:extLst>
          </p:cNvPr>
          <p:cNvCxnSpPr/>
          <p:nvPr/>
        </p:nvCxnSpPr>
        <p:spPr>
          <a:xfrm>
            <a:off x="1056748" y="1072196"/>
            <a:ext cx="1076582" cy="466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Arrow: Right 9">
            <a:extLst>
              <a:ext uri="{FF2B5EF4-FFF2-40B4-BE49-F238E27FC236}">
                <a16:creationId xmlns:a16="http://schemas.microsoft.com/office/drawing/2014/main" id="{300247E6-58CD-3655-7FDD-7BC245F1DFAF}"/>
              </a:ext>
            </a:extLst>
          </p:cNvPr>
          <p:cNvSpPr/>
          <p:nvPr/>
        </p:nvSpPr>
        <p:spPr>
          <a:xfrm>
            <a:off x="3592387" y="1306140"/>
            <a:ext cx="702790" cy="3784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EA740FB-D610-25C3-5188-45A754C8711B}"/>
              </a:ext>
            </a:extLst>
          </p:cNvPr>
          <p:cNvSpPr txBox="1"/>
          <p:nvPr/>
        </p:nvSpPr>
        <p:spPr>
          <a:xfrm>
            <a:off x="118934" y="2265920"/>
            <a:ext cx="3160239"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1"/>
                </a:solidFill>
              </a:rPr>
              <a:t>Feature:</a:t>
            </a:r>
          </a:p>
          <a:p>
            <a:r>
              <a:rPr lang="en-US" dirty="0">
                <a:solidFill>
                  <a:schemeClr val="accent4">
                    <a:lumMod val="75000"/>
                  </a:schemeClr>
                </a:solidFill>
              </a:rPr>
              <a:t>1. Allowing trade flows and prices to vary by year y. </a:t>
            </a:r>
          </a:p>
          <a:p>
            <a:endParaRPr lang="en-US">
              <a:solidFill>
                <a:schemeClr val="accent4">
                  <a:lumMod val="75000"/>
                </a:schemeClr>
              </a:solidFill>
            </a:endParaRPr>
          </a:p>
          <a:p>
            <a:r>
              <a:rPr lang="en-US" dirty="0">
                <a:solidFill>
                  <a:schemeClr val="accent4">
                    <a:lumMod val="75000"/>
                  </a:schemeClr>
                </a:solidFill>
              </a:rPr>
              <a:t>2. Allows for idiosyncratic innovations ϵ</a:t>
            </a:r>
            <a:r>
              <a:rPr lang="en-US" dirty="0" err="1">
                <a:solidFill>
                  <a:schemeClr val="accent4">
                    <a:lumMod val="75000"/>
                  </a:schemeClr>
                </a:solidFill>
              </a:rPr>
              <a:t>ody</a:t>
            </a:r>
            <a:r>
              <a:rPr lang="en-US" dirty="0">
                <a:solidFill>
                  <a:schemeClr val="accent4">
                    <a:lumMod val="75000"/>
                  </a:schemeClr>
                </a:solidFill>
              </a:rPr>
              <a:t> in the unobserved </a:t>
            </a:r>
          </a:p>
          <a:p>
            <a:r>
              <a:rPr lang="en-US" dirty="0">
                <a:solidFill>
                  <a:schemeClr val="accent4">
                    <a:lumMod val="75000"/>
                  </a:schemeClr>
                </a:solidFill>
              </a:rPr>
              <a:t>component of trade costs, </a:t>
            </a:r>
            <a:r>
              <a:rPr lang="en-US" dirty="0" err="1">
                <a:solidFill>
                  <a:schemeClr val="accent4">
                    <a:lumMod val="75000"/>
                  </a:schemeClr>
                </a:solidFill>
              </a:rPr>
              <a:t>δod</a:t>
            </a:r>
            <a:r>
              <a:rPr lang="en-US" dirty="0">
                <a:solidFill>
                  <a:schemeClr val="accent4">
                    <a:lumMod val="75000"/>
                  </a:schemeClr>
                </a:solidFill>
              </a:rPr>
              <a:t>. (error term)</a:t>
            </a:r>
          </a:p>
          <a:p>
            <a:endParaRPr lang="en-US">
              <a:solidFill>
                <a:schemeClr val="accent4">
                  <a:lumMod val="75000"/>
                </a:schemeClr>
              </a:solidFill>
            </a:endParaRPr>
          </a:p>
          <a:p>
            <a:r>
              <a:rPr lang="en-US" dirty="0">
                <a:solidFill>
                  <a:schemeClr val="accent4">
                    <a:lumMod val="75000"/>
                  </a:schemeClr>
                </a:solidFill>
              </a:rPr>
              <a:t>3. </a:t>
            </a:r>
            <a:r>
              <a:rPr lang="en-US" dirty="0" err="1">
                <a:solidFill>
                  <a:schemeClr val="accent4">
                    <a:lumMod val="75000"/>
                  </a:schemeClr>
                </a:solidFill>
              </a:rPr>
              <a:t>sody</a:t>
            </a:r>
            <a:r>
              <a:rPr lang="en-US" dirty="0">
                <a:solidFill>
                  <a:schemeClr val="accent4">
                    <a:lumMod val="75000"/>
                  </a:schemeClr>
                </a:solidFill>
              </a:rPr>
              <a:t>: total shipping costs, proportional to fuel costs under Assumption 3</a:t>
            </a:r>
          </a:p>
          <a:p>
            <a:endParaRPr lang="en-US"/>
          </a:p>
        </p:txBody>
      </p:sp>
      <p:cxnSp>
        <p:nvCxnSpPr>
          <p:cNvPr id="12" name="Straight Arrow Connector 11">
            <a:extLst>
              <a:ext uri="{FF2B5EF4-FFF2-40B4-BE49-F238E27FC236}">
                <a16:creationId xmlns:a16="http://schemas.microsoft.com/office/drawing/2014/main" id="{F39C67E9-6296-57FF-7CC3-AA3470DBE3CE}"/>
              </a:ext>
            </a:extLst>
          </p:cNvPr>
          <p:cNvCxnSpPr>
            <a:cxnSpLocks/>
          </p:cNvCxnSpPr>
          <p:nvPr/>
        </p:nvCxnSpPr>
        <p:spPr>
          <a:xfrm flipH="1" flipV="1">
            <a:off x="6527703" y="859042"/>
            <a:ext cx="112755" cy="41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7C3FE74-E8CA-BFF9-0578-063CB694DBC7}"/>
              </a:ext>
            </a:extLst>
          </p:cNvPr>
          <p:cNvSpPr txBox="1"/>
          <p:nvPr/>
        </p:nvSpPr>
        <p:spPr>
          <a:xfrm>
            <a:off x="5216097" y="535975"/>
            <a:ext cx="322202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rPr>
              <a:t>total shipping cost (fuel +non-fuel)</a:t>
            </a:r>
          </a:p>
        </p:txBody>
      </p:sp>
      <p:sp>
        <p:nvSpPr>
          <p:cNvPr id="15" name="TextBox 14">
            <a:extLst>
              <a:ext uri="{FF2B5EF4-FFF2-40B4-BE49-F238E27FC236}">
                <a16:creationId xmlns:a16="http://schemas.microsoft.com/office/drawing/2014/main" id="{0DCD6D62-4F0F-2D26-CFA1-5E79A1859976}"/>
              </a:ext>
            </a:extLst>
          </p:cNvPr>
          <p:cNvSpPr txBox="1"/>
          <p:nvPr/>
        </p:nvSpPr>
        <p:spPr>
          <a:xfrm>
            <a:off x="3258123" y="1804721"/>
            <a:ext cx="5886449"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6D5B57"/>
                </a:solidFill>
              </a:rPr>
              <a:t>Problem with running OLS: </a:t>
            </a:r>
          </a:p>
          <a:p>
            <a:r>
              <a:rPr lang="en-US">
                <a:solidFill>
                  <a:schemeClr val="accent4">
                    <a:lumMod val="75000"/>
                  </a:schemeClr>
                </a:solidFill>
              </a:rPr>
              <a:t>1. omitted</a:t>
            </a:r>
            <a:r>
              <a:rPr lang="en-US"/>
              <a:t> </a:t>
            </a:r>
            <a:r>
              <a:rPr lang="en-US">
                <a:solidFill>
                  <a:schemeClr val="accent4">
                    <a:lumMod val="75000"/>
                  </a:schemeClr>
                </a:solidFill>
              </a:rPr>
              <a:t>non-pecuniary trade barriers (wages, prices) with greater shipping costs and lower trade flows→ negative variable bias on </a:t>
            </a:r>
            <a:r>
              <a:rPr lang="en-US" err="1">
                <a:solidFill>
                  <a:schemeClr val="accent4">
                    <a:lumMod val="75000"/>
                  </a:schemeClr>
                </a:solidFill>
              </a:rPr>
              <a:t>θj</a:t>
            </a:r>
            <a:endParaRPr lang="en-US">
              <a:solidFill>
                <a:schemeClr val="accent4">
                  <a:lumMod val="75000"/>
                </a:schemeClr>
              </a:solidFill>
            </a:endParaRPr>
          </a:p>
          <a:p>
            <a:r>
              <a:rPr lang="en-US">
                <a:solidFill>
                  <a:schemeClr val="accent4">
                    <a:lumMod val="75000"/>
                  </a:schemeClr>
                </a:solidFill>
              </a:rPr>
              <a:t>2. measurement error in </a:t>
            </a:r>
            <a:r>
              <a:rPr lang="en-US" err="1">
                <a:solidFill>
                  <a:schemeClr val="accent4">
                    <a:lumMod val="75000"/>
                  </a:schemeClr>
                </a:solidFill>
              </a:rPr>
              <a:t>sody</a:t>
            </a:r>
            <a:endParaRPr lang="en-US">
              <a:solidFill>
                <a:schemeClr val="accent4">
                  <a:lumMod val="75000"/>
                </a:schemeClr>
              </a:solidFill>
            </a:endParaRPr>
          </a:p>
          <a:p>
            <a:endParaRPr lang="en-US">
              <a:solidFill>
                <a:schemeClr val="accent4">
                  <a:lumMod val="75000"/>
                </a:schemeClr>
              </a:solidFill>
            </a:endParaRPr>
          </a:p>
          <a:p>
            <a:endParaRPr lang="en-US">
              <a:solidFill>
                <a:schemeClr val="accent4">
                  <a:lumMod val="75000"/>
                </a:schemeClr>
              </a:solidFill>
            </a:endParaRPr>
          </a:p>
          <a:p>
            <a:r>
              <a:rPr lang="en-US" b="1">
                <a:solidFill>
                  <a:srgbClr val="6D5B57"/>
                </a:solidFill>
              </a:rPr>
              <a:t> FE Estimator: </a:t>
            </a:r>
            <a:endParaRPr lang="en-US"/>
          </a:p>
          <a:p>
            <a:r>
              <a:rPr lang="en-US">
                <a:solidFill>
                  <a:schemeClr val="accent4">
                    <a:lumMod val="75000"/>
                  </a:schemeClr>
                </a:solidFill>
              </a:rPr>
              <a:t>1. exporter-by-year FE: control for production costs </a:t>
            </a:r>
            <a:r>
              <a:rPr lang="en-US" err="1">
                <a:solidFill>
                  <a:schemeClr val="accent4">
                    <a:lumMod val="75000"/>
                  </a:schemeClr>
                </a:solidFill>
              </a:rPr>
              <a:t>coyj</a:t>
            </a:r>
            <a:r>
              <a:rPr lang="en-US">
                <a:solidFill>
                  <a:schemeClr val="accent4">
                    <a:lumMod val="75000"/>
                  </a:schemeClr>
                </a:solidFill>
              </a:rPr>
              <a:t> </a:t>
            </a:r>
          </a:p>
          <a:p>
            <a:r>
              <a:rPr lang="en-US">
                <a:solidFill>
                  <a:schemeClr val="accent4">
                    <a:lumMod val="75000"/>
                  </a:schemeClr>
                </a:solidFill>
              </a:rPr>
              <a:t>2. importer-by-year FE: control for destination prices </a:t>
            </a:r>
            <a:r>
              <a:rPr lang="en-US" err="1">
                <a:solidFill>
                  <a:schemeClr val="accent4">
                    <a:lumMod val="75000"/>
                  </a:schemeClr>
                </a:solidFill>
              </a:rPr>
              <a:t>pdyj</a:t>
            </a:r>
            <a:r>
              <a:rPr lang="en-US">
                <a:solidFill>
                  <a:schemeClr val="accent4">
                    <a:lumMod val="75000"/>
                  </a:schemeClr>
                </a:solidFill>
              </a:rPr>
              <a:t> </a:t>
            </a:r>
          </a:p>
          <a:p>
            <a:r>
              <a:rPr lang="en-US">
                <a:solidFill>
                  <a:schemeClr val="accent4">
                    <a:lumMod val="75000"/>
                  </a:schemeClr>
                </a:solidFill>
              </a:rPr>
              <a:t>3. country-pair FE </a:t>
            </a:r>
            <a:r>
              <a:rPr lang="en-US" err="1">
                <a:solidFill>
                  <a:schemeClr val="accent4">
                    <a:lumMod val="75000"/>
                  </a:schemeClr>
                </a:solidFill>
              </a:rPr>
              <a:t>δodj</a:t>
            </a:r>
            <a:r>
              <a:rPr lang="en-US">
                <a:solidFill>
                  <a:schemeClr val="accent4">
                    <a:lumMod val="75000"/>
                  </a:schemeClr>
                </a:solidFill>
              </a:rPr>
              <a:t>: control for time-invariant components of trade costs (distance)</a:t>
            </a:r>
          </a:p>
          <a:p>
            <a:endParaRPr lang="en-US">
              <a:solidFill>
                <a:schemeClr val="accent4">
                  <a:lumMod val="75000"/>
                </a:schemeClr>
              </a:solidFill>
            </a:endParaRPr>
          </a:p>
          <a:p>
            <a:r>
              <a:rPr lang="en-US" b="1">
                <a:solidFill>
                  <a:srgbClr val="6D5B57"/>
                </a:solidFill>
              </a:rPr>
              <a:t> Problem with FE Estimator: </a:t>
            </a:r>
          </a:p>
          <a:p>
            <a:r>
              <a:rPr lang="en-US">
                <a:solidFill>
                  <a:schemeClr val="accent4">
                    <a:lumMod val="75000"/>
                  </a:schemeClr>
                </a:solidFill>
              </a:rPr>
              <a:t>using fixed effects with panel data address OVB but exacerbate measurement errors.</a:t>
            </a:r>
          </a:p>
          <a:p>
            <a:endParaRPr lang="en-US" b="1"/>
          </a:p>
        </p:txBody>
      </p:sp>
      <p:sp>
        <p:nvSpPr>
          <p:cNvPr id="2" name="Arrow: Down 1">
            <a:extLst>
              <a:ext uri="{FF2B5EF4-FFF2-40B4-BE49-F238E27FC236}">
                <a16:creationId xmlns:a16="http://schemas.microsoft.com/office/drawing/2014/main" id="{77996A36-D236-18C3-36FB-F895F85C05E4}"/>
              </a:ext>
            </a:extLst>
          </p:cNvPr>
          <p:cNvSpPr/>
          <p:nvPr/>
        </p:nvSpPr>
        <p:spPr>
          <a:xfrm>
            <a:off x="3827789" y="2785931"/>
            <a:ext cx="227135" cy="274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0838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Google Shape;200;p37"/>
          <p:cNvSpPr txBox="1">
            <a:spLocks noGrp="1"/>
          </p:cNvSpPr>
          <p:nvPr>
            <p:ph type="subTitle" idx="1"/>
          </p:nvPr>
        </p:nvSpPr>
        <p:spPr>
          <a:xfrm>
            <a:off x="621484" y="49090"/>
            <a:ext cx="7197076" cy="733425"/>
          </a:xfrm>
          <a:prstGeom prst="rect">
            <a:avLst/>
          </a:prstGeom>
        </p:spPr>
        <p:txBody>
          <a:bodyPr spcFirstLastPara="1" wrap="square" lIns="91425" tIns="91425" rIns="91425" bIns="91425" anchor="t" anchorCtr="0">
            <a:noAutofit/>
          </a:bodyPr>
          <a:lstStyle/>
          <a:p>
            <a:pPr marL="0" indent="0" algn="l">
              <a:spcAft>
                <a:spcPts val="1600"/>
              </a:spcAft>
            </a:pPr>
            <a:r>
              <a:rPr lang="en-US" altLang="zh-CN" sz="1800">
                <a:solidFill>
                  <a:schemeClr val="accent1"/>
                </a:solidFill>
              </a:rPr>
              <a:t>PAPER 1: </a:t>
            </a:r>
            <a:r>
              <a:rPr lang="en-US" sz="1800">
                <a:solidFill>
                  <a:schemeClr val="accent1"/>
                </a:solidFill>
              </a:rPr>
              <a:t>GEOGRAPHY, TRANSPORTATION, AND ENDOGENOUS TRADE COSTS </a:t>
            </a:r>
          </a:p>
          <a:p>
            <a:pPr marL="0" indent="0" algn="l">
              <a:spcAft>
                <a:spcPts val="1600"/>
              </a:spcAft>
            </a:pPr>
            <a:endParaRPr lang="en-US" sz="1800">
              <a:solidFill>
                <a:schemeClr val="accent1"/>
              </a:solidFill>
            </a:endParaRPr>
          </a:p>
          <a:p>
            <a:pPr marL="0" lvl="0" indent="0" algn="l" rtl="0">
              <a:spcBef>
                <a:spcPts val="0"/>
              </a:spcBef>
              <a:spcAft>
                <a:spcPts val="1600"/>
              </a:spcAft>
              <a:buNone/>
            </a:pPr>
            <a:endParaRPr lang="en-US" sz="1800">
              <a:solidFill>
                <a:schemeClr val="accent1"/>
              </a:solidFill>
            </a:endParaRPr>
          </a:p>
        </p:txBody>
      </p:sp>
      <p:sp>
        <p:nvSpPr>
          <p:cNvPr id="5" name="Google Shape;200;p37"/>
          <p:cNvSpPr txBox="1">
            <a:spLocks/>
          </p:cNvSpPr>
          <p:nvPr/>
        </p:nvSpPr>
        <p:spPr>
          <a:xfrm>
            <a:off x="1327834" y="630899"/>
            <a:ext cx="6119885" cy="3099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r"/>
            <a:r>
              <a:rPr lang="en-US" sz="1400">
                <a:solidFill>
                  <a:schemeClr val="accent1"/>
                </a:solidFill>
              </a:rPr>
              <a:t>By</a:t>
            </a:r>
            <a:r>
              <a:rPr lang="zh-CN" altLang="en-US" sz="1400">
                <a:solidFill>
                  <a:schemeClr val="accent1"/>
                </a:solidFill>
              </a:rPr>
              <a:t> </a:t>
            </a:r>
            <a:r>
              <a:rPr lang="en-US" sz="1400">
                <a:solidFill>
                  <a:schemeClr val="accent1"/>
                </a:solidFill>
              </a:rPr>
              <a:t>Giulia Brancaccio, Myrto </a:t>
            </a:r>
            <a:r>
              <a:rPr lang="en-US" sz="1400" err="1">
                <a:solidFill>
                  <a:schemeClr val="accent1"/>
                </a:solidFill>
              </a:rPr>
              <a:t>Kalouptsidi</a:t>
            </a:r>
            <a:r>
              <a:rPr lang="en-US" sz="1400">
                <a:solidFill>
                  <a:schemeClr val="accent1"/>
                </a:solidFill>
              </a:rPr>
              <a:t>,</a:t>
            </a:r>
            <a:r>
              <a:rPr lang="zh-CN" altLang="en-US" sz="1400">
                <a:solidFill>
                  <a:schemeClr val="accent1"/>
                </a:solidFill>
              </a:rPr>
              <a:t> </a:t>
            </a:r>
            <a:r>
              <a:rPr lang="en-US" sz="1400">
                <a:solidFill>
                  <a:schemeClr val="accent1"/>
                </a:solidFill>
              </a:rPr>
              <a:t>and</a:t>
            </a:r>
            <a:r>
              <a:rPr lang="zh-CN" altLang="en-US" sz="1400">
                <a:solidFill>
                  <a:schemeClr val="accent1"/>
                </a:solidFill>
              </a:rPr>
              <a:t> </a:t>
            </a:r>
            <a:r>
              <a:rPr lang="en-US" sz="1400">
                <a:solidFill>
                  <a:schemeClr val="accent1"/>
                </a:solidFill>
              </a:rPr>
              <a:t>Theodore Papageorgiou </a:t>
            </a:r>
          </a:p>
          <a:p>
            <a:pPr algn="l"/>
            <a:endParaRPr lang="en-US" sz="1400">
              <a:solidFill>
                <a:schemeClr val="accent1"/>
              </a:solidFill>
            </a:endParaRPr>
          </a:p>
        </p:txBody>
      </p:sp>
      <p:sp>
        <p:nvSpPr>
          <p:cNvPr id="7" name="Google Shape;200;p37"/>
          <p:cNvSpPr txBox="1">
            <a:spLocks/>
          </p:cNvSpPr>
          <p:nvPr/>
        </p:nvSpPr>
        <p:spPr>
          <a:xfrm>
            <a:off x="417394" y="943261"/>
            <a:ext cx="7499278" cy="39035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lvl="0" algn="l">
              <a:buClr>
                <a:schemeClr val="accent4"/>
              </a:buClr>
              <a:buFont typeface="Arial"/>
              <a:buChar char="❖"/>
            </a:pPr>
            <a:r>
              <a:rPr lang="en" sz="1800" b="1">
                <a:solidFill>
                  <a:schemeClr val="tx1"/>
                </a:solidFill>
                <a:latin typeface="Arial"/>
                <a:ea typeface="Arial"/>
                <a:cs typeface="Arial"/>
                <a:sym typeface="Arial"/>
              </a:rPr>
              <a:t>Contents of interest:</a:t>
            </a:r>
            <a:endParaRPr lang="en" sz="1800" b="1">
              <a:solidFill>
                <a:schemeClr val="tx1"/>
              </a:solidFill>
              <a:latin typeface="Arial"/>
              <a:ea typeface="Arial"/>
              <a:cs typeface="Arial"/>
            </a:endParaRPr>
          </a:p>
          <a:p>
            <a:pPr marL="139700" lvl="0" indent="0">
              <a:lnSpc>
                <a:spcPct val="150000"/>
              </a:lnSpc>
              <a:buClr>
                <a:schemeClr val="accent4"/>
              </a:buClr>
              <a:buSzPts val="1400"/>
            </a:pPr>
            <a:r>
              <a:rPr lang="en" sz="1400">
                <a:solidFill>
                  <a:schemeClr val="accent4">
                    <a:lumMod val="75000"/>
                  </a:schemeClr>
                </a:solidFill>
                <a:latin typeface="Arial"/>
                <a:ea typeface="Arial"/>
                <a:cs typeface="Arial"/>
                <a:sym typeface="Arial"/>
              </a:rPr>
              <a:t>Interaction between the market for transportation services and the market for world trade in goods</a:t>
            </a:r>
            <a:endParaRPr lang="en" sz="1400">
              <a:solidFill>
                <a:schemeClr val="accent4">
                  <a:lumMod val="75000"/>
                </a:schemeClr>
              </a:solidFill>
              <a:latin typeface="Arial"/>
              <a:ea typeface="Arial"/>
              <a:cs typeface="Arial"/>
            </a:endParaRPr>
          </a:p>
          <a:p>
            <a:pPr marL="139700" indent="0">
              <a:lnSpc>
                <a:spcPct val="150000"/>
              </a:lnSpc>
              <a:buSzPts val="1400"/>
            </a:pPr>
            <a:endParaRPr lang="en" sz="1400">
              <a:solidFill>
                <a:schemeClr val="accent4">
                  <a:lumMod val="75000"/>
                </a:schemeClr>
              </a:solidFill>
              <a:latin typeface="Arial"/>
              <a:ea typeface="Arial"/>
              <a:cs typeface="Arial"/>
              <a:sym typeface="Arial"/>
            </a:endParaRPr>
          </a:p>
          <a:p>
            <a:pPr marL="425450" lvl="0" indent="-285750" algn="l">
              <a:lnSpc>
                <a:spcPct val="150000"/>
              </a:lnSpc>
              <a:buClr>
                <a:schemeClr val="accent4"/>
              </a:buClr>
              <a:buSzPts val="1400"/>
              <a:buFont typeface="Arial"/>
              <a:buChar char="•"/>
            </a:pPr>
            <a:r>
              <a:rPr lang="en" sz="1400">
                <a:solidFill>
                  <a:schemeClr val="accent4">
                    <a:lumMod val="75000"/>
                  </a:schemeClr>
                </a:solidFill>
                <a:latin typeface="Arial"/>
                <a:ea typeface="Arial"/>
                <a:cs typeface="Arial"/>
                <a:sym typeface="Arial"/>
              </a:rPr>
              <a:t>Elasticity of trade with respect to shipping costs</a:t>
            </a:r>
            <a:endParaRPr lang="en" sz="1400">
              <a:solidFill>
                <a:schemeClr val="accent4">
                  <a:lumMod val="75000"/>
                </a:schemeClr>
              </a:solidFill>
              <a:latin typeface="Arial"/>
              <a:ea typeface="Arial"/>
              <a:cs typeface="Arial"/>
            </a:endParaRPr>
          </a:p>
          <a:p>
            <a:pPr marL="425450" lvl="0" indent="-285750" algn="l">
              <a:lnSpc>
                <a:spcPct val="150000"/>
              </a:lnSpc>
              <a:buClr>
                <a:schemeClr val="accent4"/>
              </a:buClr>
              <a:buSzPts val="1400"/>
              <a:buFont typeface="Arial"/>
              <a:buChar char="•"/>
            </a:pPr>
            <a:r>
              <a:rPr lang="en" sz="1400">
                <a:solidFill>
                  <a:schemeClr val="accent4">
                    <a:lumMod val="75000"/>
                  </a:schemeClr>
                </a:solidFill>
                <a:latin typeface="Arial"/>
                <a:ea typeface="Arial"/>
                <a:cs typeface="Arial"/>
                <a:sym typeface="Arial"/>
              </a:rPr>
              <a:t>Estimation of the relationship between equilibrium trade costs and trade flows</a:t>
            </a:r>
            <a:endParaRPr lang="en" sz="1400">
              <a:solidFill>
                <a:schemeClr val="accent4">
                  <a:lumMod val="75000"/>
                </a:schemeClr>
              </a:solidFill>
              <a:latin typeface="Arial"/>
              <a:ea typeface="Arial"/>
              <a:cs typeface="Arial"/>
            </a:endParaRPr>
          </a:p>
          <a:p>
            <a:pPr marL="285750" lvl="0" indent="-285750" algn="l">
              <a:lnSpc>
                <a:spcPct val="150000"/>
              </a:lnSpc>
              <a:buFont typeface="Arial"/>
              <a:buChar char="•"/>
            </a:pPr>
            <a:endParaRPr lang="en" sz="1400">
              <a:solidFill>
                <a:schemeClr val="accent4">
                  <a:lumMod val="75000"/>
                </a:schemeClr>
              </a:solidFill>
              <a:latin typeface="Arial"/>
              <a:ea typeface="Arial"/>
              <a:cs typeface="Arial"/>
            </a:endParaRPr>
          </a:p>
          <a:p>
            <a:pPr lvl="0" algn="l">
              <a:lnSpc>
                <a:spcPct val="150000"/>
              </a:lnSpc>
              <a:buClr>
                <a:schemeClr val="accent4"/>
              </a:buClr>
              <a:buFont typeface="Arial"/>
              <a:buChar char="❖"/>
            </a:pPr>
            <a:r>
              <a:rPr lang="en" sz="1800" b="1">
                <a:solidFill>
                  <a:schemeClr val="tx1"/>
                </a:solidFill>
                <a:latin typeface="Arial"/>
                <a:ea typeface="Arial"/>
                <a:cs typeface="Arial"/>
                <a:sym typeface="Arial"/>
              </a:rPr>
              <a:t>Methodology:</a:t>
            </a:r>
            <a:endParaRPr lang="en" sz="1800" b="1">
              <a:solidFill>
                <a:schemeClr val="tx1"/>
              </a:solidFill>
              <a:latin typeface="Arial"/>
              <a:ea typeface="Arial"/>
              <a:cs typeface="Arial"/>
            </a:endParaRPr>
          </a:p>
          <a:p>
            <a:pPr marL="285750" lvl="0" indent="-285750" algn="l">
              <a:lnSpc>
                <a:spcPct val="150000"/>
              </a:lnSpc>
              <a:buFont typeface="Arial"/>
              <a:buChar char="•"/>
            </a:pPr>
            <a:r>
              <a:rPr lang="en" sz="1400">
                <a:solidFill>
                  <a:schemeClr val="accent4">
                    <a:lumMod val="75000"/>
                  </a:schemeClr>
                </a:solidFill>
                <a:latin typeface="Arial"/>
                <a:ea typeface="Arial"/>
                <a:cs typeface="Arial"/>
                <a:sym typeface="Arial"/>
              </a:rPr>
              <a:t>OLS and LIML regression estimations (elasticity)</a:t>
            </a:r>
            <a:endParaRPr lang="en" sz="1400">
              <a:solidFill>
                <a:schemeClr val="accent4">
                  <a:lumMod val="75000"/>
                </a:schemeClr>
              </a:solidFill>
              <a:latin typeface="Arial"/>
              <a:ea typeface="Arial"/>
              <a:cs typeface="Arial"/>
            </a:endParaRPr>
          </a:p>
          <a:p>
            <a:pPr marL="285750" lvl="0" indent="-285750" algn="l">
              <a:lnSpc>
                <a:spcPct val="150000"/>
              </a:lnSpc>
              <a:buFont typeface="Arial"/>
              <a:buChar char="•"/>
            </a:pPr>
            <a:r>
              <a:rPr lang="en" sz="1400">
                <a:solidFill>
                  <a:schemeClr val="accent4">
                    <a:lumMod val="75000"/>
                  </a:schemeClr>
                </a:solidFill>
                <a:latin typeface="Arial"/>
                <a:ea typeface="Arial"/>
                <a:cs typeface="Arial"/>
                <a:sym typeface="Arial"/>
              </a:rPr>
              <a:t>Matching function and gravity equation (relationship)</a:t>
            </a:r>
            <a:endParaRPr lang="en" sz="1400">
              <a:solidFill>
                <a:schemeClr val="accent4">
                  <a:lumMod val="75000"/>
                </a:schemeClr>
              </a:solidFill>
              <a:latin typeface="Arial"/>
              <a:ea typeface="Arial"/>
              <a:cs typeface="Arial"/>
            </a:endParaRPr>
          </a:p>
          <a:p>
            <a:pPr marL="0" lvl="0" indent="0" algn="l">
              <a:lnSpc>
                <a:spcPct val="150000"/>
              </a:lnSpc>
            </a:pPr>
            <a:endParaRPr lang="en" sz="1400">
              <a:solidFill>
                <a:schemeClr val="accent4">
                  <a:lumMod val="75000"/>
                </a:schemeClr>
              </a:solidFill>
              <a:latin typeface="Arial"/>
              <a:ea typeface="Arial"/>
              <a:cs typeface="Arial"/>
            </a:endParaRPr>
          </a:p>
          <a:p>
            <a:pPr marL="0" lvl="0" indent="0" algn="l">
              <a:lnSpc>
                <a:spcPct val="150000"/>
              </a:lnSpc>
            </a:pPr>
            <a:endParaRPr lang="en" sz="1400">
              <a:solidFill>
                <a:schemeClr val="accent4">
                  <a:lumMod val="75000"/>
                </a:schemeClr>
              </a:solidFill>
              <a:latin typeface="Arial"/>
              <a:ea typeface="Arial"/>
              <a:cs typeface="Arial"/>
            </a:endParaRPr>
          </a:p>
          <a:p>
            <a:pPr algn="l"/>
            <a:endParaRPr lang="en-US" sz="1400">
              <a:solidFill>
                <a:schemeClr val="accent4">
                  <a:lumMod val="75000"/>
                </a:schemeClr>
              </a:solidFill>
            </a:endParaRPr>
          </a:p>
        </p:txBody>
      </p:sp>
      <p:sp>
        <p:nvSpPr>
          <p:cNvPr id="2" name="Arrow: Down 1">
            <a:extLst>
              <a:ext uri="{FF2B5EF4-FFF2-40B4-BE49-F238E27FC236}">
                <a16:creationId xmlns:a16="http://schemas.microsoft.com/office/drawing/2014/main" id="{1FE810F8-52A7-5326-62AD-FE0896B765A5}"/>
              </a:ext>
            </a:extLst>
          </p:cNvPr>
          <p:cNvSpPr/>
          <p:nvPr/>
        </p:nvSpPr>
        <p:spPr>
          <a:xfrm>
            <a:off x="4084232" y="1968978"/>
            <a:ext cx="271096" cy="3846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00;p37">
            <a:extLst>
              <a:ext uri="{FF2B5EF4-FFF2-40B4-BE49-F238E27FC236}">
                <a16:creationId xmlns:a16="http://schemas.microsoft.com/office/drawing/2014/main" id="{81FC93DA-AC89-3A47-B642-4FD692580C09}"/>
              </a:ext>
            </a:extLst>
          </p:cNvPr>
          <p:cNvSpPr txBox="1">
            <a:spLocks/>
          </p:cNvSpPr>
          <p:nvPr/>
        </p:nvSpPr>
        <p:spPr>
          <a:xfrm>
            <a:off x="371671" y="17661"/>
            <a:ext cx="8405885" cy="3949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2000">
                <a:solidFill>
                  <a:schemeClr val="accent1"/>
                </a:solidFill>
              </a:rPr>
              <a:t>Methodology - Trade Elasticity (Estimation)</a:t>
            </a:r>
            <a:endParaRPr lang="en-US" altLang="ja-JP">
              <a:solidFill>
                <a:schemeClr val="accent1"/>
              </a:solidFill>
            </a:endParaRPr>
          </a:p>
        </p:txBody>
      </p:sp>
      <p:sp>
        <p:nvSpPr>
          <p:cNvPr id="15" name="TextBox 14">
            <a:extLst>
              <a:ext uri="{FF2B5EF4-FFF2-40B4-BE49-F238E27FC236}">
                <a16:creationId xmlns:a16="http://schemas.microsoft.com/office/drawing/2014/main" id="{0DCD6D62-4F0F-2D26-CFA1-5E79A1859976}"/>
              </a:ext>
            </a:extLst>
          </p:cNvPr>
          <p:cNvSpPr txBox="1"/>
          <p:nvPr/>
        </p:nvSpPr>
        <p:spPr>
          <a:xfrm>
            <a:off x="505082" y="474191"/>
            <a:ext cx="6272597"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6D5B57"/>
                </a:solidFill>
              </a:rPr>
              <a:t>IV Estimator </a:t>
            </a:r>
            <a:r>
              <a:rPr lang="en-US" b="1">
                <a:solidFill>
                  <a:schemeClr val="tx1"/>
                </a:solidFill>
              </a:rPr>
              <a:t>(</a:t>
            </a:r>
            <a:r>
              <a:rPr lang="en-US">
                <a:solidFill>
                  <a:schemeClr val="tx1"/>
                </a:solidFill>
              </a:rPr>
              <a:t>Resolves 1. reverse causality; 2. OVB)</a:t>
            </a:r>
            <a:r>
              <a:rPr lang="en-US" b="1">
                <a:solidFill>
                  <a:schemeClr val="tx1"/>
                </a:solidFill>
              </a:rPr>
              <a:t>:</a:t>
            </a:r>
            <a:endParaRPr lang="en-US">
              <a:solidFill>
                <a:schemeClr val="tx1"/>
              </a:solidFill>
            </a:endParaRPr>
          </a:p>
          <a:p>
            <a:r>
              <a:rPr lang="en-US">
                <a:solidFill>
                  <a:schemeClr val="accent4">
                    <a:lumMod val="75000"/>
                  </a:schemeClr>
                </a:solidFill>
              </a:rPr>
              <a:t>Leads and lags of shipping cost variables as instruments</a:t>
            </a:r>
          </a:p>
          <a:p>
            <a:pPr marL="342900" indent="-342900">
              <a:buAutoNum type="arabicPeriod"/>
            </a:pPr>
            <a:r>
              <a:rPr lang="en-US">
                <a:solidFill>
                  <a:schemeClr val="accent4">
                    <a:lumMod val="75000"/>
                  </a:schemeClr>
                </a:solidFill>
              </a:rPr>
              <a:t>For each year of data, make two measures of each variable: </a:t>
            </a:r>
          </a:p>
          <a:p>
            <a:pPr marL="342900" indent="-342900">
              <a:buAutoNum type="arabicPeriod"/>
            </a:pPr>
            <a:r>
              <a:rPr lang="en-US">
                <a:solidFill>
                  <a:schemeClr val="accent4">
                    <a:lumMod val="75000"/>
                  </a:schemeClr>
                </a:solidFill>
              </a:rPr>
              <a:t>One contains data aggregated from Q2, Q3 of the year, second containing Q1 Q4. For each year, then use mean reported shipping costs from Q2 Q3 as an IV for reported shipping costs from Q1 Q4</a:t>
            </a:r>
          </a:p>
          <a:p>
            <a:r>
              <a:rPr lang="en-US">
                <a:solidFill>
                  <a:schemeClr val="accent4">
                    <a:lumMod val="75000"/>
                  </a:schemeClr>
                </a:solidFill>
              </a:rPr>
              <a:t>* Assume measurement error in 2 samples independent, if fail ME persists</a:t>
            </a:r>
          </a:p>
        </p:txBody>
      </p:sp>
      <p:pic>
        <p:nvPicPr>
          <p:cNvPr id="2" name="Picture 2" descr="Diagram, schematic&#10;&#10;Description automatically generated">
            <a:extLst>
              <a:ext uri="{FF2B5EF4-FFF2-40B4-BE49-F238E27FC236}">
                <a16:creationId xmlns:a16="http://schemas.microsoft.com/office/drawing/2014/main" id="{0964F353-20EB-2227-5498-7BAA142EB75E}"/>
              </a:ext>
            </a:extLst>
          </p:cNvPr>
          <p:cNvPicPr>
            <a:picLocks noChangeAspect="1"/>
          </p:cNvPicPr>
          <p:nvPr/>
        </p:nvPicPr>
        <p:blipFill>
          <a:blip r:embed="rId2"/>
          <a:stretch>
            <a:fillRect/>
          </a:stretch>
        </p:blipFill>
        <p:spPr>
          <a:xfrm>
            <a:off x="573797" y="2070688"/>
            <a:ext cx="6990835" cy="1097374"/>
          </a:xfrm>
          <a:prstGeom prst="rect">
            <a:avLst/>
          </a:prstGeom>
        </p:spPr>
      </p:pic>
      <p:cxnSp>
        <p:nvCxnSpPr>
          <p:cNvPr id="3" name="Straight Arrow Connector 2">
            <a:extLst>
              <a:ext uri="{FF2B5EF4-FFF2-40B4-BE49-F238E27FC236}">
                <a16:creationId xmlns:a16="http://schemas.microsoft.com/office/drawing/2014/main" id="{4AACC5A4-907F-BBC0-E375-3EC8670FED65}"/>
              </a:ext>
            </a:extLst>
          </p:cNvPr>
          <p:cNvCxnSpPr/>
          <p:nvPr/>
        </p:nvCxnSpPr>
        <p:spPr>
          <a:xfrm flipH="1">
            <a:off x="3715503" y="2583077"/>
            <a:ext cx="375337" cy="729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C2B4134-50C8-4F79-E246-C0EF43001D71}"/>
              </a:ext>
            </a:extLst>
          </p:cNvPr>
          <p:cNvCxnSpPr/>
          <p:nvPr/>
        </p:nvCxnSpPr>
        <p:spPr>
          <a:xfrm>
            <a:off x="4272329" y="3142993"/>
            <a:ext cx="142103" cy="21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835E8E-7941-EB2E-BACB-DDF549ACC4D2}"/>
              </a:ext>
            </a:extLst>
          </p:cNvPr>
          <p:cNvSpPr txBox="1"/>
          <p:nvPr/>
        </p:nvSpPr>
        <p:spPr>
          <a:xfrm>
            <a:off x="2531372" y="3233866"/>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rPr>
              <a:t>shipping cost Q2 Q3</a:t>
            </a:r>
          </a:p>
        </p:txBody>
      </p:sp>
      <p:sp>
        <p:nvSpPr>
          <p:cNvPr id="16" name="TextBox 15">
            <a:extLst>
              <a:ext uri="{FF2B5EF4-FFF2-40B4-BE49-F238E27FC236}">
                <a16:creationId xmlns:a16="http://schemas.microsoft.com/office/drawing/2014/main" id="{6C8BB6A1-F1DF-8AFB-9981-1A5EC764B36D}"/>
              </a:ext>
            </a:extLst>
          </p:cNvPr>
          <p:cNvSpPr txBox="1"/>
          <p:nvPr/>
        </p:nvSpPr>
        <p:spPr>
          <a:xfrm>
            <a:off x="4146860" y="3299116"/>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rPr>
              <a:t>Shipping cost Q1 Q4</a:t>
            </a:r>
          </a:p>
        </p:txBody>
      </p:sp>
      <p:sp>
        <p:nvSpPr>
          <p:cNvPr id="4" name="TextBox 3">
            <a:extLst>
              <a:ext uri="{FF2B5EF4-FFF2-40B4-BE49-F238E27FC236}">
                <a16:creationId xmlns:a16="http://schemas.microsoft.com/office/drawing/2014/main" id="{B1A5C85B-B30A-B450-563E-ABB7873968B3}"/>
              </a:ext>
            </a:extLst>
          </p:cNvPr>
          <p:cNvSpPr txBox="1"/>
          <p:nvPr/>
        </p:nvSpPr>
        <p:spPr>
          <a:xfrm>
            <a:off x="452803" y="3566745"/>
            <a:ext cx="714667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Char char="•"/>
            </a:pPr>
            <a:r>
              <a:rPr lang="en-US" sz="1200" b="1" dirty="0">
                <a:solidFill>
                  <a:schemeClr val="tx1"/>
                </a:solidFill>
              </a:rPr>
              <a:t>Results: </a:t>
            </a:r>
            <a:endParaRPr lang="en-US" b="1">
              <a:solidFill>
                <a:schemeClr val="tx1"/>
              </a:solidFill>
            </a:endParaRPr>
          </a:p>
          <a:p>
            <a:pPr marL="228600" indent="-228600">
              <a:buAutoNum type="arabicPeriod"/>
            </a:pPr>
            <a:r>
              <a:rPr lang="en-US" sz="1200" dirty="0">
                <a:solidFill>
                  <a:schemeClr val="accent4">
                    <a:lumMod val="75000"/>
                  </a:schemeClr>
                </a:solidFill>
              </a:rPr>
              <a:t>Instrumental variable estimates of the trade elasticity all have the expected negative signs and moderate magnitudes (mean across sector: -8.16)</a:t>
            </a:r>
            <a:endParaRPr lang="en-US">
              <a:solidFill>
                <a:schemeClr val="accent4">
                  <a:lumMod val="75000"/>
                </a:schemeClr>
              </a:solidFill>
            </a:endParaRPr>
          </a:p>
          <a:p>
            <a:pPr marL="228600" indent="-228600">
              <a:buAutoNum type="arabicPeriod"/>
            </a:pPr>
            <a:r>
              <a:rPr lang="en-US" sz="1200" dirty="0">
                <a:solidFill>
                  <a:schemeClr val="accent4">
                    <a:lumMod val="75000"/>
                  </a:schemeClr>
                </a:solidFill>
              </a:rPr>
              <a:t>Fixed effects model with full-year aggregated data: average elasticity across sectors of −3.95 and a range from −1.19 to −7.33</a:t>
            </a:r>
            <a:endParaRPr lang="en-US">
              <a:solidFill>
                <a:schemeClr val="accent4">
                  <a:lumMod val="75000"/>
                </a:schemeClr>
              </a:solidFill>
            </a:endParaRPr>
          </a:p>
          <a:p>
            <a:pPr marL="285750" indent="-285750">
              <a:buChar char="•"/>
            </a:pPr>
            <a:endParaRPr lang="en-US" sz="1200">
              <a:solidFill>
                <a:schemeClr val="accent4">
                  <a:lumMod val="75000"/>
                </a:schemeClr>
              </a:solidFill>
            </a:endParaRPr>
          </a:p>
          <a:p>
            <a:r>
              <a:rPr lang="en-US" sz="1200" dirty="0">
                <a:solidFill>
                  <a:schemeClr val="accent4">
                    <a:lumMod val="75000"/>
                  </a:schemeClr>
                </a:solidFill>
              </a:rPr>
              <a:t>  </a:t>
            </a:r>
          </a:p>
          <a:p>
            <a:r>
              <a:rPr lang="en-US" sz="1200" dirty="0">
                <a:solidFill>
                  <a:schemeClr val="accent4">
                    <a:lumMod val="75000"/>
                  </a:schemeClr>
                </a:solidFill>
              </a:rPr>
              <a:t>     Mean elasticity across sectors: −6.26</a:t>
            </a:r>
            <a:endParaRPr lang="en-US" dirty="0">
              <a:solidFill>
                <a:schemeClr val="accent4">
                  <a:lumMod val="75000"/>
                </a:schemeClr>
              </a:solidFill>
            </a:endParaRPr>
          </a:p>
          <a:p>
            <a:pPr marL="285750" indent="-285750" algn="l">
              <a:buChar char="•"/>
            </a:pPr>
            <a:endParaRPr lang="en-US" sz="1200">
              <a:solidFill>
                <a:schemeClr val="accent4">
                  <a:lumMod val="75000"/>
                </a:schemeClr>
              </a:solidFill>
            </a:endParaRPr>
          </a:p>
          <a:p>
            <a:pPr marL="171450" indent="-171450">
              <a:buChar char="•"/>
            </a:pPr>
            <a:endParaRPr lang="en-US" sz="1200">
              <a:solidFill>
                <a:schemeClr val="accent4">
                  <a:lumMod val="75000"/>
                </a:schemeClr>
              </a:solidFill>
            </a:endParaRPr>
          </a:p>
          <a:p>
            <a:pPr marL="171450" indent="-171450">
              <a:buChar char="•"/>
            </a:pPr>
            <a:endParaRPr lang="en-US" sz="1200">
              <a:solidFill>
                <a:schemeClr val="accent4">
                  <a:lumMod val="75000"/>
                </a:schemeClr>
              </a:solidFill>
            </a:endParaRPr>
          </a:p>
          <a:p>
            <a:pPr marL="171450" indent="-171450">
              <a:buChar char="•"/>
            </a:pPr>
            <a:endParaRPr lang="en-US" sz="1200">
              <a:solidFill>
                <a:schemeClr val="accent4">
                  <a:lumMod val="75000"/>
                </a:schemeClr>
              </a:solidFill>
            </a:endParaRPr>
          </a:p>
        </p:txBody>
      </p:sp>
      <p:sp>
        <p:nvSpPr>
          <p:cNvPr id="5" name="Arrow: Down 4">
            <a:extLst>
              <a:ext uri="{FF2B5EF4-FFF2-40B4-BE49-F238E27FC236}">
                <a16:creationId xmlns:a16="http://schemas.microsoft.com/office/drawing/2014/main" id="{A7A662EB-0D54-D67E-70BA-62B9E12F6174}"/>
              </a:ext>
            </a:extLst>
          </p:cNvPr>
          <p:cNvSpPr/>
          <p:nvPr/>
        </p:nvSpPr>
        <p:spPr>
          <a:xfrm>
            <a:off x="2530924" y="4610334"/>
            <a:ext cx="322384" cy="2674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D888548-43FA-B1D3-098E-C91F402BF746}"/>
              </a:ext>
            </a:extLst>
          </p:cNvPr>
          <p:cNvSpPr txBox="1"/>
          <p:nvPr/>
        </p:nvSpPr>
        <p:spPr>
          <a:xfrm>
            <a:off x="2852369" y="4544889"/>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solidFill>
                  <a:schemeClr val="accent4">
                    <a:lumMod val="75000"/>
                  </a:schemeClr>
                </a:solidFill>
              </a:rPr>
              <a:t>Including origin fixed effects, destination fixed effects, and year fixed effects</a:t>
            </a:r>
          </a:p>
          <a:p>
            <a:pPr algn="l"/>
            <a:endParaRPr lang="en-US" sz="800">
              <a:solidFill>
                <a:schemeClr val="accent4">
                  <a:lumMod val="75000"/>
                </a:schemeClr>
              </a:solidFill>
            </a:endParaRPr>
          </a:p>
        </p:txBody>
      </p:sp>
    </p:spTree>
    <p:extLst>
      <p:ext uri="{BB962C8B-B14F-4D97-AF65-F5344CB8AC3E}">
        <p14:creationId xmlns:p14="http://schemas.microsoft.com/office/powerpoint/2010/main" val="3875158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0;p37">
            <a:extLst>
              <a:ext uri="{FF2B5EF4-FFF2-40B4-BE49-F238E27FC236}">
                <a16:creationId xmlns:a16="http://schemas.microsoft.com/office/drawing/2014/main" id="{2CB054FE-67DA-50E0-CDB7-C4C38402FDBC}"/>
              </a:ext>
            </a:extLst>
          </p:cNvPr>
          <p:cNvSpPr txBox="1">
            <a:spLocks/>
          </p:cNvSpPr>
          <p:nvPr/>
        </p:nvSpPr>
        <p:spPr>
          <a:xfrm>
            <a:off x="371671" y="17661"/>
            <a:ext cx="8405885" cy="3949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2000" dirty="0">
                <a:solidFill>
                  <a:schemeClr val="accent1"/>
                </a:solidFill>
              </a:rPr>
              <a:t>Counterfactual – CO2 Emission of countries in Autarky</a:t>
            </a:r>
            <a:endParaRPr lang="en-US" altLang="ja-JP" dirty="0">
              <a:solidFill>
                <a:schemeClr val="accent1"/>
              </a:solidFill>
            </a:endParaRPr>
          </a:p>
        </p:txBody>
      </p:sp>
      <p:pic>
        <p:nvPicPr>
          <p:cNvPr id="12" name="Picture 12" descr="Text&#10;&#10;Description automatically generated">
            <a:extLst>
              <a:ext uri="{FF2B5EF4-FFF2-40B4-BE49-F238E27FC236}">
                <a16:creationId xmlns:a16="http://schemas.microsoft.com/office/drawing/2014/main" id="{D6E1268E-AE08-7A4B-8DDC-B2FC1B13C094}"/>
              </a:ext>
            </a:extLst>
          </p:cNvPr>
          <p:cNvPicPr>
            <a:picLocks noChangeAspect="1"/>
          </p:cNvPicPr>
          <p:nvPr/>
        </p:nvPicPr>
        <p:blipFill>
          <a:blip r:embed="rId2"/>
          <a:stretch>
            <a:fillRect/>
          </a:stretch>
        </p:blipFill>
        <p:spPr>
          <a:xfrm>
            <a:off x="651819" y="820786"/>
            <a:ext cx="5778328" cy="613533"/>
          </a:xfrm>
          <a:prstGeom prst="rect">
            <a:avLst/>
          </a:prstGeom>
        </p:spPr>
      </p:pic>
      <p:sp>
        <p:nvSpPr>
          <p:cNvPr id="13" name="TextBox 12">
            <a:extLst>
              <a:ext uri="{FF2B5EF4-FFF2-40B4-BE49-F238E27FC236}">
                <a16:creationId xmlns:a16="http://schemas.microsoft.com/office/drawing/2014/main" id="{3785BA7E-102E-8DBF-CB2F-7B17B19A34F2}"/>
              </a:ext>
            </a:extLst>
          </p:cNvPr>
          <p:cNvSpPr txBox="1"/>
          <p:nvPr/>
        </p:nvSpPr>
        <p:spPr>
          <a:xfrm>
            <a:off x="650333" y="1437285"/>
            <a:ext cx="5986848"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err="1">
                <a:solidFill>
                  <a:schemeClr val="accent4">
                    <a:lumMod val="75000"/>
                  </a:schemeClr>
                </a:solidFill>
              </a:rPr>
              <a:t>fddj</a:t>
            </a:r>
            <a:r>
              <a:rPr lang="en-US" dirty="0">
                <a:solidFill>
                  <a:schemeClr val="accent4">
                    <a:lumMod val="75000"/>
                  </a:schemeClr>
                </a:solidFill>
              </a:rPr>
              <a:t>, </a:t>
            </a:r>
            <a:r>
              <a:rPr lang="en-US" dirty="0" err="1">
                <a:solidFill>
                  <a:schemeClr val="accent4">
                    <a:lumMod val="75000"/>
                  </a:schemeClr>
                </a:solidFill>
              </a:rPr>
              <a:t>χdj</a:t>
            </a:r>
            <a:r>
              <a:rPr lang="en-US" dirty="0">
                <a:solidFill>
                  <a:schemeClr val="accent4">
                    <a:lumMod val="75000"/>
                  </a:schemeClr>
                </a:solidFill>
              </a:rPr>
              <a:t>: emission data, indicate the intensity of CO2 from domestic transportation and production, respectively. </a:t>
            </a:r>
          </a:p>
          <a:p>
            <a:pPr marL="285750" indent="-285750">
              <a:buFont typeface="Arial"/>
              <a:buChar char="•"/>
            </a:pPr>
            <a:r>
              <a:rPr lang="en-US" dirty="0">
                <a:solidFill>
                  <a:schemeClr val="accent4">
                    <a:lumMod val="75000"/>
                  </a:schemeClr>
                </a:solidFill>
              </a:rPr>
              <a:t>β</a:t>
            </a:r>
            <a:r>
              <a:rPr lang="en-US" dirty="0" err="1">
                <a:solidFill>
                  <a:schemeClr val="accent4">
                    <a:lumMod val="75000"/>
                  </a:schemeClr>
                </a:solidFill>
              </a:rPr>
              <a:t>djXd</a:t>
            </a:r>
            <a:r>
              <a:rPr lang="en-US" dirty="0">
                <a:solidFill>
                  <a:schemeClr val="accent4">
                    <a:lumMod val="75000"/>
                  </a:schemeClr>
                </a:solidFill>
              </a:rPr>
              <a:t>: expenditure in the baseline data</a:t>
            </a:r>
          </a:p>
          <a:p>
            <a:pPr marL="285750" indent="-285750">
              <a:buFont typeface="Arial"/>
              <a:buChar char="•"/>
            </a:pPr>
            <a:r>
              <a:rPr lang="en-US" dirty="0" err="1">
                <a:solidFill>
                  <a:schemeClr val="accent4">
                    <a:lumMod val="75000"/>
                  </a:schemeClr>
                </a:solidFill>
              </a:rPr>
              <a:t>λddj</a:t>
            </a:r>
            <a:r>
              <a:rPr lang="en-US" dirty="0">
                <a:solidFill>
                  <a:schemeClr val="accent4">
                    <a:lumMod val="75000"/>
                  </a:schemeClr>
                </a:solidFill>
              </a:rPr>
              <a:t>: effect on output of going to autarky. </a:t>
            </a:r>
          </a:p>
          <a:p>
            <a:pPr marL="285750" indent="-285750">
              <a:buFont typeface="Arial,Sans-Serif"/>
              <a:buChar char="•"/>
            </a:pPr>
            <a:r>
              <a:rPr lang="en-US" dirty="0">
                <a:solidFill>
                  <a:schemeClr val="accent4">
                    <a:lumMod val="75000"/>
                  </a:schemeClr>
                </a:solidFill>
              </a:rPr>
              <a:t>β</a:t>
            </a:r>
            <a:r>
              <a:rPr lang="en-US" dirty="0" err="1">
                <a:solidFill>
                  <a:schemeClr val="accent4">
                    <a:lumMod val="75000"/>
                  </a:schemeClr>
                </a:solidFill>
              </a:rPr>
              <a:t>jd</a:t>
            </a:r>
            <a:r>
              <a:rPr lang="en-US" dirty="0">
                <a:solidFill>
                  <a:schemeClr val="accent4">
                    <a:lumMod val="75000"/>
                  </a:schemeClr>
                </a:solidFill>
              </a:rPr>
              <a:t>: share of labor</a:t>
            </a:r>
          </a:p>
          <a:p>
            <a:pPr marL="285750" indent="-285750">
              <a:buFont typeface="Arial"/>
              <a:buChar char="•"/>
            </a:pPr>
            <a:r>
              <a:rPr lang="en-US" dirty="0" err="1">
                <a:solidFill>
                  <a:schemeClr val="accent4">
                    <a:lumMod val="75000"/>
                  </a:schemeClr>
                </a:solidFill>
              </a:rPr>
              <a:t>θj</a:t>
            </a:r>
            <a:r>
              <a:rPr lang="en-US" dirty="0">
                <a:solidFill>
                  <a:schemeClr val="accent4">
                    <a:lumMod val="75000"/>
                  </a:schemeClr>
                </a:solidFill>
              </a:rPr>
              <a:t>: key trade elasticity of a large family of gravity models</a:t>
            </a:r>
          </a:p>
          <a:p>
            <a:pPr marL="285750" indent="-285750">
              <a:buFont typeface="Arial,Sans-Serif"/>
              <a:buChar char="•"/>
            </a:pPr>
            <a:endParaRPr lang="en-US">
              <a:solidFill>
                <a:schemeClr val="accent4">
                  <a:lumMod val="75000"/>
                </a:schemeClr>
              </a:solidFill>
            </a:endParaRPr>
          </a:p>
          <a:p>
            <a:r>
              <a:rPr lang="en-US" sz="1200" dirty="0">
                <a:solidFill>
                  <a:schemeClr val="accent4">
                    <a:lumMod val="75000"/>
                  </a:schemeClr>
                </a:solidFill>
              </a:rPr>
              <a:t>* All terms on the right-hand side are observed in the </a:t>
            </a:r>
          </a:p>
          <a:p>
            <a:r>
              <a:rPr lang="en-US" sz="1200" dirty="0">
                <a:solidFill>
                  <a:schemeClr val="accent4">
                    <a:lumMod val="75000"/>
                  </a:schemeClr>
                </a:solidFill>
              </a:rPr>
              <a:t>baseline data, i.e., none represents a number only observed </a:t>
            </a:r>
          </a:p>
          <a:p>
            <a:r>
              <a:rPr lang="en-US" sz="1200" dirty="0">
                <a:solidFill>
                  <a:schemeClr val="accent4">
                    <a:lumMod val="75000"/>
                  </a:schemeClr>
                </a:solidFill>
              </a:rPr>
              <a:t>in a counterfactual. </a:t>
            </a:r>
          </a:p>
          <a:p>
            <a:endParaRPr lang="en-US">
              <a:solidFill>
                <a:schemeClr val="accent4">
                  <a:lumMod val="75000"/>
                </a:schemeClr>
              </a:solidFill>
            </a:endParaRPr>
          </a:p>
        </p:txBody>
      </p:sp>
      <p:sp>
        <p:nvSpPr>
          <p:cNvPr id="14" name="TextBox 13">
            <a:extLst>
              <a:ext uri="{FF2B5EF4-FFF2-40B4-BE49-F238E27FC236}">
                <a16:creationId xmlns:a16="http://schemas.microsoft.com/office/drawing/2014/main" id="{361AA3B2-8268-18EE-4D6E-EF0DBC22EB7D}"/>
              </a:ext>
            </a:extLst>
          </p:cNvPr>
          <p:cNvSpPr txBox="1"/>
          <p:nvPr/>
        </p:nvSpPr>
        <p:spPr>
          <a:xfrm>
            <a:off x="650333" y="3733484"/>
            <a:ext cx="7979375"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dirty="0">
                <a:solidFill>
                  <a:srgbClr val="6D5B57"/>
                </a:solidFill>
              </a:rPr>
              <a:t>Result</a:t>
            </a:r>
          </a:p>
          <a:p>
            <a:pPr marL="342900" indent="-342900">
              <a:buAutoNum type="arabicPeriod"/>
            </a:pPr>
            <a:r>
              <a:rPr lang="en-US" sz="1200" dirty="0">
                <a:solidFill>
                  <a:schemeClr val="accent4">
                    <a:lumMod val="75000"/>
                  </a:schemeClr>
                </a:solidFill>
              </a:rPr>
              <a:t>International trade increases global CO2 emissions by 5 percent (1.7 gigatons of CO2 annually). Globally this effect is almost equally driven by production and transportation. </a:t>
            </a:r>
          </a:p>
          <a:p>
            <a:pPr marL="342900" indent="-342900">
              <a:buAutoNum type="arabicPeriod"/>
            </a:pPr>
            <a:r>
              <a:rPr lang="en-US" sz="1200" b="1" dirty="0">
                <a:solidFill>
                  <a:schemeClr val="accent4">
                    <a:lumMod val="75000"/>
                  </a:schemeClr>
                </a:solidFill>
              </a:rPr>
              <a:t>Autarky only directly affects shipping.</a:t>
            </a:r>
            <a:r>
              <a:rPr lang="en-US" sz="1200" dirty="0">
                <a:solidFill>
                  <a:schemeClr val="accent4">
                    <a:lumMod val="75000"/>
                  </a:schemeClr>
                </a:solidFill>
              </a:rPr>
              <a:t> The autarky counterfactual in this section accounts for changes in CO2 emissions from international shipping, domestic shipping, and production, which result from shutting off international trade.</a:t>
            </a:r>
          </a:p>
          <a:p>
            <a:endParaRPr lang="en-US">
              <a:solidFill>
                <a:schemeClr val="accent4">
                  <a:lumMod val="75000"/>
                </a:schemeClr>
              </a:solidFill>
            </a:endParaRPr>
          </a:p>
          <a:p>
            <a:pPr marL="285750" indent="-285750" algn="l">
              <a:buChar char="•"/>
            </a:pPr>
            <a:endParaRPr lang="en-US">
              <a:solidFill>
                <a:schemeClr val="accent4">
                  <a:lumMod val="75000"/>
                </a:schemeClr>
              </a:solidFill>
            </a:endParaRPr>
          </a:p>
        </p:txBody>
      </p:sp>
      <p:sp>
        <p:nvSpPr>
          <p:cNvPr id="15" name="TextBox 14">
            <a:extLst>
              <a:ext uri="{FF2B5EF4-FFF2-40B4-BE49-F238E27FC236}">
                <a16:creationId xmlns:a16="http://schemas.microsoft.com/office/drawing/2014/main" id="{11BAE6F6-1629-FA9C-A9CF-0324919D1646}"/>
              </a:ext>
            </a:extLst>
          </p:cNvPr>
          <p:cNvSpPr txBox="1"/>
          <p:nvPr/>
        </p:nvSpPr>
        <p:spPr>
          <a:xfrm>
            <a:off x="651819" y="458745"/>
            <a:ext cx="49280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a:solidFill>
                  <a:srgbClr val="6D5B57"/>
                </a:solidFill>
              </a:rPr>
              <a:t>Calculating CO2 Emission of a country in Autarky</a:t>
            </a:r>
            <a:endParaRPr lang="en-US"/>
          </a:p>
          <a:p>
            <a:pPr algn="l"/>
            <a:endParaRPr lang="en-US"/>
          </a:p>
        </p:txBody>
      </p:sp>
    </p:spTree>
    <p:extLst>
      <p:ext uri="{BB962C8B-B14F-4D97-AF65-F5344CB8AC3E}">
        <p14:creationId xmlns:p14="http://schemas.microsoft.com/office/powerpoint/2010/main" val="1856001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6" name="Google Shape;200;p37">
            <a:extLst>
              <a:ext uri="{FF2B5EF4-FFF2-40B4-BE49-F238E27FC236}">
                <a16:creationId xmlns:a16="http://schemas.microsoft.com/office/drawing/2014/main" id="{EFDDA456-B5ED-0AF0-FA60-9477D6396B32}"/>
              </a:ext>
            </a:extLst>
          </p:cNvPr>
          <p:cNvSpPr txBox="1">
            <a:spLocks/>
          </p:cNvSpPr>
          <p:nvPr/>
        </p:nvSpPr>
        <p:spPr>
          <a:xfrm>
            <a:off x="371671" y="40829"/>
            <a:ext cx="6119885" cy="3099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2000">
                <a:solidFill>
                  <a:schemeClr val="accent1"/>
                </a:solidFill>
              </a:rPr>
              <a:t>Methodology</a:t>
            </a:r>
          </a:p>
        </p:txBody>
      </p:sp>
      <p:sp>
        <p:nvSpPr>
          <p:cNvPr id="10" name="Google Shape;200;p37">
            <a:extLst>
              <a:ext uri="{FF2B5EF4-FFF2-40B4-BE49-F238E27FC236}">
                <a16:creationId xmlns:a16="http://schemas.microsoft.com/office/drawing/2014/main" id="{921AD62F-4E35-5E72-E654-F928459772B2}"/>
              </a:ext>
            </a:extLst>
          </p:cNvPr>
          <p:cNvSpPr txBox="1">
            <a:spLocks/>
          </p:cNvSpPr>
          <p:nvPr/>
        </p:nvSpPr>
        <p:spPr>
          <a:xfrm>
            <a:off x="371670" y="430546"/>
            <a:ext cx="7105229" cy="25572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1400" b="1" dirty="0">
                <a:solidFill>
                  <a:schemeClr val="accent1"/>
                </a:solidFill>
              </a:rPr>
              <a:t>Target</a:t>
            </a:r>
            <a:r>
              <a:rPr lang="en-US" sz="1400" dirty="0">
                <a:solidFill>
                  <a:schemeClr val="accent1"/>
                </a:solidFill>
              </a:rPr>
              <a:t>: </a:t>
            </a:r>
            <a:r>
              <a:rPr lang="en-US" sz="1400" dirty="0">
                <a:solidFill>
                  <a:schemeClr val="accent4">
                    <a:lumMod val="75000"/>
                  </a:schemeClr>
                </a:solidFill>
              </a:rPr>
              <a:t>5398 dry bulk ships in the world, 12,007 shipping contracts between 2012 and 2016.</a:t>
            </a:r>
          </a:p>
          <a:p>
            <a:pPr algn="l"/>
            <a:r>
              <a:rPr lang="en-US" sz="1400" dirty="0">
                <a:solidFill>
                  <a:schemeClr val="tx1"/>
                </a:solidFill>
              </a:rPr>
              <a:t>Data Source</a:t>
            </a:r>
            <a:r>
              <a:rPr lang="en-US" sz="1400" dirty="0">
                <a:solidFill>
                  <a:schemeClr val="accent4">
                    <a:lumMod val="75000"/>
                  </a:schemeClr>
                </a:solidFill>
              </a:rPr>
              <a:t>: contract data collected by </a:t>
            </a:r>
            <a:r>
              <a:rPr lang="en-US" sz="1400" dirty="0" err="1">
                <a:solidFill>
                  <a:schemeClr val="accent4">
                    <a:lumMod val="75000"/>
                  </a:schemeClr>
                </a:solidFill>
              </a:rPr>
              <a:t>Clarksons</a:t>
            </a:r>
            <a:r>
              <a:rPr lang="en-US" sz="1400" dirty="0">
                <a:solidFill>
                  <a:schemeClr val="accent4">
                    <a:lumMod val="75000"/>
                  </a:schemeClr>
                </a:solidFill>
              </a:rPr>
              <a:t> Research</a:t>
            </a:r>
          </a:p>
          <a:p>
            <a:pPr algn="l"/>
            <a:endParaRPr lang="en-US" sz="1400">
              <a:solidFill>
                <a:srgbClr val="B08980"/>
              </a:solidFill>
            </a:endParaRPr>
          </a:p>
          <a:p>
            <a:pPr algn="l"/>
            <a:r>
              <a:rPr lang="en-US" sz="1400" b="1" dirty="0">
                <a:solidFill>
                  <a:schemeClr val="accent1"/>
                </a:solidFill>
              </a:rPr>
              <a:t>Trade elasticity equation:</a:t>
            </a:r>
          </a:p>
          <a:p>
            <a:pPr algn="l"/>
            <a:endParaRPr lang="en-US" sz="1400">
              <a:solidFill>
                <a:schemeClr val="accent1"/>
              </a:solidFill>
            </a:endParaRPr>
          </a:p>
          <a:p>
            <a:pPr algn="l"/>
            <a:endParaRPr lang="en-US" sz="1400">
              <a:solidFill>
                <a:schemeClr val="accent1"/>
              </a:solidFill>
            </a:endParaRPr>
          </a:p>
        </p:txBody>
      </p:sp>
      <p:pic>
        <p:nvPicPr>
          <p:cNvPr id="9" name="Picture 10" descr="A picture containing chart&#10;&#10;Description automatically generated">
            <a:extLst>
              <a:ext uri="{FF2B5EF4-FFF2-40B4-BE49-F238E27FC236}">
                <a16:creationId xmlns:a16="http://schemas.microsoft.com/office/drawing/2014/main" id="{B6AC05FA-650A-A8C2-3E32-A9D9C3CC215A}"/>
              </a:ext>
            </a:extLst>
          </p:cNvPr>
          <p:cNvPicPr>
            <a:picLocks noChangeAspect="1"/>
          </p:cNvPicPr>
          <p:nvPr/>
        </p:nvPicPr>
        <p:blipFill>
          <a:blip r:embed="rId3"/>
          <a:stretch>
            <a:fillRect/>
          </a:stretch>
        </p:blipFill>
        <p:spPr>
          <a:xfrm>
            <a:off x="567383" y="1636395"/>
            <a:ext cx="2743200" cy="504825"/>
          </a:xfrm>
          <a:prstGeom prst="rect">
            <a:avLst/>
          </a:prstGeom>
        </p:spPr>
      </p:pic>
      <p:sp>
        <p:nvSpPr>
          <p:cNvPr id="11" name="TextBox 10">
            <a:extLst>
              <a:ext uri="{FF2B5EF4-FFF2-40B4-BE49-F238E27FC236}">
                <a16:creationId xmlns:a16="http://schemas.microsoft.com/office/drawing/2014/main" id="{275952BA-BC42-F7AF-1167-DC08D4550339}"/>
              </a:ext>
            </a:extLst>
          </p:cNvPr>
          <p:cNvSpPr txBox="1"/>
          <p:nvPr/>
        </p:nvSpPr>
        <p:spPr>
          <a:xfrm>
            <a:off x="482109" y="2189284"/>
            <a:ext cx="258933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err="1">
                <a:solidFill>
                  <a:schemeClr val="accent4">
                    <a:lumMod val="75000"/>
                  </a:schemeClr>
                </a:solidFill>
              </a:rPr>
              <a:t>Q</a:t>
            </a:r>
            <a:r>
              <a:rPr lang="en-US" baseline="30000" err="1">
                <a:solidFill>
                  <a:schemeClr val="accent4">
                    <a:lumMod val="75000"/>
                  </a:schemeClr>
                </a:solidFill>
              </a:rPr>
              <a:t>i→j</a:t>
            </a:r>
            <a:r>
              <a:rPr lang="en-US" baseline="-25000" err="1">
                <a:solidFill>
                  <a:schemeClr val="accent4">
                    <a:lumMod val="75000"/>
                  </a:schemeClr>
                </a:solidFill>
              </a:rPr>
              <a:t>t</a:t>
            </a:r>
            <a:r>
              <a:rPr lang="en-US">
                <a:solidFill>
                  <a:schemeClr val="accent4">
                    <a:lumMod val="75000"/>
                  </a:schemeClr>
                </a:solidFill>
              </a:rPr>
              <a:t>: total trade value from country </a:t>
            </a:r>
            <a:r>
              <a:rPr lang="en-US" err="1">
                <a:solidFill>
                  <a:schemeClr val="accent4">
                    <a:lumMod val="75000"/>
                  </a:schemeClr>
                </a:solidFill>
              </a:rPr>
              <a:t>i</a:t>
            </a:r>
            <a:r>
              <a:rPr lang="en-US">
                <a:solidFill>
                  <a:schemeClr val="accent4">
                    <a:lumMod val="75000"/>
                  </a:schemeClr>
                </a:solidFill>
              </a:rPr>
              <a:t> to country j at time t (in bulk commodities)</a:t>
            </a:r>
          </a:p>
          <a:p>
            <a:pPr marL="285750" indent="-285750">
              <a:buChar char="•"/>
            </a:pPr>
            <a:r>
              <a:rPr lang="en-US" err="1">
                <a:solidFill>
                  <a:schemeClr val="accent4">
                    <a:lumMod val="75000"/>
                  </a:schemeClr>
                </a:solidFill>
              </a:rPr>
              <a:t>τ</a:t>
            </a:r>
            <a:r>
              <a:rPr lang="en-US" baseline="30000" err="1">
                <a:solidFill>
                  <a:schemeClr val="accent4">
                    <a:lumMod val="75000"/>
                  </a:schemeClr>
                </a:solidFill>
              </a:rPr>
              <a:t>i→j</a:t>
            </a:r>
            <a:r>
              <a:rPr lang="en-US" baseline="-25000" err="1">
                <a:solidFill>
                  <a:schemeClr val="accent4">
                    <a:lumMod val="75000"/>
                  </a:schemeClr>
                </a:solidFill>
              </a:rPr>
              <a:t>t</a:t>
            </a:r>
            <a:r>
              <a:rPr lang="en-US">
                <a:solidFill>
                  <a:schemeClr val="accent4">
                    <a:lumMod val="75000"/>
                  </a:schemeClr>
                </a:solidFill>
              </a:rPr>
              <a:t>: shipping price from </a:t>
            </a:r>
            <a:r>
              <a:rPr lang="en-US" err="1">
                <a:solidFill>
                  <a:schemeClr val="accent4">
                    <a:lumMod val="75000"/>
                  </a:schemeClr>
                </a:solidFill>
              </a:rPr>
              <a:t>i</a:t>
            </a:r>
            <a:r>
              <a:rPr lang="en-US">
                <a:solidFill>
                  <a:schemeClr val="accent4">
                    <a:lumMod val="75000"/>
                  </a:schemeClr>
                </a:solidFill>
              </a:rPr>
              <a:t> to j at time t.</a:t>
            </a:r>
          </a:p>
          <a:p>
            <a:endParaRPr lang="en-US">
              <a:solidFill>
                <a:schemeClr val="accent4">
                  <a:lumMod val="75000"/>
                </a:schemeClr>
              </a:solidFill>
            </a:endParaRPr>
          </a:p>
          <a:p>
            <a:endParaRPr lang="en-US">
              <a:solidFill>
                <a:schemeClr val="accent4">
                  <a:lumMod val="75000"/>
                </a:schemeClr>
              </a:solidFill>
            </a:endParaRPr>
          </a:p>
        </p:txBody>
      </p:sp>
      <p:sp>
        <p:nvSpPr>
          <p:cNvPr id="13" name="Arrow: Right 12">
            <a:extLst>
              <a:ext uri="{FF2B5EF4-FFF2-40B4-BE49-F238E27FC236}">
                <a16:creationId xmlns:a16="http://schemas.microsoft.com/office/drawing/2014/main" id="{1E996DF3-B3CC-D090-7414-D4B78D9D01D2}"/>
              </a:ext>
            </a:extLst>
          </p:cNvPr>
          <p:cNvSpPr/>
          <p:nvPr/>
        </p:nvSpPr>
        <p:spPr>
          <a:xfrm>
            <a:off x="3983882" y="1567434"/>
            <a:ext cx="978144" cy="483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6DF3DAD-AACD-6743-8486-8EB9C40CA599}"/>
              </a:ext>
            </a:extLst>
          </p:cNvPr>
          <p:cNvSpPr txBox="1"/>
          <p:nvPr/>
        </p:nvSpPr>
        <p:spPr>
          <a:xfrm>
            <a:off x="3669322" y="1196485"/>
            <a:ext cx="184931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solidFill>
                  <a:schemeClr val="accent4">
                    <a:lumMod val="75000"/>
                  </a:schemeClr>
                </a:solidFill>
              </a:rPr>
              <a:t>relationship exists between </a:t>
            </a:r>
            <a:r>
              <a:rPr lang="en-US" sz="1000" err="1">
                <a:solidFill>
                  <a:schemeClr val="accent4">
                    <a:lumMod val="75000"/>
                  </a:schemeClr>
                </a:solidFill>
              </a:rPr>
              <a:t>τ</a:t>
            </a:r>
            <a:r>
              <a:rPr lang="en-US" sz="1000" baseline="30000" err="1">
                <a:solidFill>
                  <a:schemeClr val="accent4">
                    <a:lumMod val="75000"/>
                  </a:schemeClr>
                </a:solidFill>
              </a:rPr>
              <a:t>i→j</a:t>
            </a:r>
            <a:r>
              <a:rPr lang="en-US" sz="1000" baseline="-25000" err="1">
                <a:solidFill>
                  <a:schemeClr val="accent4">
                    <a:lumMod val="75000"/>
                  </a:schemeClr>
                </a:solidFill>
              </a:rPr>
              <a:t>t</a:t>
            </a:r>
            <a:r>
              <a:rPr lang="en-US" sz="1000">
                <a:solidFill>
                  <a:schemeClr val="accent4">
                    <a:lumMod val="75000"/>
                  </a:schemeClr>
                </a:solidFill>
              </a:rPr>
              <a:t>  and error term</a:t>
            </a:r>
          </a:p>
        </p:txBody>
      </p:sp>
      <p:sp>
        <p:nvSpPr>
          <p:cNvPr id="15" name="TextBox 14">
            <a:extLst>
              <a:ext uri="{FF2B5EF4-FFF2-40B4-BE49-F238E27FC236}">
                <a16:creationId xmlns:a16="http://schemas.microsoft.com/office/drawing/2014/main" id="{FB54709E-1FFF-E255-78B4-393E3EFA327C}"/>
              </a:ext>
            </a:extLst>
          </p:cNvPr>
          <p:cNvSpPr txBox="1"/>
          <p:nvPr/>
        </p:nvSpPr>
        <p:spPr>
          <a:xfrm>
            <a:off x="5717197" y="1036304"/>
            <a:ext cx="2743199"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rPr>
              <a:t>2 instrument variables:</a:t>
            </a:r>
          </a:p>
          <a:p>
            <a:endParaRPr lang="en-US">
              <a:solidFill>
                <a:schemeClr val="accent4">
                  <a:lumMod val="75000"/>
                </a:schemeClr>
              </a:solidFill>
            </a:endParaRPr>
          </a:p>
          <a:p>
            <a:pPr marL="285750" indent="-285750">
              <a:buChar char="•"/>
            </a:pPr>
            <a:r>
              <a:rPr lang="en-US">
                <a:solidFill>
                  <a:schemeClr val="accent4">
                    <a:lumMod val="75000"/>
                  </a:schemeClr>
                </a:solidFill>
              </a:rPr>
              <a:t>Tariffs ① levied on commodities imported at the exporter’s origin, </a:t>
            </a:r>
            <a:r>
              <a:rPr lang="en-US" err="1">
                <a:solidFill>
                  <a:schemeClr val="accent4">
                    <a:lumMod val="75000"/>
                  </a:schemeClr>
                </a:solidFill>
              </a:rPr>
              <a:t>i</a:t>
            </a:r>
            <a:r>
              <a:rPr lang="en-US">
                <a:solidFill>
                  <a:schemeClr val="accent4">
                    <a:lumMod val="75000"/>
                  </a:schemeClr>
                </a:solidFill>
              </a:rPr>
              <a:t> </a:t>
            </a:r>
          </a:p>
          <a:p>
            <a:pPr marL="285750" indent="-285750">
              <a:buChar char="•"/>
            </a:pPr>
            <a:endParaRPr lang="en-US">
              <a:solidFill>
                <a:schemeClr val="accent4">
                  <a:lumMod val="75000"/>
                </a:schemeClr>
              </a:solidFill>
            </a:endParaRPr>
          </a:p>
          <a:p>
            <a:pPr marL="285750" indent="-285750">
              <a:buFont typeface="Arial,Sans-Serif"/>
              <a:buChar char="•"/>
            </a:pPr>
            <a:r>
              <a:rPr lang="en-US">
                <a:solidFill>
                  <a:schemeClr val="accent4">
                    <a:lumMod val="75000"/>
                  </a:schemeClr>
                </a:solidFill>
              </a:rPr>
              <a:t>Tariffs ② levied on commodity exports from</a:t>
            </a:r>
            <a:r>
              <a:rPr lang="en-US" i="1">
                <a:solidFill>
                  <a:schemeClr val="accent4">
                    <a:lumMod val="75000"/>
                  </a:schemeClr>
                </a:solidFill>
              </a:rPr>
              <a:t> </a:t>
            </a:r>
            <a:r>
              <a:rPr lang="en-US">
                <a:solidFill>
                  <a:schemeClr val="accent4">
                    <a:lumMod val="75000"/>
                  </a:schemeClr>
                </a:solidFill>
              </a:rPr>
              <a:t>the destination j. </a:t>
            </a:r>
          </a:p>
          <a:p>
            <a:endParaRPr lang="en-US">
              <a:solidFill>
                <a:schemeClr val="accent4">
                  <a:lumMod val="75000"/>
                </a:schemeClr>
              </a:solidFill>
            </a:endParaRPr>
          </a:p>
          <a:p>
            <a:pPr marL="285750" indent="-285750">
              <a:buChar char="•"/>
            </a:pPr>
            <a:endParaRPr lang="en-US">
              <a:solidFill>
                <a:schemeClr val="accent4">
                  <a:lumMod val="75000"/>
                </a:schemeClr>
              </a:solidFill>
            </a:endParaRPr>
          </a:p>
          <a:p>
            <a:r>
              <a:rPr lang="en-US">
                <a:solidFill>
                  <a:schemeClr val="accent4">
                    <a:lumMod val="75000"/>
                  </a:schemeClr>
                </a:solidFill>
              </a:rPr>
              <a:t>* Both tariffs do not directly affect </a:t>
            </a:r>
            <a:r>
              <a:rPr lang="en-US" err="1">
                <a:solidFill>
                  <a:schemeClr val="accent4">
                    <a:lumMod val="75000"/>
                  </a:schemeClr>
                </a:solidFill>
              </a:rPr>
              <a:t>i</a:t>
            </a:r>
            <a:r>
              <a:rPr lang="en-US">
                <a:solidFill>
                  <a:schemeClr val="accent4">
                    <a:lumMod val="75000"/>
                  </a:schemeClr>
                </a:solidFill>
              </a:rPr>
              <a:t> to j flow!</a:t>
            </a:r>
          </a:p>
          <a:p>
            <a:pPr marL="285750" indent="-285750">
              <a:buChar char="•"/>
            </a:pPr>
            <a:endParaRPr lang="en-US">
              <a:solidFill>
                <a:schemeClr val="accent4">
                  <a:lumMod val="75000"/>
                </a:schemeClr>
              </a:solidFill>
            </a:endParaRPr>
          </a:p>
          <a:p>
            <a:pPr marL="285750" indent="-285750">
              <a:buChar char="•"/>
            </a:pPr>
            <a:endParaRPr lang="en-US">
              <a:solidFill>
                <a:schemeClr val="accent4">
                  <a:lumMod val="75000"/>
                </a:schemeClr>
              </a:solidFill>
            </a:endParaRPr>
          </a:p>
          <a:p>
            <a:endParaRPr lang="en-US">
              <a:solidFill>
                <a:schemeClr val="accent4">
                  <a:lumMod val="75000"/>
                </a:schemeClr>
              </a:solidFill>
            </a:endParaRPr>
          </a:p>
          <a:p>
            <a:endParaRPr lang="en-US">
              <a:solidFill>
                <a:schemeClr val="accent4">
                  <a:lumMod val="75000"/>
                </a:schemeClr>
              </a:solidFill>
            </a:endParaRPr>
          </a:p>
        </p:txBody>
      </p:sp>
      <p:pic>
        <p:nvPicPr>
          <p:cNvPr id="19" name="Picture 19" descr="Diagram&#10;&#10;Description automatically generated">
            <a:extLst>
              <a:ext uri="{FF2B5EF4-FFF2-40B4-BE49-F238E27FC236}">
                <a16:creationId xmlns:a16="http://schemas.microsoft.com/office/drawing/2014/main" id="{996210BD-E87B-9334-7F8C-CAEAC9957D65}"/>
              </a:ext>
            </a:extLst>
          </p:cNvPr>
          <p:cNvPicPr>
            <a:picLocks noChangeAspect="1"/>
          </p:cNvPicPr>
          <p:nvPr/>
        </p:nvPicPr>
        <p:blipFill>
          <a:blip r:embed="rId4"/>
          <a:stretch>
            <a:fillRect/>
          </a:stretch>
        </p:blipFill>
        <p:spPr>
          <a:xfrm>
            <a:off x="3240697" y="2295088"/>
            <a:ext cx="2464778" cy="265248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6" name="Google Shape;200;p37">
            <a:extLst>
              <a:ext uri="{FF2B5EF4-FFF2-40B4-BE49-F238E27FC236}">
                <a16:creationId xmlns:a16="http://schemas.microsoft.com/office/drawing/2014/main" id="{EFDDA456-B5ED-0AF0-FA60-9477D6396B32}"/>
              </a:ext>
            </a:extLst>
          </p:cNvPr>
          <p:cNvSpPr txBox="1">
            <a:spLocks/>
          </p:cNvSpPr>
          <p:nvPr/>
        </p:nvSpPr>
        <p:spPr>
          <a:xfrm>
            <a:off x="276421" y="41081"/>
            <a:ext cx="6779308" cy="4858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1800" b="1">
                <a:solidFill>
                  <a:schemeClr val="accent1"/>
                </a:solidFill>
              </a:rPr>
              <a:t>Table of elasticity of trade with respect to shipping prices</a:t>
            </a:r>
          </a:p>
        </p:txBody>
      </p:sp>
      <p:pic>
        <p:nvPicPr>
          <p:cNvPr id="2" name="Picture 2" descr="Table&#10;&#10;Description automatically generated">
            <a:extLst>
              <a:ext uri="{FF2B5EF4-FFF2-40B4-BE49-F238E27FC236}">
                <a16:creationId xmlns:a16="http://schemas.microsoft.com/office/drawing/2014/main" id="{B4CC0340-54EB-14EB-9F5E-5C1A62FAD5ED}"/>
              </a:ext>
            </a:extLst>
          </p:cNvPr>
          <p:cNvPicPr>
            <a:picLocks noChangeAspect="1"/>
          </p:cNvPicPr>
          <p:nvPr/>
        </p:nvPicPr>
        <p:blipFill rotWithShape="1">
          <a:blip r:embed="rId3"/>
          <a:srcRect t="21410" b="2089"/>
          <a:stretch/>
        </p:blipFill>
        <p:spPr>
          <a:xfrm>
            <a:off x="2189284" y="498494"/>
            <a:ext cx="4523642" cy="2886566"/>
          </a:xfrm>
          <a:prstGeom prst="rect">
            <a:avLst/>
          </a:prstGeom>
        </p:spPr>
      </p:pic>
      <p:sp>
        <p:nvSpPr>
          <p:cNvPr id="8" name="TextBox 7">
            <a:extLst>
              <a:ext uri="{FF2B5EF4-FFF2-40B4-BE49-F238E27FC236}">
                <a16:creationId xmlns:a16="http://schemas.microsoft.com/office/drawing/2014/main" id="{F88D40B8-8F47-18C5-D3F0-71609A8C1E89}"/>
              </a:ext>
            </a:extLst>
          </p:cNvPr>
          <p:cNvSpPr txBox="1"/>
          <p:nvPr/>
        </p:nvSpPr>
        <p:spPr>
          <a:xfrm>
            <a:off x="2540976" y="3500803"/>
            <a:ext cx="3981448" cy="2314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Char char="•"/>
            </a:pPr>
            <a:r>
              <a:rPr lang="en-US" dirty="0">
                <a:solidFill>
                  <a:schemeClr val="accent4">
                    <a:lumMod val="75000"/>
                  </a:schemeClr>
                </a:solidFill>
              </a:rPr>
              <a:t>F-stat (&lt;10): weak instrument problem</a:t>
            </a:r>
          </a:p>
          <a:p>
            <a:pPr marL="285750" indent="-285750">
              <a:lnSpc>
                <a:spcPct val="150000"/>
              </a:lnSpc>
              <a:buChar char="•"/>
            </a:pPr>
            <a:r>
              <a:rPr lang="en-US" dirty="0">
                <a:solidFill>
                  <a:schemeClr val="accent4">
                    <a:lumMod val="75000"/>
                  </a:schemeClr>
                </a:solidFill>
              </a:rPr>
              <a:t>Statistically significant trade elasticity with respect to shipping price (1% </a:t>
            </a:r>
            <a:r>
              <a:rPr lang="en-US" dirty="0" err="1">
                <a:solidFill>
                  <a:schemeClr val="accent4">
                    <a:lumMod val="75000"/>
                  </a:schemeClr>
                </a:solidFill>
              </a:rPr>
              <a:t>δprice</a:t>
            </a:r>
            <a:r>
              <a:rPr lang="en-US" dirty="0">
                <a:solidFill>
                  <a:schemeClr val="accent4">
                    <a:lumMod val="75000"/>
                  </a:schemeClr>
                </a:solidFill>
              </a:rPr>
              <a:t> → 1.03% -</a:t>
            </a:r>
            <a:r>
              <a:rPr lang="en-US" dirty="0" err="1">
                <a:solidFill>
                  <a:schemeClr val="accent4">
                    <a:lumMod val="75000"/>
                  </a:schemeClr>
                </a:solidFill>
              </a:rPr>
              <a:t>δtrade</a:t>
            </a:r>
            <a:r>
              <a:rPr lang="en-US" dirty="0">
                <a:solidFill>
                  <a:schemeClr val="accent4">
                    <a:lumMod val="75000"/>
                  </a:schemeClr>
                </a:solidFill>
              </a:rPr>
              <a:t> flows)</a:t>
            </a:r>
          </a:p>
          <a:p>
            <a:pPr>
              <a:lnSpc>
                <a:spcPct val="150000"/>
              </a:lnSpc>
            </a:pPr>
            <a:endParaRPr lang="en-US">
              <a:solidFill>
                <a:schemeClr val="accent4">
                  <a:lumMod val="75000"/>
                </a:schemeClr>
              </a:solidFill>
            </a:endParaRPr>
          </a:p>
          <a:p>
            <a:pPr>
              <a:lnSpc>
                <a:spcPct val="150000"/>
              </a:lnSpc>
            </a:pPr>
            <a:endParaRPr lang="en-US">
              <a:solidFill>
                <a:schemeClr val="accent4">
                  <a:lumMod val="75000"/>
                </a:schemeClr>
              </a:solidFill>
            </a:endParaRPr>
          </a:p>
          <a:p>
            <a:pPr>
              <a:lnSpc>
                <a:spcPct val="150000"/>
              </a:lnSpc>
            </a:pPr>
            <a:endParaRPr lang="en-US">
              <a:solidFill>
                <a:schemeClr val="accent4">
                  <a:lumMod val="75000"/>
                </a:schemeClr>
              </a:solidFill>
            </a:endParaRPr>
          </a:p>
        </p:txBody>
      </p:sp>
      <p:sp>
        <p:nvSpPr>
          <p:cNvPr id="3" name="Oval 2">
            <a:extLst>
              <a:ext uri="{FF2B5EF4-FFF2-40B4-BE49-F238E27FC236}">
                <a16:creationId xmlns:a16="http://schemas.microsoft.com/office/drawing/2014/main" id="{C0247246-277B-ED1D-4F78-52373B11DB0C}"/>
              </a:ext>
            </a:extLst>
          </p:cNvPr>
          <p:cNvSpPr/>
          <p:nvPr/>
        </p:nvSpPr>
        <p:spPr>
          <a:xfrm>
            <a:off x="5939203" y="912932"/>
            <a:ext cx="424962" cy="3736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039C426-5558-E544-BFDA-CC1C0D04461E}"/>
              </a:ext>
            </a:extLst>
          </p:cNvPr>
          <p:cNvSpPr/>
          <p:nvPr/>
        </p:nvSpPr>
        <p:spPr>
          <a:xfrm>
            <a:off x="4530159" y="3184151"/>
            <a:ext cx="316575" cy="166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1302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6" name="Google Shape;200;p37">
            <a:extLst>
              <a:ext uri="{FF2B5EF4-FFF2-40B4-BE49-F238E27FC236}">
                <a16:creationId xmlns:a16="http://schemas.microsoft.com/office/drawing/2014/main" id="{EFDDA456-B5ED-0AF0-FA60-9477D6396B32}"/>
              </a:ext>
            </a:extLst>
          </p:cNvPr>
          <p:cNvSpPr txBox="1">
            <a:spLocks/>
          </p:cNvSpPr>
          <p:nvPr/>
        </p:nvSpPr>
        <p:spPr>
          <a:xfrm>
            <a:off x="385187" y="531732"/>
            <a:ext cx="7934564" cy="3882374"/>
          </a:xfrm>
          <a:prstGeom prst="rect">
            <a:avLst/>
          </a:prstGeom>
          <a:noFill/>
          <a:ln>
            <a:noFill/>
          </a:ln>
        </p:spPr>
        <p:txBody>
          <a:bodyPr spcFirstLastPara="1" wrap="square" lIns="45720" tIns="91425" rIns="91440"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endParaRPr lang="en-US" sz="1500" b="1">
              <a:solidFill>
                <a:schemeClr val="accent1"/>
              </a:solidFill>
            </a:endParaRPr>
          </a:p>
          <a:p>
            <a:pPr algn="l"/>
            <a:endParaRPr lang="en-US" sz="1500" b="1">
              <a:solidFill>
                <a:schemeClr val="accent1"/>
              </a:solidFill>
            </a:endParaRPr>
          </a:p>
          <a:p>
            <a:pPr algn="l"/>
            <a:endParaRPr lang="en-US" sz="1500" b="1">
              <a:solidFill>
                <a:schemeClr val="accent1"/>
              </a:solidFill>
            </a:endParaRPr>
          </a:p>
          <a:p>
            <a:pPr algn="l"/>
            <a:r>
              <a:rPr lang="en-US" sz="1500" b="1">
                <a:solidFill>
                  <a:schemeClr val="accent1"/>
                </a:solidFill>
              </a:rPr>
              <a:t>Assumptions:</a:t>
            </a:r>
            <a:endParaRPr lang="en-US">
              <a:solidFill>
                <a:schemeClr val="accent1"/>
              </a:solidFill>
            </a:endParaRPr>
          </a:p>
          <a:p>
            <a:pPr algn="l">
              <a:buFont typeface="Arial"/>
              <a:buChar char="•"/>
            </a:pPr>
            <a:r>
              <a:rPr lang="en-US" sz="1500">
                <a:solidFill>
                  <a:schemeClr val="accent4">
                    <a:lumMod val="75000"/>
                  </a:schemeClr>
                </a:solidFill>
              </a:rPr>
              <a:t>Matching function is local so that an exporter meets a ship only if they are in the same region</a:t>
            </a:r>
          </a:p>
          <a:p>
            <a:pPr algn="l">
              <a:buFont typeface="Arial"/>
              <a:buChar char="•"/>
            </a:pPr>
            <a:r>
              <a:rPr lang="en-US" sz="1500">
                <a:solidFill>
                  <a:schemeClr val="accent4">
                    <a:lumMod val="75000"/>
                  </a:schemeClr>
                </a:solidFill>
              </a:rPr>
              <a:t>Exporter</a:t>
            </a:r>
            <a:r>
              <a:rPr lang="en-US" sz="1500" b="1">
                <a:solidFill>
                  <a:schemeClr val="accent4">
                    <a:lumMod val="75000"/>
                  </a:schemeClr>
                </a:solidFill>
              </a:rPr>
              <a:t> </a:t>
            </a:r>
            <a:r>
              <a:rPr lang="en-US" sz="1500">
                <a:solidFill>
                  <a:schemeClr val="accent4">
                    <a:lumMod val="75000"/>
                  </a:schemeClr>
                </a:solidFill>
              </a:rPr>
              <a:t>valuations are sufficiently high → match is always formed between a ship and an exporter in equilibrium</a:t>
            </a:r>
            <a:endParaRPr lang="en-US">
              <a:solidFill>
                <a:schemeClr val="accent4">
                  <a:lumMod val="75000"/>
                </a:schemeClr>
              </a:solidFill>
            </a:endParaRPr>
          </a:p>
          <a:p>
            <a:pPr algn="l">
              <a:buFont typeface="Arial"/>
              <a:buChar char="•"/>
            </a:pPr>
            <a:r>
              <a:rPr lang="en-US" sz="1500">
                <a:solidFill>
                  <a:schemeClr val="accent4">
                    <a:lumMod val="75000"/>
                  </a:schemeClr>
                </a:solidFill>
              </a:rPr>
              <a:t>Homogenous bulk ships follows constant returns to scale (similar shipping regions and products, no ship-related factors that have explanatory power in price regressions)</a:t>
            </a:r>
          </a:p>
          <a:p>
            <a:pPr algn="l">
              <a:buFont typeface="Arial"/>
              <a:buChar char="•"/>
            </a:pPr>
            <a:r>
              <a:rPr lang="en-US" sz="1500">
                <a:solidFill>
                  <a:schemeClr val="accent4">
                    <a:lumMod val="75000"/>
                  </a:schemeClr>
                </a:solidFill>
              </a:rPr>
              <a:t>Agents’ strategies and value functions depend only on their own state and the long-run average aggregate state</a:t>
            </a:r>
          </a:p>
          <a:p>
            <a:pPr algn="l">
              <a:buFont typeface="Arial"/>
              <a:buChar char="•"/>
            </a:pPr>
            <a:r>
              <a:rPr lang="en-US" sz="1500">
                <a:solidFill>
                  <a:schemeClr val="accent4">
                    <a:lumMod val="75000"/>
                  </a:schemeClr>
                </a:solidFill>
              </a:rPr>
              <a:t>Trade costs include transport cost, tariffs and all other barriers.</a:t>
            </a:r>
          </a:p>
          <a:p>
            <a:pPr algn="l">
              <a:buFont typeface="Arial"/>
              <a:buChar char="•"/>
            </a:pPr>
            <a:endParaRPr lang="en-US" sz="1500">
              <a:solidFill>
                <a:srgbClr val="8D6157"/>
              </a:solidFill>
            </a:endParaRPr>
          </a:p>
          <a:p>
            <a:pPr marL="114300" indent="0" algn="l"/>
            <a:r>
              <a:rPr lang="en-US" sz="1500" b="1">
                <a:solidFill>
                  <a:schemeClr val="tx1"/>
                </a:solidFill>
              </a:rPr>
              <a:t>Rough process:</a:t>
            </a:r>
          </a:p>
          <a:p>
            <a:pPr marL="114300" indent="0" algn="l"/>
            <a:r>
              <a:rPr lang="en-US" sz="1500">
                <a:solidFill>
                  <a:schemeClr val="accent4">
                    <a:lumMod val="75000"/>
                  </a:schemeClr>
                </a:solidFill>
              </a:rPr>
              <a:t>Value functions with respect to ships and exporters → trade costs (shipping prices) → trade flows</a:t>
            </a:r>
          </a:p>
          <a:p>
            <a:pPr marL="114300" indent="0" algn="l"/>
            <a:endParaRPr lang="en-US" sz="1500">
              <a:solidFill>
                <a:schemeClr val="accent4">
                  <a:lumMod val="75000"/>
                </a:schemeClr>
              </a:solidFill>
            </a:endParaRPr>
          </a:p>
          <a:p>
            <a:pPr marL="114300" indent="0" algn="l"/>
            <a:endParaRPr lang="en-US" sz="1500">
              <a:solidFill>
                <a:srgbClr val="8D6157"/>
              </a:solidFill>
            </a:endParaRPr>
          </a:p>
          <a:p>
            <a:pPr algn="l"/>
            <a:endParaRPr lang="en-US" sz="1500">
              <a:solidFill>
                <a:srgbClr val="B08980"/>
              </a:solidFill>
            </a:endParaRPr>
          </a:p>
          <a:p>
            <a:pPr algn="l"/>
            <a:endParaRPr lang="en-US" sz="1500">
              <a:solidFill>
                <a:srgbClr val="B08980"/>
              </a:solidFill>
            </a:endParaRPr>
          </a:p>
          <a:p>
            <a:pPr algn="l"/>
            <a:endParaRPr lang="en-US" sz="1500">
              <a:solidFill>
                <a:srgbClr val="B08980"/>
              </a:solidFill>
            </a:endParaRPr>
          </a:p>
          <a:p>
            <a:pPr algn="l"/>
            <a:endParaRPr lang="en-US" sz="1500">
              <a:solidFill>
                <a:srgbClr val="B08980"/>
              </a:solidFill>
            </a:endParaRPr>
          </a:p>
          <a:p>
            <a:pPr algn="l"/>
            <a:endParaRPr lang="en-US" sz="1500" b="1">
              <a:solidFill>
                <a:schemeClr val="accent1"/>
              </a:solidFill>
            </a:endParaRPr>
          </a:p>
          <a:p>
            <a:pPr algn="l"/>
            <a:endParaRPr lang="en-US" sz="1500" b="1">
              <a:solidFill>
                <a:schemeClr val="accent1"/>
              </a:solidFill>
            </a:endParaRPr>
          </a:p>
        </p:txBody>
      </p:sp>
      <p:sp>
        <p:nvSpPr>
          <p:cNvPr id="4" name="Google Shape;200;p37">
            <a:extLst>
              <a:ext uri="{FF2B5EF4-FFF2-40B4-BE49-F238E27FC236}">
                <a16:creationId xmlns:a16="http://schemas.microsoft.com/office/drawing/2014/main" id="{B03BE469-5965-CE44-F93B-BA0C70C08324}"/>
              </a:ext>
            </a:extLst>
          </p:cNvPr>
          <p:cNvSpPr txBox="1">
            <a:spLocks/>
          </p:cNvSpPr>
          <p:nvPr/>
        </p:nvSpPr>
        <p:spPr>
          <a:xfrm>
            <a:off x="275915" y="42597"/>
            <a:ext cx="6119885" cy="3099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2300" b="1">
                <a:solidFill>
                  <a:schemeClr val="accent1"/>
                </a:solidFill>
              </a:rPr>
              <a:t>Methodology: </a:t>
            </a:r>
            <a:r>
              <a:rPr lang="en-US" sz="2300" b="1">
                <a:solidFill>
                  <a:schemeClr val="tx1"/>
                </a:solidFill>
              </a:rPr>
              <a:t>Matching function</a:t>
            </a:r>
          </a:p>
        </p:txBody>
      </p:sp>
      <p:sp>
        <p:nvSpPr>
          <p:cNvPr id="3" name="TextBox 2">
            <a:extLst>
              <a:ext uri="{FF2B5EF4-FFF2-40B4-BE49-F238E27FC236}">
                <a16:creationId xmlns:a16="http://schemas.microsoft.com/office/drawing/2014/main" id="{892CFD31-9225-D9F6-1AD0-CF1DD06B798D}"/>
              </a:ext>
            </a:extLst>
          </p:cNvPr>
          <p:cNvSpPr txBox="1"/>
          <p:nvPr/>
        </p:nvSpPr>
        <p:spPr>
          <a:xfrm>
            <a:off x="387618" y="527209"/>
            <a:ext cx="776845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1"/>
                </a:solidFill>
              </a:rPr>
              <a:t>Exploration of the relationship between trade flows and shipping price when prices are formed by the optimizing behavior of forward-looking ships and exporters.</a:t>
            </a:r>
          </a:p>
        </p:txBody>
      </p:sp>
      <p:sp>
        <p:nvSpPr>
          <p:cNvPr id="7" name="TextBox 1">
            <a:extLst>
              <a:ext uri="{FF2B5EF4-FFF2-40B4-BE49-F238E27FC236}">
                <a16:creationId xmlns:a16="http://schemas.microsoft.com/office/drawing/2014/main" id="{36C73FF3-2849-6A4B-AB9D-DCCA44448462}"/>
              </a:ext>
            </a:extLst>
          </p:cNvPr>
          <p:cNvSpPr txBox="1"/>
          <p:nvPr/>
        </p:nvSpPr>
        <p:spPr>
          <a:xfrm>
            <a:off x="386861" y="1016975"/>
            <a:ext cx="7652235" cy="2308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900" dirty="0">
                <a:solidFill>
                  <a:schemeClr val="tx1"/>
                </a:solidFill>
              </a:rPr>
              <a:t>Source:</a:t>
            </a:r>
            <a:r>
              <a:rPr lang="en-US" sz="900" dirty="0"/>
              <a:t> </a:t>
            </a:r>
            <a:r>
              <a:rPr lang="en-US" sz="900" dirty="0">
                <a:solidFill>
                  <a:schemeClr val="accent4">
                    <a:lumMod val="75000"/>
                  </a:schemeClr>
                </a:solidFill>
              </a:rPr>
              <a:t>AIS data (automatically broadcast info of ships: position, speed, etc.) from </a:t>
            </a:r>
            <a:r>
              <a:rPr lang="en-US" sz="900" dirty="0" err="1">
                <a:solidFill>
                  <a:schemeClr val="accent4">
                    <a:lumMod val="75000"/>
                  </a:schemeClr>
                </a:solidFill>
              </a:rPr>
              <a:t>ExactEarth</a:t>
            </a:r>
            <a:r>
              <a:rPr lang="en-US" sz="900" dirty="0">
                <a:solidFill>
                  <a:schemeClr val="accent4">
                    <a:lumMod val="75000"/>
                  </a:schemeClr>
                </a:solidFill>
              </a:rPr>
              <a:t> Ltd in the </a:t>
            </a:r>
            <a:r>
              <a:rPr lang="en-US" sz="900" dirty="0" err="1">
                <a:solidFill>
                  <a:schemeClr val="accent4">
                    <a:lumMod val="75000"/>
                  </a:schemeClr>
                </a:solidFill>
              </a:rPr>
              <a:t>Clarksons</a:t>
            </a:r>
            <a:r>
              <a:rPr lang="en-US" sz="900" dirty="0">
                <a:solidFill>
                  <a:schemeClr val="accent4">
                    <a:lumMod val="75000"/>
                  </a:schemeClr>
                </a:solidFill>
              </a:rPr>
              <a:t>' dataset (Paper P7 paragraph 1)</a:t>
            </a:r>
          </a:p>
        </p:txBody>
      </p:sp>
    </p:spTree>
    <p:extLst>
      <p:ext uri="{BB962C8B-B14F-4D97-AF65-F5344CB8AC3E}">
        <p14:creationId xmlns:p14="http://schemas.microsoft.com/office/powerpoint/2010/main" val="164856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6" name="Google Shape;200;p37">
            <a:extLst>
              <a:ext uri="{FF2B5EF4-FFF2-40B4-BE49-F238E27FC236}">
                <a16:creationId xmlns:a16="http://schemas.microsoft.com/office/drawing/2014/main" id="{EFDDA456-B5ED-0AF0-FA60-9477D6396B32}"/>
              </a:ext>
            </a:extLst>
          </p:cNvPr>
          <p:cNvSpPr txBox="1">
            <a:spLocks/>
          </p:cNvSpPr>
          <p:nvPr/>
        </p:nvSpPr>
        <p:spPr>
          <a:xfrm>
            <a:off x="703908" y="938375"/>
            <a:ext cx="7927237" cy="3688212"/>
          </a:xfrm>
          <a:prstGeom prst="rect">
            <a:avLst/>
          </a:prstGeom>
          <a:noFill/>
          <a:ln>
            <a:noFill/>
          </a:ln>
        </p:spPr>
        <p:txBody>
          <a:bodyPr spcFirstLastPara="1" wrap="square" lIns="45720" tIns="91425" rIns="91440"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endParaRPr lang="en-US" sz="1500" b="1">
              <a:solidFill>
                <a:schemeClr val="accent1"/>
              </a:solidFill>
            </a:endParaRPr>
          </a:p>
          <a:p>
            <a:pPr algn="l"/>
            <a:endParaRPr lang="en-US" sz="1500" b="1">
              <a:solidFill>
                <a:schemeClr val="accent1"/>
              </a:solidFill>
            </a:endParaRPr>
          </a:p>
          <a:p>
            <a:pPr algn="l"/>
            <a:endParaRPr lang="en-US" sz="1500" b="1">
              <a:solidFill>
                <a:schemeClr val="accent1"/>
              </a:solidFill>
            </a:endParaRPr>
          </a:p>
          <a:p>
            <a:pPr marL="114300" indent="0" algn="l"/>
            <a:endParaRPr lang="en-US" sz="1500">
              <a:solidFill>
                <a:srgbClr val="8D6157"/>
              </a:solidFill>
            </a:endParaRPr>
          </a:p>
          <a:p>
            <a:pPr algn="l"/>
            <a:endParaRPr lang="en-US" sz="1500">
              <a:solidFill>
                <a:srgbClr val="B08980"/>
              </a:solidFill>
            </a:endParaRPr>
          </a:p>
          <a:p>
            <a:pPr algn="l"/>
            <a:endParaRPr lang="en-US" sz="1500">
              <a:solidFill>
                <a:srgbClr val="B08980"/>
              </a:solidFill>
            </a:endParaRPr>
          </a:p>
          <a:p>
            <a:pPr algn="l"/>
            <a:endParaRPr lang="en-US" sz="1500">
              <a:solidFill>
                <a:srgbClr val="B08980"/>
              </a:solidFill>
            </a:endParaRPr>
          </a:p>
          <a:p>
            <a:pPr algn="l"/>
            <a:endParaRPr lang="en-US" sz="1500">
              <a:solidFill>
                <a:srgbClr val="B08980"/>
              </a:solidFill>
            </a:endParaRPr>
          </a:p>
          <a:p>
            <a:pPr algn="l"/>
            <a:endParaRPr lang="en-US" sz="1500" b="1">
              <a:solidFill>
                <a:schemeClr val="accent1"/>
              </a:solidFill>
            </a:endParaRPr>
          </a:p>
          <a:p>
            <a:pPr algn="l"/>
            <a:endParaRPr lang="en-US" sz="1500" b="1">
              <a:solidFill>
                <a:schemeClr val="accent1"/>
              </a:solidFill>
            </a:endParaRPr>
          </a:p>
        </p:txBody>
      </p:sp>
      <p:sp>
        <p:nvSpPr>
          <p:cNvPr id="4" name="Google Shape;200;p37">
            <a:extLst>
              <a:ext uri="{FF2B5EF4-FFF2-40B4-BE49-F238E27FC236}">
                <a16:creationId xmlns:a16="http://schemas.microsoft.com/office/drawing/2014/main" id="{B03BE469-5965-CE44-F93B-BA0C70C08324}"/>
              </a:ext>
            </a:extLst>
          </p:cNvPr>
          <p:cNvSpPr txBox="1">
            <a:spLocks/>
          </p:cNvSpPr>
          <p:nvPr/>
        </p:nvSpPr>
        <p:spPr>
          <a:xfrm>
            <a:off x="312550" y="247751"/>
            <a:ext cx="7927060" cy="21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2300" b="1">
                <a:solidFill>
                  <a:schemeClr val="accent1"/>
                </a:solidFill>
              </a:rPr>
              <a:t>Methodology: </a:t>
            </a:r>
            <a:r>
              <a:rPr lang="en-US" sz="2300" b="1">
                <a:solidFill>
                  <a:schemeClr val="tx1"/>
                </a:solidFill>
              </a:rPr>
              <a:t>Matching function (Environment) </a:t>
            </a:r>
          </a:p>
        </p:txBody>
      </p:sp>
      <p:pic>
        <p:nvPicPr>
          <p:cNvPr id="2" name="Picture 6" descr="A picture containing logo&#10;&#10;Description automatically generated">
            <a:extLst>
              <a:ext uri="{FF2B5EF4-FFF2-40B4-BE49-F238E27FC236}">
                <a16:creationId xmlns:a16="http://schemas.microsoft.com/office/drawing/2014/main" id="{9E5084C6-81CF-4255-BFF2-FE8601A6040D}"/>
              </a:ext>
            </a:extLst>
          </p:cNvPr>
          <p:cNvPicPr>
            <a:picLocks noChangeAspect="1"/>
          </p:cNvPicPr>
          <p:nvPr/>
        </p:nvPicPr>
        <p:blipFill>
          <a:blip r:embed="rId3"/>
          <a:stretch>
            <a:fillRect/>
          </a:stretch>
        </p:blipFill>
        <p:spPr>
          <a:xfrm>
            <a:off x="538034" y="1287419"/>
            <a:ext cx="2476500" cy="514350"/>
          </a:xfrm>
          <a:prstGeom prst="rect">
            <a:avLst/>
          </a:prstGeom>
        </p:spPr>
      </p:pic>
      <p:sp>
        <p:nvSpPr>
          <p:cNvPr id="7" name="TextBox 6">
            <a:extLst>
              <a:ext uri="{FF2B5EF4-FFF2-40B4-BE49-F238E27FC236}">
                <a16:creationId xmlns:a16="http://schemas.microsoft.com/office/drawing/2014/main" id="{1B922627-1165-A634-E3C9-C034B13D4505}"/>
              </a:ext>
            </a:extLst>
          </p:cNvPr>
          <p:cNvSpPr txBox="1"/>
          <p:nvPr/>
        </p:nvSpPr>
        <p:spPr>
          <a:xfrm>
            <a:off x="479735" y="1798977"/>
            <a:ext cx="3322420" cy="33394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a:solidFill>
                  <a:schemeClr val="tx2">
                    <a:lumMod val="75000"/>
                  </a:schemeClr>
                </a:solidFill>
              </a:rPr>
              <a:t>s</a:t>
            </a:r>
            <a:r>
              <a:rPr lang="en-US" baseline="-25000">
                <a:solidFill>
                  <a:schemeClr val="tx2">
                    <a:lumMod val="75000"/>
                  </a:schemeClr>
                </a:solidFill>
              </a:rPr>
              <a:t>it</a:t>
            </a:r>
            <a:r>
              <a:rPr lang="en-US">
                <a:solidFill>
                  <a:schemeClr val="tx2">
                    <a:lumMod val="75000"/>
                  </a:schemeClr>
                </a:solidFill>
              </a:rPr>
              <a:t>: number of unmatched ships in region </a:t>
            </a:r>
            <a:r>
              <a:rPr lang="en-US" err="1">
                <a:solidFill>
                  <a:schemeClr val="tx2">
                    <a:lumMod val="75000"/>
                  </a:schemeClr>
                </a:solidFill>
              </a:rPr>
              <a:t>i</a:t>
            </a:r>
            <a:r>
              <a:rPr lang="en-US">
                <a:solidFill>
                  <a:schemeClr val="tx2">
                    <a:lumMod val="75000"/>
                  </a:schemeClr>
                </a:solidFill>
              </a:rPr>
              <a:t> at time t</a:t>
            </a:r>
            <a:endParaRPr lang="en-US" err="1">
              <a:solidFill>
                <a:schemeClr val="tx2">
                  <a:lumMod val="75000"/>
                </a:schemeClr>
              </a:solidFill>
            </a:endParaRPr>
          </a:p>
          <a:p>
            <a:pPr marL="285750" indent="-285750">
              <a:buChar char="•"/>
            </a:pPr>
            <a:r>
              <a:rPr lang="en-US" err="1">
                <a:solidFill>
                  <a:schemeClr val="tx2">
                    <a:lumMod val="75000"/>
                  </a:schemeClr>
                </a:solidFill>
              </a:rPr>
              <a:t>e</a:t>
            </a:r>
            <a:r>
              <a:rPr lang="en-US" baseline="-25000" err="1">
                <a:solidFill>
                  <a:schemeClr val="tx2">
                    <a:lumMod val="75000"/>
                  </a:schemeClr>
                </a:solidFill>
              </a:rPr>
              <a:t>it</a:t>
            </a:r>
            <a:r>
              <a:rPr lang="en-US">
                <a:solidFill>
                  <a:schemeClr val="tx2">
                    <a:lumMod val="75000"/>
                  </a:schemeClr>
                </a:solidFill>
              </a:rPr>
              <a:t>: number of unmatched exporter in region </a:t>
            </a:r>
            <a:r>
              <a:rPr lang="en-US" err="1">
                <a:solidFill>
                  <a:schemeClr val="tx2">
                    <a:lumMod val="75000"/>
                  </a:schemeClr>
                </a:solidFill>
              </a:rPr>
              <a:t>i</a:t>
            </a:r>
            <a:r>
              <a:rPr lang="en-US">
                <a:solidFill>
                  <a:schemeClr val="tx2">
                    <a:lumMod val="75000"/>
                  </a:schemeClr>
                </a:solidFill>
              </a:rPr>
              <a:t> at time t</a:t>
            </a:r>
          </a:p>
          <a:p>
            <a:pPr marL="285750" indent="-285750">
              <a:buChar char="•"/>
            </a:pPr>
            <a:r>
              <a:rPr lang="en-US" err="1">
                <a:solidFill>
                  <a:schemeClr val="tx2">
                    <a:lumMod val="75000"/>
                  </a:schemeClr>
                </a:solidFill>
              </a:rPr>
              <a:t>λit</a:t>
            </a:r>
            <a:r>
              <a:rPr lang="en-US">
                <a:solidFill>
                  <a:schemeClr val="tx2">
                    <a:lumMod val="75000"/>
                  </a:schemeClr>
                </a:solidFill>
              </a:rPr>
              <a:t>:= </a:t>
            </a:r>
            <a:r>
              <a:rPr lang="en-US" err="1">
                <a:solidFill>
                  <a:schemeClr val="tx2">
                    <a:lumMod val="75000"/>
                  </a:schemeClr>
                </a:solidFill>
              </a:rPr>
              <a:t>mit</a:t>
            </a:r>
            <a:r>
              <a:rPr lang="en-US">
                <a:solidFill>
                  <a:schemeClr val="tx2">
                    <a:lumMod val="75000"/>
                  </a:schemeClr>
                </a:solidFill>
              </a:rPr>
              <a:t>/sit probability that an unmatched ship in location </a:t>
            </a:r>
            <a:r>
              <a:rPr lang="en-US" err="1">
                <a:solidFill>
                  <a:schemeClr val="tx2">
                    <a:lumMod val="75000"/>
                  </a:schemeClr>
                </a:solidFill>
              </a:rPr>
              <a:t>i</a:t>
            </a:r>
            <a:r>
              <a:rPr lang="en-US">
                <a:solidFill>
                  <a:schemeClr val="tx2">
                    <a:lumMod val="75000"/>
                  </a:schemeClr>
                </a:solidFill>
              </a:rPr>
              <a:t> meets an exporter</a:t>
            </a:r>
          </a:p>
          <a:p>
            <a:pPr marL="285750" indent="-285750">
              <a:buChar char="•"/>
            </a:pPr>
            <a:r>
              <a:rPr lang="en-US" err="1">
                <a:solidFill>
                  <a:schemeClr val="tx2">
                    <a:lumMod val="75000"/>
                  </a:schemeClr>
                </a:solidFill>
              </a:rPr>
              <a:t>λeit</a:t>
            </a:r>
            <a:r>
              <a:rPr lang="en-US">
                <a:solidFill>
                  <a:schemeClr val="tx2">
                    <a:lumMod val="75000"/>
                  </a:schemeClr>
                </a:solidFill>
              </a:rPr>
              <a:t>: = </a:t>
            </a:r>
            <a:r>
              <a:rPr lang="en-US" err="1">
                <a:solidFill>
                  <a:schemeClr val="tx2">
                    <a:lumMod val="75000"/>
                  </a:schemeClr>
                </a:solidFill>
              </a:rPr>
              <a:t>mit</a:t>
            </a:r>
            <a:r>
              <a:rPr lang="en-US">
                <a:solidFill>
                  <a:schemeClr val="tx2">
                    <a:lumMod val="75000"/>
                  </a:schemeClr>
                </a:solidFill>
              </a:rPr>
              <a:t>/</a:t>
            </a:r>
            <a:r>
              <a:rPr lang="en-US" err="1">
                <a:solidFill>
                  <a:schemeClr val="tx2">
                    <a:lumMod val="75000"/>
                  </a:schemeClr>
                </a:solidFill>
              </a:rPr>
              <a:t>eit</a:t>
            </a:r>
            <a:r>
              <a:rPr lang="en-US">
                <a:solidFill>
                  <a:schemeClr val="tx2">
                    <a:lumMod val="75000"/>
                  </a:schemeClr>
                </a:solidFill>
              </a:rPr>
              <a:t> probability that an unmatched exporter in location </a:t>
            </a:r>
            <a:r>
              <a:rPr lang="en-US" err="1">
                <a:solidFill>
                  <a:schemeClr val="tx2">
                    <a:lumMod val="75000"/>
                  </a:schemeClr>
                </a:solidFill>
              </a:rPr>
              <a:t>i</a:t>
            </a:r>
            <a:r>
              <a:rPr lang="en-US">
                <a:solidFill>
                  <a:schemeClr val="tx2">
                    <a:lumMod val="75000"/>
                  </a:schemeClr>
                </a:solidFill>
              </a:rPr>
              <a:t> meets a ship</a:t>
            </a:r>
          </a:p>
          <a:p>
            <a:pPr marL="285750" indent="-285750">
              <a:buChar char="•"/>
            </a:pPr>
            <a:endParaRPr lang="en-US" b="1">
              <a:solidFill>
                <a:schemeClr val="tx2">
                  <a:lumMod val="75000"/>
                </a:schemeClr>
              </a:solidFill>
            </a:endParaRPr>
          </a:p>
          <a:p>
            <a:r>
              <a:rPr lang="en-US" b="1">
                <a:solidFill>
                  <a:schemeClr val="tx2">
                    <a:lumMod val="75000"/>
                  </a:schemeClr>
                </a:solidFill>
              </a:rPr>
              <a:t>Assumptions:</a:t>
            </a:r>
            <a:endParaRPr lang="en-US">
              <a:solidFill>
                <a:schemeClr val="tx2">
                  <a:lumMod val="75000"/>
                </a:schemeClr>
              </a:solidFill>
            </a:endParaRPr>
          </a:p>
          <a:p>
            <a:r>
              <a:rPr lang="en-US">
                <a:solidFill>
                  <a:schemeClr val="tx2">
                    <a:lumMod val="75000"/>
                  </a:schemeClr>
                </a:solidFill>
              </a:rPr>
              <a:t>* Continuous and strictly increasing</a:t>
            </a:r>
          </a:p>
          <a:p>
            <a:r>
              <a:rPr lang="en-US">
                <a:solidFill>
                  <a:schemeClr val="tx2">
                    <a:lumMod val="75000"/>
                  </a:schemeClr>
                </a:solidFill>
              </a:rPr>
              <a:t>* constant return to scale</a:t>
            </a:r>
          </a:p>
          <a:p>
            <a:r>
              <a:rPr lang="en-US">
                <a:solidFill>
                  <a:schemeClr val="tx2">
                    <a:lumMod val="75000"/>
                  </a:schemeClr>
                </a:solidFill>
              </a:rPr>
              <a:t>* s and e independent</a:t>
            </a:r>
          </a:p>
        </p:txBody>
      </p:sp>
      <p:sp>
        <p:nvSpPr>
          <p:cNvPr id="9" name="TextBox 8">
            <a:extLst>
              <a:ext uri="{FF2B5EF4-FFF2-40B4-BE49-F238E27FC236}">
                <a16:creationId xmlns:a16="http://schemas.microsoft.com/office/drawing/2014/main" id="{9F5B5E79-BDFA-85FA-0A77-44D3C941C50D}"/>
              </a:ext>
            </a:extLst>
          </p:cNvPr>
          <p:cNvSpPr txBox="1"/>
          <p:nvPr/>
        </p:nvSpPr>
        <p:spPr>
          <a:xfrm>
            <a:off x="431581" y="896823"/>
            <a:ext cx="36989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a:solidFill>
                  <a:schemeClr val="tx1"/>
                </a:solidFill>
              </a:rPr>
              <a:t>Number of matches at region </a:t>
            </a:r>
            <a:r>
              <a:rPr lang="en-US" b="1" err="1">
                <a:solidFill>
                  <a:schemeClr val="tx1"/>
                </a:solidFill>
              </a:rPr>
              <a:t>i</a:t>
            </a:r>
            <a:r>
              <a:rPr lang="en-US" b="1">
                <a:solidFill>
                  <a:schemeClr val="tx1"/>
                </a:solidFill>
              </a:rPr>
              <a:t> time t</a:t>
            </a:r>
          </a:p>
        </p:txBody>
      </p:sp>
      <p:sp>
        <p:nvSpPr>
          <p:cNvPr id="11" name="Arrow: Right 10">
            <a:extLst>
              <a:ext uri="{FF2B5EF4-FFF2-40B4-BE49-F238E27FC236}">
                <a16:creationId xmlns:a16="http://schemas.microsoft.com/office/drawing/2014/main" id="{C9875486-4013-8F4B-ADB1-32EB8BB0AA27}"/>
              </a:ext>
            </a:extLst>
          </p:cNvPr>
          <p:cNvSpPr/>
          <p:nvPr/>
        </p:nvSpPr>
        <p:spPr>
          <a:xfrm rot="1860000">
            <a:off x="4901963" y="2934356"/>
            <a:ext cx="881884" cy="4236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49F3A4C4-CA08-35B3-9AF9-0E99E2EA9567}"/>
              </a:ext>
            </a:extLst>
          </p:cNvPr>
          <p:cNvSpPr/>
          <p:nvPr/>
        </p:nvSpPr>
        <p:spPr>
          <a:xfrm rot="-1320000">
            <a:off x="4776337" y="1518992"/>
            <a:ext cx="881884" cy="4236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4439EFC-B162-6AFA-3374-1FBFB89D6A6B}"/>
              </a:ext>
            </a:extLst>
          </p:cNvPr>
          <p:cNvSpPr txBox="1"/>
          <p:nvPr/>
        </p:nvSpPr>
        <p:spPr>
          <a:xfrm>
            <a:off x="3818237" y="2219582"/>
            <a:ext cx="92057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lumMod val="75000"/>
                  </a:schemeClr>
                </a:solidFill>
              </a:rPr>
              <a:t>s meet e</a:t>
            </a:r>
          </a:p>
        </p:txBody>
      </p:sp>
      <p:sp>
        <p:nvSpPr>
          <p:cNvPr id="16" name="TextBox 15">
            <a:extLst>
              <a:ext uri="{FF2B5EF4-FFF2-40B4-BE49-F238E27FC236}">
                <a16:creationId xmlns:a16="http://schemas.microsoft.com/office/drawing/2014/main" id="{3AA31994-B4A2-133B-E2DB-80D9F98BCC8E}"/>
              </a:ext>
            </a:extLst>
          </p:cNvPr>
          <p:cNvSpPr txBox="1"/>
          <p:nvPr/>
        </p:nvSpPr>
        <p:spPr>
          <a:xfrm>
            <a:off x="5787596" y="133916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lumMod val="75000"/>
                  </a:schemeClr>
                </a:solidFill>
              </a:rPr>
              <a:t>Agree on a price and start voyage</a:t>
            </a:r>
          </a:p>
        </p:txBody>
      </p:sp>
      <p:sp>
        <p:nvSpPr>
          <p:cNvPr id="17" name="TextBox 16">
            <a:extLst>
              <a:ext uri="{FF2B5EF4-FFF2-40B4-BE49-F238E27FC236}">
                <a16:creationId xmlns:a16="http://schemas.microsoft.com/office/drawing/2014/main" id="{E9723862-D353-9185-D0CC-8CAF6258312B}"/>
              </a:ext>
            </a:extLst>
          </p:cNvPr>
          <p:cNvSpPr txBox="1"/>
          <p:nvPr/>
        </p:nvSpPr>
        <p:spPr>
          <a:xfrm>
            <a:off x="5829774" y="2938821"/>
            <a:ext cx="274320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lumMod val="75000"/>
                  </a:schemeClr>
                </a:solidFill>
              </a:rPr>
              <a:t>Exporter: remain unmatched and wait for another ship</a:t>
            </a:r>
          </a:p>
          <a:p>
            <a:endParaRPr lang="en-US">
              <a:solidFill>
                <a:schemeClr val="tx2">
                  <a:lumMod val="75000"/>
                </a:schemeClr>
              </a:solidFill>
            </a:endParaRPr>
          </a:p>
          <a:p>
            <a:r>
              <a:rPr lang="en-US">
                <a:solidFill>
                  <a:schemeClr val="tx2">
                    <a:lumMod val="75000"/>
                  </a:schemeClr>
                </a:solidFill>
              </a:rPr>
              <a:t>Ship: </a:t>
            </a:r>
          </a:p>
          <a:p>
            <a:r>
              <a:rPr lang="en-US">
                <a:solidFill>
                  <a:schemeClr val="tx2">
                    <a:lumMod val="75000"/>
                  </a:schemeClr>
                </a:solidFill>
              </a:rPr>
              <a:t>1. remain unmatched in the current region </a:t>
            </a:r>
          </a:p>
          <a:p>
            <a:r>
              <a:rPr lang="en-US">
                <a:solidFill>
                  <a:schemeClr val="tx2">
                    <a:lumMod val="75000"/>
                  </a:schemeClr>
                </a:solidFill>
              </a:rPr>
              <a:t>2. ballast elsewhere</a:t>
            </a:r>
          </a:p>
          <a:p>
            <a:endParaRPr lang="en-US">
              <a:solidFill>
                <a:schemeClr val="tx2">
                  <a:lumMod val="75000"/>
                </a:schemeClr>
              </a:solidFill>
            </a:endParaRPr>
          </a:p>
        </p:txBody>
      </p:sp>
    </p:spTree>
    <p:extLst>
      <p:ext uri="{BB962C8B-B14F-4D97-AF65-F5344CB8AC3E}">
        <p14:creationId xmlns:p14="http://schemas.microsoft.com/office/powerpoint/2010/main" val="295226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6" name="Google Shape;200;p37">
            <a:extLst>
              <a:ext uri="{FF2B5EF4-FFF2-40B4-BE49-F238E27FC236}">
                <a16:creationId xmlns:a16="http://schemas.microsoft.com/office/drawing/2014/main" id="{EFDDA456-B5ED-0AF0-FA60-9477D6396B32}"/>
              </a:ext>
            </a:extLst>
          </p:cNvPr>
          <p:cNvSpPr txBox="1">
            <a:spLocks/>
          </p:cNvSpPr>
          <p:nvPr/>
        </p:nvSpPr>
        <p:spPr>
          <a:xfrm>
            <a:off x="429148" y="725894"/>
            <a:ext cx="7927237" cy="3688212"/>
          </a:xfrm>
          <a:prstGeom prst="rect">
            <a:avLst/>
          </a:prstGeom>
          <a:noFill/>
          <a:ln>
            <a:noFill/>
          </a:ln>
        </p:spPr>
        <p:txBody>
          <a:bodyPr spcFirstLastPara="1" wrap="square" lIns="45720" tIns="91425" rIns="91440"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endParaRPr lang="en-US" sz="1500" b="1">
              <a:solidFill>
                <a:schemeClr val="accent1"/>
              </a:solidFill>
            </a:endParaRPr>
          </a:p>
          <a:p>
            <a:pPr algn="l"/>
            <a:endParaRPr lang="en-US" sz="1500">
              <a:solidFill>
                <a:schemeClr val="accent4">
                  <a:lumMod val="75000"/>
                </a:schemeClr>
              </a:solidFill>
            </a:endParaRPr>
          </a:p>
        </p:txBody>
      </p:sp>
      <p:sp>
        <p:nvSpPr>
          <p:cNvPr id="4" name="Google Shape;200;p37">
            <a:extLst>
              <a:ext uri="{FF2B5EF4-FFF2-40B4-BE49-F238E27FC236}">
                <a16:creationId xmlns:a16="http://schemas.microsoft.com/office/drawing/2014/main" id="{B03BE469-5965-CE44-F93B-BA0C70C08324}"/>
              </a:ext>
            </a:extLst>
          </p:cNvPr>
          <p:cNvSpPr txBox="1">
            <a:spLocks/>
          </p:cNvSpPr>
          <p:nvPr/>
        </p:nvSpPr>
        <p:spPr>
          <a:xfrm>
            <a:off x="322403" y="124583"/>
            <a:ext cx="7548635" cy="349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2300" b="1">
                <a:solidFill>
                  <a:schemeClr val="accent1"/>
                </a:solidFill>
              </a:rPr>
              <a:t>Methodology: </a:t>
            </a:r>
            <a:r>
              <a:rPr lang="en-US" sz="2300" b="1">
                <a:solidFill>
                  <a:schemeClr val="tx1"/>
                </a:solidFill>
              </a:rPr>
              <a:t>Matching function (Ship side)</a:t>
            </a:r>
          </a:p>
        </p:txBody>
      </p:sp>
      <p:sp>
        <p:nvSpPr>
          <p:cNvPr id="3" name="TextBox 2">
            <a:extLst>
              <a:ext uri="{FF2B5EF4-FFF2-40B4-BE49-F238E27FC236}">
                <a16:creationId xmlns:a16="http://schemas.microsoft.com/office/drawing/2014/main" id="{892CFD31-9225-D9F6-1AD0-CF1DD06B798D}"/>
              </a:ext>
            </a:extLst>
          </p:cNvPr>
          <p:cNvSpPr txBox="1"/>
          <p:nvPr/>
        </p:nvSpPr>
        <p:spPr>
          <a:xfrm>
            <a:off x="411873" y="771524"/>
            <a:ext cx="776845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chemeClr val="accent1"/>
              </a:solidFill>
            </a:endParaRPr>
          </a:p>
        </p:txBody>
      </p:sp>
      <p:pic>
        <p:nvPicPr>
          <p:cNvPr id="2" name="Picture 6" descr="A picture containing diagram&#10;&#10;Description automatically generated">
            <a:extLst>
              <a:ext uri="{FF2B5EF4-FFF2-40B4-BE49-F238E27FC236}">
                <a16:creationId xmlns:a16="http://schemas.microsoft.com/office/drawing/2014/main" id="{560C14EC-4DE9-1B00-DF54-B226D0417B67}"/>
              </a:ext>
            </a:extLst>
          </p:cNvPr>
          <p:cNvPicPr>
            <a:picLocks noChangeAspect="1"/>
          </p:cNvPicPr>
          <p:nvPr/>
        </p:nvPicPr>
        <p:blipFill>
          <a:blip r:embed="rId3"/>
          <a:stretch>
            <a:fillRect/>
          </a:stretch>
        </p:blipFill>
        <p:spPr>
          <a:xfrm>
            <a:off x="549822" y="1015480"/>
            <a:ext cx="2743200" cy="412694"/>
          </a:xfrm>
          <a:prstGeom prst="rect">
            <a:avLst/>
          </a:prstGeom>
        </p:spPr>
      </p:pic>
      <p:sp>
        <p:nvSpPr>
          <p:cNvPr id="7" name="TextBox 6">
            <a:extLst>
              <a:ext uri="{FF2B5EF4-FFF2-40B4-BE49-F238E27FC236}">
                <a16:creationId xmlns:a16="http://schemas.microsoft.com/office/drawing/2014/main" id="{E3E9BE63-96BD-68FD-C2CB-3D7D432CAE11}"/>
              </a:ext>
            </a:extLst>
          </p:cNvPr>
          <p:cNvSpPr txBox="1"/>
          <p:nvPr/>
        </p:nvSpPr>
        <p:spPr>
          <a:xfrm>
            <a:off x="470994" y="1530240"/>
            <a:ext cx="3097923"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a:solidFill>
                  <a:schemeClr val="tx2">
                    <a:lumMod val="75000"/>
                  </a:schemeClr>
                </a:solidFill>
              </a:rPr>
              <a:t>Vij: value of a ship that travels from </a:t>
            </a:r>
            <a:r>
              <a:rPr lang="en-US" dirty="0" err="1">
                <a:solidFill>
                  <a:schemeClr val="tx2">
                    <a:lumMod val="75000"/>
                  </a:schemeClr>
                </a:solidFill>
              </a:rPr>
              <a:t>i</a:t>
            </a:r>
            <a:r>
              <a:rPr lang="en-US" dirty="0">
                <a:solidFill>
                  <a:schemeClr val="tx2">
                    <a:lumMod val="75000"/>
                  </a:schemeClr>
                </a:solidFill>
              </a:rPr>
              <a:t> to j (empty/loaded)</a:t>
            </a:r>
          </a:p>
          <a:p>
            <a:pPr marL="285750" indent="-285750">
              <a:buChar char="•"/>
            </a:pPr>
            <a:r>
              <a:rPr lang="en-US" dirty="0" err="1">
                <a:solidFill>
                  <a:schemeClr val="tx2">
                    <a:lumMod val="75000"/>
                  </a:schemeClr>
                </a:solidFill>
              </a:rPr>
              <a:t>cij</a:t>
            </a:r>
            <a:r>
              <a:rPr lang="en-US" dirty="0">
                <a:solidFill>
                  <a:schemeClr val="tx2">
                    <a:lumMod val="75000"/>
                  </a:schemeClr>
                </a:solidFill>
              </a:rPr>
              <a:t>: per-period sailing cost</a:t>
            </a:r>
          </a:p>
          <a:p>
            <a:pPr marL="285750" indent="-285750">
              <a:buChar char="•"/>
            </a:pPr>
            <a:r>
              <a:rPr lang="en-US" dirty="0" err="1">
                <a:solidFill>
                  <a:schemeClr val="tx2">
                    <a:lumMod val="75000"/>
                  </a:schemeClr>
                </a:solidFill>
              </a:rPr>
              <a:t>dij</a:t>
            </a:r>
            <a:r>
              <a:rPr lang="en-US" dirty="0">
                <a:solidFill>
                  <a:schemeClr val="tx2">
                    <a:lumMod val="75000"/>
                  </a:schemeClr>
                </a:solidFill>
              </a:rPr>
              <a:t>: probability of a traveling ship arrives at j</a:t>
            </a:r>
          </a:p>
          <a:p>
            <a:pPr marL="285750" indent="-285750">
              <a:buChar char="•"/>
            </a:pPr>
            <a:r>
              <a:rPr lang="en-US" dirty="0">
                <a:solidFill>
                  <a:schemeClr val="tx2">
                    <a:lumMod val="75000"/>
                  </a:schemeClr>
                </a:solidFill>
              </a:rPr>
              <a:t>β: discount factor</a:t>
            </a:r>
          </a:p>
          <a:p>
            <a:pPr marL="285750" indent="-285750">
              <a:buChar char="•"/>
            </a:pPr>
            <a:r>
              <a:rPr lang="en-US" dirty="0" err="1">
                <a:solidFill>
                  <a:schemeClr val="tx2">
                    <a:lumMod val="75000"/>
                  </a:schemeClr>
                </a:solidFill>
              </a:rPr>
              <a:t>Vj</a:t>
            </a:r>
            <a:r>
              <a:rPr lang="en-US" dirty="0">
                <a:solidFill>
                  <a:schemeClr val="tx2">
                    <a:lumMod val="75000"/>
                  </a:schemeClr>
                </a:solidFill>
              </a:rPr>
              <a:t>: value of a ship as it begins unmatched.</a:t>
            </a:r>
          </a:p>
          <a:p>
            <a:pPr marL="285750" indent="-285750">
              <a:buChar char="•"/>
            </a:pPr>
            <a:endParaRPr lang="en-US">
              <a:solidFill>
                <a:schemeClr val="accent4"/>
              </a:solidFill>
            </a:endParaRPr>
          </a:p>
          <a:p>
            <a:pPr marL="285750" indent="-285750">
              <a:buChar char="•"/>
            </a:pPr>
            <a:endParaRPr lang="en-US">
              <a:solidFill>
                <a:schemeClr val="accent4"/>
              </a:solidFill>
            </a:endParaRPr>
          </a:p>
        </p:txBody>
      </p:sp>
      <p:pic>
        <p:nvPicPr>
          <p:cNvPr id="8" name="Picture 8" descr="A picture containing diagram&#10;&#10;Description automatically generated">
            <a:extLst>
              <a:ext uri="{FF2B5EF4-FFF2-40B4-BE49-F238E27FC236}">
                <a16:creationId xmlns:a16="http://schemas.microsoft.com/office/drawing/2014/main" id="{7A578A8F-F74B-B929-4088-4EDCF118907C}"/>
              </a:ext>
            </a:extLst>
          </p:cNvPr>
          <p:cNvPicPr>
            <a:picLocks noChangeAspect="1"/>
          </p:cNvPicPr>
          <p:nvPr/>
        </p:nvPicPr>
        <p:blipFill>
          <a:blip r:embed="rId4"/>
          <a:stretch>
            <a:fillRect/>
          </a:stretch>
        </p:blipFill>
        <p:spPr>
          <a:xfrm>
            <a:off x="5013434" y="976872"/>
            <a:ext cx="2743200" cy="450496"/>
          </a:xfrm>
          <a:prstGeom prst="rect">
            <a:avLst/>
          </a:prstGeom>
        </p:spPr>
      </p:pic>
      <p:sp>
        <p:nvSpPr>
          <p:cNvPr id="9" name="TextBox 8">
            <a:extLst>
              <a:ext uri="{FF2B5EF4-FFF2-40B4-BE49-F238E27FC236}">
                <a16:creationId xmlns:a16="http://schemas.microsoft.com/office/drawing/2014/main" id="{79CE3E26-9F9B-487E-146C-6EF3E30AB458}"/>
              </a:ext>
            </a:extLst>
          </p:cNvPr>
          <p:cNvSpPr txBox="1"/>
          <p:nvPr/>
        </p:nvSpPr>
        <p:spPr>
          <a:xfrm>
            <a:off x="4772025" y="1525313"/>
            <a:ext cx="375810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a:solidFill>
                  <a:schemeClr val="tx2">
                    <a:lumMod val="75000"/>
                  </a:schemeClr>
                </a:solidFill>
              </a:rPr>
              <a:t>Vi: value of a ship that starts the period at port in location </a:t>
            </a:r>
            <a:r>
              <a:rPr lang="en-US" dirty="0" err="1">
                <a:solidFill>
                  <a:schemeClr val="tx2">
                    <a:lumMod val="75000"/>
                  </a:schemeClr>
                </a:solidFill>
              </a:rPr>
              <a:t>i</a:t>
            </a:r>
          </a:p>
          <a:p>
            <a:pPr marL="285750" indent="-285750">
              <a:buChar char="•"/>
            </a:pPr>
            <a:r>
              <a:rPr lang="en-US" dirty="0" err="1">
                <a:solidFill>
                  <a:schemeClr val="tx2">
                    <a:lumMod val="75000"/>
                  </a:schemeClr>
                </a:solidFill>
              </a:rPr>
              <a:t>λi</a:t>
            </a:r>
            <a:r>
              <a:rPr lang="en-US" dirty="0">
                <a:solidFill>
                  <a:schemeClr val="tx2">
                    <a:lumMod val="75000"/>
                  </a:schemeClr>
                </a:solidFill>
              </a:rPr>
              <a:t>: probability of getting matched</a:t>
            </a:r>
          </a:p>
          <a:p>
            <a:pPr marL="285750" indent="-285750">
              <a:buChar char="•"/>
            </a:pPr>
            <a:r>
              <a:rPr lang="en-US" dirty="0" err="1">
                <a:solidFill>
                  <a:schemeClr val="tx2">
                    <a:lumMod val="75000"/>
                  </a:schemeClr>
                </a:solidFill>
              </a:rPr>
              <a:t>Ej,r</a:t>
            </a:r>
            <a:r>
              <a:rPr lang="en-US" dirty="0">
                <a:solidFill>
                  <a:schemeClr val="tx2">
                    <a:lumMod val="75000"/>
                  </a:schemeClr>
                </a:solidFill>
              </a:rPr>
              <a:t>: expectation index with respect to revenue and destination of the ship </a:t>
            </a:r>
            <a:endParaRPr lang="ja-JP" altLang="en-US" dirty="0">
              <a:solidFill>
                <a:schemeClr val="tx2">
                  <a:lumMod val="75000"/>
                </a:schemeClr>
              </a:solidFill>
            </a:endParaRPr>
          </a:p>
          <a:p>
            <a:pPr marL="285750" indent="-285750">
              <a:buChar char="•"/>
            </a:pPr>
            <a:r>
              <a:rPr lang="en-US" dirty="0" err="1">
                <a:solidFill>
                  <a:schemeClr val="tx2">
                    <a:lumMod val="75000"/>
                  </a:schemeClr>
                </a:solidFill>
              </a:rPr>
              <a:t>τijr</a:t>
            </a:r>
            <a:r>
              <a:rPr lang="en-US" dirty="0">
                <a:solidFill>
                  <a:schemeClr val="tx2">
                    <a:lumMod val="75000"/>
                  </a:schemeClr>
                </a:solidFill>
              </a:rPr>
              <a:t>: agreed-upon price received by the ship</a:t>
            </a:r>
          </a:p>
          <a:p>
            <a:pPr marL="285750" indent="-285750">
              <a:buChar char="•"/>
            </a:pPr>
            <a:r>
              <a:rPr lang="en-US" dirty="0">
                <a:solidFill>
                  <a:schemeClr val="tx2">
                    <a:lumMod val="75000"/>
                  </a:schemeClr>
                </a:solidFill>
              </a:rPr>
              <a:t>Ui: value of being unmatched</a:t>
            </a:r>
          </a:p>
          <a:p>
            <a:pPr marL="285750" indent="-285750">
              <a:buChar char="•"/>
            </a:pPr>
            <a:endParaRPr lang="en-US">
              <a:solidFill>
                <a:schemeClr val="tx2">
                  <a:lumMod val="75000"/>
                </a:schemeClr>
              </a:solidFill>
            </a:endParaRPr>
          </a:p>
          <a:p>
            <a:pPr marL="285750" indent="-285750">
              <a:buChar char="•"/>
            </a:pPr>
            <a:endParaRPr lang="en-US">
              <a:solidFill>
                <a:schemeClr val="tx2">
                  <a:lumMod val="75000"/>
                </a:schemeClr>
              </a:solidFill>
            </a:endParaRPr>
          </a:p>
        </p:txBody>
      </p:sp>
      <p:sp>
        <p:nvSpPr>
          <p:cNvPr id="10" name="Arrow: Right 9">
            <a:extLst>
              <a:ext uri="{FF2B5EF4-FFF2-40B4-BE49-F238E27FC236}">
                <a16:creationId xmlns:a16="http://schemas.microsoft.com/office/drawing/2014/main" id="{85069B60-96ED-2764-C94D-C49EE724C017}"/>
              </a:ext>
            </a:extLst>
          </p:cNvPr>
          <p:cNvSpPr/>
          <p:nvPr/>
        </p:nvSpPr>
        <p:spPr>
          <a:xfrm>
            <a:off x="4097577" y="3797597"/>
            <a:ext cx="881884" cy="4236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2F4E347-6950-2294-7655-94AC3B3C8C1B}"/>
              </a:ext>
            </a:extLst>
          </p:cNvPr>
          <p:cNvSpPr txBox="1"/>
          <p:nvPr/>
        </p:nvSpPr>
        <p:spPr>
          <a:xfrm>
            <a:off x="431581" y="618796"/>
            <a:ext cx="36989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a:solidFill>
                  <a:schemeClr val="tx1"/>
                </a:solidFill>
              </a:rPr>
              <a:t>General value function for the ships: </a:t>
            </a:r>
            <a:endParaRPr lang="en-US"/>
          </a:p>
        </p:txBody>
      </p:sp>
      <p:sp>
        <p:nvSpPr>
          <p:cNvPr id="12" name="TextBox 11">
            <a:extLst>
              <a:ext uri="{FF2B5EF4-FFF2-40B4-BE49-F238E27FC236}">
                <a16:creationId xmlns:a16="http://schemas.microsoft.com/office/drawing/2014/main" id="{5C603DDD-7BBA-AEB4-0727-3F992C4FADA6}"/>
              </a:ext>
            </a:extLst>
          </p:cNvPr>
          <p:cNvSpPr txBox="1"/>
          <p:nvPr/>
        </p:nvSpPr>
        <p:spPr>
          <a:xfrm>
            <a:off x="212074" y="3450394"/>
            <a:ext cx="365628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a:solidFill>
                  <a:schemeClr val="tx1"/>
                </a:solidFill>
              </a:rPr>
              <a:t>Value function for unmatched ships </a:t>
            </a:r>
            <a:endParaRPr lang="en-US"/>
          </a:p>
        </p:txBody>
      </p:sp>
      <p:pic>
        <p:nvPicPr>
          <p:cNvPr id="13" name="Picture 13" descr="Diagram&#10;&#10;Description automatically generated">
            <a:extLst>
              <a:ext uri="{FF2B5EF4-FFF2-40B4-BE49-F238E27FC236}">
                <a16:creationId xmlns:a16="http://schemas.microsoft.com/office/drawing/2014/main" id="{ECEA8ECF-B0CB-950F-3204-038E0D055DEC}"/>
              </a:ext>
            </a:extLst>
          </p:cNvPr>
          <p:cNvPicPr>
            <a:picLocks noChangeAspect="1"/>
          </p:cNvPicPr>
          <p:nvPr/>
        </p:nvPicPr>
        <p:blipFill>
          <a:blip r:embed="rId5"/>
          <a:stretch>
            <a:fillRect/>
          </a:stretch>
        </p:blipFill>
        <p:spPr>
          <a:xfrm>
            <a:off x="549822" y="3727021"/>
            <a:ext cx="2743200" cy="444381"/>
          </a:xfrm>
          <a:prstGeom prst="rect">
            <a:avLst/>
          </a:prstGeom>
        </p:spPr>
      </p:pic>
      <p:sp>
        <p:nvSpPr>
          <p:cNvPr id="14" name="TextBox 13">
            <a:extLst>
              <a:ext uri="{FF2B5EF4-FFF2-40B4-BE49-F238E27FC236}">
                <a16:creationId xmlns:a16="http://schemas.microsoft.com/office/drawing/2014/main" id="{635826EF-7B99-5CE0-3599-F23593D7B78E}"/>
              </a:ext>
            </a:extLst>
          </p:cNvPr>
          <p:cNvSpPr txBox="1"/>
          <p:nvPr/>
        </p:nvSpPr>
        <p:spPr>
          <a:xfrm>
            <a:off x="466069" y="4170965"/>
            <a:ext cx="443306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rPr>
              <a:t>ε</a:t>
            </a:r>
            <a:r>
              <a:rPr lang="en-US">
                <a:solidFill>
                  <a:schemeClr val="tx2">
                    <a:lumMod val="75000"/>
                  </a:schemeClr>
                </a:solidFill>
              </a:rPr>
              <a:t>: shocks</a:t>
            </a:r>
          </a:p>
          <a:p>
            <a:r>
              <a:rPr lang="en-US">
                <a:solidFill>
                  <a:schemeClr val="tx2">
                    <a:lumMod val="75000"/>
                  </a:schemeClr>
                </a:solidFill>
              </a:rPr>
              <a:t>σ: standard deviation </a:t>
            </a:r>
          </a:p>
          <a:p>
            <a:r>
              <a:rPr lang="en-US">
                <a:solidFill>
                  <a:schemeClr val="tx2">
                    <a:lumMod val="75000"/>
                  </a:schemeClr>
                </a:solidFill>
              </a:rPr>
              <a:t>*Both values drawn from a type-I extreme value (Gumbel) distribution</a:t>
            </a:r>
          </a:p>
          <a:p>
            <a:endParaRPr lang="en-US">
              <a:solidFill>
                <a:schemeClr val="tx2">
                  <a:lumMod val="75000"/>
                </a:schemeClr>
              </a:solidFill>
            </a:endParaRPr>
          </a:p>
          <a:p>
            <a:pPr algn="l"/>
            <a:endParaRPr lang="en-US">
              <a:solidFill>
                <a:schemeClr val="tx2">
                  <a:lumMod val="75000"/>
                </a:schemeClr>
              </a:solidFill>
            </a:endParaRPr>
          </a:p>
        </p:txBody>
      </p:sp>
      <p:sp>
        <p:nvSpPr>
          <p:cNvPr id="15" name="Arrow: Right 14">
            <a:extLst>
              <a:ext uri="{FF2B5EF4-FFF2-40B4-BE49-F238E27FC236}">
                <a16:creationId xmlns:a16="http://schemas.microsoft.com/office/drawing/2014/main" id="{1C9FFDD8-EB44-F36D-DF2D-EE1A2AAB6579}"/>
              </a:ext>
            </a:extLst>
          </p:cNvPr>
          <p:cNvSpPr/>
          <p:nvPr/>
        </p:nvSpPr>
        <p:spPr>
          <a:xfrm>
            <a:off x="3728071" y="1073119"/>
            <a:ext cx="881884" cy="4236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CE1B846-5B74-8A98-6862-7AB88974E9D5}"/>
              </a:ext>
            </a:extLst>
          </p:cNvPr>
          <p:cNvSpPr txBox="1"/>
          <p:nvPr/>
        </p:nvSpPr>
        <p:spPr>
          <a:xfrm>
            <a:off x="5466693" y="3776827"/>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lumMod val="75000"/>
                  </a:schemeClr>
                </a:solidFill>
              </a:rPr>
              <a:t>Either stay in the current position value Vi or choose another region and begin its trip</a:t>
            </a:r>
          </a:p>
          <a:p>
            <a:endParaRPr lang="en-US">
              <a:solidFill>
                <a:schemeClr val="tx2">
                  <a:lumMod val="75000"/>
                </a:schemeClr>
              </a:solidFill>
            </a:endParaRPr>
          </a:p>
        </p:txBody>
      </p:sp>
      <p:sp>
        <p:nvSpPr>
          <p:cNvPr id="5" name="Oval 4">
            <a:extLst>
              <a:ext uri="{FF2B5EF4-FFF2-40B4-BE49-F238E27FC236}">
                <a16:creationId xmlns:a16="http://schemas.microsoft.com/office/drawing/2014/main" id="{97216FBD-CB3B-E55D-AD69-96C451AB0AB5}"/>
              </a:ext>
            </a:extLst>
          </p:cNvPr>
          <p:cNvSpPr/>
          <p:nvPr/>
        </p:nvSpPr>
        <p:spPr>
          <a:xfrm>
            <a:off x="469654" y="1015511"/>
            <a:ext cx="454270" cy="4725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6B93205-00AA-0892-7475-CCBD65F034BE}"/>
              </a:ext>
            </a:extLst>
          </p:cNvPr>
          <p:cNvSpPr/>
          <p:nvPr/>
        </p:nvSpPr>
        <p:spPr>
          <a:xfrm>
            <a:off x="605203" y="3755780"/>
            <a:ext cx="454270" cy="4725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07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6" name="Google Shape;200;p37">
            <a:extLst>
              <a:ext uri="{FF2B5EF4-FFF2-40B4-BE49-F238E27FC236}">
                <a16:creationId xmlns:a16="http://schemas.microsoft.com/office/drawing/2014/main" id="{EFDDA456-B5ED-0AF0-FA60-9477D6396B32}"/>
              </a:ext>
            </a:extLst>
          </p:cNvPr>
          <p:cNvSpPr txBox="1">
            <a:spLocks/>
          </p:cNvSpPr>
          <p:nvPr/>
        </p:nvSpPr>
        <p:spPr>
          <a:xfrm>
            <a:off x="419295" y="922963"/>
            <a:ext cx="7927237" cy="3688212"/>
          </a:xfrm>
          <a:prstGeom prst="rect">
            <a:avLst/>
          </a:prstGeom>
          <a:noFill/>
          <a:ln>
            <a:noFill/>
          </a:ln>
        </p:spPr>
        <p:txBody>
          <a:bodyPr spcFirstLastPara="1" wrap="square" lIns="45720" tIns="91425" rIns="91440"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endParaRPr lang="en-US" sz="1500" b="1">
              <a:solidFill>
                <a:schemeClr val="accent1"/>
              </a:solidFill>
            </a:endParaRPr>
          </a:p>
          <a:p>
            <a:pPr algn="l"/>
            <a:endParaRPr lang="en-US" sz="1500">
              <a:solidFill>
                <a:schemeClr val="accent4">
                  <a:lumMod val="75000"/>
                </a:schemeClr>
              </a:solidFill>
            </a:endParaRPr>
          </a:p>
        </p:txBody>
      </p:sp>
      <p:sp>
        <p:nvSpPr>
          <p:cNvPr id="4" name="Google Shape;200;p37">
            <a:extLst>
              <a:ext uri="{FF2B5EF4-FFF2-40B4-BE49-F238E27FC236}">
                <a16:creationId xmlns:a16="http://schemas.microsoft.com/office/drawing/2014/main" id="{B03BE469-5965-CE44-F93B-BA0C70C08324}"/>
              </a:ext>
            </a:extLst>
          </p:cNvPr>
          <p:cNvSpPr txBox="1">
            <a:spLocks/>
          </p:cNvSpPr>
          <p:nvPr/>
        </p:nvSpPr>
        <p:spPr>
          <a:xfrm>
            <a:off x="322403" y="124583"/>
            <a:ext cx="7548635" cy="349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algn="l"/>
            <a:r>
              <a:rPr lang="en-US" sz="2300" b="1">
                <a:solidFill>
                  <a:schemeClr val="accent1"/>
                </a:solidFill>
              </a:rPr>
              <a:t>Methodology: </a:t>
            </a:r>
            <a:r>
              <a:rPr lang="en-US" sz="2300" b="1">
                <a:solidFill>
                  <a:schemeClr val="tx1"/>
                </a:solidFill>
              </a:rPr>
              <a:t>Matching function (Ship side)</a:t>
            </a:r>
          </a:p>
        </p:txBody>
      </p:sp>
      <p:sp>
        <p:nvSpPr>
          <p:cNvPr id="3" name="TextBox 2">
            <a:extLst>
              <a:ext uri="{FF2B5EF4-FFF2-40B4-BE49-F238E27FC236}">
                <a16:creationId xmlns:a16="http://schemas.microsoft.com/office/drawing/2014/main" id="{892CFD31-9225-D9F6-1AD0-CF1DD06B798D}"/>
              </a:ext>
            </a:extLst>
          </p:cNvPr>
          <p:cNvSpPr txBox="1"/>
          <p:nvPr/>
        </p:nvSpPr>
        <p:spPr>
          <a:xfrm>
            <a:off x="402020" y="830645"/>
            <a:ext cx="776845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chemeClr val="accent1"/>
              </a:solidFill>
            </a:endParaRPr>
          </a:p>
        </p:txBody>
      </p:sp>
      <p:sp>
        <p:nvSpPr>
          <p:cNvPr id="11" name="TextBox 10">
            <a:extLst>
              <a:ext uri="{FF2B5EF4-FFF2-40B4-BE49-F238E27FC236}">
                <a16:creationId xmlns:a16="http://schemas.microsoft.com/office/drawing/2014/main" id="{B2F4E347-6950-2294-7655-94AC3B3C8C1B}"/>
              </a:ext>
            </a:extLst>
          </p:cNvPr>
          <p:cNvSpPr txBox="1"/>
          <p:nvPr/>
        </p:nvSpPr>
        <p:spPr>
          <a:xfrm>
            <a:off x="396084" y="769504"/>
            <a:ext cx="36989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a:solidFill>
                  <a:schemeClr val="tx1"/>
                </a:solidFill>
              </a:rPr>
              <a:t>Probability of the ship movements</a:t>
            </a:r>
          </a:p>
        </p:txBody>
      </p:sp>
      <p:sp>
        <p:nvSpPr>
          <p:cNvPr id="5" name="TextBox 4">
            <a:extLst>
              <a:ext uri="{FF2B5EF4-FFF2-40B4-BE49-F238E27FC236}">
                <a16:creationId xmlns:a16="http://schemas.microsoft.com/office/drawing/2014/main" id="{1700E394-CC61-4B96-5647-2E22130BF093}"/>
              </a:ext>
            </a:extLst>
          </p:cNvPr>
          <p:cNvSpPr txBox="1"/>
          <p:nvPr/>
        </p:nvSpPr>
        <p:spPr>
          <a:xfrm>
            <a:off x="3212528" y="2805252"/>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7" name="Picture 17">
            <a:extLst>
              <a:ext uri="{FF2B5EF4-FFF2-40B4-BE49-F238E27FC236}">
                <a16:creationId xmlns:a16="http://schemas.microsoft.com/office/drawing/2014/main" id="{2830AB64-3934-F660-08A8-BC6846451313}"/>
              </a:ext>
            </a:extLst>
          </p:cNvPr>
          <p:cNvPicPr>
            <a:picLocks noChangeAspect="1"/>
          </p:cNvPicPr>
          <p:nvPr/>
        </p:nvPicPr>
        <p:blipFill>
          <a:blip r:embed="rId3"/>
          <a:stretch>
            <a:fillRect/>
          </a:stretch>
        </p:blipFill>
        <p:spPr>
          <a:xfrm>
            <a:off x="759019" y="1633559"/>
            <a:ext cx="2743200" cy="810191"/>
          </a:xfrm>
          <a:prstGeom prst="rect">
            <a:avLst/>
          </a:prstGeom>
        </p:spPr>
      </p:pic>
      <p:pic>
        <p:nvPicPr>
          <p:cNvPr id="18" name="Picture 18">
            <a:extLst>
              <a:ext uri="{FF2B5EF4-FFF2-40B4-BE49-F238E27FC236}">
                <a16:creationId xmlns:a16="http://schemas.microsoft.com/office/drawing/2014/main" id="{4F1FD815-7E34-55A4-54EB-16BF2ED86776}"/>
              </a:ext>
            </a:extLst>
          </p:cNvPr>
          <p:cNvPicPr>
            <a:picLocks noChangeAspect="1"/>
          </p:cNvPicPr>
          <p:nvPr/>
        </p:nvPicPr>
        <p:blipFill>
          <a:blip r:embed="rId4"/>
          <a:stretch>
            <a:fillRect/>
          </a:stretch>
        </p:blipFill>
        <p:spPr>
          <a:xfrm>
            <a:off x="5148731" y="1635303"/>
            <a:ext cx="2620032" cy="777139"/>
          </a:xfrm>
          <a:prstGeom prst="rect">
            <a:avLst/>
          </a:prstGeom>
        </p:spPr>
      </p:pic>
      <p:sp>
        <p:nvSpPr>
          <p:cNvPr id="19" name="TextBox 18">
            <a:extLst>
              <a:ext uri="{FF2B5EF4-FFF2-40B4-BE49-F238E27FC236}">
                <a16:creationId xmlns:a16="http://schemas.microsoft.com/office/drawing/2014/main" id="{5319B842-21BC-B598-C734-DB8594C9B986}"/>
              </a:ext>
            </a:extLst>
          </p:cNvPr>
          <p:cNvSpPr txBox="1"/>
          <p:nvPr/>
        </p:nvSpPr>
        <p:spPr>
          <a:xfrm>
            <a:off x="1956214" y="3110709"/>
            <a:ext cx="552187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err="1">
                <a:solidFill>
                  <a:schemeClr val="accent4">
                    <a:lumMod val="75000"/>
                  </a:schemeClr>
                </a:solidFill>
              </a:rPr>
              <a:t>Pii</a:t>
            </a:r>
            <a:r>
              <a:rPr lang="en-US">
                <a:solidFill>
                  <a:schemeClr val="accent4">
                    <a:lumMod val="75000"/>
                  </a:schemeClr>
                </a:solidFill>
              </a:rPr>
              <a:t>: probability that a ship in location </a:t>
            </a:r>
            <a:r>
              <a:rPr lang="en-US" err="1">
                <a:solidFill>
                  <a:schemeClr val="accent4">
                    <a:lumMod val="75000"/>
                  </a:schemeClr>
                </a:solidFill>
              </a:rPr>
              <a:t>i</a:t>
            </a:r>
            <a:r>
              <a:rPr lang="en-US">
                <a:solidFill>
                  <a:schemeClr val="accent4">
                    <a:lumMod val="75000"/>
                  </a:schemeClr>
                </a:solidFill>
              </a:rPr>
              <a:t> chooses to remain there</a:t>
            </a:r>
          </a:p>
          <a:p>
            <a:pPr marL="285750" indent="-285750">
              <a:buChar char="•"/>
            </a:pPr>
            <a:r>
              <a:rPr lang="en-US" err="1">
                <a:solidFill>
                  <a:schemeClr val="accent4">
                    <a:lumMod val="75000"/>
                  </a:schemeClr>
                </a:solidFill>
              </a:rPr>
              <a:t>Pij</a:t>
            </a:r>
            <a:r>
              <a:rPr lang="en-US">
                <a:solidFill>
                  <a:schemeClr val="accent4">
                    <a:lumMod val="75000"/>
                  </a:schemeClr>
                </a:solidFill>
              </a:rPr>
              <a:t>: the probability it chooses to ballast to j</a:t>
            </a:r>
          </a:p>
          <a:p>
            <a:endParaRPr lang="en-US">
              <a:solidFill>
                <a:schemeClr val="accent4">
                  <a:lumMod val="75000"/>
                </a:schemeClr>
              </a:solidFill>
            </a:endParaRPr>
          </a:p>
        </p:txBody>
      </p:sp>
    </p:spTree>
    <p:extLst>
      <p:ext uri="{BB962C8B-B14F-4D97-AF65-F5344CB8AC3E}">
        <p14:creationId xmlns:p14="http://schemas.microsoft.com/office/powerpoint/2010/main" val="143763931"/>
      </p:ext>
    </p:extLst>
  </p:cSld>
  <p:clrMapOvr>
    <a:masterClrMapping/>
  </p:clrMapOvr>
</p:sld>
</file>

<file path=ppt/theme/theme1.xml><?xml version="1.0" encoding="utf-8"?>
<a:theme xmlns:a="http://schemas.openxmlformats.org/drawingml/2006/main" name="Minimalist Aesthetic Slideshow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31</Slides>
  <Notes>11</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Minimalist Aesthetic Slideshow by Slidesgo</vt:lpstr>
      <vt:lpstr>Trade costs, trade flows and CO2 emissions</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Trade costs, trade flows and CO2 emissions</dc:title>
  <cp:revision>339</cp:revision>
  <dcterms:modified xsi:type="dcterms:W3CDTF">2022-05-24T18:17:52Z</dcterms:modified>
</cp:coreProperties>
</file>