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8" r:id="rId3"/>
    <p:sldId id="296" r:id="rId4"/>
    <p:sldId id="259" r:id="rId5"/>
    <p:sldId id="298" r:id="rId6"/>
    <p:sldId id="297" r:id="rId7"/>
    <p:sldId id="30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AE9CBF6-D3BC-3218-9627-3B59530AAAEF}" v="325" dt="2022-06-24T21:46:20.382"/>
    <p1510:client id="{76290143-BE0B-2B89-10B0-1B92EAAA088D}" v="26" dt="2022-06-23T16:10:21.648"/>
    <p1510:client id="{A07F082A-5D92-48BD-03DD-99011E5287A3}" v="655" dt="2022-06-23T18:22:19.768"/>
    <p1510:client id="{EB28E285-605F-D747-6D54-758AA0EFE6BF}" v="948" dt="2022-06-23T20:58:31.438"/>
  </p1510:revLst>
</p1510:revInfo>
</file>

<file path=ppt/tableStyles.xml><?xml version="1.0" encoding="utf-8"?>
<a:tblStyleLst xmlns:a="http://schemas.openxmlformats.org/drawingml/2006/main" def="{2146DF28-2150-43F1-838E-3EFDFE06A0C1}">
  <a:tblStyle styleId="{2146DF28-2150-43F1-838E-3EFDFE06A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BB1EE3E-A275-4247-A9CC-9BE1B03F3CE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36"/>
    <p:restoredTop sz="94705"/>
  </p:normalViewPr>
  <p:slideViewPr>
    <p:cSldViewPr snapToGrid="0" snapToObjects="1">
      <p:cViewPr>
        <p:scale>
          <a:sx n="173" d="100"/>
          <a:sy n="173" d="100"/>
        </p:scale>
        <p:origin x="7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1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2390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485639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1750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835155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/>
          <p:nvPr/>
        </p:nvSpPr>
        <p:spPr>
          <a:xfrm>
            <a:off x="8227900" y="-1675"/>
            <a:ext cx="916200" cy="916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lt2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with transparent frame">
  <p:cSld name="BLANK_1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/>
          <p:nvPr/>
        </p:nvSpPr>
        <p:spPr>
          <a:xfrm>
            <a:off x="0" y="0"/>
            <a:ext cx="9144000" cy="5143500"/>
          </a:xfrm>
          <a:prstGeom prst="frame">
            <a:avLst>
              <a:gd name="adj1" fmla="val 8849"/>
            </a:avLst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rgbClr val="3B1106">
              <a:alpha val="6150"/>
            </a:srgbClr>
          </a:solidFill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chemeClr val="accent2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0" y="2571750"/>
            <a:ext cx="9144000" cy="25719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ctrTitle"/>
          </p:nvPr>
        </p:nvSpPr>
        <p:spPr>
          <a:xfrm>
            <a:off x="702900" y="1233658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702900" y="2787333"/>
            <a:ext cx="4746000" cy="299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600"/>
              </a:spcBef>
              <a:spcAft>
                <a:spcPts val="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5928400" y="916150"/>
            <a:ext cx="2299500" cy="3311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accent2"/>
              </a:solidFill>
            </a:endParaRPr>
          </a:p>
        </p:txBody>
      </p:sp>
      <p:sp>
        <p:nvSpPr>
          <p:cNvPr id="18" name="Google Shape;18;p3"/>
          <p:cNvSpPr/>
          <p:nvPr/>
        </p:nvSpPr>
        <p:spPr>
          <a:xfrm>
            <a:off x="8227900" y="4227300"/>
            <a:ext cx="916200" cy="91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bg>
      <p:bgPr>
        <a:solidFill>
          <a:schemeClr val="accent1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rgbClr val="3B1106">
              <a:alpha val="6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marL="914400" lvl="1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▪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marL="1371600" lvl="2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▫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marL="1828800" lvl="3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marL="2286000" lvl="4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marL="2743200" lvl="5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marL="3200400" lvl="6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●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marL="3657600" lvl="7" indent="-431800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Inria Serif"/>
              <a:buChar char="○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marL="4114800" lvl="8" indent="-431800" rtl="0">
              <a:spcBef>
                <a:spcPts val="600"/>
              </a:spcBef>
              <a:spcAft>
                <a:spcPts val="600"/>
              </a:spcAft>
              <a:buClr>
                <a:schemeClr val="lt1"/>
              </a:buClr>
              <a:buSzPts val="3200"/>
              <a:buFont typeface="Inria Serif"/>
              <a:buChar char="■"/>
              <a:defRPr sz="3200" i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/>
          <p:nvPr/>
        </p:nvSpPr>
        <p:spPr>
          <a:xfrm>
            <a:off x="213450" y="600536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b="1">
                <a:solidFill>
                  <a:schemeClr val="lt2"/>
                </a:solidFill>
                <a:latin typeface="Inria Serif"/>
                <a:ea typeface="Inria Serif"/>
                <a:cs typeface="Inria Serif"/>
                <a:sym typeface="Inria Serif"/>
              </a:rPr>
              <a:t>“</a:t>
            </a:r>
            <a:endParaRPr sz="9600" b="1">
              <a:solidFill>
                <a:schemeClr val="lt2"/>
              </a:solidFill>
              <a:latin typeface="Inria Serif"/>
              <a:ea typeface="Inria Serif"/>
              <a:cs typeface="Inria Serif"/>
              <a:sym typeface="Inria Serif"/>
            </a:endParaRP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 + image">
  <p:cSld name="TITLE_AND_BODY_1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455700" y="1586238"/>
            <a:ext cx="3623100" cy="334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body" idx="1"/>
          </p:nvPr>
        </p:nvSpPr>
        <p:spPr>
          <a:xfrm>
            <a:off x="455700" y="2139163"/>
            <a:ext cx="3623100" cy="1418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▫"/>
              <a:defRPr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▪"/>
              <a:defRPr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▫"/>
              <a:defRPr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2794425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934401" y="1376725"/>
            <a:ext cx="27540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▫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▪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▫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1"/>
          </p:nvPr>
        </p:nvSpPr>
        <p:spPr>
          <a:xfrm>
            <a:off x="2762975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2"/>
          </p:nvPr>
        </p:nvSpPr>
        <p:spPr>
          <a:xfrm>
            <a:off x="4802737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3"/>
          </p:nvPr>
        </p:nvSpPr>
        <p:spPr>
          <a:xfrm>
            <a:off x="6842500" y="1376725"/>
            <a:ext cx="1845900" cy="33111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▫"/>
              <a:defRPr sz="1600"/>
            </a:lvl1pPr>
            <a:lvl2pPr marL="914400" lvl="1" indent="-330200" rtl="0">
              <a:spcBef>
                <a:spcPts val="600"/>
              </a:spcBef>
              <a:spcAft>
                <a:spcPts val="0"/>
              </a:spcAft>
              <a:buSzPts val="1600"/>
              <a:buChar char="▪"/>
              <a:defRPr sz="1600"/>
            </a:lvl2pPr>
            <a:lvl3pPr marL="1371600" lvl="2" indent="-330200" rtl="0">
              <a:spcBef>
                <a:spcPts val="600"/>
              </a:spcBef>
              <a:spcAft>
                <a:spcPts val="0"/>
              </a:spcAft>
              <a:buSzPts val="1600"/>
              <a:buChar char="▫"/>
              <a:defRPr sz="1600"/>
            </a:lvl3pPr>
            <a:lvl4pPr marL="1828800" lvl="3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600"/>
              </a:spcBef>
              <a:spcAft>
                <a:spcPts val="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/>
          <p:nvPr/>
        </p:nvSpPr>
        <p:spPr>
          <a:xfrm>
            <a:off x="2307300" y="921000"/>
            <a:ext cx="6836700" cy="422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lt2"/>
        </a:solidFill>
        <a:effectLst/>
      </p:bgPr>
    </p:bg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/>
          <p:nvPr/>
        </p:nvSpPr>
        <p:spPr>
          <a:xfrm>
            <a:off x="2307300" y="0"/>
            <a:ext cx="6836700" cy="46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67825" y="3875252"/>
            <a:ext cx="1767300" cy="859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None/>
              <a:defRPr sz="15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1pPr>
            <a:lvl2pPr lvl="1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2pPr>
            <a:lvl3pPr lvl="2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3pPr>
            <a:lvl4pPr lvl="3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4pPr>
            <a:lvl5pPr lvl="4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5pPr>
            <a:lvl6pPr lvl="5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6pPr>
            <a:lvl7pPr lvl="6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7pPr>
            <a:lvl8pPr lvl="7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8pPr>
            <a:lvl9pPr lvl="8" algn="ctr" rtl="0">
              <a:buNone/>
              <a:defRPr sz="1300" b="1">
                <a:solidFill>
                  <a:schemeClr val="lt1"/>
                </a:solidFill>
                <a:latin typeface="Inria Serif"/>
                <a:ea typeface="Inria Serif"/>
                <a:cs typeface="Inria Serif"/>
                <a:sym typeface="Inria Serif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455700" y="823775"/>
            <a:ext cx="1623900" cy="38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layfair Display Regular"/>
              <a:buNone/>
              <a:defRPr sz="2200">
                <a:solidFill>
                  <a:schemeClr val="accent1"/>
                </a:solidFill>
                <a:latin typeface="Playfair Display Regular"/>
                <a:ea typeface="Playfair Display Regular"/>
                <a:cs typeface="Playfair Display Regular"/>
                <a:sym typeface="Playfair Display Regula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body" idx="1"/>
          </p:nvPr>
        </p:nvSpPr>
        <p:spPr>
          <a:xfrm>
            <a:off x="2763000" y="1376700"/>
            <a:ext cx="5925300" cy="331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lvl="1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lvl="2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lvl="3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lvl="4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lvl="5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lvl="6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lvl="7" indent="-355600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lvl="8" indent="-355600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3"/>
          <p:cNvPicPr preferRelativeResize="0"/>
          <p:nvPr/>
        </p:nvPicPr>
        <p:blipFill rotWithShape="1">
          <a:blip r:embed="rId3">
            <a:alphaModFix/>
          </a:blip>
          <a:srcRect t="12479" b="12479"/>
          <a:stretch/>
        </p:blipFill>
        <p:spPr>
          <a:xfrm>
            <a:off x="4914400" y="914553"/>
            <a:ext cx="3313500" cy="331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702900" y="1361354"/>
            <a:ext cx="37245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r>
              <a:rPr lang="en" dirty="0"/>
              <a:t>Maritime Trade Share Estimation</a:t>
            </a:r>
          </a:p>
        </p:txBody>
      </p:sp>
      <p:grpSp>
        <p:nvGrpSpPr>
          <p:cNvPr id="67" name="Google Shape;67;p13"/>
          <p:cNvGrpSpPr/>
          <p:nvPr/>
        </p:nvGrpSpPr>
        <p:grpSpPr>
          <a:xfrm>
            <a:off x="8370067" y="150601"/>
            <a:ext cx="632500" cy="611548"/>
            <a:chOff x="1247825" y="5001950"/>
            <a:chExt cx="443300" cy="428675"/>
          </a:xfrm>
        </p:grpSpPr>
        <p:sp>
          <p:nvSpPr>
            <p:cNvPr id="68" name="Google Shape;68;p13"/>
            <p:cNvSpPr/>
            <p:nvPr/>
          </p:nvSpPr>
          <p:spPr>
            <a:xfrm>
              <a:off x="1247825" y="5168175"/>
              <a:ext cx="373875" cy="221650"/>
            </a:xfrm>
            <a:custGeom>
              <a:avLst/>
              <a:gdLst/>
              <a:ahLst/>
              <a:cxnLst/>
              <a:rect l="l" t="t" r="r" b="b"/>
              <a:pathLst>
                <a:path w="14955" h="8866" fill="none" extrusionOk="0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3"/>
            <p:cNvSpPr/>
            <p:nvPr/>
          </p:nvSpPr>
          <p:spPr>
            <a:xfrm>
              <a:off x="1275850" y="5209575"/>
              <a:ext cx="60900" cy="87075"/>
            </a:xfrm>
            <a:custGeom>
              <a:avLst/>
              <a:gdLst/>
              <a:ahLst/>
              <a:cxnLst/>
              <a:rect l="l" t="t" r="r" b="b"/>
              <a:pathLst>
                <a:path w="2436" h="3483" fill="none" extrusionOk="0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3"/>
            <p:cNvSpPr/>
            <p:nvPr/>
          </p:nvSpPr>
          <p:spPr>
            <a:xfrm>
              <a:off x="1247825" y="5391625"/>
              <a:ext cx="443300" cy="39000"/>
            </a:xfrm>
            <a:custGeom>
              <a:avLst/>
              <a:gdLst/>
              <a:ahLst/>
              <a:cxnLst/>
              <a:rect l="l" t="t" r="r" b="b"/>
              <a:pathLst>
                <a:path w="17732" h="1560" fill="none" extrusionOk="0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13"/>
            <p:cNvSpPr/>
            <p:nvPr/>
          </p:nvSpPr>
          <p:spPr>
            <a:xfrm>
              <a:off x="1454850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13"/>
            <p:cNvSpPr/>
            <p:nvPr/>
          </p:nvSpPr>
          <p:spPr>
            <a:xfrm>
              <a:off x="1411025" y="5001950"/>
              <a:ext cx="17075" cy="114475"/>
            </a:xfrm>
            <a:custGeom>
              <a:avLst/>
              <a:gdLst/>
              <a:ahLst/>
              <a:cxnLst/>
              <a:rect l="l" t="t" r="r" b="b"/>
              <a:pathLst>
                <a:path w="683" h="4579" fill="none" extrusionOk="0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13"/>
            <p:cNvSpPr/>
            <p:nvPr/>
          </p:nvSpPr>
          <p:spPr>
            <a:xfrm>
              <a:off x="1498700" y="5001950"/>
              <a:ext cx="16450" cy="114475"/>
            </a:xfrm>
            <a:custGeom>
              <a:avLst/>
              <a:gdLst/>
              <a:ahLst/>
              <a:cxnLst/>
              <a:rect l="l" t="t" r="r" b="b"/>
              <a:pathLst>
                <a:path w="658" h="4579" fill="none" extrusionOk="0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w="9525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CABDA4A4-5866-D8A3-F5A0-9D937EE6AADA}"/>
              </a:ext>
            </a:extLst>
          </p:cNvPr>
          <p:cNvSpPr txBox="1"/>
          <p:nvPr/>
        </p:nvSpPr>
        <p:spPr>
          <a:xfrm>
            <a:off x="2094270" y="2730294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Bessie Bao, Joanna Wang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>
            <a:spLocks noGrp="1"/>
          </p:cNvSpPr>
          <p:nvPr>
            <p:ph type="ctrTitle"/>
          </p:nvPr>
        </p:nvSpPr>
        <p:spPr>
          <a:xfrm>
            <a:off x="522426" y="-378574"/>
            <a:ext cx="4746000" cy="11598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4DC6ED0A-2BDE-8572-BEC5-7A05174330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1425" y="1235760"/>
            <a:ext cx="7573421" cy="3259168"/>
          </a:xfrm>
        </p:spPr>
        <p:txBody>
          <a:bodyPr/>
          <a:lstStyle/>
          <a:p>
            <a:pPr marL="387350" indent="-285750">
              <a:buFont typeface="Wingdings"/>
              <a:buChar char="ü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Dataset Required and Adjustment  </a:t>
            </a:r>
          </a:p>
          <a:p>
            <a:pPr marL="101600" indent="0">
              <a:lnSpc>
                <a:spcPct val="114999"/>
              </a:lnSpc>
            </a:pPr>
            <a:r>
              <a:rPr lang="en-US" sz="1800" i="1" dirty="0">
                <a:solidFill>
                  <a:schemeClr val="accent5">
                    <a:lumMod val="50000"/>
                  </a:schemeClr>
                </a:solidFill>
              </a:rPr>
              <a:t>                                 Trade Costs, CO2, and the Environment (Shapiro) </a:t>
            </a:r>
            <a:endParaRPr lang="en-US" sz="18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14999"/>
              </a:lnSpc>
              <a:buFont typeface="Wingdings"/>
              <a:buChar char="ü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Dataset Required and Adjustment</a:t>
            </a:r>
          </a:p>
          <a:p>
            <a:pPr marL="1016000" lvl="2" indent="0">
              <a:lnSpc>
                <a:spcPct val="114999"/>
              </a:lnSpc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         </a:t>
            </a:r>
            <a:r>
              <a:rPr lang="en-US" sz="1800" i="1" dirty="0">
                <a:solidFill>
                  <a:schemeClr val="accent5">
                    <a:lumMod val="50000"/>
                  </a:schemeClr>
                </a:solidFill>
              </a:rPr>
              <a:t>      Trade-Linked Shipping CO2 Emission (Wang)</a:t>
            </a:r>
          </a:p>
          <a:p>
            <a:pPr>
              <a:lnSpc>
                <a:spcPct val="114999"/>
              </a:lnSpc>
              <a:buFont typeface="Wingdings"/>
              <a:buChar char="ü"/>
            </a:pP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Methodology When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no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Data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(marine</a:t>
            </a:r>
            <a:r>
              <a:rPr lang="zh-CN" alt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>
                <a:solidFill>
                  <a:schemeClr val="accent5">
                    <a:lumMod val="50000"/>
                  </a:schemeClr>
                </a:solidFill>
              </a:rPr>
              <a:t>transport</a:t>
            </a:r>
            <a:r>
              <a:rPr lang="zh-CN" altLang="en-US" sz="1800" dirty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altLang="zh-CN" sz="1800" dirty="0" smtClean="0">
                <a:solidFill>
                  <a:schemeClr val="accent5">
                    <a:lumMod val="50000"/>
                  </a:schemeClr>
                </a:solidFill>
              </a:rPr>
              <a:t>proportion)</a:t>
            </a:r>
            <a:r>
              <a:rPr lang="en-US" sz="1800" dirty="0" smtClean="0">
                <a:solidFill>
                  <a:schemeClr val="accent5">
                    <a:lumMod val="50000"/>
                  </a:schemeClr>
                </a:solidFill>
              </a:rPr>
              <a:t> </a:t>
            </a:r>
            <a:r>
              <a:rPr lang="en-US" sz="1800" dirty="0">
                <a:solidFill>
                  <a:schemeClr val="accent5">
                    <a:lumMod val="50000"/>
                  </a:schemeClr>
                </a:solidFill>
              </a:rPr>
              <a:t>Available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527145" y="72061"/>
            <a:ext cx="819412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500" dirty="0"/>
              <a:t>Data Sources &amp; Adjustment (Specific </a:t>
            </a:r>
            <a:r>
              <a:rPr lang="en" sz="2500" dirty="0" smtClean="0"/>
              <a:t>dataset)</a:t>
            </a:r>
            <a:r>
              <a:rPr lang="zh-CN" altLang="en-US" sz="2500" dirty="0" smtClean="0"/>
              <a:t> </a:t>
            </a:r>
            <a:r>
              <a:rPr lang="en-US" altLang="zh-CN" sz="2500" dirty="0" smtClean="0"/>
              <a:t>--Shapiro</a:t>
            </a:r>
            <a:endParaRPr lang="en" sz="25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graphicFrame>
        <p:nvGraphicFramePr>
          <p:cNvPr id="7" name="Table 7">
            <a:extLst>
              <a:ext uri="{FF2B5EF4-FFF2-40B4-BE49-F238E27FC236}">
                <a16:creationId xmlns="" xmlns:a16="http://schemas.microsoft.com/office/drawing/2014/main" id="{803319A7-7279-DCC3-E841-9CFD0C7C3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8407049"/>
              </p:ext>
            </p:extLst>
          </p:nvPr>
        </p:nvGraphicFramePr>
        <p:xfrm>
          <a:off x="656853" y="546613"/>
          <a:ext cx="7900041" cy="4067389"/>
        </p:xfrm>
        <a:graphic>
          <a:graphicData uri="http://schemas.openxmlformats.org/drawingml/2006/table">
            <a:tbl>
              <a:tblPr firstRow="1" bandRow="1">
                <a:tableStyleId>{2146DF28-2150-43F1-838E-3EFDFE06A0C1}</a:tableStyleId>
              </a:tblPr>
              <a:tblGrid>
                <a:gridCol w="5116109">
                  <a:extLst>
                    <a:ext uri="{9D8B030D-6E8A-4147-A177-3AD203B41FA5}">
                      <a16:colId xmlns="" xmlns:a16="http://schemas.microsoft.com/office/drawing/2014/main" val="3260423911"/>
                    </a:ext>
                  </a:extLst>
                </a:gridCol>
                <a:gridCol w="2783932">
                  <a:extLst>
                    <a:ext uri="{9D8B030D-6E8A-4147-A177-3AD203B41FA5}">
                      <a16:colId xmlns="" xmlns:a16="http://schemas.microsoft.com/office/drawing/2014/main" val="2990847513"/>
                    </a:ext>
                  </a:extLst>
                </a:gridCol>
              </a:tblGrid>
              <a:tr h="645272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US Imports and Exports of Merchandise  (US air and sea)</a:t>
                      </a: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sym typeface="Inria Serif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cap="none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cs typeface="Arial"/>
                          <a:sym typeface="Arial"/>
                        </a:rPr>
                        <a:t>US import: </a:t>
                      </a:r>
                      <a:r>
                        <a:rPr lang="en-US" sz="1100" b="0" i="0" u="none" strike="noStrike" cap="none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cs typeface="Arial"/>
                          <a:sym typeface="Arial"/>
                        </a:rPr>
                        <a:t>sum freight charges and product values to obtain the goods value</a:t>
                      </a: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746735503"/>
                  </a:ext>
                </a:extLst>
              </a:tr>
              <a:tr h="297260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North American Freight (US truck and train)</a:t>
                      </a: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sym typeface="Inria Serif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608897067"/>
                  </a:ext>
                </a:extLst>
              </a:tr>
              <a:tr h="1087538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Trade Statistics of Japan (Japan)</a:t>
                      </a:r>
                      <a:endParaRPr lang="en-US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sym typeface="Inria Serif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cs typeface="Arial"/>
                          <a:sym typeface="Arial"/>
                        </a:rPr>
                        <a:t>Only distinguishes transport mode for airborne and container ship trade, so assign additional Japanese trade values (obtained from the same Trade Statistics of Japan source) to sea shipment</a:t>
                      </a: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34269317"/>
                  </a:ext>
                </a:extLst>
              </a:tr>
              <a:tr h="500267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 Global Trade Atlas compiled by Global Trade Information (China)</a:t>
                      </a:r>
                      <a:endParaRPr lang="en-US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sym typeface="Inria Serif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260304186"/>
                  </a:ext>
                </a:extLst>
              </a:tr>
              <a:tr h="710524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EU Secretariat (external trade is publicly available and internal trade obtained by request)</a:t>
                      </a:r>
                      <a:endParaRPr lang="en-US" sz="1100" b="0" i="0" u="none" strike="noStrike" cap="none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sym typeface="Inria Serif Ligh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0" i="0" u="none" strike="noStrike" cap="none" noProof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cs typeface="Arial"/>
                          <a:sym typeface="Arial"/>
                        </a:rPr>
                        <a:t>treat inland waterway trade as maritime trade</a:t>
                      </a: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  <a:p>
                      <a:pPr lvl="0">
                        <a:buNone/>
                      </a:pPr>
                      <a:endParaRPr lang="en-US" sz="1100" b="0" i="0" u="none" strike="noStrike" cap="none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  <a:cs typeface="Arial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983059345"/>
                  </a:ext>
                </a:extLst>
              </a:tr>
              <a:tr h="826528">
                <a:tc>
                  <a:txBody>
                    <a:bodyPr/>
                    <a:lstStyle/>
                    <a:p>
                      <a:pPr marL="101600" marR="0" lvl="0" indent="0" algn="l" rtl="0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2"/>
                        </a:buClr>
                        <a:buSzPts val="2000"/>
                        <a:buNone/>
                      </a:pP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 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</a:rPr>
                        <a:t>Latin America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 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</a:rPr>
                        <a:t>Integration Association</a:t>
                      </a:r>
                      <a:endParaRPr lang="en-US"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</a:endParaRPr>
                    </a:p>
                    <a:p>
                      <a:pPr marL="10160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None/>
                      </a:pP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 (ALADI, for Argentina, Bolivia, Brazil, Chile, Columbia, Ecuador,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</a:rPr>
                        <a:t> 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Paraguay,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</a:rPr>
                        <a:t> 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Peru,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</a:rPr>
                        <a:t> </a:t>
                      </a:r>
                      <a:r>
                        <a:rPr lang="en-US" sz="1100" b="0" i="0" u="none" strike="noStrike" cap="non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Inria Serif"/>
                          <a:sym typeface="Inria Serif Light"/>
                        </a:rPr>
                        <a:t>Uruguay, and Venezuela)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chemeClr val="accent5">
                            <a:lumMod val="50000"/>
                          </a:schemeClr>
                        </a:solidFill>
                        <a:latin typeface="Inria Serif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948711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6559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82321" y="49649"/>
            <a:ext cx="819412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2500" dirty="0"/>
              <a:t>Data Sources &amp; Adjustment (General</a:t>
            </a:r>
            <a:r>
              <a:rPr lang="en" sz="2500" dirty="0" smtClean="0"/>
              <a:t>)</a:t>
            </a:r>
            <a:r>
              <a:rPr lang="zh-CN" altLang="en-US" sz="2500" dirty="0"/>
              <a:t> </a:t>
            </a:r>
            <a:r>
              <a:rPr lang="en-US" altLang="zh-CN" sz="2500" dirty="0" smtClean="0"/>
              <a:t>--Shapiro</a:t>
            </a:r>
            <a:endParaRPr lang="en" sz="25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sp>
        <p:nvSpPr>
          <p:cNvPr id="4" name="Google Shape;96;p16">
            <a:extLst>
              <a:ext uri="{FF2B5EF4-FFF2-40B4-BE49-F238E27FC236}">
                <a16:creationId xmlns="" xmlns:a16="http://schemas.microsoft.com/office/drawing/2014/main" id="{B17AC400-9097-2D2F-7BEA-8563ED20F5F5}"/>
              </a:ext>
            </a:extLst>
          </p:cNvPr>
          <p:cNvSpPr txBox="1">
            <a:spLocks/>
          </p:cNvSpPr>
          <p:nvPr/>
        </p:nvSpPr>
        <p:spPr>
          <a:xfrm>
            <a:off x="529149" y="474997"/>
            <a:ext cx="7923409" cy="4666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Exclude observations with unknown trading partners or products</a:t>
            </a:r>
            <a:endParaRPr lang="en-US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Convert all foreign currencies to US dollars using the mean period exchange rate from the IMF's International Financial Statistics</a:t>
            </a: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Deflate values to the year 2007 using the US Bureau of Labor Statistics Consumer Price Index</a:t>
            </a: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Use importer reports whenever possible</a:t>
            </a: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u="sng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When a trade flow reports currency but not weight, impute weight using the mode-specific weight-to-value ratio from all other countries reporting transportation modes.</a:t>
            </a: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dirty="0">
                <a:solidFill>
                  <a:schemeClr val="accent5">
                    <a:lumMod val="50000"/>
                  </a:schemeClr>
                </a:solidFill>
                <a:latin typeface="Inria Serif"/>
              </a:rPr>
              <a:t>Group unknown, post, pipeline, and self-propulsion transportation modes into one “other” category</a:t>
            </a:r>
          </a:p>
          <a:p>
            <a:pPr>
              <a:lnSpc>
                <a:spcPct val="150000"/>
              </a:lnSpc>
              <a:buClr>
                <a:srgbClr val="E2D1C2"/>
              </a:buClr>
            </a:pPr>
            <a:endParaRPr lang="en-US" sz="1300" dirty="0">
              <a:solidFill>
                <a:schemeClr val="accent5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50000"/>
              </a:lnSpc>
              <a:buClr>
                <a:srgbClr val="E2D1C2"/>
              </a:buClr>
            </a:pP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</a:rPr>
              <a:t>If a landlocked country reports trade by sea, measure the sea distance according to the population-weighted distance from its trading partner.</a:t>
            </a:r>
            <a:endParaRPr lang="en-US" sz="1300" b="1" i="1" dirty="0">
              <a:solidFill>
                <a:schemeClr val="accent5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50000"/>
              </a:lnSpc>
            </a:pP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</a:rPr>
              <a:t>Cover 83% of international trade by value and 74% of global trade by weight</a:t>
            </a:r>
          </a:p>
          <a:p>
            <a:pPr>
              <a:lnSpc>
                <a:spcPct val="150000"/>
              </a:lnSpc>
            </a:pPr>
            <a:r>
              <a:rPr lang="en-US" sz="1300" b="1" i="1" dirty="0">
                <a:solidFill>
                  <a:schemeClr val="accent5">
                    <a:lumMod val="50000"/>
                  </a:schemeClr>
                </a:solidFill>
              </a:rPr>
              <a:t>Impute 17%-26% international transportation mode share</a:t>
            </a:r>
            <a:endParaRPr lang="en-US" sz="1300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300" b="1" i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sz="1300" dirty="0">
              <a:solidFill>
                <a:srgbClr val="8C5656"/>
              </a:solidFill>
              <a:latin typeface="Inria Serif"/>
            </a:endParaRPr>
          </a:p>
          <a:p>
            <a:pPr>
              <a:lnSpc>
                <a:spcPct val="150000"/>
              </a:lnSpc>
            </a:pPr>
            <a:endParaRPr lang="en-US" sz="1300" dirty="0">
              <a:solidFill>
                <a:srgbClr val="8C5656"/>
              </a:solidFill>
              <a:latin typeface="Inria Serif"/>
            </a:endParaRPr>
          </a:p>
          <a:p>
            <a:pPr>
              <a:lnSpc>
                <a:spcPct val="150000"/>
              </a:lnSpc>
            </a:pPr>
            <a:endParaRPr lang="en-US" sz="1300" dirty="0">
              <a:latin typeface="Inria Serif"/>
            </a:endParaRPr>
          </a:p>
          <a:p>
            <a:pPr>
              <a:lnSpc>
                <a:spcPct val="150000"/>
              </a:lnSpc>
            </a:pPr>
            <a:endParaRPr lang="en-US" sz="1300" dirty="0"/>
          </a:p>
          <a:p>
            <a:pPr>
              <a:lnSpc>
                <a:spcPct val="150000"/>
              </a:lnSpc>
              <a:buFont typeface="Wingdings"/>
              <a:buChar char="ü"/>
            </a:pPr>
            <a:endParaRPr lang="en-US" sz="1300" dirty="0"/>
          </a:p>
          <a:p>
            <a:pPr>
              <a:lnSpc>
                <a:spcPct val="150000"/>
              </a:lnSpc>
              <a:buNone/>
            </a:pPr>
            <a:endParaRPr lang="en-US" sz="1300" dirty="0"/>
          </a:p>
          <a:p>
            <a:pPr>
              <a:lnSpc>
                <a:spcPct val="150000"/>
              </a:lnSpc>
              <a:buNone/>
            </a:pPr>
            <a:endParaRPr lang="en-US" sz="1300" dirty="0"/>
          </a:p>
          <a:p>
            <a:pPr marL="0" indent="0">
              <a:lnSpc>
                <a:spcPct val="150000"/>
              </a:lnSpc>
              <a:buNone/>
            </a:pPr>
            <a:endParaRPr lang="en-US" sz="1300" dirty="0"/>
          </a:p>
          <a:p>
            <a:pPr marL="0" indent="0">
              <a:lnSpc>
                <a:spcPct val="150000"/>
              </a:lnSpc>
              <a:buNone/>
            </a:pPr>
            <a:endParaRPr lang="en-US" sz="13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84326" y="29657"/>
            <a:ext cx="8194120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000" dirty="0"/>
              <a:t>Data Sources &amp; Adjustment (Direct</a:t>
            </a:r>
            <a:r>
              <a:rPr lang="en" sz="3000" dirty="0" smtClean="0"/>
              <a:t>)</a:t>
            </a:r>
            <a:r>
              <a:rPr lang="zh-CN" altLang="en-US" sz="3000" dirty="0" smtClean="0"/>
              <a:t> </a:t>
            </a:r>
            <a:r>
              <a:rPr lang="en-US" altLang="zh-CN" sz="3000" dirty="0" smtClean="0"/>
              <a:t>–Wang</a:t>
            </a:r>
            <a:endParaRPr lang="en" sz="3000" dirty="0"/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sp>
        <p:nvSpPr>
          <p:cNvPr id="4" name="Google Shape;96;p16">
            <a:extLst>
              <a:ext uri="{FF2B5EF4-FFF2-40B4-BE49-F238E27FC236}">
                <a16:creationId xmlns="" xmlns:a16="http://schemas.microsoft.com/office/drawing/2014/main" id="{B17AC400-9097-2D2F-7BEA-8563ED20F5F5}"/>
              </a:ext>
            </a:extLst>
          </p:cNvPr>
          <p:cNvSpPr txBox="1">
            <a:spLocks/>
          </p:cNvSpPr>
          <p:nvPr/>
        </p:nvSpPr>
        <p:spPr>
          <a:xfrm>
            <a:off x="484326" y="499237"/>
            <a:ext cx="7923409" cy="3567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1pPr>
            <a:lvl2pPr marL="914400" marR="0" lvl="1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▪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2pPr>
            <a:lvl3pPr marL="1371600" marR="0" lvl="2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000"/>
              <a:buFont typeface="Inria Serif Light"/>
              <a:buChar char="▫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3pPr>
            <a:lvl4pPr marL="1828800" marR="0" lvl="3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4pPr>
            <a:lvl5pPr marL="2286000" marR="0" lvl="4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5pPr>
            <a:lvl6pPr marL="2743200" marR="0" lvl="5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6pPr>
            <a:lvl7pPr marL="3200400" marR="0" lvl="6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●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7pPr>
            <a:lvl8pPr marL="3657600" marR="0" lvl="7" indent="-3556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ria Serif Light"/>
              <a:buChar char="○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8pPr>
            <a:lvl9pPr marL="4114800" marR="0" lvl="8" indent="-355600" algn="l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000"/>
              <a:buFont typeface="Inria Serif Light"/>
              <a:buChar char="■"/>
              <a:defRPr sz="2000" b="0" i="0" u="none" strike="noStrike" cap="none">
                <a:solidFill>
                  <a:schemeClr val="dk1"/>
                </a:solidFill>
                <a:latin typeface="Inria Serif Light"/>
                <a:ea typeface="Inria Serif Light"/>
                <a:cs typeface="Inria Serif Light"/>
                <a:sym typeface="Inria Serif Light"/>
              </a:defRPr>
            </a:lvl9pPr>
          </a:lstStyle>
          <a:p>
            <a:pPr marL="101600" indent="0">
              <a:lnSpc>
                <a:spcPct val="114999"/>
              </a:lnSpc>
              <a:buNone/>
            </a:pPr>
            <a:r>
              <a:rPr lang="en-US" b="1"/>
              <a:t> Data Sources</a:t>
            </a:r>
            <a:endParaRPr lang="en-US"/>
          </a:p>
          <a:p>
            <a:pPr>
              <a:lnSpc>
                <a:spcPct val="114999"/>
              </a:lnSpc>
              <a:buClr>
                <a:srgbClr val="E2D1C2"/>
              </a:buClr>
            </a:pPr>
            <a:endParaRPr lang="en-US" sz="1600">
              <a:solidFill>
                <a:schemeClr val="accent5">
                  <a:lumMod val="50000"/>
                </a:schemeClr>
              </a:solidFill>
              <a:latin typeface="Inria Serif"/>
            </a:endParaRPr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endParaRPr lang="en-US" sz="1600" b="1" i="1"/>
          </a:p>
          <a:p>
            <a:pPr marL="101600" indent="0">
              <a:lnSpc>
                <a:spcPct val="114999"/>
              </a:lnSpc>
              <a:buNone/>
            </a:pPr>
            <a:r>
              <a:rPr lang="en-US" sz="1600" b="1" i="1"/>
              <a:t>Cover 68% of international trade volume</a:t>
            </a:r>
            <a:endParaRPr lang="en-US"/>
          </a:p>
          <a:p>
            <a:pPr>
              <a:lnSpc>
                <a:spcPct val="114999"/>
              </a:lnSpc>
            </a:pPr>
            <a:endParaRPr lang="en-US" sz="1600">
              <a:solidFill>
                <a:srgbClr val="8C5656"/>
              </a:solidFill>
              <a:latin typeface="Inria Serif"/>
            </a:endParaRPr>
          </a:p>
          <a:p>
            <a:pPr marL="101600" indent="0">
              <a:lnSpc>
                <a:spcPct val="114999"/>
              </a:lnSpc>
              <a:buNone/>
            </a:pPr>
            <a:endParaRPr lang="en-US" sz="1600">
              <a:solidFill>
                <a:srgbClr val="8C5656"/>
              </a:solidFill>
              <a:latin typeface="Inria Serif"/>
            </a:endParaRPr>
          </a:p>
          <a:p>
            <a:pPr>
              <a:lnSpc>
                <a:spcPct val="114999"/>
              </a:lnSpc>
            </a:pPr>
            <a:endParaRPr lang="en-US">
              <a:solidFill>
                <a:srgbClr val="756F6F"/>
              </a:solidFill>
            </a:endParaRPr>
          </a:p>
          <a:p>
            <a:pPr>
              <a:lnSpc>
                <a:spcPct val="114999"/>
              </a:lnSpc>
            </a:pPr>
            <a:endParaRPr lang="en-US" sz="1600">
              <a:solidFill>
                <a:srgbClr val="8C5656"/>
              </a:solidFill>
              <a:latin typeface="Inria Serif"/>
            </a:endParaRPr>
          </a:p>
          <a:p>
            <a:pPr>
              <a:lnSpc>
                <a:spcPct val="114999"/>
              </a:lnSpc>
            </a:pPr>
            <a:endParaRPr lang="en-US" sz="1600">
              <a:solidFill>
                <a:srgbClr val="8C5656"/>
              </a:solidFill>
              <a:latin typeface="Inria Serif"/>
            </a:endParaRPr>
          </a:p>
          <a:p>
            <a:pPr>
              <a:lnSpc>
                <a:spcPct val="114999"/>
              </a:lnSpc>
            </a:pPr>
            <a:endParaRPr lang="en-US" sz="1400">
              <a:latin typeface="Inria Serif"/>
            </a:endParaRPr>
          </a:p>
          <a:p>
            <a:pPr>
              <a:lnSpc>
                <a:spcPct val="114999"/>
              </a:lnSpc>
            </a:pPr>
            <a:endParaRPr lang="en-US" sz="1400"/>
          </a:p>
          <a:p>
            <a:pPr>
              <a:lnSpc>
                <a:spcPct val="114999"/>
              </a:lnSpc>
              <a:buFont typeface="Wingdings"/>
              <a:buChar char="ü"/>
            </a:pPr>
            <a:endParaRPr lang="en-US" sz="1400"/>
          </a:p>
          <a:p>
            <a:pPr>
              <a:lnSpc>
                <a:spcPct val="114999"/>
              </a:lnSpc>
              <a:buNone/>
            </a:pPr>
            <a:endParaRPr lang="en-US" sz="1400"/>
          </a:p>
          <a:p>
            <a:pPr>
              <a:lnSpc>
                <a:spcPct val="114999"/>
              </a:lnSpc>
              <a:buNone/>
            </a:pPr>
            <a:endParaRPr lang="en-US" sz="1400"/>
          </a:p>
          <a:p>
            <a:pPr marL="0" indent="0">
              <a:lnSpc>
                <a:spcPct val="114999"/>
              </a:lnSpc>
              <a:buNone/>
            </a:pPr>
            <a:endParaRPr lang="en-US" sz="1400"/>
          </a:p>
          <a:p>
            <a:pPr marL="0" indent="0">
              <a:lnSpc>
                <a:spcPct val="114999"/>
              </a:lnSpc>
              <a:buNone/>
            </a:pPr>
            <a:endParaRPr lang="en-US" sz="1400"/>
          </a:p>
        </p:txBody>
      </p:sp>
      <p:graphicFrame>
        <p:nvGraphicFramePr>
          <p:cNvPr id="2" name="Table 2">
            <a:extLst>
              <a:ext uri="{FF2B5EF4-FFF2-40B4-BE49-F238E27FC236}">
                <a16:creationId xmlns="" xmlns:a16="http://schemas.microsoft.com/office/drawing/2014/main" id="{30EF73E6-EA3B-DD45-74F9-2775192742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1219465"/>
              </p:ext>
            </p:extLst>
          </p:nvPr>
        </p:nvGraphicFramePr>
        <p:xfrm>
          <a:off x="880712" y="1035197"/>
          <a:ext cx="5120640" cy="2027641"/>
        </p:xfrm>
        <a:graphic>
          <a:graphicData uri="http://schemas.openxmlformats.org/drawingml/2006/table">
            <a:tbl>
              <a:tblPr firstRow="1" bandRow="1">
                <a:tableStyleId>{2146DF28-2150-43F1-838E-3EFDFE06A0C1}</a:tableStyleId>
              </a:tblPr>
              <a:tblGrid>
                <a:gridCol w="2560320">
                  <a:extLst>
                    <a:ext uri="{9D8B030D-6E8A-4147-A177-3AD203B41FA5}">
                      <a16:colId xmlns="" xmlns:a16="http://schemas.microsoft.com/office/drawing/2014/main" val="3703971395"/>
                    </a:ext>
                  </a:extLst>
                </a:gridCol>
                <a:gridCol w="2560320">
                  <a:extLst>
                    <a:ext uri="{9D8B030D-6E8A-4147-A177-3AD203B41FA5}">
                      <a16:colId xmlns="" xmlns:a16="http://schemas.microsoft.com/office/drawing/2014/main" val="1897701885"/>
                    </a:ext>
                  </a:extLst>
                </a:gridCol>
              </a:tblGrid>
              <a:tr h="74595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GTAP (2007) —based on United Nation (UN) </a:t>
                      </a:r>
                      <a:r>
                        <a:rPr lang="en-US" sz="1400" b="0" i="0" u="none" strike="noStrike" noProof="0" dirty="0" err="1">
                          <a:latin typeface="Arial"/>
                        </a:rPr>
                        <a:t>Comtrade</a:t>
                      </a:r>
                      <a:r>
                        <a:rPr lang="en-US" sz="1400" b="0" i="0" u="none" strike="noStrike" noProof="0" dirty="0">
                          <a:latin typeface="Arial"/>
                        </a:rPr>
                        <a:t> database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>
                          <a:latin typeface="Arial"/>
                        </a:rPr>
                        <a:t>trade pairs related to some of the other countries</a:t>
                      </a:r>
                      <a:endParaRPr lang="en-US"/>
                    </a:p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76442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</a:rPr>
                        <a:t>Eurostat database </a:t>
                      </a:r>
                      <a:endParaRPr lang="en-US" sz="14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EU countries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4435530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14999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solidFill>
                            <a:schemeClr val="accent5">
                              <a:lumMod val="50000"/>
                            </a:schemeClr>
                          </a:solidFill>
                          <a:latin typeface="Arial"/>
                        </a:rPr>
                        <a:t>US census </a:t>
                      </a:r>
                      <a:endParaRPr lang="en-US" sz="1400" b="0" i="0" u="none" strike="noStrike" noProof="0" dirty="0">
                        <a:latin typeface="Arial"/>
                      </a:endParaRPr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0" i="0" u="none" strike="noStrike" noProof="0" dirty="0">
                          <a:latin typeface="Arial"/>
                        </a:rPr>
                        <a:t>trade import and export related to the US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2761417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3927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82321" y="49649"/>
            <a:ext cx="7213547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000"/>
              <a:t>Methodology </a:t>
            </a:r>
            <a:endParaRPr lang="en-US" sz="300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482323" y="449103"/>
            <a:ext cx="3910878" cy="413340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" sz="1400" b="1" dirty="0">
                <a:solidFill>
                  <a:schemeClr val="accent5">
                    <a:lumMod val="50000"/>
                  </a:schemeClr>
                </a:solidFill>
              </a:rPr>
              <a:t>Seaborne Trade Proportion Estimation</a:t>
            </a:r>
            <a:endParaRPr lang="en-US" b="1" dirty="0">
              <a:solidFill>
                <a:schemeClr val="accent5">
                  <a:lumMod val="50000"/>
                </a:schemeClr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" sz="1400" dirty="0">
              <a:solidFill>
                <a:schemeClr val="accent5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14999"/>
              </a:lnSpc>
              <a:buNone/>
            </a:pPr>
            <a:endParaRPr lang="en" sz="1400" dirty="0">
              <a:solidFill>
                <a:schemeClr val="accent5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14999"/>
              </a:lnSpc>
              <a:buNone/>
            </a:pPr>
            <a:r>
              <a:rPr lang="en" sz="1400" dirty="0">
                <a:solidFill>
                  <a:schemeClr val="accent2">
                    <a:lumMod val="50000"/>
                  </a:schemeClr>
                </a:solidFill>
                <a:latin typeface="Inria Serif"/>
              </a:rPr>
              <a:t>Idea: ratio of LTII and the seaborne proportion (SP') of commodities pre-estimated by transoceanic countries (trades only by air and sea)</a:t>
            </a:r>
            <a:endParaRPr lang="en" dirty="0">
              <a:solidFill>
                <a:schemeClr val="accent2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14999"/>
              </a:lnSpc>
              <a:buNone/>
            </a:pPr>
            <a:endParaRPr lang="en" sz="1400" dirty="0">
              <a:solidFill>
                <a:schemeClr val="accent2">
                  <a:lumMod val="50000"/>
                </a:schemeClr>
              </a:solidFill>
              <a:latin typeface="Inria Serif"/>
            </a:endParaRPr>
          </a:p>
          <a:p>
            <a:pPr>
              <a:lnSpc>
                <a:spcPct val="114999"/>
              </a:lnSpc>
              <a:buNone/>
            </a:pPr>
            <a:endParaRPr lang="en" dirty="0">
              <a:solidFill>
                <a:schemeClr val="accent2">
                  <a:lumMod val="50000"/>
                </a:schemeClr>
              </a:solidFill>
            </a:endParaRPr>
          </a:p>
          <a:p>
            <a:pPr marL="0" indent="0">
              <a:spcBef>
                <a:spcPts val="600"/>
              </a:spcBef>
              <a:buClr>
                <a:srgbClr val="756F6F"/>
              </a:buClr>
              <a:buSzPts val="1100"/>
              <a:buNone/>
            </a:pPr>
            <a:endParaRPr lang="en" sz="1400" dirty="0">
              <a:solidFill>
                <a:srgbClr val="756F6F"/>
              </a:solidFill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10" name="Picture 11" descr="A picture containing diagram&#10;&#10;Description automatically generated">
            <a:extLst>
              <a:ext uri="{FF2B5EF4-FFF2-40B4-BE49-F238E27FC236}">
                <a16:creationId xmlns="" xmlns:a16="http://schemas.microsoft.com/office/drawing/2014/main" id="{82369807-B288-1F6F-BB54-7D173BBC83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118" y="3271886"/>
            <a:ext cx="2574758" cy="46367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FCD3322E-FE7A-F285-89B5-D6C77782A4FB}"/>
              </a:ext>
            </a:extLst>
          </p:cNvPr>
          <p:cNvSpPr txBox="1"/>
          <p:nvPr/>
        </p:nvSpPr>
        <p:spPr>
          <a:xfrm>
            <a:off x="892461" y="2201721"/>
            <a:ext cx="3195563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"Transportation mode depends on both the 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</a:rPr>
              <a:t>geographic location of the trading partners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and the </a:t>
            </a:r>
            <a:r>
              <a:rPr lang="en-US" i="1" u="sng" dirty="0">
                <a:solidFill>
                  <a:schemeClr val="accent2">
                    <a:lumMod val="50000"/>
                  </a:schemeClr>
                </a:solidFill>
              </a:rPr>
              <a:t>characteristics of products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2B06C6CE-30DC-C80E-46A0-2C56872AB9E5}"/>
              </a:ext>
            </a:extLst>
          </p:cNvPr>
          <p:cNvSpPr txBox="1"/>
          <p:nvPr/>
        </p:nvSpPr>
        <p:spPr>
          <a:xfrm>
            <a:off x="4860758" y="448176"/>
            <a:ext cx="3814010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8C5656"/>
                </a:solidFill>
                <a:latin typeface="Inria Serif Light"/>
                <a:cs typeface="Segoe UI"/>
              </a:rPr>
              <a:t>LTII - land transport infeasibility index </a:t>
            </a:r>
            <a:r>
              <a:rPr lang="en-US">
                <a:solidFill>
                  <a:srgbClr val="756F6F"/>
                </a:solidFill>
                <a:latin typeface="Inria Serif Light"/>
                <a:cs typeface="Segoe UI"/>
              </a:rPr>
              <a:t>​</a:t>
            </a:r>
          </a:p>
          <a:p>
            <a:r>
              <a:rPr lang="en-US">
                <a:solidFill>
                  <a:srgbClr val="756F6F"/>
                </a:solidFill>
                <a:latin typeface="Inria Serif Light"/>
                <a:cs typeface="Segoe UI"/>
              </a:rPr>
              <a:t>​</a:t>
            </a:r>
          </a:p>
          <a:p>
            <a:r>
              <a:rPr lang="en-US">
                <a:solidFill>
                  <a:srgbClr val="8E6744"/>
                </a:solidFill>
                <a:latin typeface="Inria Serif"/>
                <a:cs typeface="Segoe UI"/>
              </a:rPr>
              <a:t>*possibility of land transportation of goods between trading partners based on the countries’ geographical locations and the land transport network.</a:t>
            </a:r>
            <a:r>
              <a:rPr lang="en-US">
                <a:solidFill>
                  <a:srgbClr val="756F6F"/>
                </a:solidFill>
                <a:latin typeface="Inria Serif"/>
                <a:cs typeface="Segoe UI"/>
              </a:rPr>
              <a:t>​</a:t>
            </a:r>
          </a:p>
        </p:txBody>
      </p:sp>
      <p:graphicFrame>
        <p:nvGraphicFramePr>
          <p:cNvPr id="18" name="Table 17">
            <a:extLst>
              <a:ext uri="{FF2B5EF4-FFF2-40B4-BE49-F238E27FC236}">
                <a16:creationId xmlns="" xmlns:a16="http://schemas.microsoft.com/office/drawing/2014/main" id="{67AF87A5-FD78-71E8-2677-9535EA331E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691540"/>
              </p:ext>
            </p:extLst>
          </p:nvPr>
        </p:nvGraphicFramePr>
        <p:xfrm>
          <a:off x="5041566" y="2130459"/>
          <a:ext cx="2959100" cy="1772920"/>
        </p:xfrm>
        <a:graphic>
          <a:graphicData uri="http://schemas.openxmlformats.org/drawingml/2006/table">
            <a:tbl>
              <a:tblPr firstRow="1" bandRow="1">
                <a:tableStyleId>{2146DF28-2150-43F1-838E-3EFDFE06A0C1}</a:tableStyleId>
              </a:tblPr>
              <a:tblGrid>
                <a:gridCol w="2308608">
                  <a:extLst>
                    <a:ext uri="{9D8B030D-6E8A-4147-A177-3AD203B41FA5}">
                      <a16:colId xmlns="" xmlns:a16="http://schemas.microsoft.com/office/drawing/2014/main" val="1871694186"/>
                    </a:ext>
                  </a:extLst>
                </a:gridCol>
                <a:gridCol w="650492">
                  <a:extLst>
                    <a:ext uri="{9D8B030D-6E8A-4147-A177-3AD203B41FA5}">
                      <a16:colId xmlns="" xmlns:a16="http://schemas.microsoft.com/office/drawing/2014/main" val="2664420131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non-adjacent country pairs located on different continents or separated by ocean or land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1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8057040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land-adjacent 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12976064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Intracontinental land-adjacent in Asia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0.8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27771689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Intra-Europe trades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0.3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616088587"/>
                  </a:ext>
                </a:extLst>
              </a:tr>
              <a:tr h="317500"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Russia and European countries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>
                          <a:effectLst/>
                        </a:rPr>
                        <a:t>0.5</a:t>
                      </a:r>
                      <a:endParaRPr lang="en-US">
                        <a:effectLst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6681647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43337534-02EF-60F5-07E6-52B55190F98C}"/>
              </a:ext>
            </a:extLst>
          </p:cNvPr>
          <p:cNvSpPr txBox="1"/>
          <p:nvPr/>
        </p:nvSpPr>
        <p:spPr>
          <a:xfrm>
            <a:off x="3200400" y="2343149"/>
            <a:ext cx="2743199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355E0C7B-3695-38F9-BF91-25C5968D4F36}"/>
              </a:ext>
            </a:extLst>
          </p:cNvPr>
          <p:cNvSpPr txBox="1"/>
          <p:nvPr/>
        </p:nvSpPr>
        <p:spPr>
          <a:xfrm>
            <a:off x="995642" y="3858745"/>
            <a:ext cx="3874994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SP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d</a:t>
            </a:r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,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 the seaborne proportion of commodity 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 exported from 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o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 to 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d.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r>
              <a:rPr lang="en-US" sz="1200" dirty="0" err="1">
                <a:solidFill>
                  <a:schemeClr val="tx2">
                    <a:lumMod val="50000"/>
                  </a:schemeClr>
                </a:solidFill>
              </a:rPr>
              <a:t>SP′</a:t>
            </a:r>
            <a:r>
              <a:rPr lang="en-US" sz="1200" i="1" dirty="0" err="1">
                <a:solidFill>
                  <a:schemeClr val="tx2">
                    <a:lumMod val="50000"/>
                  </a:schemeClr>
                </a:solidFill>
              </a:rPr>
              <a:t>c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:</a:t>
            </a:r>
            <a:r>
              <a:rPr lang="en-US" sz="1200" dirty="0">
                <a:solidFill>
                  <a:schemeClr val="tx2">
                    <a:lumMod val="50000"/>
                  </a:schemeClr>
                </a:solidFill>
              </a:rPr>
              <a:t> the seaborne proportion of commodity </a:t>
            </a:r>
            <a:r>
              <a:rPr lang="en-US" sz="1200" i="1" dirty="0">
                <a:solidFill>
                  <a:schemeClr val="tx2">
                    <a:lumMod val="50000"/>
                  </a:schemeClr>
                </a:solidFill>
              </a:rPr>
              <a:t>c</a:t>
            </a:r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  <a:p>
            <a:endParaRPr lang="en-US" sz="1200" dirty="0">
              <a:solidFill>
                <a:schemeClr val="tx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56853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ctrTitle" idx="4294967295"/>
          </p:nvPr>
        </p:nvSpPr>
        <p:spPr>
          <a:xfrm>
            <a:off x="482321" y="49649"/>
            <a:ext cx="7213547" cy="403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" sz="3000"/>
              <a:t>Methodology </a:t>
            </a:r>
            <a:endParaRPr lang="en-US" sz="3000"/>
          </a:p>
        </p:txBody>
      </p:sp>
      <p:sp>
        <p:nvSpPr>
          <p:cNvPr id="96" name="Google Shape;96;p16"/>
          <p:cNvSpPr txBox="1">
            <a:spLocks noGrp="1"/>
          </p:cNvSpPr>
          <p:nvPr>
            <p:ph type="subTitle" idx="4294967295"/>
          </p:nvPr>
        </p:nvSpPr>
        <p:spPr>
          <a:xfrm>
            <a:off x="482323" y="497229"/>
            <a:ext cx="4163542" cy="400707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14999"/>
              </a:lnSpc>
              <a:buNone/>
            </a:pPr>
            <a:r>
              <a:rPr lang="en" sz="1400"/>
              <a:t>SP' - Commodity characteristics</a:t>
            </a:r>
            <a:endParaRPr lang="en-US"/>
          </a:p>
          <a:p>
            <a:pPr>
              <a:lnSpc>
                <a:spcPct val="114999"/>
              </a:lnSpc>
              <a:buNone/>
            </a:pPr>
            <a:endParaRPr lang="en" sz="1400"/>
          </a:p>
          <a:p>
            <a:pPr>
              <a:lnSpc>
                <a:spcPct val="114999"/>
              </a:lnSpc>
              <a:buNone/>
            </a:pPr>
            <a:r>
              <a:rPr lang="en" sz="1400"/>
              <a:t>estimated by transoceanic countries (LTII = 1) based on available modal-split data.</a:t>
            </a:r>
            <a:endParaRPr lang="en"/>
          </a:p>
          <a:p>
            <a:pPr>
              <a:lnSpc>
                <a:spcPct val="114999"/>
              </a:lnSpc>
              <a:buNone/>
            </a:pPr>
            <a:endParaRPr lang="en" sz="1400">
              <a:solidFill>
                <a:srgbClr val="756F6F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" sz="1400">
              <a:solidFill>
                <a:srgbClr val="756F6F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" b="1">
              <a:solidFill>
                <a:srgbClr val="8C5656"/>
              </a:solidFill>
            </a:endParaRPr>
          </a:p>
          <a:p>
            <a:pPr>
              <a:lnSpc>
                <a:spcPct val="114999"/>
              </a:lnSpc>
              <a:buNone/>
            </a:pPr>
            <a:endParaRPr lang="en">
              <a:solidFill>
                <a:schemeClr val="accent2">
                  <a:lumMod val="50000"/>
                </a:schemeClr>
              </a:solidFill>
              <a:latin typeface="Inria Serif"/>
            </a:endParaRPr>
          </a:p>
        </p:txBody>
      </p:sp>
      <p:sp>
        <p:nvSpPr>
          <p:cNvPr id="98" name="Google Shape;98;p16"/>
          <p:cNvSpPr txBox="1">
            <a:spLocks noGrp="1"/>
          </p:cNvSpPr>
          <p:nvPr>
            <p:ph type="sldNum" idx="12"/>
          </p:nvPr>
        </p:nvSpPr>
        <p:spPr>
          <a:xfrm>
            <a:off x="8688300" y="4687750"/>
            <a:ext cx="455700" cy="455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7</a:t>
            </a:fld>
            <a:endParaRPr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9F8C5411-303E-4D11-762D-F05D7D68D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042016"/>
              </p:ext>
            </p:extLst>
          </p:nvPr>
        </p:nvGraphicFramePr>
        <p:xfrm>
          <a:off x="633132" y="2084293"/>
          <a:ext cx="4005335" cy="1341120"/>
        </p:xfrm>
        <a:graphic>
          <a:graphicData uri="http://schemas.openxmlformats.org/drawingml/2006/table">
            <a:tbl>
              <a:tblPr firstRow="1" bandRow="1">
                <a:tableStyleId>{2146DF28-2150-43F1-838E-3EFDFE06A0C1}</a:tableStyleId>
              </a:tblPr>
              <a:tblGrid>
                <a:gridCol w="974911">
                  <a:extLst>
                    <a:ext uri="{9D8B030D-6E8A-4147-A177-3AD203B41FA5}">
                      <a16:colId xmlns="" xmlns:a16="http://schemas.microsoft.com/office/drawing/2014/main" val="2489377483"/>
                    </a:ext>
                  </a:extLst>
                </a:gridCol>
                <a:gridCol w="1192017">
                  <a:extLst>
                    <a:ext uri="{9D8B030D-6E8A-4147-A177-3AD203B41FA5}">
                      <a16:colId xmlns="" xmlns:a16="http://schemas.microsoft.com/office/drawing/2014/main" val="788556296"/>
                    </a:ext>
                  </a:extLst>
                </a:gridCol>
                <a:gridCol w="1838407">
                  <a:extLst>
                    <a:ext uri="{9D8B030D-6E8A-4147-A177-3AD203B41FA5}">
                      <a16:colId xmlns="" xmlns:a16="http://schemas.microsoft.com/office/drawing/2014/main" val="1510401452"/>
                    </a:ext>
                  </a:extLst>
                </a:gridCol>
              </a:tblGrid>
              <a:tr h="529301"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sea transport 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bulk goods with lower value and higher weight (bulkers)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 26 - ores</a:t>
                      </a:r>
                      <a:endParaRPr lang="en-US" dirty="0"/>
                    </a:p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 27 - mineral products </a:t>
                      </a:r>
                    </a:p>
                    <a:p>
                      <a:pPr lvl="0"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 10 - cereals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970772037"/>
                  </a:ext>
                </a:extLst>
              </a:tr>
              <a:tr h="232892">
                <a:tc rowSpan="2"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Air transport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perishable goods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 01 - live animals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36527607"/>
                  </a:ext>
                </a:extLst>
              </a:tr>
              <a:tr h="38109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000" dirty="0">
                          <a:effectLst/>
                        </a:rPr>
                        <a:t>Precious commodities</a:t>
                      </a:r>
                      <a:endParaRPr lang="en-US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 71 - precious metals</a:t>
                      </a:r>
                      <a:endParaRPr lang="en-US" dirty="0"/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u="none" strike="noStrike" noProof="0" dirty="0">
                          <a:effectLst/>
                          <a:latin typeface="Arial"/>
                        </a:rPr>
                        <a:t>HS 91- clocks and watches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821980935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7406268-2328-9642-618F-976E9FA9F75A}"/>
              </a:ext>
            </a:extLst>
          </p:cNvPr>
          <p:cNvSpPr txBox="1"/>
          <p:nvPr/>
        </p:nvSpPr>
        <p:spPr>
          <a:xfrm>
            <a:off x="553452" y="2950745"/>
            <a:ext cx="2743200" cy="3077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2" name="Picture 2" descr="A picture containing timeline&#10;&#10;Description automatically generated">
            <a:extLst>
              <a:ext uri="{FF2B5EF4-FFF2-40B4-BE49-F238E27FC236}">
                <a16:creationId xmlns="" xmlns:a16="http://schemas.microsoft.com/office/drawing/2014/main" id="{B027E41B-9D07-56C5-7D2F-51625903C6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0678" y="764976"/>
            <a:ext cx="3970420" cy="3613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653768"/>
      </p:ext>
    </p:extLst>
  </p:cSld>
  <p:clrMapOvr>
    <a:masterClrMapping/>
  </p:clrMapOvr>
</p:sld>
</file>

<file path=ppt/theme/theme1.xml><?xml version="1.0" encoding="utf-8"?>
<a:theme xmlns:a="http://schemas.openxmlformats.org/drawingml/2006/main" name="Paulina template">
  <a:themeElements>
    <a:clrScheme name="Custom 347">
      <a:dk1>
        <a:srgbClr val="756F6F"/>
      </a:dk1>
      <a:lt1>
        <a:srgbClr val="FFFFFF"/>
      </a:lt1>
      <a:dk2>
        <a:srgbClr val="A8A09D"/>
      </a:dk2>
      <a:lt2>
        <a:srgbClr val="F5F1F0"/>
      </a:lt2>
      <a:accent1>
        <a:srgbClr val="AD9B91"/>
      </a:accent1>
      <a:accent2>
        <a:srgbClr val="E2D1C2"/>
      </a:accent2>
      <a:accent3>
        <a:srgbClr val="C4CBBF"/>
      </a:accent3>
      <a:accent4>
        <a:srgbClr val="BFC8CB"/>
      </a:accent4>
      <a:accent5>
        <a:srgbClr val="E9DBDB"/>
      </a:accent5>
      <a:accent6>
        <a:srgbClr val="C5C4BF"/>
      </a:accent6>
      <a:hlink>
        <a:srgbClr val="413A3A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238</Words>
  <Application>Microsoft Macintosh PowerPoint</Application>
  <PresentationFormat>On-screen Show (16:9)</PresentationFormat>
  <Paragraphs>111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Inria Serif</vt:lpstr>
      <vt:lpstr>Inria Serif Light</vt:lpstr>
      <vt:lpstr>Playfair Display Regular</vt:lpstr>
      <vt:lpstr>Segoe UI</vt:lpstr>
      <vt:lpstr>Wingdings</vt:lpstr>
      <vt:lpstr>Arial</vt:lpstr>
      <vt:lpstr>Paulina template</vt:lpstr>
      <vt:lpstr>Maritime Trade Share Estimation</vt:lpstr>
      <vt:lpstr>Content</vt:lpstr>
      <vt:lpstr>Data Sources &amp; Adjustment (Specific dataset) --Shapiro</vt:lpstr>
      <vt:lpstr>Data Sources &amp; Adjustment (General) --Shapiro</vt:lpstr>
      <vt:lpstr>Data Sources &amp; Adjustment (Direct) –Wang</vt:lpstr>
      <vt:lpstr>Methodology </vt:lpstr>
      <vt:lpstr>Methodology 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Maritime </dc:title>
  <cp:lastModifiedBy>wbao01@student.ubc.ca</cp:lastModifiedBy>
  <cp:revision>16</cp:revision>
  <dcterms:modified xsi:type="dcterms:W3CDTF">2022-06-25T04:26:01Z</dcterms:modified>
</cp:coreProperties>
</file>