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4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5" r:id="rId11"/>
    <p:sldId id="272" r:id="rId12"/>
    <p:sldId id="267" r:id="rId13"/>
    <p:sldId id="268" r:id="rId14"/>
    <p:sldId id="269" r:id="rId15"/>
    <p:sldId id="270" r:id="rId16"/>
    <p:sldId id="273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4"/>
    <p:restoredTop sz="94346"/>
  </p:normalViewPr>
  <p:slideViewPr>
    <p:cSldViewPr snapToGrid="0" snapToObjects="1">
      <p:cViewPr>
        <p:scale>
          <a:sx n="125" d="100"/>
          <a:sy n="125" d="100"/>
        </p:scale>
        <p:origin x="1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D9AFD-D5FD-D84E-B96F-8F8C4DBB4335}" type="datetimeFigureOut">
              <a:rPr lang="en-US" smtClean="0"/>
              <a:t>5/15/22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31637B-DF6E-394E-85C0-76EADDB0F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1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1637B-DF6E-394E-85C0-76EADDB0F98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36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sciencedirect.com/science/article/pii/S009506961200070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9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8108" y="75488"/>
            <a:ext cx="1115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C00000"/>
                </a:solidFill>
              </a:rPr>
              <a:t>%Change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in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output,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trade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and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associated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emissions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(aggregated</a:t>
            </a:r>
            <a:r>
              <a:rPr lang="en-US" altLang="zh-CN" sz="2400" b="1" dirty="0">
                <a:solidFill>
                  <a:srgbClr val="C00000"/>
                </a:solidFill>
              </a:rPr>
              <a:t>)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D1383C27-2DAE-BD93-5FD6-1E9C6AC652C7}"/>
              </a:ext>
            </a:extLst>
          </p:cNvPr>
          <p:cNvSpPr txBox="1"/>
          <p:nvPr/>
        </p:nvSpPr>
        <p:spPr>
          <a:xfrm>
            <a:off x="688109" y="524854"/>
            <a:ext cx="7736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u="sng" dirty="0"/>
              <a:t>Assumptions: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Fixed emission intensity of a particular output trade sector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Fixed modal shares for each o-d-g flow (from o to d, good g)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Not taking into account for changes in fuel prices</a:t>
            </a:r>
          </a:p>
          <a:p>
            <a:pPr algn="l"/>
            <a:endParaRPr lang="en-US" altLang="zh-CN" dirty="0"/>
          </a:p>
        </p:txBody>
      </p:sp>
      <p:pic>
        <p:nvPicPr>
          <p:cNvPr id="23" name="Picture 1">
            <a:extLst>
              <a:ext uri="{FF2B5EF4-FFF2-40B4-BE49-F238E27FC236}">
                <a16:creationId xmlns="" xmlns:a16="http://schemas.microsoft.com/office/drawing/2014/main" id="{5C77E5A7-0723-BF5F-8BF0-BD1E03CD6C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26"/>
          <a:stretch/>
        </p:blipFill>
        <p:spPr>
          <a:xfrm>
            <a:off x="512565" y="1725092"/>
            <a:ext cx="7308183" cy="3407816"/>
          </a:xfrm>
          <a:prstGeom prst="rect">
            <a:avLst/>
          </a:prstGeom>
        </p:spPr>
      </p:pic>
      <p:sp>
        <p:nvSpPr>
          <p:cNvPr id="25" name="Rectangle 5">
            <a:extLst>
              <a:ext uri="{FF2B5EF4-FFF2-40B4-BE49-F238E27FC236}">
                <a16:creationId xmlns="" xmlns:a16="http://schemas.microsoft.com/office/drawing/2014/main" id="{CC9F2251-E625-60EC-A9CE-C8634068C3F5}"/>
              </a:ext>
            </a:extLst>
          </p:cNvPr>
          <p:cNvSpPr/>
          <p:nvPr/>
        </p:nvSpPr>
        <p:spPr>
          <a:xfrm>
            <a:off x="781237" y="3174578"/>
            <a:ext cx="6551271" cy="150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6">
            <a:extLst>
              <a:ext uri="{FF2B5EF4-FFF2-40B4-BE49-F238E27FC236}">
                <a16:creationId xmlns="" xmlns:a16="http://schemas.microsoft.com/office/drawing/2014/main" id="{F338CEF4-5E69-2127-C26C-D5FFCB611898}"/>
              </a:ext>
            </a:extLst>
          </p:cNvPr>
          <p:cNvSpPr/>
          <p:nvPr/>
        </p:nvSpPr>
        <p:spPr>
          <a:xfrm>
            <a:off x="781237" y="3833634"/>
            <a:ext cx="6551271" cy="15047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="" xmlns:a16="http://schemas.microsoft.com/office/drawing/2014/main" id="{7528863C-B046-8523-8777-4F31DD15556F}"/>
              </a:ext>
            </a:extLst>
          </p:cNvPr>
          <p:cNvSpPr/>
          <p:nvPr/>
        </p:nvSpPr>
        <p:spPr>
          <a:xfrm>
            <a:off x="677066" y="4492690"/>
            <a:ext cx="6655442" cy="163448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4">
            <a:extLst>
              <a:ext uri="{FF2B5EF4-FFF2-40B4-BE49-F238E27FC236}">
                <a16:creationId xmlns="" xmlns:a16="http://schemas.microsoft.com/office/drawing/2014/main" id="{783CF41B-F6CA-AD57-8D9D-DDF01DF8E097}"/>
              </a:ext>
            </a:extLst>
          </p:cNvPr>
          <p:cNvSpPr txBox="1"/>
          <p:nvPr/>
        </p:nvSpPr>
        <p:spPr>
          <a:xfrm>
            <a:off x="3299554" y="5132909"/>
            <a:ext cx="68164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Doha</a:t>
            </a:r>
            <a:r>
              <a:rPr lang="zh-CN" altLang="en-US" sz="1400" dirty="0"/>
              <a:t> </a:t>
            </a:r>
            <a:r>
              <a:rPr lang="en-US" altLang="zh-CN" sz="1400" dirty="0"/>
              <a:t>S04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S05:</a:t>
            </a:r>
            <a:r>
              <a:rPr lang="zh-CN" altLang="en-US" sz="1400" dirty="0"/>
              <a:t> </a:t>
            </a:r>
            <a:r>
              <a:rPr lang="en-US" altLang="zh-CN" sz="1400" dirty="0"/>
              <a:t>agricultural</a:t>
            </a:r>
            <a:r>
              <a:rPr lang="zh-CN" altLang="en-US" sz="1400" dirty="0"/>
              <a:t> </a:t>
            </a:r>
            <a:r>
              <a:rPr lang="en-US" altLang="zh-CN" sz="1400" dirty="0"/>
              <a:t>market</a:t>
            </a:r>
            <a:r>
              <a:rPr lang="zh-CN" altLang="en-US" sz="1400" dirty="0"/>
              <a:t> </a:t>
            </a:r>
            <a:r>
              <a:rPr lang="en-US" altLang="zh-CN" sz="1400" dirty="0"/>
              <a:t>access</a:t>
            </a:r>
          </a:p>
          <a:p>
            <a:r>
              <a:rPr lang="en-US" altLang="zh-CN" sz="1400" dirty="0"/>
              <a:t>Doha</a:t>
            </a:r>
            <a:r>
              <a:rPr lang="zh-CN" altLang="en-US" sz="1400" dirty="0"/>
              <a:t> </a:t>
            </a:r>
            <a:r>
              <a:rPr lang="en-US" altLang="zh-CN" sz="1400" dirty="0"/>
              <a:t>S09:</a:t>
            </a:r>
            <a:r>
              <a:rPr lang="zh-CN" altLang="en-US" sz="1400" dirty="0"/>
              <a:t> </a:t>
            </a:r>
            <a:r>
              <a:rPr lang="en-US" altLang="zh-CN" sz="1400" dirty="0"/>
              <a:t>both</a:t>
            </a:r>
            <a:r>
              <a:rPr lang="zh-CN" altLang="en-US" sz="1400" dirty="0"/>
              <a:t> </a:t>
            </a:r>
            <a:r>
              <a:rPr lang="en-US" altLang="zh-CN" sz="1400" dirty="0"/>
              <a:t>agricultural</a:t>
            </a:r>
            <a:r>
              <a:rPr lang="zh-CN" altLang="en-US" sz="1400" dirty="0"/>
              <a:t> </a:t>
            </a:r>
            <a:r>
              <a:rPr lang="en-US" altLang="zh-CN" sz="1400" dirty="0"/>
              <a:t>and</a:t>
            </a:r>
            <a:r>
              <a:rPr lang="zh-CN" altLang="en-US" sz="1400" dirty="0"/>
              <a:t> </a:t>
            </a:r>
            <a:r>
              <a:rPr lang="en-US" altLang="zh-CN" sz="1400" dirty="0"/>
              <a:t>non-agricultural</a:t>
            </a:r>
            <a:r>
              <a:rPr lang="zh-CN" altLang="en-US" sz="1400" dirty="0"/>
              <a:t> </a:t>
            </a:r>
            <a:r>
              <a:rPr lang="en-US" altLang="zh-CN" sz="1400" dirty="0"/>
              <a:t>market</a:t>
            </a:r>
            <a:r>
              <a:rPr lang="zh-CN" altLang="en-US" sz="1400" dirty="0"/>
              <a:t> </a:t>
            </a:r>
            <a:r>
              <a:rPr lang="en-US" altLang="zh-CN" sz="1400" dirty="0"/>
              <a:t>access</a:t>
            </a:r>
          </a:p>
          <a:p>
            <a:r>
              <a:rPr lang="en-US" altLang="zh-CN" sz="1400" dirty="0"/>
              <a:t>Calculated</a:t>
            </a:r>
            <a:r>
              <a:rPr lang="zh-CN" altLang="en-US" sz="1400" dirty="0"/>
              <a:t> </a:t>
            </a:r>
            <a:r>
              <a:rPr lang="en-US" altLang="zh-CN" sz="1400" dirty="0"/>
              <a:t>through</a:t>
            </a:r>
            <a:r>
              <a:rPr lang="zh-CN" altLang="en-US" sz="1400" dirty="0"/>
              <a:t> </a:t>
            </a:r>
            <a:r>
              <a:rPr lang="en-US" altLang="zh-CN" sz="1400" dirty="0"/>
              <a:t>eq.5</a:t>
            </a:r>
            <a:r>
              <a:rPr lang="zh-CN" altLang="en-US" sz="1400" dirty="0"/>
              <a:t> </a:t>
            </a:r>
            <a:r>
              <a:rPr lang="en-US" altLang="zh-CN" sz="1400" dirty="0"/>
              <a:t>&amp;</a:t>
            </a:r>
            <a:r>
              <a:rPr lang="zh-CN" altLang="en-US" sz="1400" dirty="0"/>
              <a:t> </a:t>
            </a:r>
            <a:r>
              <a:rPr lang="en-US" altLang="zh-CN" sz="1400" dirty="0"/>
              <a:t>eq.6</a:t>
            </a:r>
          </a:p>
          <a:p>
            <a:endParaRPr lang="en-US" sz="1400" dirty="0"/>
          </a:p>
        </p:txBody>
      </p:sp>
      <p:sp>
        <p:nvSpPr>
          <p:cNvPr id="33" name="TextBox 3">
            <a:extLst>
              <a:ext uri="{FF2B5EF4-FFF2-40B4-BE49-F238E27FC236}">
                <a16:creationId xmlns="" xmlns:a16="http://schemas.microsoft.com/office/drawing/2014/main" id="{C7946DF0-FAF9-2478-E670-313759944410}"/>
              </a:ext>
            </a:extLst>
          </p:cNvPr>
          <p:cNvSpPr txBox="1"/>
          <p:nvPr/>
        </p:nvSpPr>
        <p:spPr>
          <a:xfrm>
            <a:off x="7925955" y="2274838"/>
            <a:ext cx="42660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Growth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air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sea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shrinkage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rail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road</a:t>
            </a:r>
            <a:r>
              <a:rPr lang="zh-CN" altLang="en-US" dirty="0"/>
              <a:t> </a:t>
            </a:r>
            <a:r>
              <a:rPr lang="en-US" altLang="zh-CN" dirty="0"/>
              <a:t>transport.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Positive</a:t>
            </a:r>
            <a:r>
              <a:rPr lang="zh-CN" altLang="en-US" dirty="0" smtClean="0"/>
              <a:t> </a:t>
            </a:r>
            <a:r>
              <a:rPr lang="en-US" altLang="zh-CN" dirty="0"/>
              <a:t>growths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emissions.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GDP</a:t>
            </a:r>
            <a:r>
              <a:rPr lang="zh-CN" altLang="en-US" dirty="0"/>
              <a:t> </a:t>
            </a:r>
            <a:r>
              <a:rPr lang="en-US" altLang="zh-CN" dirty="0"/>
              <a:t>growth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annum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sea</a:t>
            </a:r>
            <a:r>
              <a:rPr lang="zh-CN" altLang="en-US" dirty="0"/>
              <a:t> </a:t>
            </a:r>
            <a:r>
              <a:rPr lang="en-US" altLang="zh-CN" dirty="0"/>
              <a:t>transports</a:t>
            </a:r>
            <a:r>
              <a:rPr lang="zh-CN" altLang="en-US" dirty="0"/>
              <a:t> </a:t>
            </a:r>
            <a:r>
              <a:rPr lang="en-US" altLang="zh-CN" dirty="0"/>
              <a:t>increases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2004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2020. </a:t>
            </a:r>
            <a:r>
              <a:rPr lang="zh-CN" altLang="en-US" dirty="0">
                <a:sym typeface="Wingdings"/>
              </a:rPr>
              <a:t></a:t>
            </a:r>
            <a:r>
              <a:rPr lang="en-US" altLang="zh-CN" dirty="0">
                <a:sym typeface="Wingdings"/>
              </a:rPr>
              <a:t> growth in </a:t>
            </a:r>
            <a:r>
              <a:rPr lang="en-US" altLang="zh-CN" dirty="0" smtClean="0">
                <a:sym typeface="Wingdings"/>
              </a:rPr>
              <a:t>emissions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overall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181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86892" y="252265"/>
            <a:ext cx="106433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>
                <a:solidFill>
                  <a:srgbClr val="C00000"/>
                </a:solidFill>
              </a:rPr>
              <a:t>Calculation</a:t>
            </a:r>
            <a:r>
              <a:rPr lang="zh-CN" altLang="en-US" sz="2500" b="1" dirty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of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changes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in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emissions</a:t>
            </a:r>
            <a:r>
              <a:rPr lang="zh-CN" altLang="en-US" sz="2500" b="1" dirty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associated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with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trade</a:t>
            </a:r>
            <a:endParaRPr lang="en-US" altLang="zh-CN" sz="2500" b="1" dirty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6892" y="1043115"/>
            <a:ext cx="5775235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/>
              <a:t>Methodology</a:t>
            </a:r>
            <a:r>
              <a:rPr lang="en-US" altLang="zh-CN" b="1" dirty="0" smtClean="0"/>
              <a:t>:</a:t>
            </a:r>
          </a:p>
          <a:p>
            <a:r>
              <a:rPr lang="en-US" altLang="zh-CN" dirty="0" smtClean="0"/>
              <a:t>Partial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equilibrium</a:t>
            </a:r>
            <a:r>
              <a:rPr lang="zh-CN" altLang="en-US" dirty="0"/>
              <a:t> </a:t>
            </a:r>
            <a:r>
              <a:rPr lang="en-US" altLang="zh-CN" dirty="0" smtClean="0"/>
              <a:t>calculation</a:t>
            </a:r>
          </a:p>
          <a:p>
            <a:r>
              <a:rPr lang="en-US" altLang="zh-CN" u="sng" dirty="0" smtClean="0"/>
              <a:t>Assumptions:</a:t>
            </a:r>
            <a:endParaRPr lang="en-US" altLang="zh-CN" u="sng" dirty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Fixed</a:t>
            </a:r>
            <a:r>
              <a:rPr lang="zh-CN" altLang="en-US" dirty="0" smtClean="0"/>
              <a:t> </a:t>
            </a:r>
            <a:r>
              <a:rPr lang="en-US" altLang="zh-CN" dirty="0" smtClean="0"/>
              <a:t>overall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consumption</a:t>
            </a:r>
            <a:endParaRPr lang="en-US" altLang="zh-CN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Require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country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consumption</a:t>
            </a:r>
            <a:r>
              <a:rPr lang="zh-CN" altLang="en-US" dirty="0"/>
              <a:t> </a:t>
            </a:r>
            <a:r>
              <a:rPr lang="en-US" altLang="zh-CN" dirty="0" smtClean="0"/>
              <a:t>locally</a:t>
            </a:r>
          </a:p>
          <a:p>
            <a:r>
              <a:rPr lang="zh-CN" altLang="en-US" dirty="0" smtClean="0"/>
              <a:t> </a:t>
            </a:r>
            <a:endParaRPr lang="en-US" altLang="zh-C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409" y="2797441"/>
            <a:ext cx="2832100" cy="444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2409" y="3518939"/>
            <a:ext cx="47011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odg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 smtClean="0"/>
              <a:t>d</a:t>
            </a:r>
            <a:endParaRPr lang="en-US" altLang="zh-CN" dirty="0" smtClean="0"/>
          </a:p>
          <a:p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Y</a:t>
            </a:r>
            <a:r>
              <a:rPr lang="en-US" altLang="zh-CN" baseline="-25000" dirty="0" err="1" smtClean="0"/>
              <a:t>og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at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</a:p>
          <a:p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Y</a:t>
            </a:r>
            <a:r>
              <a:rPr lang="en-US" altLang="zh-CN" baseline="-25000" dirty="0" err="1" smtClean="0"/>
              <a:t>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endParaRPr lang="en-US" altLang="zh-CN" dirty="0" smtClean="0"/>
          </a:p>
          <a:p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T</a:t>
            </a:r>
            <a:r>
              <a:rPr lang="en-US" altLang="zh-CN" baseline="-25000" dirty="0" err="1" smtClean="0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d</a:t>
            </a:r>
          </a:p>
          <a:p>
            <a:r>
              <a:rPr lang="en-US" altLang="zh-CN" dirty="0" err="1"/>
              <a:t>VAL</a:t>
            </a:r>
            <a:r>
              <a:rPr lang="en-US" altLang="zh-CN" baseline="-25000" dirty="0" err="1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TextBox 5"/>
          <p:cNvSpPr txBox="1"/>
          <p:nvPr/>
        </p:nvSpPr>
        <p:spPr>
          <a:xfrm>
            <a:off x="6843713" y="1458613"/>
            <a:ext cx="52339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Negative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δE</a:t>
            </a:r>
            <a:r>
              <a:rPr lang="en-US" altLang="zh-CN" baseline="-25000" dirty="0" err="1" smtClean="0"/>
              <a:t>odg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Difference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in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output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emissions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is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enough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to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offset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emissions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from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transport</a:t>
            </a:r>
            <a:endParaRPr lang="en-US" dirty="0"/>
          </a:p>
        </p:txBody>
      </p:sp>
      <p:sp>
        <p:nvSpPr>
          <p:cNvPr id="7" name="Down Arrow 6"/>
          <p:cNvSpPr/>
          <p:nvPr/>
        </p:nvSpPr>
        <p:spPr>
          <a:xfrm>
            <a:off x="8972550" y="2571221"/>
            <a:ext cx="357188" cy="6707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286625" y="3491117"/>
            <a:ext cx="39436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Small</a:t>
            </a:r>
            <a:r>
              <a:rPr lang="zh-CN" altLang="en-US" dirty="0" smtClean="0"/>
              <a:t> </a:t>
            </a:r>
            <a:r>
              <a:rPr lang="en-US" altLang="zh-CN" dirty="0" smtClean="0"/>
              <a:t>differences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&amp;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emission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intensities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positive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relationship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between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trade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and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emissions</a:t>
            </a:r>
          </a:p>
          <a:p>
            <a:pPr marL="285750" indent="-285750">
              <a:buFont typeface="Arial" charset="0"/>
              <a:buChar char="•"/>
            </a:pPr>
            <a:endParaRPr lang="en-US" dirty="0" smtClean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 smtClean="0">
                <a:sym typeface="Wingdings"/>
              </a:rPr>
              <a:t>Incorporating </a:t>
            </a:r>
            <a:r>
              <a:rPr lang="en-US" dirty="0">
                <a:sym typeface="Wingdings"/>
              </a:rPr>
              <a:t>transportation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Lower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emission </a:t>
            </a:r>
            <a:r>
              <a:rPr lang="en-US" dirty="0" smtClean="0">
                <a:sym typeface="Wingdings"/>
              </a:rPr>
              <a:t>intensive</a:t>
            </a:r>
            <a:r>
              <a:rPr lang="en-US" altLang="zh-CN" dirty="0" smtClean="0">
                <a:sym typeface="Wingdings"/>
              </a:rPr>
              <a:t>s</a:t>
            </a:r>
            <a:endParaRPr lang="en-US" altLang="zh-CN" dirty="0">
              <a:sym typeface="Wingdings"/>
            </a:endParaRPr>
          </a:p>
          <a:p>
            <a:endParaRPr lang="en-US" altLang="zh-CN" dirty="0" smtClean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64388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="" xmlns:a16="http://schemas.microsoft.com/office/drawing/2014/main" id="{2DA76911-E233-91FB-5814-B96BE7605577}"/>
              </a:ext>
            </a:extLst>
          </p:cNvPr>
          <p:cNvSpPr txBox="1">
            <a:spLocks/>
          </p:cNvSpPr>
          <p:nvPr/>
        </p:nvSpPr>
        <p:spPr>
          <a:xfrm>
            <a:off x="626079" y="22636"/>
            <a:ext cx="9603275" cy="10492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2: Trade-linked shipping CO</a:t>
            </a:r>
            <a:r>
              <a:rPr lang="en-US" altLang="zh-CN" baseline="-25000" dirty="0"/>
              <a:t>2</a:t>
            </a:r>
            <a:r>
              <a:rPr lang="en-US" altLang="zh-CN" dirty="0"/>
              <a:t> emissions</a:t>
            </a:r>
            <a:endParaRPr lang="en-US" dirty="0"/>
          </a:p>
        </p:txBody>
      </p:sp>
      <p:sp>
        <p:nvSpPr>
          <p:cNvPr id="6" name="TextBox 2">
            <a:extLst>
              <a:ext uri="{FF2B5EF4-FFF2-40B4-BE49-F238E27FC236}">
                <a16:creationId xmlns="" xmlns:a16="http://schemas.microsoft.com/office/drawing/2014/main" id="{B2C65699-D064-28C3-3346-6946F84599E8}"/>
              </a:ext>
            </a:extLst>
          </p:cNvPr>
          <p:cNvSpPr txBox="1"/>
          <p:nvPr/>
        </p:nvSpPr>
        <p:spPr>
          <a:xfrm>
            <a:off x="626079" y="719537"/>
            <a:ext cx="10507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Contents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 smtClean="0"/>
              <a:t>interest:</a:t>
            </a:r>
            <a:endParaRPr lang="en-US" altLang="zh-CN" b="1" dirty="0"/>
          </a:p>
          <a:p>
            <a:pPr marL="285750" indent="-285750">
              <a:buFont typeface="Arial" charset="0"/>
              <a:buChar char="•"/>
            </a:pPr>
            <a:r>
              <a:rPr lang="en-US" u="sng" dirty="0"/>
              <a:t>Bilateral trade flows</a:t>
            </a:r>
            <a:r>
              <a:rPr lang="en-US" dirty="0"/>
              <a:t> and global international shipping emissions in 2018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/>
              <a:t>Trade-linked indicators that measure shipping emissions </a:t>
            </a:r>
            <a:r>
              <a:rPr lang="en-US" dirty="0" smtClean="0"/>
              <a:t>efficiency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/>
              <a:t>TEEI-W (by</a:t>
            </a:r>
            <a:r>
              <a:rPr lang="zh-CN" altLang="en-US" dirty="0"/>
              <a:t> </a:t>
            </a:r>
            <a:r>
              <a:rPr lang="en-US" altLang="zh-CN" dirty="0"/>
              <a:t>weight) and TEEI-V (by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en-US" altLang="zh-CN" dirty="0" smtClean="0"/>
              <a:t>))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Estimation of international trade-driven shipping </a:t>
            </a:r>
            <a:r>
              <a:rPr lang="en-US" altLang="zh-CN" dirty="0" smtClean="0"/>
              <a:t>emissions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</a:rPr>
              <a:t>Relationship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between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trade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and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emissions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endParaRPr lang="zh-CN" altLang="en-US" dirty="0" smtClean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6A717B0E-D4F6-D8C6-49A2-F8940220F117}"/>
              </a:ext>
            </a:extLst>
          </p:cNvPr>
          <p:cNvSpPr txBox="1"/>
          <p:nvPr/>
        </p:nvSpPr>
        <p:spPr>
          <a:xfrm>
            <a:off x="626079" y="2275536"/>
            <a:ext cx="91179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altLang="zh-CN" b="1" dirty="0"/>
          </a:p>
          <a:p>
            <a:pPr algn="l"/>
            <a:r>
              <a:rPr lang="en-US" altLang="zh-CN" b="1" dirty="0"/>
              <a:t>Methodology:</a:t>
            </a:r>
            <a:endParaRPr lang="en-US" altLang="zh-CN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err="1"/>
              <a:t>VoySEIM</a:t>
            </a:r>
            <a:r>
              <a:rPr lang="en-US" altLang="zh-CN" dirty="0"/>
              <a:t> (Ship Emission Inventory </a:t>
            </a:r>
            <a:r>
              <a:rPr lang="en-US" altLang="zh-CN" dirty="0" smtClean="0"/>
              <a:t>Model):</a:t>
            </a:r>
            <a:r>
              <a:rPr lang="zh-CN" altLang="en-US" dirty="0" smtClean="0"/>
              <a:t> </a:t>
            </a:r>
            <a:r>
              <a:rPr lang="en-US" altLang="zh-CN" dirty="0" smtClean="0"/>
              <a:t>voyage-based </a:t>
            </a:r>
            <a:r>
              <a:rPr lang="en-US" altLang="zh-CN" dirty="0"/>
              <a:t>shipping </a:t>
            </a:r>
            <a:r>
              <a:rPr lang="en-US" altLang="zh-CN" dirty="0" smtClean="0"/>
              <a:t>emission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estimations </a:t>
            </a:r>
            <a:r>
              <a:rPr lang="en-US" altLang="zh-CN" dirty="0"/>
              <a:t>and EEOIs between the departure and arrival countries.</a:t>
            </a:r>
          </a:p>
          <a:p>
            <a:pPr algn="l"/>
            <a:endParaRPr lang="en-US" altLang="zh-CN" dirty="0"/>
          </a:p>
        </p:txBody>
      </p:sp>
      <p:sp>
        <p:nvSpPr>
          <p:cNvPr id="8" name="箭头: 下 7">
            <a:extLst>
              <a:ext uri="{FF2B5EF4-FFF2-40B4-BE49-F238E27FC236}">
                <a16:creationId xmlns="" xmlns:a16="http://schemas.microsoft.com/office/drawing/2014/main" id="{E058AA43-4976-31F4-C11F-78B185C5B9A4}"/>
              </a:ext>
            </a:extLst>
          </p:cNvPr>
          <p:cNvSpPr/>
          <p:nvPr/>
        </p:nvSpPr>
        <p:spPr>
          <a:xfrm>
            <a:off x="4823651" y="3436690"/>
            <a:ext cx="361426" cy="36322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4E57325-20E4-BF52-FE72-6B45E19B085B}"/>
              </a:ext>
            </a:extLst>
          </p:cNvPr>
          <p:cNvSpPr txBox="1"/>
          <p:nvPr/>
        </p:nvSpPr>
        <p:spPr>
          <a:xfrm>
            <a:off x="3136725" y="4859976"/>
            <a:ext cx="4580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GTEMs: </a:t>
            </a:r>
            <a:r>
              <a:rPr lang="en-US" altLang="zh-CN" dirty="0"/>
              <a:t>trade-linked shipping </a:t>
            </a:r>
            <a:r>
              <a:rPr lang="en-US" altLang="zh-CN" dirty="0" smtClean="0"/>
              <a:t>emission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estimations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9CFFA2C-6B15-A77A-DE28-8F849D6AECA2}"/>
              </a:ext>
            </a:extLst>
          </p:cNvPr>
          <p:cNvSpPr txBox="1"/>
          <p:nvPr/>
        </p:nvSpPr>
        <p:spPr>
          <a:xfrm>
            <a:off x="4083553" y="3821315"/>
            <a:ext cx="220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Mainly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multitudinous </a:t>
            </a:r>
            <a:r>
              <a:rPr lang="en-US" altLang="zh-CN" dirty="0"/>
              <a:t>trade flows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="" xmlns:a16="http://schemas.microsoft.com/office/drawing/2014/main" id="{6EF2EEB8-CF41-1F24-2626-822F58EAD583}"/>
              </a:ext>
            </a:extLst>
          </p:cNvPr>
          <p:cNvSpPr/>
          <p:nvPr/>
        </p:nvSpPr>
        <p:spPr>
          <a:xfrm>
            <a:off x="4823652" y="4515409"/>
            <a:ext cx="370375" cy="3722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45DAC71E-1377-CDB4-2D52-30A1464A5D37}"/>
              </a:ext>
            </a:extLst>
          </p:cNvPr>
          <p:cNvSpPr txBox="1"/>
          <p:nvPr/>
        </p:nvSpPr>
        <p:spPr>
          <a:xfrm>
            <a:off x="629556" y="5481542"/>
            <a:ext cx="7478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International trade-driven shipping emissions estimation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68211" y="388120"/>
            <a:ext cx="831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dirty="0"/>
              <a:t>Xiao-Tong </a:t>
            </a:r>
            <a:r>
              <a:rPr lang="en-US" dirty="0" smtClean="0"/>
              <a:t>Wang, </a:t>
            </a:r>
            <a:r>
              <a:rPr lang="en-US" dirty="0" err="1"/>
              <a:t>Huan</a:t>
            </a:r>
            <a:r>
              <a:rPr lang="en-US" dirty="0"/>
              <a:t> </a:t>
            </a:r>
            <a:r>
              <a:rPr lang="en-US" dirty="0" smtClean="0"/>
              <a:t>Liu, Zhao-Feng,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+8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C5633A9-7893-60B4-2E00-3B3A2514CE8C}"/>
              </a:ext>
            </a:extLst>
          </p:cNvPr>
          <p:cNvSpPr txBox="1"/>
          <p:nvPr/>
        </p:nvSpPr>
        <p:spPr>
          <a:xfrm>
            <a:off x="400052" y="218016"/>
            <a:ext cx="95318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b="1" dirty="0"/>
              <a:t>Calculation of  TEEI-W </a:t>
            </a:r>
            <a:r>
              <a:rPr lang="en-US" altLang="zh-CN" sz="2500" b="1" dirty="0" smtClean="0"/>
              <a:t>(by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weight) </a:t>
            </a:r>
            <a:r>
              <a:rPr lang="en-US" altLang="zh-CN" sz="2500" b="1" dirty="0"/>
              <a:t>and TEEI-V </a:t>
            </a:r>
            <a:r>
              <a:rPr lang="en-US" altLang="zh-CN" sz="2500" b="1" dirty="0" smtClean="0"/>
              <a:t>(by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value)</a:t>
            </a:r>
            <a:endParaRPr lang="zh-CN" altLang="en-US" sz="2500" b="1" dirty="0"/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D702317-31D1-6BF2-89F3-3A61C46B4DC7}"/>
              </a:ext>
            </a:extLst>
          </p:cNvPr>
          <p:cNvSpPr txBox="1"/>
          <p:nvPr/>
        </p:nvSpPr>
        <p:spPr>
          <a:xfrm>
            <a:off x="5382683" y="2249584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pic>
        <p:nvPicPr>
          <p:cNvPr id="4" name="图片 4">
            <a:extLst>
              <a:ext uri="{FF2B5EF4-FFF2-40B4-BE49-F238E27FC236}">
                <a16:creationId xmlns="" xmlns:a16="http://schemas.microsoft.com/office/drawing/2014/main" id="{061B038A-488A-523A-16EF-8B413CB4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2" y="1026236"/>
            <a:ext cx="3949700" cy="762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ECC9266A-9091-4006-8B12-43118C775CDB}"/>
              </a:ext>
            </a:extLst>
          </p:cNvPr>
          <p:cNvSpPr txBox="1"/>
          <p:nvPr/>
        </p:nvSpPr>
        <p:spPr>
          <a:xfrm>
            <a:off x="400052" y="3180890"/>
            <a:ext cx="7795685" cy="2890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 smtClean="0"/>
              <a:t>VoySEIM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EEOI</a:t>
            </a:r>
            <a:r>
              <a:rPr lang="en-US" altLang="zh-CN" baseline="-25000" dirty="0" err="1" smtClean="0"/>
              <a:t>v,s,i</a:t>
            </a:r>
            <a:r>
              <a:rPr lang="en-US" altLang="zh-CN" dirty="0"/>
              <a:t>: energy efficiency operational indicator for each voyage I, vessel type v and size bin s (gCO</a:t>
            </a:r>
            <a:r>
              <a:rPr lang="en-US" altLang="zh-CN" baseline="-25000" dirty="0"/>
              <a:t>2</a:t>
            </a:r>
            <a:r>
              <a:rPr lang="en-US" altLang="zh-CN" dirty="0"/>
              <a:t>ton</a:t>
            </a:r>
            <a:r>
              <a:rPr lang="en-US" altLang="zh-CN" baseline="30000" dirty="0"/>
              <a:t>-1</a:t>
            </a:r>
            <a:r>
              <a:rPr lang="en-US" altLang="zh-CN" dirty="0"/>
              <a:t>NM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pPr algn="l"/>
            <a:r>
              <a:rPr lang="en-US" altLang="zh-CN" dirty="0" err="1"/>
              <a:t>E</a:t>
            </a:r>
            <a:r>
              <a:rPr lang="en-US" altLang="zh-CN" baseline="-25000" dirty="0" err="1"/>
              <a:t>v,s,i</a:t>
            </a:r>
            <a:r>
              <a:rPr lang="en-US" altLang="zh-CN" dirty="0"/>
              <a:t>: estimated shipping CO</a:t>
            </a:r>
            <a:r>
              <a:rPr lang="en-US" altLang="zh-CN" baseline="-25000" dirty="0"/>
              <a:t>2</a:t>
            </a:r>
            <a:r>
              <a:rPr lang="en-US" altLang="zh-CN" dirty="0"/>
              <a:t> emissions by voyage I, vessel type </a:t>
            </a:r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(containers,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etc</a:t>
            </a:r>
            <a:r>
              <a:rPr lang="en-US" altLang="zh-CN" dirty="0" smtClean="0"/>
              <a:t>) </a:t>
            </a:r>
            <a:r>
              <a:rPr lang="en-US" altLang="zh-CN" dirty="0"/>
              <a:t>and size bin s (tons) </a:t>
            </a:r>
          </a:p>
          <a:p>
            <a:pPr algn="l"/>
            <a:r>
              <a:rPr lang="en-US" altLang="zh-CN" dirty="0" err="1"/>
              <a:t>BAF</a:t>
            </a:r>
            <a:r>
              <a:rPr lang="en-US" altLang="zh-CN" baseline="-25000" dirty="0" err="1"/>
              <a:t>v,s</a:t>
            </a:r>
            <a:r>
              <a:rPr lang="en-US" altLang="zh-CN" dirty="0"/>
              <a:t>: berthing adjust factor</a:t>
            </a:r>
          </a:p>
          <a:p>
            <a:pPr algn="l"/>
            <a:r>
              <a:rPr lang="en-US" altLang="zh-CN" dirty="0"/>
              <a:t>DWT</a:t>
            </a:r>
            <a:r>
              <a:rPr lang="en-US" altLang="zh-CN" baseline="-25000" dirty="0"/>
              <a:t>i</a:t>
            </a:r>
            <a:r>
              <a:rPr lang="en-US" altLang="zh-CN" dirty="0"/>
              <a:t>: dead weight tonnage of voyage I</a:t>
            </a:r>
          </a:p>
          <a:p>
            <a:pPr algn="l"/>
            <a:r>
              <a:rPr lang="en-US" altLang="zh-CN" dirty="0" err="1"/>
              <a:t>TCU</a:t>
            </a:r>
            <a:r>
              <a:rPr lang="en-US" altLang="zh-CN" baseline="-25000" dirty="0" err="1"/>
              <a:t>v,s</a:t>
            </a:r>
            <a:r>
              <a:rPr lang="en-US" altLang="zh-CN" dirty="0"/>
              <a:t>: total actual transport work for vessel type v and size bin s</a:t>
            </a:r>
          </a:p>
          <a:p>
            <a:pPr algn="l"/>
            <a:r>
              <a:rPr lang="en-US" altLang="zh-CN" dirty="0" err="1"/>
              <a:t>D</a:t>
            </a:r>
            <a:r>
              <a:rPr lang="en-US" altLang="zh-CN" baseline="-25000" dirty="0" err="1"/>
              <a:t>v,s,i</a:t>
            </a:r>
            <a:r>
              <a:rPr lang="en-US" altLang="zh-CN" dirty="0"/>
              <a:t>: shipping distance (NM) (</a:t>
            </a:r>
            <a:r>
              <a:rPr lang="en-US" altLang="zh-CN" u="sng" dirty="0"/>
              <a:t>calculated by applying the great-circle distance algorithm to the position sequence and accumulating the results from all segments</a:t>
            </a:r>
            <a:r>
              <a:rPr lang="en-US" altLang="zh-CN" dirty="0" smtClean="0"/>
              <a:t>)</a:t>
            </a:r>
            <a:endParaRPr lang="en-US" altLang="zh-CN" dirty="0"/>
          </a:p>
        </p:txBody>
      </p:sp>
      <p:sp>
        <p:nvSpPr>
          <p:cNvPr id="6" name="箭头: 右 5">
            <a:extLst>
              <a:ext uri="{FF2B5EF4-FFF2-40B4-BE49-F238E27FC236}">
                <a16:creationId xmlns="" xmlns:a16="http://schemas.microsoft.com/office/drawing/2014/main" id="{3CAC5914-372D-A2B4-8E1F-63E18E7E76FF}"/>
              </a:ext>
            </a:extLst>
          </p:cNvPr>
          <p:cNvSpPr/>
          <p:nvPr/>
        </p:nvSpPr>
        <p:spPr>
          <a:xfrm>
            <a:off x="6019044" y="1227578"/>
            <a:ext cx="863019" cy="4385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8">
            <a:extLst>
              <a:ext uri="{FF2B5EF4-FFF2-40B4-BE49-F238E27FC236}">
                <a16:creationId xmlns="" xmlns:a16="http://schemas.microsoft.com/office/drawing/2014/main" id="{73DD0669-84B4-A3B3-D988-107C1B33C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7978" y="1028075"/>
            <a:ext cx="4076700" cy="762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09D49D2C-5A52-FC2F-3745-77D06C847D50}"/>
              </a:ext>
            </a:extLst>
          </p:cNvPr>
          <p:cNvSpPr txBox="1"/>
          <p:nvPr/>
        </p:nvSpPr>
        <p:spPr>
          <a:xfrm>
            <a:off x="1963684" y="6482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 err="1"/>
              <a:t>VoySEIM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AB5BB787-8294-3B90-B156-30F8338B8A0D}"/>
              </a:ext>
            </a:extLst>
          </p:cNvPr>
          <p:cNvSpPr txBox="1"/>
          <p:nvPr/>
        </p:nvSpPr>
        <p:spPr>
          <a:xfrm>
            <a:off x="9525856" y="648237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b="1" dirty="0"/>
              <a:t>GTEMS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67AE09C-C5CD-7BA7-7DFF-B7757F0FF1B8}"/>
              </a:ext>
            </a:extLst>
          </p:cNvPr>
          <p:cNvSpPr txBox="1"/>
          <p:nvPr/>
        </p:nvSpPr>
        <p:spPr>
          <a:xfrm>
            <a:off x="8037830" y="2408384"/>
            <a:ext cx="4420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B</a:t>
            </a:r>
            <a:r>
              <a:rPr lang="en-US" altLang="zh-CN" dirty="0" smtClean="0"/>
              <a:t>ilateral </a:t>
            </a:r>
            <a:r>
              <a:rPr lang="en-US" altLang="zh-CN" dirty="0"/>
              <a:t>trade volume ad structure, fleet size and voyage composition</a:t>
            </a:r>
            <a:endParaRPr lang="zh-CN" altLang="en-US" dirty="0"/>
          </a:p>
        </p:txBody>
      </p:sp>
      <p:sp>
        <p:nvSpPr>
          <p:cNvPr id="15" name="箭头: 左 14">
            <a:extLst>
              <a:ext uri="{FF2B5EF4-FFF2-40B4-BE49-F238E27FC236}">
                <a16:creationId xmlns="" xmlns:a16="http://schemas.microsoft.com/office/drawing/2014/main" id="{12E72E46-9C38-536E-C06D-28A166B8D743}"/>
              </a:ext>
            </a:extLst>
          </p:cNvPr>
          <p:cNvSpPr/>
          <p:nvPr/>
        </p:nvSpPr>
        <p:spPr>
          <a:xfrm>
            <a:off x="5933491" y="2528526"/>
            <a:ext cx="948571" cy="4009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18E5866F-7517-D426-F8A5-83D23A76894D}"/>
              </a:ext>
            </a:extLst>
          </p:cNvPr>
          <p:cNvSpPr txBox="1"/>
          <p:nvPr/>
        </p:nvSpPr>
        <p:spPr>
          <a:xfrm>
            <a:off x="1901555" y="2441414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smtClean="0"/>
              <a:t>TEEI</a:t>
            </a:r>
            <a:r>
              <a:rPr lang="zh-CN" altLang="en-US" dirty="0" smtClean="0"/>
              <a:t> </a:t>
            </a:r>
            <a:r>
              <a:rPr lang="en-US" altLang="zh-CN" dirty="0" smtClean="0"/>
              <a:t>(Trade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efficiency</a:t>
            </a:r>
            <a:r>
              <a:rPr lang="zh-CN" altLang="en-US" dirty="0" smtClean="0"/>
              <a:t> </a:t>
            </a:r>
            <a:r>
              <a:rPr lang="en-US" altLang="zh-CN" dirty="0" smtClean="0"/>
              <a:t>index)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280726" y="3180890"/>
            <a:ext cx="4177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GTEMS:</a:t>
            </a:r>
          </a:p>
          <a:p>
            <a:r>
              <a:rPr lang="en-US" altLang="zh-CN" dirty="0" err="1" smtClean="0"/>
              <a:t>EEOI</a:t>
            </a:r>
            <a:r>
              <a:rPr lang="en-US" altLang="zh-CN" baseline="-25000" dirty="0" err="1" smtClean="0"/>
              <a:t>v,o,d</a:t>
            </a:r>
            <a:r>
              <a:rPr lang="en-US" altLang="zh-CN" dirty="0"/>
              <a:t>: averaged </a:t>
            </a:r>
            <a:r>
              <a:rPr lang="en-US" altLang="zh-CN" dirty="0" smtClean="0"/>
              <a:t>EEOI </a:t>
            </a:r>
            <a:r>
              <a:rPr lang="en-US" altLang="zh-CN" dirty="0"/>
              <a:t>by vessel </a:t>
            </a:r>
            <a:r>
              <a:rPr lang="en-US" altLang="zh-CN" dirty="0" smtClean="0"/>
              <a:t>type</a:t>
            </a:r>
            <a:r>
              <a:rPr lang="zh-CN" altLang="en-US" dirty="0" smtClean="0"/>
              <a:t> </a:t>
            </a:r>
            <a:r>
              <a:rPr lang="en-US" altLang="zh-CN" dirty="0" smtClean="0"/>
              <a:t>v </a:t>
            </a:r>
            <a:r>
              <a:rPr lang="en-US" altLang="zh-CN" dirty="0"/>
              <a:t>and country pair </a:t>
            </a:r>
            <a:r>
              <a:rPr lang="en-US" altLang="zh-CN" dirty="0" err="1" smtClean="0"/>
              <a:t>o,d</a:t>
            </a:r>
            <a:r>
              <a:rPr lang="zh-CN" altLang="en-US" dirty="0" smtClean="0"/>
              <a:t> </a:t>
            </a:r>
            <a:r>
              <a:rPr lang="en-US" altLang="zh-CN" dirty="0"/>
              <a:t>(gCO</a:t>
            </a:r>
            <a:r>
              <a:rPr lang="en-US" altLang="zh-CN" baseline="-25000" dirty="0"/>
              <a:t>2</a:t>
            </a:r>
            <a:r>
              <a:rPr lang="en-US" altLang="zh-CN" dirty="0"/>
              <a:t>ton</a:t>
            </a:r>
            <a:r>
              <a:rPr lang="en-US" altLang="zh-CN" baseline="30000" dirty="0"/>
              <a:t>-1</a:t>
            </a:r>
            <a:r>
              <a:rPr lang="en-US" altLang="zh-CN" dirty="0"/>
              <a:t>NM</a:t>
            </a:r>
            <a:r>
              <a:rPr lang="en-US" altLang="zh-CN" baseline="30000" dirty="0"/>
              <a:t>-1</a:t>
            </a:r>
            <a:r>
              <a:rPr lang="en-US" altLang="zh-CN" dirty="0"/>
              <a:t>)</a:t>
            </a:r>
          </a:p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41634" y="1772472"/>
            <a:ext cx="487699" cy="635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" b="1" dirty="0" smtClean="0"/>
              <a:t>+</a:t>
            </a:r>
            <a:endParaRPr lang="en-US" sz="3500" b="1" dirty="0"/>
          </a:p>
        </p:txBody>
      </p:sp>
    </p:spTree>
    <p:extLst>
      <p:ext uri="{BB962C8B-B14F-4D97-AF65-F5344CB8AC3E}">
        <p14:creationId xmlns:p14="http://schemas.microsoft.com/office/powerpoint/2010/main" val="213753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B3348AF0-4783-4597-9D9A-C6D2AF0E4E82}"/>
              </a:ext>
            </a:extLst>
          </p:cNvPr>
          <p:cNvSpPr txBox="1"/>
          <p:nvPr/>
        </p:nvSpPr>
        <p:spPr>
          <a:xfrm>
            <a:off x="646709" y="51877"/>
            <a:ext cx="95318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b="1" dirty="0"/>
              <a:t>Estimation of international trade-driven shipping emissions based on TEEI (advanced indicator of EEOI)</a:t>
            </a:r>
            <a:endParaRPr lang="zh-CN" altLang="en-US" sz="2500" b="1" dirty="0"/>
          </a:p>
        </p:txBody>
      </p:sp>
      <p:pic>
        <p:nvPicPr>
          <p:cNvPr id="7" name="图片 7">
            <a:extLst>
              <a:ext uri="{FF2B5EF4-FFF2-40B4-BE49-F238E27FC236}">
                <a16:creationId xmlns="" xmlns:a16="http://schemas.microsoft.com/office/drawing/2014/main" id="{9AC62E76-5AF9-877E-5E49-E3D12A17F2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54"/>
          <a:stretch/>
        </p:blipFill>
        <p:spPr>
          <a:xfrm>
            <a:off x="1614610" y="1754692"/>
            <a:ext cx="8098368" cy="6841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94562B4-FF02-1A6A-65D4-D3D81B213714}"/>
              </a:ext>
            </a:extLst>
          </p:cNvPr>
          <p:cNvSpPr txBox="1"/>
          <p:nvPr/>
        </p:nvSpPr>
        <p:spPr>
          <a:xfrm>
            <a:off x="311821" y="2529840"/>
            <a:ext cx="644457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/>
              <a:t>SP</a:t>
            </a:r>
            <a:r>
              <a:rPr lang="en-US" altLang="zh-CN" baseline="-25000" dirty="0" err="1"/>
              <a:t>o,d,c</a:t>
            </a:r>
            <a:r>
              <a:rPr lang="en-US" altLang="zh-CN" dirty="0"/>
              <a:t>: seaborne proportion of trade commodity c</a:t>
            </a:r>
          </a:p>
          <a:p>
            <a:pPr algn="l"/>
            <a:r>
              <a:rPr lang="en-US" altLang="zh-CN" dirty="0"/>
              <a:t>SP’</a:t>
            </a:r>
            <a:r>
              <a:rPr lang="en-US" altLang="zh-CN" baseline="-25000" dirty="0"/>
              <a:t>c</a:t>
            </a:r>
            <a:r>
              <a:rPr lang="en-US" altLang="zh-CN" dirty="0"/>
              <a:t>: seaborne proportion pre-estimated based on transoceanic countries in modal-split trade data</a:t>
            </a:r>
          </a:p>
          <a:p>
            <a:pPr algn="l"/>
            <a:r>
              <a:rPr lang="en-US" altLang="zh-CN" dirty="0"/>
              <a:t>LTII: land transport infeasibility index.</a:t>
            </a:r>
          </a:p>
          <a:p>
            <a:pPr algn="l"/>
            <a:r>
              <a:rPr lang="en-US" altLang="zh-CN" dirty="0" err="1"/>
              <a:t>E</a:t>
            </a:r>
            <a:r>
              <a:rPr lang="en-US" altLang="zh-CN" baseline="-25000" dirty="0" err="1"/>
              <a:t>o,d,c,v</a:t>
            </a:r>
            <a:r>
              <a:rPr lang="en-US" altLang="zh-CN" dirty="0"/>
              <a:t>:  shipping CO</a:t>
            </a:r>
            <a:r>
              <a:rPr lang="en-US" altLang="zh-CN" baseline="-25000" dirty="0"/>
              <a:t>2</a:t>
            </a:r>
            <a:r>
              <a:rPr lang="en-US" altLang="zh-CN" dirty="0"/>
              <a:t> emissions driven by trade commodity c from o to d, transported by vessel type v (tons)</a:t>
            </a:r>
          </a:p>
          <a:p>
            <a:pPr algn="l"/>
            <a:r>
              <a:rPr lang="en-US" altLang="zh-CN" dirty="0" err="1"/>
              <a:t>W</a:t>
            </a:r>
            <a:r>
              <a:rPr lang="en-US" altLang="zh-CN" baseline="-25000" dirty="0" err="1"/>
              <a:t>o,d,c</a:t>
            </a:r>
            <a:r>
              <a:rPr lang="en-US" altLang="zh-CN" dirty="0"/>
              <a:t>: total weight of commodity c (tons)</a:t>
            </a:r>
          </a:p>
          <a:p>
            <a:pPr algn="l"/>
            <a:r>
              <a:rPr lang="en-US" altLang="zh-CN" dirty="0" err="1"/>
              <a:t>VD</a:t>
            </a:r>
            <a:r>
              <a:rPr lang="en-US" altLang="zh-CN" baseline="-25000" dirty="0" err="1"/>
              <a:t>c,v</a:t>
            </a:r>
            <a:r>
              <a:rPr lang="en-US" altLang="zh-CN" dirty="0"/>
              <a:t>: vessel distribution coefficient of commodity c carried by vessel </a:t>
            </a:r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endParaRPr lang="en-US" altLang="zh-CN" dirty="0"/>
          </a:p>
          <a:p>
            <a:pPr algn="l"/>
            <a:r>
              <a:rPr lang="en-US" altLang="zh-CN" dirty="0" err="1"/>
              <a:t>D</a:t>
            </a:r>
            <a:r>
              <a:rPr lang="en-US" altLang="zh-CN" baseline="-25000" dirty="0" err="1"/>
              <a:t>o,d</a:t>
            </a:r>
            <a:r>
              <a:rPr lang="en-US" altLang="zh-CN" dirty="0"/>
              <a:t>: shipping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u="sng" dirty="0" smtClean="0"/>
              <a:t>spatial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info</a:t>
            </a:r>
            <a:r>
              <a:rPr lang="zh-CN" altLang="en-US" u="sng" dirty="0"/>
              <a:t> </a:t>
            </a:r>
            <a:r>
              <a:rPr lang="en-US" altLang="zh-CN" u="sng" dirty="0" smtClean="0"/>
              <a:t>from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AIS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to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simulate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bilateral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route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distances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and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calculate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shortest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path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between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each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set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of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2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nodes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using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the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Dijkstra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shortest-path</a:t>
            </a:r>
            <a:r>
              <a:rPr lang="zh-CN" altLang="en-US" u="sng" dirty="0" smtClean="0"/>
              <a:t> </a:t>
            </a:r>
            <a:r>
              <a:rPr lang="en-US" altLang="zh-CN" u="sng" dirty="0" smtClean="0"/>
              <a:t>algorithm</a:t>
            </a:r>
            <a:r>
              <a:rPr lang="en-US" altLang="zh-CN" dirty="0" smtClean="0"/>
              <a:t>)</a:t>
            </a:r>
          </a:p>
          <a:p>
            <a:r>
              <a:rPr lang="en-US" dirty="0" smtClean="0"/>
              <a:t> </a:t>
            </a:r>
            <a:endParaRPr lang="en-US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</p:txBody>
      </p:sp>
      <p:pic>
        <p:nvPicPr>
          <p:cNvPr id="10" name="图片 10">
            <a:extLst>
              <a:ext uri="{FF2B5EF4-FFF2-40B4-BE49-F238E27FC236}">
                <a16:creationId xmlns="" xmlns:a16="http://schemas.microsoft.com/office/drawing/2014/main" id="{7353E205-228F-C032-A64C-DD1879088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923" y="913651"/>
            <a:ext cx="3319743" cy="819690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4104640" y="1135755"/>
            <a:ext cx="629920" cy="4165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rved Left Arrow 2"/>
          <p:cNvSpPr/>
          <p:nvPr/>
        </p:nvSpPr>
        <p:spPr>
          <a:xfrm>
            <a:off x="4378960" y="1552315"/>
            <a:ext cx="243840" cy="560965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0306" y="2940143"/>
            <a:ext cx="48683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dirty="0"/>
              <a:t>the Base pour </a:t>
            </a:r>
            <a:r>
              <a:rPr lang="en-US" dirty="0" err="1"/>
              <a:t>l’Analyse</a:t>
            </a:r>
            <a:r>
              <a:rPr lang="en-US" dirty="0"/>
              <a:t> du Commerce International (BACI) database developed by Le Centre </a:t>
            </a:r>
            <a:r>
              <a:rPr lang="en-US" dirty="0" err="1"/>
              <a:t>d’études</a:t>
            </a:r>
            <a:r>
              <a:rPr lang="en-US" dirty="0"/>
              <a:t> </a:t>
            </a:r>
            <a:r>
              <a:rPr lang="en-US" dirty="0" err="1"/>
              <a:t>prospectives</a:t>
            </a:r>
            <a:r>
              <a:rPr lang="en-US" dirty="0"/>
              <a:t> et </a:t>
            </a:r>
            <a:r>
              <a:rPr lang="en-US" dirty="0" err="1"/>
              <a:t>d’informations</a:t>
            </a:r>
            <a:r>
              <a:rPr lang="en-US" dirty="0"/>
              <a:t> </a:t>
            </a:r>
            <a:r>
              <a:rPr lang="en-US" dirty="0" err="1"/>
              <a:t>internationales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dirty="0"/>
              <a:t>modal-split trade data from the United Nation (UN) </a:t>
            </a:r>
            <a:r>
              <a:rPr lang="en-US" dirty="0" err="1"/>
              <a:t>Comtrade</a:t>
            </a:r>
            <a:r>
              <a:rPr lang="en-US" dirty="0"/>
              <a:t> database (https:// </a:t>
            </a:r>
            <a:r>
              <a:rPr lang="en-US" dirty="0" err="1"/>
              <a:t>comtrade.un.org</a:t>
            </a:r>
            <a:r>
              <a:rPr lang="en-US" dirty="0"/>
              <a:t>/data), the Eurostat database (https://</a:t>
            </a:r>
            <a:r>
              <a:rPr lang="en-US" dirty="0" err="1"/>
              <a:t>ec.europa.eu</a:t>
            </a:r>
            <a:r>
              <a:rPr lang="en-US" dirty="0"/>
              <a:t>/</a:t>
            </a:r>
            <a:r>
              <a:rPr lang="en-US" dirty="0" err="1"/>
              <a:t>eurostat</a:t>
            </a:r>
            <a:r>
              <a:rPr lang="en-US" dirty="0"/>
              <a:t>/data/ database) and the US census (https://</a:t>
            </a:r>
            <a:r>
              <a:rPr lang="en-US" dirty="0" err="1"/>
              <a:t>usatrade.census.gov</a:t>
            </a:r>
            <a:r>
              <a:rPr lang="en-US" dirty="0"/>
              <a:t>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74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062" y="702685"/>
            <a:ext cx="6923315" cy="35342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01288" y="130629"/>
            <a:ext cx="859773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 smtClean="0"/>
              <a:t>Findings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of</a:t>
            </a:r>
            <a:r>
              <a:rPr lang="zh-CN" altLang="en-US" sz="2500" b="1" dirty="0" smtClean="0"/>
              <a:t>  </a:t>
            </a:r>
            <a:r>
              <a:rPr lang="en-US" altLang="zh-CN" sz="2500" b="1" dirty="0" smtClean="0"/>
              <a:t>TEEI-W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and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international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shipping</a:t>
            </a:r>
            <a:r>
              <a:rPr lang="zh-CN" altLang="en-US" sz="2500" b="1" dirty="0" smtClean="0"/>
              <a:t> </a:t>
            </a:r>
            <a:r>
              <a:rPr lang="en-US" altLang="zh-CN" sz="2500" b="1" dirty="0" smtClean="0"/>
              <a:t>emissions</a:t>
            </a:r>
            <a:r>
              <a:rPr lang="zh-CN" altLang="en-US" sz="2500" b="1" dirty="0" smtClean="0"/>
              <a:t> </a:t>
            </a:r>
            <a:endParaRPr lang="en-US" sz="25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340724" y="4331967"/>
            <a:ext cx="87188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§"/>
            </a:pPr>
            <a:r>
              <a:rPr lang="en-US" altLang="zh-CN" dirty="0" smtClean="0"/>
              <a:t>D</a:t>
            </a:r>
            <a:r>
              <a:rPr lang="en-US" dirty="0" smtClean="0"/>
              <a:t>ense </a:t>
            </a:r>
            <a:r>
              <a:rPr lang="en-US" dirty="0"/>
              <a:t>shipping emissions on the </a:t>
            </a:r>
            <a:r>
              <a:rPr lang="en-US" dirty="0" err="1" smtClean="0"/>
              <a:t>circum</a:t>
            </a:r>
            <a:r>
              <a:rPr lang="en-US" altLang="zh-CN" dirty="0" smtClean="0"/>
              <a:t>-</a:t>
            </a:r>
            <a:r>
              <a:rPr lang="en-US" dirty="0" smtClean="0"/>
              <a:t>equatorial corridor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/>
              <a:t>H</a:t>
            </a:r>
            <a:r>
              <a:rPr lang="en-US" dirty="0" smtClean="0"/>
              <a:t>ighest </a:t>
            </a:r>
            <a:r>
              <a:rPr lang="en-US" dirty="0" smtClean="0"/>
              <a:t>emission </a:t>
            </a:r>
            <a:r>
              <a:rPr lang="en-US" dirty="0"/>
              <a:t>intensity of </a:t>
            </a:r>
            <a:r>
              <a:rPr lang="en-US" dirty="0" smtClean="0"/>
              <a:t>CO2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de-DE" dirty="0" smtClean="0"/>
              <a:t>22.1GgNM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,</a:t>
            </a:r>
            <a:r>
              <a:rPr lang="zh-CN" altLang="en-US" dirty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dirty="0"/>
              <a:t>channel linking East Asia and </a:t>
            </a:r>
            <a:r>
              <a:rPr lang="en-US" dirty="0" smtClean="0"/>
              <a:t>Europe</a:t>
            </a:r>
            <a:r>
              <a:rPr lang="en-US" altLang="zh-CN" dirty="0" smtClean="0"/>
              <a:t>.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/>
              <a:t>Mainly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energy-intensive</a:t>
            </a:r>
            <a:r>
              <a:rPr lang="zh-CN" altLang="en-US" dirty="0" smtClean="0"/>
              <a:t> </a:t>
            </a:r>
            <a:r>
              <a:rPr lang="en-US" altLang="zh-CN" dirty="0" smtClean="0"/>
              <a:t>vessels</a:t>
            </a:r>
            <a:r>
              <a:rPr lang="zh-CN" altLang="en-US" dirty="0"/>
              <a:t> </a:t>
            </a:r>
            <a:r>
              <a:rPr lang="en-US" altLang="zh-CN" dirty="0" smtClean="0"/>
              <a:t>(container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ships)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Europe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TEEI-W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 smtClean="0"/>
              <a:t>Europe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 smtClean="0"/>
              <a:t>Frequent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energy-efficient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vessels</a:t>
            </a:r>
            <a:r>
              <a:rPr lang="zh-CN" altLang="en-US" dirty="0" smtClean="0"/>
              <a:t> </a:t>
            </a:r>
            <a:r>
              <a:rPr lang="en-US" altLang="zh-CN" dirty="0" smtClean="0"/>
              <a:t>(bulk</a:t>
            </a:r>
            <a:r>
              <a:rPr lang="zh-CN" altLang="en-US" dirty="0" smtClean="0"/>
              <a:t> </a:t>
            </a:r>
            <a:r>
              <a:rPr lang="en-US" altLang="zh-CN" dirty="0" smtClean="0"/>
              <a:t>carriers)</a:t>
            </a:r>
            <a:r>
              <a:rPr lang="zh-CN" altLang="en-US" dirty="0" smtClean="0"/>
              <a:t> </a:t>
            </a:r>
            <a:r>
              <a:rPr lang="en-US" altLang="zh-CN" dirty="0" smtClean="0"/>
              <a:t>in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Southern</a:t>
            </a:r>
            <a:r>
              <a:rPr lang="zh-CN" altLang="en-US" dirty="0" smtClean="0"/>
              <a:t> </a:t>
            </a:r>
            <a:r>
              <a:rPr lang="en-US" altLang="zh-CN" dirty="0" smtClean="0"/>
              <a:t>Hemisphere</a:t>
            </a:r>
            <a:r>
              <a:rPr lang="zh-CN" altLang="en-US" dirty="0" smtClean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Lower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TEEI-W.</a:t>
            </a:r>
            <a:endParaRPr lang="en-US" altLang="zh-CN" dirty="0"/>
          </a:p>
          <a:p>
            <a:pPr marL="285750" indent="-285750">
              <a:buFont typeface="Wingdings" charset="2"/>
              <a:buChar char="§"/>
            </a:pPr>
            <a:endParaRPr lang="en-US" altLang="zh-CN" dirty="0" smtClean="0"/>
          </a:p>
          <a:p>
            <a:pPr marL="285750" indent="-285750">
              <a:buFont typeface="Wingdings" charset="2"/>
              <a:buChar char="§"/>
            </a:pPr>
            <a:endParaRPr lang="en-US" altLang="zh-CN" dirty="0" smtClean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pPr marL="285750" indent="-285750">
              <a:buFont typeface="Wingdings" charset="2"/>
              <a:buChar char="§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32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47700" y="67330"/>
            <a:ext cx="752475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500" b="1" dirty="0" smtClean="0">
                <a:solidFill>
                  <a:srgbClr val="C00000"/>
                </a:solidFill>
              </a:rPr>
              <a:t>Relationship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between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trade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and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r>
              <a:rPr lang="en-US" altLang="zh-CN" sz="2500" b="1" dirty="0" smtClean="0">
                <a:solidFill>
                  <a:srgbClr val="C00000"/>
                </a:solidFill>
              </a:rPr>
              <a:t>emissions</a:t>
            </a:r>
            <a:r>
              <a:rPr lang="zh-CN" altLang="en-US" sz="2500" b="1" dirty="0" smtClean="0">
                <a:solidFill>
                  <a:srgbClr val="C00000"/>
                </a:solidFill>
              </a:rPr>
              <a:t> </a:t>
            </a:r>
            <a:endParaRPr lang="en-US" altLang="zh-CN" sz="2500" b="1" dirty="0" smtClean="0">
              <a:solidFill>
                <a:srgbClr val="C00000"/>
              </a:solidFill>
            </a:endParaRPr>
          </a:p>
          <a:p>
            <a:endParaRPr lang="zh-CN" altLang="en-US" sz="25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651193"/>
            <a:ext cx="6350111" cy="345598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29500" y="788253"/>
            <a:ext cx="407193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min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minimum</a:t>
            </a:r>
            <a:r>
              <a:rPr lang="zh-CN" altLang="en-US" dirty="0" smtClean="0"/>
              <a:t> </a:t>
            </a:r>
            <a:r>
              <a:rPr lang="en-US" altLang="zh-CN" dirty="0" smtClean="0"/>
              <a:t>total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international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shipping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CO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emissions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(tons)</a:t>
            </a:r>
          </a:p>
          <a:p>
            <a:r>
              <a:rPr lang="en-US" altLang="zh-CN" dirty="0" err="1" smtClean="0"/>
              <a:t>SW</a:t>
            </a:r>
            <a:r>
              <a:rPr lang="en-US" altLang="zh-CN" baseline="-25000" dirty="0" err="1" smtClean="0"/>
              <a:t>o,d,c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current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weight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seaborne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commodity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c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r>
              <a:rPr lang="zh-CN" altLang="en-US" dirty="0"/>
              <a:t> </a:t>
            </a:r>
            <a:r>
              <a:rPr lang="en-US" altLang="zh-CN" dirty="0" smtClean="0"/>
              <a:t>(tons)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r>
              <a:rPr lang="en-US" altLang="zh-CN" dirty="0" err="1" smtClean="0"/>
              <a:t>SW’</a:t>
            </a:r>
            <a:r>
              <a:rPr lang="en-US" altLang="zh-CN" baseline="-25000" dirty="0" err="1" smtClean="0"/>
              <a:t>o,d,c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optimal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SW</a:t>
            </a:r>
            <a:r>
              <a:rPr lang="en-US" altLang="zh-CN" baseline="-25000" dirty="0" err="1" smtClean="0"/>
              <a:t>o,d,c</a:t>
            </a:r>
            <a:endParaRPr lang="en-US" altLang="zh-CN" baseline="-25000" dirty="0" smtClean="0"/>
          </a:p>
          <a:p>
            <a:r>
              <a:rPr lang="en-US" dirty="0" err="1" smtClean="0"/>
              <a:t>VD</a:t>
            </a:r>
            <a:r>
              <a:rPr lang="en-US" baseline="-25000" dirty="0" err="1" smtClean="0"/>
              <a:t>c,v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dirty="0" smtClean="0"/>
              <a:t>vessel </a:t>
            </a:r>
            <a:r>
              <a:rPr lang="en-US" dirty="0"/>
              <a:t>distribution coefficient of commodity </a:t>
            </a:r>
            <a:r>
              <a:rPr lang="en-US" i="1" dirty="0"/>
              <a:t>c </a:t>
            </a:r>
            <a:r>
              <a:rPr lang="en-US" dirty="0"/>
              <a:t>carried by vessel type </a:t>
            </a:r>
            <a:r>
              <a:rPr lang="en-US" i="1" dirty="0" smtClean="0"/>
              <a:t>v</a:t>
            </a:r>
          </a:p>
          <a:p>
            <a:r>
              <a:rPr lang="en-US" altLang="zh-CN" dirty="0" err="1"/>
              <a:t>D</a:t>
            </a:r>
            <a:r>
              <a:rPr lang="en-US" altLang="zh-CN" baseline="-25000" dirty="0" err="1"/>
              <a:t>o,d</a:t>
            </a:r>
            <a:r>
              <a:rPr lang="en-US" altLang="zh-CN" dirty="0"/>
              <a:t>: shipping </a:t>
            </a:r>
            <a:r>
              <a:rPr lang="en-US" altLang="zh-CN" dirty="0" smtClean="0"/>
              <a:t>distance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(NM)</a:t>
            </a:r>
          </a:p>
          <a:p>
            <a:r>
              <a:rPr lang="en-US" altLang="zh-CN" dirty="0" err="1"/>
              <a:t>EEOI</a:t>
            </a:r>
            <a:r>
              <a:rPr lang="en-US" altLang="zh-CN" baseline="-25000" dirty="0" err="1"/>
              <a:t>v,o,d</a:t>
            </a:r>
            <a:r>
              <a:rPr lang="en-US" altLang="zh-CN" dirty="0"/>
              <a:t>: averaged </a:t>
            </a:r>
            <a:r>
              <a:rPr lang="en-US" altLang="zh-CN" dirty="0" smtClean="0"/>
              <a:t>EEOI </a:t>
            </a:r>
            <a:r>
              <a:rPr lang="en-US" altLang="zh-CN" dirty="0"/>
              <a:t>by vessel type </a:t>
            </a:r>
            <a:r>
              <a:rPr lang="en-US" altLang="zh-CN" dirty="0" smtClean="0"/>
              <a:t>v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 </a:t>
            </a:r>
            <a:r>
              <a:rPr lang="en-US" altLang="zh-CN" dirty="0"/>
              <a:t>country pair </a:t>
            </a:r>
            <a:r>
              <a:rPr lang="en-US" altLang="zh-CN" dirty="0" err="1" smtClean="0"/>
              <a:t>o,d</a:t>
            </a:r>
            <a:r>
              <a:rPr lang="zh-CN" altLang="en-US" dirty="0" smtClean="0"/>
              <a:t> </a:t>
            </a:r>
            <a:r>
              <a:rPr lang="en-US" altLang="zh-CN" dirty="0"/>
              <a:t>(gCO</a:t>
            </a:r>
            <a:r>
              <a:rPr lang="en-US" altLang="zh-CN" baseline="-25000" dirty="0"/>
              <a:t>2</a:t>
            </a:r>
            <a:r>
              <a:rPr lang="en-US" altLang="zh-CN" dirty="0"/>
              <a:t>ton</a:t>
            </a:r>
            <a:r>
              <a:rPr lang="en-US" altLang="zh-CN" baseline="30000" dirty="0"/>
              <a:t>-1</a:t>
            </a:r>
            <a:r>
              <a:rPr lang="en-US" altLang="zh-CN" dirty="0"/>
              <a:t>NM</a:t>
            </a:r>
            <a:r>
              <a:rPr lang="en-US" altLang="zh-CN" baseline="30000" dirty="0"/>
              <a:t>-1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en-US" i="1" dirty="0" smtClean="0"/>
              <a:t> </a:t>
            </a:r>
          </a:p>
          <a:p>
            <a:endParaRPr lang="en-US" dirty="0"/>
          </a:p>
          <a:p>
            <a:endParaRPr lang="en-US" altLang="zh-CN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7437702" y="3769464"/>
            <a:ext cx="406373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Conclusion:</a:t>
            </a:r>
          </a:p>
          <a:p>
            <a:r>
              <a:rPr lang="en-US" altLang="zh-CN" dirty="0" smtClean="0"/>
              <a:t>Unchanged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export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volume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each</a:t>
            </a:r>
            <a:r>
              <a:rPr lang="zh-CN" altLang="en-US" dirty="0" smtClean="0"/>
              <a:t> </a:t>
            </a:r>
            <a:r>
              <a:rPr lang="en-US" altLang="zh-CN" dirty="0" smtClean="0"/>
              <a:t>commodity,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optimized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partners</a:t>
            </a:r>
            <a:r>
              <a:rPr lang="zh-CN" altLang="en-US" dirty="0"/>
              <a:t> </a:t>
            </a:r>
            <a:r>
              <a:rPr lang="zh-CN" altLang="en-US" dirty="0" smtClean="0">
                <a:sym typeface="Wingdings"/>
              </a:rPr>
              <a:t> </a:t>
            </a:r>
            <a:r>
              <a:rPr lang="en-US" altLang="zh-CN" dirty="0" smtClean="0">
                <a:sym typeface="Wingdings"/>
              </a:rPr>
              <a:t>global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shipping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CO</a:t>
            </a:r>
            <a:r>
              <a:rPr lang="en-US" altLang="zh-CN" baseline="-25000" dirty="0" smtClean="0">
                <a:sym typeface="Wingdings"/>
              </a:rPr>
              <a:t>2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emissions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of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international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trade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commodities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can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be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reduced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by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38%.</a:t>
            </a:r>
            <a:r>
              <a:rPr lang="zh-CN" altLang="en-US" dirty="0" smtClean="0">
                <a:sym typeface="Wingdings"/>
              </a:rPr>
              <a:t> </a:t>
            </a:r>
            <a:endParaRPr lang="en-US" altLang="zh-CN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3979333"/>
            <a:ext cx="6350111" cy="2098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550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5330" y="226882"/>
            <a:ext cx="85977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000" b="1" dirty="0" smtClean="0"/>
              <a:t>Bibliography</a:t>
            </a:r>
            <a:endParaRPr lang="en-US" sz="3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76581" y="2550695"/>
            <a:ext cx="1063591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Paper 1: </a:t>
            </a:r>
            <a:r>
              <a:rPr lang="en-US" sz="2500" dirty="0">
                <a:hlinkClick r:id="rId2"/>
              </a:rPr>
              <a:t>https://</a:t>
            </a:r>
            <a:r>
              <a:rPr lang="en-US" sz="2500" dirty="0" smtClean="0">
                <a:hlinkClick r:id="rId2"/>
              </a:rPr>
              <a:t>www.sciencedirect.com/science/article/pii/S0095069612000708</a:t>
            </a:r>
            <a:endParaRPr lang="en-US" sz="2500" dirty="0" smtClean="0"/>
          </a:p>
          <a:p>
            <a:r>
              <a:rPr lang="en-US" sz="2500" dirty="0" smtClean="0"/>
              <a:t>Paper 2:  File will be uploaded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84544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1322679"/>
            <a:ext cx="9603275" cy="1049235"/>
          </a:xfrm>
        </p:spPr>
        <p:txBody>
          <a:bodyPr/>
          <a:lstStyle/>
          <a:p>
            <a:r>
              <a:rPr lang="en-US" altLang="zh-CN" dirty="0" smtClean="0"/>
              <a:t>Both</a:t>
            </a:r>
            <a:r>
              <a:rPr lang="zh-CN" altLang="en-US" dirty="0" smtClean="0"/>
              <a:t> </a:t>
            </a:r>
            <a:r>
              <a:rPr lang="en-US" altLang="zh-CN" dirty="0" smtClean="0"/>
              <a:t>papers</a:t>
            </a:r>
            <a:r>
              <a:rPr lang="mr-IN" altLang="zh-CN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7" y="2015732"/>
            <a:ext cx="9603275" cy="3450613"/>
          </a:xfrm>
        </p:spPr>
        <p:txBody>
          <a:bodyPr/>
          <a:lstStyle/>
          <a:p>
            <a:r>
              <a:rPr lang="en-US" altLang="zh-CN" dirty="0" smtClean="0"/>
              <a:t>Bilateral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flows</a:t>
            </a:r>
          </a:p>
          <a:p>
            <a:r>
              <a:rPr lang="en-US" altLang="zh-CN" dirty="0" smtClean="0"/>
              <a:t>CO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emissions</a:t>
            </a:r>
          </a:p>
          <a:p>
            <a:r>
              <a:rPr lang="en-US" altLang="zh-CN" dirty="0" smtClean="0"/>
              <a:t>Relationship</a:t>
            </a:r>
            <a:r>
              <a:rPr lang="zh-CN" altLang="en-US" dirty="0" smtClean="0"/>
              <a:t> </a:t>
            </a:r>
            <a:r>
              <a:rPr lang="en-US" altLang="zh-CN" dirty="0" smtClean="0"/>
              <a:t>between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16579" y="194919"/>
            <a:ext cx="9603275" cy="1049235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Paper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greenhouse</a:t>
            </a:r>
            <a:r>
              <a:rPr lang="zh-CN" altLang="en-US" dirty="0"/>
              <a:t> </a:t>
            </a:r>
            <a:r>
              <a:rPr lang="en-US" altLang="zh-CN" dirty="0"/>
              <a:t>gas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international</a:t>
            </a:r>
            <a:r>
              <a:rPr lang="zh-CN" altLang="en-US" dirty="0"/>
              <a:t> </a:t>
            </a:r>
            <a:r>
              <a:rPr lang="en-US" altLang="zh-CN" dirty="0"/>
              <a:t>freight</a:t>
            </a:r>
            <a:r>
              <a:rPr lang="zh-CN" altLang="en-US" dirty="0"/>
              <a:t> </a:t>
            </a:r>
            <a:r>
              <a:rPr lang="en-US" altLang="zh-CN" dirty="0" smtClean="0"/>
              <a:t>transport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6579" y="1562453"/>
            <a:ext cx="105372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Contents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interest:</a:t>
            </a:r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(1990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2004</a:t>
            </a:r>
            <a:r>
              <a:rPr lang="en-US" altLang="zh-CN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Modal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shares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region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Emissions (g)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ton-km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ships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  <a:r>
              <a:rPr lang="zh-CN" altLang="en-US" dirty="0"/>
              <a:t> </a:t>
            </a:r>
            <a:r>
              <a:rPr lang="en-US" altLang="zh-CN" dirty="0"/>
              <a:t>(2004)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Trade-related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intensity shares by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C00000"/>
                </a:solidFill>
              </a:rPr>
              <a:t>Relationship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between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GDP growth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and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>
                <a:solidFill>
                  <a:srgbClr val="C00000"/>
                </a:solidFill>
              </a:rPr>
              <a:t>Relationship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between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trade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and</a:t>
            </a:r>
            <a:r>
              <a:rPr lang="zh-CN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CN" dirty="0" smtClean="0">
                <a:solidFill>
                  <a:srgbClr val="C00000"/>
                </a:solidFill>
              </a:rPr>
              <a:t>emissions</a:t>
            </a:r>
            <a:endParaRPr lang="en-US" altLang="zh-CN" b="1" dirty="0" smtClean="0"/>
          </a:p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/>
              <a:t>collected: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GTAP</a:t>
            </a:r>
            <a:r>
              <a:rPr lang="zh-CN" altLang="en-US" dirty="0"/>
              <a:t> </a:t>
            </a:r>
            <a:r>
              <a:rPr lang="en-US" altLang="zh-CN" dirty="0"/>
              <a:t>7,</a:t>
            </a:r>
            <a:r>
              <a:rPr lang="zh-CN" altLang="en-US" dirty="0"/>
              <a:t> </a:t>
            </a:r>
            <a:r>
              <a:rPr lang="en-US" altLang="zh-CN" dirty="0"/>
              <a:t>(aggregated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40</a:t>
            </a:r>
            <a:r>
              <a:rPr lang="zh-CN" altLang="en-US" dirty="0"/>
              <a:t> </a:t>
            </a:r>
            <a:r>
              <a:rPr lang="en-US" altLang="zh-CN" dirty="0"/>
              <a:t>regions</a:t>
            </a:r>
            <a:r>
              <a:rPr lang="zh-CN" altLang="en-US" dirty="0"/>
              <a:t> </a:t>
            </a:r>
            <a:r>
              <a:rPr lang="en-US" altLang="zh-CN" dirty="0"/>
              <a:t>(1600</a:t>
            </a:r>
            <a:r>
              <a:rPr lang="zh-CN" altLang="en-US" dirty="0"/>
              <a:t> </a:t>
            </a:r>
            <a:r>
              <a:rPr lang="en-US" altLang="zh-CN" dirty="0"/>
              <a:t>bilateral</a:t>
            </a:r>
            <a:r>
              <a:rPr lang="zh-CN" altLang="en-US" dirty="0"/>
              <a:t> </a:t>
            </a:r>
            <a:r>
              <a:rPr lang="en-US" altLang="zh-CN" dirty="0"/>
              <a:t>pairs),</a:t>
            </a:r>
            <a:r>
              <a:rPr lang="zh-CN" altLang="en-US" dirty="0"/>
              <a:t> </a:t>
            </a:r>
            <a:r>
              <a:rPr lang="en-US" altLang="zh-CN" dirty="0"/>
              <a:t>23</a:t>
            </a:r>
            <a:r>
              <a:rPr lang="zh-CN" altLang="en-US" dirty="0"/>
              <a:t> </a:t>
            </a:r>
            <a:r>
              <a:rPr lang="en-US" altLang="zh-CN" dirty="0"/>
              <a:t>traded</a:t>
            </a:r>
            <a:r>
              <a:rPr lang="zh-CN" altLang="en-US" dirty="0"/>
              <a:t> </a:t>
            </a:r>
            <a:r>
              <a:rPr lang="en-US" altLang="zh-CN" dirty="0"/>
              <a:t>merchandise</a:t>
            </a:r>
            <a:r>
              <a:rPr lang="zh-CN" altLang="en-US" dirty="0"/>
              <a:t> </a:t>
            </a:r>
            <a:r>
              <a:rPr lang="en-US" altLang="zh-CN" dirty="0"/>
              <a:t>sectors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non-traded</a:t>
            </a:r>
            <a:r>
              <a:rPr lang="zh-CN" altLang="en-US" dirty="0"/>
              <a:t> </a:t>
            </a:r>
            <a:r>
              <a:rPr lang="en-US" altLang="zh-CN" dirty="0"/>
              <a:t>service</a:t>
            </a:r>
            <a:r>
              <a:rPr lang="zh-CN" altLang="en-US" dirty="0"/>
              <a:t> </a:t>
            </a:r>
            <a:r>
              <a:rPr lang="en-US" altLang="zh-CN" dirty="0"/>
              <a:t>sectors)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2004</a:t>
            </a:r>
            <a:r>
              <a:rPr lang="en-US" altLang="zh-CN"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/>
              <a:t>GTAP: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 smtClean="0"/>
              <a:t>Project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Industry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u="sng" dirty="0"/>
              <a:t>bilateral</a:t>
            </a:r>
            <a:r>
              <a:rPr lang="zh-CN" altLang="en-US" u="sng" dirty="0"/>
              <a:t> </a:t>
            </a:r>
            <a:r>
              <a:rPr lang="en-US" altLang="zh-CN" u="sng" dirty="0"/>
              <a:t>country</a:t>
            </a:r>
            <a:r>
              <a:rPr lang="zh-CN" altLang="en-US" u="sng" dirty="0"/>
              <a:t> </a:t>
            </a:r>
            <a:r>
              <a:rPr lang="en-US" altLang="zh-CN" u="sng" dirty="0"/>
              <a:t>pair</a:t>
            </a:r>
            <a:r>
              <a:rPr lang="zh-CN" altLang="en-US" dirty="0"/>
              <a:t> </a:t>
            </a:r>
            <a:r>
              <a:rPr lang="en-US" altLang="zh-CN" dirty="0"/>
              <a:t>on: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modes</a:t>
            </a:r>
          </a:p>
          <a:p>
            <a:pPr marL="285750" indent="-285750">
              <a:buFont typeface="Wingdings" charset="2"/>
              <a:buChar char="§"/>
            </a:pP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en-US" altLang="zh-CN" dirty="0"/>
              <a:t> Emissions.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5" name="TextBox 4"/>
          <p:cNvSpPr txBox="1"/>
          <p:nvPr/>
        </p:nvSpPr>
        <p:spPr>
          <a:xfrm>
            <a:off x="9168384" y="1562453"/>
            <a:ext cx="21854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Emission</a:t>
            </a:r>
            <a:r>
              <a:rPr lang="zh-CN" altLang="en-US" dirty="0" smtClean="0"/>
              <a:t> </a:t>
            </a:r>
            <a:r>
              <a:rPr lang="en-US" altLang="zh-CN" dirty="0"/>
              <a:t>intensity</a:t>
            </a:r>
            <a:r>
              <a:rPr lang="zh-CN" altLang="en-US" dirty="0"/>
              <a:t> </a:t>
            </a:r>
            <a:r>
              <a:rPr lang="en-US" altLang="zh-CN" dirty="0"/>
              <a:t>(CO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equivalents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dollar)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9168384" y="2432304"/>
            <a:ext cx="365760" cy="5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25885" y="2962656"/>
            <a:ext cx="12277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0176643" y="2962656"/>
            <a:ext cx="15965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Output/trade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intensity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0544822" y="2432304"/>
            <a:ext cx="245413" cy="530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16579" y="977976"/>
            <a:ext cx="92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A</a:t>
            </a:r>
            <a:r>
              <a:rPr lang="en-US" dirty="0" err="1" smtClean="0"/>
              <a:t>nca</a:t>
            </a:r>
            <a:r>
              <a:rPr lang="en-US" dirty="0" smtClean="0"/>
              <a:t> </a:t>
            </a:r>
            <a:r>
              <a:rPr lang="en-US" dirty="0" err="1" smtClean="0"/>
              <a:t>Cristea</a:t>
            </a:r>
            <a:r>
              <a:rPr lang="en-US" dirty="0" smtClean="0"/>
              <a:t>, </a:t>
            </a:r>
            <a:r>
              <a:rPr lang="en-US" dirty="0"/>
              <a:t>David </a:t>
            </a:r>
            <a:r>
              <a:rPr lang="en-US" dirty="0" err="1" smtClean="0"/>
              <a:t>Hummels</a:t>
            </a:r>
            <a:r>
              <a:rPr lang="en-US" dirty="0" smtClean="0"/>
              <a:t>, </a:t>
            </a:r>
            <a:r>
              <a:rPr lang="en-US" dirty="0"/>
              <a:t>Laura </a:t>
            </a:r>
            <a:r>
              <a:rPr lang="en-US" dirty="0" err="1" smtClean="0"/>
              <a:t>Puzzello</a:t>
            </a:r>
            <a:r>
              <a:rPr lang="en-US" altLang="zh-CN" dirty="0"/>
              <a:t>,</a:t>
            </a:r>
            <a:r>
              <a:rPr lang="en-US" dirty="0" smtClean="0"/>
              <a:t> </a:t>
            </a:r>
            <a:r>
              <a:rPr lang="en-US" dirty="0" err="1"/>
              <a:t>Misak</a:t>
            </a:r>
            <a:r>
              <a:rPr lang="en-US" dirty="0"/>
              <a:t> </a:t>
            </a:r>
            <a:r>
              <a:rPr lang="en-US" dirty="0" err="1"/>
              <a:t>Avetisyan</a:t>
            </a:r>
            <a:r>
              <a:rPr 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72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03" y="1940038"/>
            <a:ext cx="4584700" cy="5778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003" y="2885449"/>
            <a:ext cx="51831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baseline="30000" dirty="0" err="1"/>
              <a:t>T</a:t>
            </a:r>
            <a:r>
              <a:rPr lang="en-US" altLang="zh-CN" baseline="-25000" dirty="0" err="1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</a:p>
          <a:p>
            <a:r>
              <a:rPr lang="en-US" altLang="zh-CN" dirty="0" err="1"/>
              <a:t>VAL</a:t>
            </a:r>
            <a:r>
              <a:rPr lang="en-US" altLang="zh-CN" baseline="-25000" dirty="0" err="1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flow</a:t>
            </a:r>
          </a:p>
          <a:p>
            <a:r>
              <a:rPr lang="en-US" altLang="zh-CN" dirty="0" err="1"/>
              <a:t>WV</a:t>
            </a:r>
            <a:r>
              <a:rPr lang="en-US" altLang="zh-CN" baseline="-25000" dirty="0" err="1"/>
              <a:t>og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ratio</a:t>
            </a:r>
          </a:p>
          <a:p>
            <a:r>
              <a:rPr lang="en-US" altLang="zh-CN" dirty="0" err="1"/>
              <a:t>Qs</a:t>
            </a:r>
            <a:r>
              <a:rPr lang="en-US" altLang="zh-CN" baseline="30000" dirty="0" err="1"/>
              <a:t>m</a:t>
            </a:r>
            <a:r>
              <a:rPr lang="en-US" altLang="zh-CN" baseline="-25000" dirty="0" err="1"/>
              <a:t>od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quantity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/>
              <a:t>m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kg</a:t>
            </a:r>
          </a:p>
          <a:p>
            <a:r>
              <a:rPr lang="en-US" altLang="zh-CN" dirty="0" err="1"/>
              <a:t>DIST</a:t>
            </a:r>
            <a:r>
              <a:rPr lang="en-US" altLang="zh-CN" baseline="30000" dirty="0" err="1"/>
              <a:t>m</a:t>
            </a:r>
            <a:r>
              <a:rPr lang="en-US" altLang="zh-CN" baseline="-25000" dirty="0" err="1"/>
              <a:t>od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distance</a:t>
            </a:r>
            <a:r>
              <a:rPr lang="zh-CN" altLang="en-US" dirty="0"/>
              <a:t> </a:t>
            </a:r>
            <a:r>
              <a:rPr lang="en-US" altLang="zh-CN" dirty="0"/>
              <a:t>travelled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  <a:r>
              <a:rPr lang="zh-CN" altLang="en-US" dirty="0"/>
              <a:t> </a:t>
            </a:r>
            <a:r>
              <a:rPr lang="en-US" altLang="zh-CN" dirty="0" smtClean="0"/>
              <a:t>m.</a:t>
            </a:r>
            <a:r>
              <a:rPr lang="zh-CN" altLang="en-US" dirty="0" smtClean="0"/>
              <a:t> </a:t>
            </a:r>
            <a:r>
              <a:rPr lang="en-US" altLang="zh-CN" u="sng" dirty="0" smtClean="0"/>
              <a:t>(D</a:t>
            </a:r>
            <a:r>
              <a:rPr lang="en-US" u="sng" dirty="0" smtClean="0"/>
              <a:t>istance </a:t>
            </a:r>
            <a:r>
              <a:rPr lang="en-US" u="sng" dirty="0"/>
              <a:t>data from actual ship </a:t>
            </a:r>
            <a:r>
              <a:rPr lang="en-US" altLang="zh-CN" u="sng" dirty="0" smtClean="0"/>
              <a:t>itineraries</a:t>
            </a:r>
            <a:r>
              <a:rPr lang="en-US" u="sng" dirty="0" smtClean="0"/>
              <a:t> </a:t>
            </a:r>
            <a:r>
              <a:rPr lang="en-US" u="sng" dirty="0"/>
              <a:t>from </a:t>
            </a:r>
            <a:r>
              <a:rPr lang="en-US" u="sng" dirty="0" err="1" smtClean="0"/>
              <a:t>Humm</a:t>
            </a:r>
            <a:r>
              <a:rPr lang="en-US" altLang="zh-CN" u="sng" dirty="0" err="1" smtClean="0"/>
              <a:t>el</a:t>
            </a:r>
            <a:r>
              <a:rPr lang="en-US" u="sng" dirty="0" err="1" smtClean="0"/>
              <a:t>s</a:t>
            </a:r>
            <a:r>
              <a:rPr lang="en-US" u="sng" dirty="0" smtClean="0"/>
              <a:t> </a:t>
            </a:r>
            <a:r>
              <a:rPr lang="en-US" u="sng" dirty="0"/>
              <a:t>and </a:t>
            </a:r>
            <a:r>
              <a:rPr lang="en-US" u="sng" dirty="0" err="1" smtClean="0"/>
              <a:t>Schaur</a:t>
            </a:r>
            <a:r>
              <a:rPr lang="en-US" altLang="zh-CN" u="sng" dirty="0" smtClean="0"/>
              <a:t>.)</a:t>
            </a:r>
            <a:endParaRPr lang="en-US" altLang="zh-CN" u="sng" dirty="0"/>
          </a:p>
          <a:p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CO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 </a:t>
            </a:r>
            <a:r>
              <a:rPr lang="en-US" altLang="zh-CN" dirty="0" smtClean="0"/>
              <a:t>emission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produced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by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m</a:t>
            </a:r>
            <a:r>
              <a:rPr lang="zh-CN" altLang="en-US" dirty="0" smtClean="0"/>
              <a:t> </a:t>
            </a:r>
            <a:r>
              <a:rPr lang="en-US" altLang="zh-CN" dirty="0" smtClean="0"/>
              <a:t>when</a:t>
            </a:r>
            <a:r>
              <a:rPr lang="zh-CN" altLang="en-US" dirty="0" smtClean="0"/>
              <a:t> </a:t>
            </a:r>
            <a:r>
              <a:rPr lang="en-US" altLang="zh-CN" dirty="0" smtClean="0"/>
              <a:t>providing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1</a:t>
            </a:r>
            <a:r>
              <a:rPr lang="zh-CN" altLang="en-US" dirty="0" smtClean="0"/>
              <a:t> </a:t>
            </a:r>
            <a:r>
              <a:rPr lang="en-US" altLang="zh-CN" dirty="0" smtClean="0"/>
              <a:t>kg-km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transportation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10" name="TextBox 9"/>
          <p:cNvSpPr txBox="1"/>
          <p:nvPr/>
        </p:nvSpPr>
        <p:spPr>
          <a:xfrm>
            <a:off x="741847" y="894846"/>
            <a:ext cx="9931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Methodology</a:t>
            </a:r>
            <a:r>
              <a:rPr lang="zh-CN" altLang="en-US" b="1" dirty="0"/>
              <a:t> </a:t>
            </a:r>
            <a:r>
              <a:rPr lang="en-US" altLang="zh-CN" b="1" dirty="0"/>
              <a:t>(aggregation</a:t>
            </a:r>
            <a:r>
              <a:rPr lang="zh-CN" altLang="en-US" b="1" dirty="0"/>
              <a:t> </a:t>
            </a:r>
            <a:r>
              <a:rPr lang="en-US" altLang="zh-CN" b="1" dirty="0"/>
              <a:t>data)</a:t>
            </a:r>
          </a:p>
          <a:p>
            <a:endParaRPr lang="en-US" altLang="zh-CN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9521" y="1989993"/>
            <a:ext cx="4051997" cy="577850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642329" y="2156540"/>
            <a:ext cx="465221" cy="321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539521" y="2886606"/>
            <a:ext cx="48761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baseline="30000" dirty="0" err="1"/>
              <a:t>t</a:t>
            </a:r>
            <a:r>
              <a:rPr lang="en-US" altLang="zh-CN" baseline="-25000" dirty="0" err="1"/>
              <a:t>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exporter</a:t>
            </a:r>
            <a:r>
              <a:rPr lang="zh-CN" altLang="en-US" dirty="0"/>
              <a:t> </a:t>
            </a:r>
            <a:r>
              <a:rPr lang="en-US" altLang="zh-CN" dirty="0"/>
              <a:t>o’s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</a:p>
          <a:p>
            <a:r>
              <a:rPr lang="en-US" altLang="zh-CN" dirty="0" err="1"/>
              <a:t>S</a:t>
            </a:r>
            <a:r>
              <a:rPr lang="en-US" altLang="zh-CN" baseline="-25000" dirty="0" err="1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smtClean="0"/>
              <a:t>d</a:t>
            </a:r>
          </a:p>
          <a:p>
            <a:r>
              <a:rPr lang="en-US" altLang="zh-CN" dirty="0" err="1" smtClean="0"/>
              <a:t>e</a:t>
            </a:r>
            <a:r>
              <a:rPr lang="en-US" altLang="zh-CN" baseline="30000" dirty="0" err="1" smtClean="0"/>
              <a:t>T</a:t>
            </a:r>
            <a:r>
              <a:rPr lang="en-US" altLang="zh-CN" baseline="-25000" dirty="0" err="1" smtClean="0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smtClean="0"/>
              <a:t>o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4" name="Oval 13"/>
          <p:cNvSpPr/>
          <p:nvPr/>
        </p:nvSpPr>
        <p:spPr>
          <a:xfrm>
            <a:off x="2658498" y="1940038"/>
            <a:ext cx="2534652" cy="5778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urved Down Arrow 16"/>
          <p:cNvSpPr/>
          <p:nvPr/>
        </p:nvSpPr>
        <p:spPr>
          <a:xfrm>
            <a:off x="4647719" y="1498813"/>
            <a:ext cx="5582652" cy="491179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13053" y="2431217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Eq.1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930807" y="2507123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Eq.2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41847" y="350298"/>
            <a:ext cx="736743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Calculation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of</a:t>
            </a:r>
            <a:r>
              <a:rPr lang="zh-CN" altLang="en-US" sz="2500" b="1" dirty="0"/>
              <a:t> </a:t>
            </a:r>
            <a:r>
              <a:rPr lang="en-US" altLang="zh-CN" sz="2500" b="1" u="sng" dirty="0"/>
              <a:t>transport</a:t>
            </a:r>
            <a:r>
              <a:rPr lang="zh-CN" altLang="en-US" sz="2500" b="1" u="sng" dirty="0"/>
              <a:t> </a:t>
            </a:r>
            <a:r>
              <a:rPr lang="en-US" altLang="zh-CN" sz="2500" b="1" dirty="0"/>
              <a:t>emission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intensities</a:t>
            </a:r>
            <a:r>
              <a:rPr lang="zh-CN" altLang="en-US" sz="2500" b="1" dirty="0"/>
              <a:t>  </a:t>
            </a:r>
            <a:endParaRPr lang="en-US" altLang="zh-CN" sz="2500" b="1" dirty="0"/>
          </a:p>
        </p:txBody>
      </p:sp>
    </p:spTree>
    <p:extLst>
      <p:ext uri="{BB962C8B-B14F-4D97-AF65-F5344CB8AC3E}">
        <p14:creationId xmlns:p14="http://schemas.microsoft.com/office/powerpoint/2010/main" val="1999683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212" y="1460179"/>
            <a:ext cx="8938835" cy="27524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3212" y="2643518"/>
            <a:ext cx="8631475" cy="192888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3212" y="4455561"/>
            <a:ext cx="8390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international</a:t>
            </a:r>
            <a:r>
              <a:rPr lang="zh-CN" altLang="en-US" dirty="0"/>
              <a:t> </a:t>
            </a:r>
            <a:r>
              <a:rPr lang="en-US" altLang="zh-CN" dirty="0"/>
              <a:t>transport</a:t>
            </a:r>
            <a:r>
              <a:rPr lang="zh-CN" altLang="en-US" dirty="0"/>
              <a:t> </a:t>
            </a:r>
            <a:r>
              <a:rPr lang="en-US" altLang="zh-CN" dirty="0"/>
              <a:t>increase</a:t>
            </a:r>
            <a:r>
              <a:rPr lang="zh-CN" altLang="en-US" dirty="0"/>
              <a:t> </a:t>
            </a:r>
            <a:r>
              <a:rPr lang="en-US" altLang="zh-CN" dirty="0"/>
              <a:t>overtime.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38439" y="341178"/>
            <a:ext cx="991512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Table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of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emission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data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from</a:t>
            </a:r>
            <a:r>
              <a:rPr lang="zh-CN" altLang="en-US" sz="2500" b="1" dirty="0"/>
              <a:t> </a:t>
            </a:r>
            <a:r>
              <a:rPr lang="en-US" altLang="zh-CN" sz="2500" b="1" dirty="0" smtClean="0"/>
              <a:t>shipping</a:t>
            </a:r>
            <a:r>
              <a:rPr lang="zh-CN" altLang="en-US" sz="2500" b="1" dirty="0" smtClean="0"/>
              <a:t> </a:t>
            </a:r>
            <a:r>
              <a:rPr lang="en-US" altLang="zh-CN" sz="2500" b="1" dirty="0"/>
              <a:t>across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time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(1990 to 2004)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90734" y="4212634"/>
            <a:ext cx="2414016" cy="368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eq.1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26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1227" y="145533"/>
            <a:ext cx="1002922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CO</a:t>
            </a:r>
            <a:r>
              <a:rPr lang="en-US" altLang="zh-CN" sz="2500" b="1" baseline="-25000" dirty="0"/>
              <a:t>2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emissions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by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different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transport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modes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(aggregation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data):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1859" y="854866"/>
            <a:ext cx="75894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(g)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ton-km</a:t>
            </a:r>
            <a:r>
              <a:rPr lang="zh-CN" altLang="en-US" dirty="0"/>
              <a:t> </a:t>
            </a:r>
            <a:r>
              <a:rPr lang="en-US" altLang="zh-CN" dirty="0"/>
              <a:t>shipped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ship</a:t>
            </a:r>
            <a:r>
              <a:rPr lang="zh-CN" altLang="en-US" dirty="0"/>
              <a:t> </a:t>
            </a:r>
            <a:r>
              <a:rPr lang="en-US" altLang="zh-CN" dirty="0"/>
              <a:t>types,</a:t>
            </a:r>
            <a:r>
              <a:rPr lang="zh-CN" altLang="en-US" dirty="0"/>
              <a:t> </a:t>
            </a:r>
            <a:r>
              <a:rPr lang="en-US" altLang="zh-CN" dirty="0"/>
              <a:t>taking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account</a:t>
            </a:r>
            <a:r>
              <a:rPr lang="zh-CN" altLang="en-US" dirty="0"/>
              <a:t> </a:t>
            </a:r>
            <a:r>
              <a:rPr lang="en-US" altLang="zh-CN" dirty="0"/>
              <a:t>variability</a:t>
            </a:r>
            <a:r>
              <a:rPr lang="zh-CN" altLang="en-US" dirty="0"/>
              <a:t> </a:t>
            </a:r>
            <a:r>
              <a:rPr lang="en-US" altLang="zh-CN" dirty="0" smtClean="0"/>
              <a:t>across</a:t>
            </a:r>
            <a:r>
              <a:rPr lang="zh-CN" altLang="en-US" dirty="0" smtClean="0"/>
              <a:t> </a:t>
            </a:r>
            <a:r>
              <a:rPr lang="en-US" altLang="zh-CN" dirty="0"/>
              <a:t>vessels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sizes</a:t>
            </a:r>
            <a:r>
              <a:rPr lang="zh-CN" altLang="en-US" dirty="0"/>
              <a:t> </a:t>
            </a:r>
            <a:r>
              <a:rPr lang="en-US" altLang="zh-CN" dirty="0"/>
              <a:t>within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time.</a:t>
            </a:r>
            <a:endParaRPr lang="en-US" dirty="0"/>
          </a:p>
          <a:p>
            <a:endParaRPr lang="en-US" altLang="zh-CN" b="1" dirty="0" smtClean="0"/>
          </a:p>
          <a:p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/>
              <a:t>source:</a:t>
            </a:r>
            <a:r>
              <a:rPr lang="zh-CN" altLang="en-US" b="1" dirty="0"/>
              <a:t> </a:t>
            </a:r>
            <a:r>
              <a:rPr lang="en-US" altLang="zh-CN" dirty="0"/>
              <a:t>“Ship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Study”,</a:t>
            </a:r>
            <a:r>
              <a:rPr lang="zh-CN" altLang="en-US" dirty="0"/>
              <a:t> </a:t>
            </a:r>
            <a:r>
              <a:rPr lang="en-US" altLang="zh-CN" dirty="0"/>
              <a:t>National</a:t>
            </a:r>
            <a:r>
              <a:rPr lang="zh-CN" altLang="en-US" dirty="0"/>
              <a:t> </a:t>
            </a:r>
            <a:r>
              <a:rPr lang="en-US" altLang="zh-CN" dirty="0"/>
              <a:t>Technical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Athens</a:t>
            </a:r>
            <a:r>
              <a:rPr lang="zh-CN" altLang="en-US" dirty="0"/>
              <a:t> </a:t>
            </a:r>
            <a:r>
              <a:rPr lang="en-US" altLang="zh-CN" dirty="0"/>
              <a:t>Laboratory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Maritime</a:t>
            </a:r>
            <a:r>
              <a:rPr lang="zh-CN" altLang="en-US" dirty="0"/>
              <a:t> </a:t>
            </a:r>
            <a:r>
              <a:rPr lang="en-US" altLang="zh-CN" dirty="0"/>
              <a:t>Transport.</a:t>
            </a:r>
          </a:p>
          <a:p>
            <a:endParaRPr lang="en-US" altLang="zh-C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59" y="2609192"/>
            <a:ext cx="7239285" cy="23115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793849" y="4973975"/>
            <a:ext cx="3237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 smtClean="0"/>
              <a:t>eq.1</a:t>
            </a:r>
            <a:endParaRPr lang="en-US" altLang="zh-CN" dirty="0"/>
          </a:p>
        </p:txBody>
      </p:sp>
      <p:sp>
        <p:nvSpPr>
          <p:cNvPr id="11" name="Rectangle 10"/>
          <p:cNvSpPr/>
          <p:nvPr/>
        </p:nvSpPr>
        <p:spPr>
          <a:xfrm>
            <a:off x="1441859" y="3115357"/>
            <a:ext cx="6418411" cy="128976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80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5C979017-854C-A0C6-117F-A588DCDDB38F}"/>
              </a:ext>
            </a:extLst>
          </p:cNvPr>
          <p:cNvSpPr txBox="1"/>
          <p:nvPr/>
        </p:nvSpPr>
        <p:spPr>
          <a:xfrm>
            <a:off x="1453091" y="144780"/>
            <a:ext cx="928581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500" b="1" dirty="0"/>
              <a:t>Table of regional modal shares (by trade value and kg-km)</a:t>
            </a:r>
            <a:endParaRPr lang="zh-CN" altLang="en-US" sz="2500" b="1" dirty="0"/>
          </a:p>
        </p:txBody>
      </p:sp>
      <p:pic>
        <p:nvPicPr>
          <p:cNvPr id="3" name="图片 3">
            <a:extLst>
              <a:ext uri="{FF2B5EF4-FFF2-40B4-BE49-F238E27FC236}">
                <a16:creationId xmlns="" xmlns:a16="http://schemas.microsoft.com/office/drawing/2014/main" id="{E934FF0F-1E36-9299-5BEF-37CF8AB3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1406" y="797117"/>
            <a:ext cx="7816427" cy="373214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="" xmlns:a16="http://schemas.microsoft.com/office/drawing/2014/main" id="{612E257D-51EE-7D6B-0693-99CB29E6BB8F}"/>
              </a:ext>
            </a:extLst>
          </p:cNvPr>
          <p:cNvSpPr/>
          <p:nvPr/>
        </p:nvSpPr>
        <p:spPr>
          <a:xfrm>
            <a:off x="3577167" y="1079436"/>
            <a:ext cx="355939" cy="3449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="" xmlns:a16="http://schemas.microsoft.com/office/drawing/2014/main" id="{266C2BC9-C9EF-D564-E3E0-07780928A5C7}"/>
              </a:ext>
            </a:extLst>
          </p:cNvPr>
          <p:cNvSpPr/>
          <p:nvPr/>
        </p:nvSpPr>
        <p:spPr>
          <a:xfrm>
            <a:off x="6883401" y="1079436"/>
            <a:ext cx="355939" cy="3449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C1CCA598-B878-10CA-F1E4-009A7128B21A}"/>
              </a:ext>
            </a:extLst>
          </p:cNvPr>
          <p:cNvSpPr txBox="1"/>
          <p:nvPr/>
        </p:nvSpPr>
        <p:spPr>
          <a:xfrm>
            <a:off x="1837077" y="4704549"/>
            <a:ext cx="5920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/>
              <a:t>Sea transport dominates 95% of transportation services.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dirty="0" smtClean="0"/>
              <a:t>Central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America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importer:</a:t>
            </a:r>
            <a:r>
              <a:rPr lang="zh-CN" altLang="en-US" dirty="0" smtClean="0"/>
              <a:t> </a:t>
            </a:r>
            <a:r>
              <a:rPr lang="en-US" altLang="zh-CN" dirty="0" smtClean="0"/>
              <a:t>Highest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seaborne</a:t>
            </a:r>
            <a:r>
              <a:rPr lang="zh-CN" altLang="en-US" dirty="0" smtClean="0"/>
              <a:t> </a:t>
            </a:r>
            <a:r>
              <a:rPr lang="en-US" altLang="zh-CN" dirty="0" smtClean="0"/>
              <a:t>trade</a:t>
            </a:r>
            <a:r>
              <a:rPr lang="zh-CN" altLang="en-US" dirty="0" smtClean="0"/>
              <a:t> </a:t>
            </a:r>
            <a:r>
              <a:rPr lang="en-US" altLang="zh-CN" dirty="0" smtClean="0"/>
              <a:t>value</a:t>
            </a:r>
            <a:r>
              <a:rPr lang="zh-CN" altLang="en-US" dirty="0" smtClean="0"/>
              <a:t> </a:t>
            </a:r>
            <a:r>
              <a:rPr lang="en-US" altLang="zh-CN" dirty="0" smtClean="0"/>
              <a:t>share</a:t>
            </a:r>
            <a:r>
              <a:rPr lang="zh-CN" altLang="en-US" dirty="0" smtClean="0"/>
              <a:t> </a:t>
            </a:r>
            <a:endParaRPr lang="en-US" altLang="zh-C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Oceania</a:t>
            </a:r>
            <a:r>
              <a:rPr lang="zh-CN" altLang="en-US" dirty="0" smtClean="0"/>
              <a:t> </a:t>
            </a:r>
            <a:r>
              <a:rPr lang="en-US" altLang="zh-CN" dirty="0" smtClean="0"/>
              <a:t>as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exporter:</a:t>
            </a:r>
            <a:r>
              <a:rPr lang="zh-CN" altLang="en-US" dirty="0" smtClean="0"/>
              <a:t> </a:t>
            </a:r>
            <a:r>
              <a:rPr lang="en-US" altLang="zh-CN" dirty="0"/>
              <a:t>Highest</a:t>
            </a:r>
            <a:r>
              <a:rPr lang="zh-CN" altLang="en-US" dirty="0"/>
              <a:t> </a:t>
            </a:r>
            <a:r>
              <a:rPr lang="en-US" altLang="zh-CN" dirty="0"/>
              <a:t>seaborne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 smtClean="0"/>
              <a:t>share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39ADE885-66D6-FA8E-9D16-40D978E6945B}"/>
              </a:ext>
            </a:extLst>
          </p:cNvPr>
          <p:cNvSpPr txBox="1"/>
          <p:nvPr/>
        </p:nvSpPr>
        <p:spPr>
          <a:xfrm>
            <a:off x="5192183" y="266956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F6F797AC-A446-1012-BFA3-67C37DAA3ED7}"/>
              </a:ext>
            </a:extLst>
          </p:cNvPr>
          <p:cNvSpPr txBox="1"/>
          <p:nvPr/>
        </p:nvSpPr>
        <p:spPr>
          <a:xfrm>
            <a:off x="8046848" y="4529266"/>
            <a:ext cx="269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Source: GTAP 7</a:t>
            </a:r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458074" y="744881"/>
            <a:ext cx="22997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/>
              <a:t>Transportation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services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employed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by</a:t>
            </a:r>
            <a:r>
              <a:rPr lang="zh-CN" altLang="en-US" sz="1500" dirty="0" smtClean="0"/>
              <a:t> </a:t>
            </a:r>
            <a:r>
              <a:rPr lang="en-US" altLang="zh-CN" sz="1500" dirty="0" smtClean="0"/>
              <a:t>trade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04640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6892" y="1495179"/>
            <a:ext cx="73927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/>
              <a:t>Methodology:</a:t>
            </a:r>
          </a:p>
          <a:p>
            <a:r>
              <a:rPr lang="en-US" altLang="zh-CN" dirty="0"/>
              <a:t>CGE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generate</a:t>
            </a:r>
            <a:r>
              <a:rPr lang="zh-CN" altLang="en-US" dirty="0"/>
              <a:t> </a:t>
            </a:r>
            <a:r>
              <a:rPr lang="en-US" altLang="zh-CN" dirty="0"/>
              <a:t>changes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composition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 smtClean="0"/>
              <a:t>resulting</a:t>
            </a:r>
            <a:r>
              <a:rPr lang="zh-CN" altLang="en-US" dirty="0" smtClean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tariff</a:t>
            </a:r>
            <a:r>
              <a:rPr lang="zh-CN" altLang="en-US" dirty="0"/>
              <a:t> </a:t>
            </a:r>
            <a:r>
              <a:rPr lang="en-US" altLang="zh-CN" dirty="0"/>
              <a:t>liberalization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GDP</a:t>
            </a:r>
            <a:r>
              <a:rPr lang="zh-CN" altLang="en-US" dirty="0"/>
              <a:t> </a:t>
            </a:r>
            <a:r>
              <a:rPr lang="en-US" altLang="zh-CN" dirty="0"/>
              <a:t>growth.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947934" y="557743"/>
            <a:ext cx="9603275" cy="104923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46" y="2531003"/>
            <a:ext cx="1734117" cy="516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44028" y="2270708"/>
            <a:ext cx="71242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baseline="30000" dirty="0" err="1"/>
              <a:t>Y</a:t>
            </a:r>
            <a:r>
              <a:rPr lang="en-US" altLang="zh-CN" baseline="-25000" dirty="0" err="1"/>
              <a:t>og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country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</a:p>
          <a:p>
            <a:r>
              <a:rPr lang="en-US" altLang="zh-CN" dirty="0" err="1"/>
              <a:t>Y</a:t>
            </a:r>
            <a:r>
              <a:rPr lang="en-US" altLang="zh-CN" baseline="-25000" dirty="0" err="1"/>
              <a:t>og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output($)</a:t>
            </a:r>
          </a:p>
          <a:p>
            <a:r>
              <a:rPr lang="en-US" altLang="zh-CN" dirty="0" err="1"/>
              <a:t>e</a:t>
            </a:r>
            <a:r>
              <a:rPr lang="en-US" altLang="zh-CN" baseline="30000" dirty="0" err="1"/>
              <a:t>Y</a:t>
            </a:r>
            <a:r>
              <a:rPr lang="en-US" altLang="zh-CN" baseline="-25000" dirty="0" err="1"/>
              <a:t>og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2" y="4052950"/>
            <a:ext cx="2279650" cy="5016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44029" y="3723603"/>
            <a:ext cx="47260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</a:t>
            </a:r>
            <a:r>
              <a:rPr lang="en-US" altLang="zh-CN" baseline="30000" dirty="0" err="1"/>
              <a:t>Y</a:t>
            </a:r>
            <a:r>
              <a:rPr lang="en-US" altLang="zh-CN" baseline="-25000" dirty="0" err="1"/>
              <a:t>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aggregated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country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</a:p>
          <a:p>
            <a:r>
              <a:rPr lang="en-US" altLang="zh-CN" dirty="0" err="1"/>
              <a:t>Y</a:t>
            </a:r>
            <a:r>
              <a:rPr lang="en-US" altLang="zh-CN" baseline="-25000" dirty="0" err="1"/>
              <a:t>o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product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($)</a:t>
            </a:r>
          </a:p>
          <a:p>
            <a:r>
              <a:rPr lang="en-US" altLang="zh-CN" dirty="0"/>
              <a:t>S</a:t>
            </a:r>
            <a:r>
              <a:rPr lang="en-US" altLang="zh-CN" baseline="-25000" dirty="0"/>
              <a:t>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share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total</a:t>
            </a:r>
            <a:r>
              <a:rPr lang="zh-CN" altLang="en-US" dirty="0"/>
              <a:t> </a:t>
            </a:r>
            <a:r>
              <a:rPr lang="en-US" altLang="zh-CN" dirty="0" smtClean="0"/>
              <a:t>trade</a:t>
            </a:r>
          </a:p>
          <a:p>
            <a:endParaRPr lang="en-US" altLang="zh-CN" dirty="0" smtClean="0"/>
          </a:p>
          <a:p>
            <a:r>
              <a:rPr lang="en-US" altLang="zh-CN" dirty="0" err="1" smtClean="0"/>
              <a:t>E</a:t>
            </a:r>
            <a:r>
              <a:rPr lang="en-US" altLang="zh-CN" baseline="-25000" dirty="0" err="1" smtClean="0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CO</a:t>
            </a:r>
            <a:r>
              <a:rPr lang="en-US" altLang="zh-CN" baseline="-25000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associated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origin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destination</a:t>
            </a:r>
            <a:r>
              <a:rPr lang="zh-CN" altLang="en-US" dirty="0"/>
              <a:t> </a:t>
            </a:r>
            <a:r>
              <a:rPr lang="en-US" altLang="zh-CN" dirty="0" smtClean="0"/>
              <a:t>d</a:t>
            </a:r>
          </a:p>
          <a:p>
            <a:r>
              <a:rPr lang="en-US" altLang="zh-CN" dirty="0" err="1"/>
              <a:t>VAL</a:t>
            </a:r>
            <a:r>
              <a:rPr lang="en-US" altLang="zh-CN" baseline="-25000" dirty="0" err="1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trade</a:t>
            </a:r>
            <a:r>
              <a:rPr lang="zh-CN" altLang="en-US" dirty="0"/>
              <a:t> </a:t>
            </a:r>
            <a:r>
              <a:rPr lang="en-US" altLang="zh-CN" dirty="0" smtClean="0"/>
              <a:t>flow</a:t>
            </a:r>
          </a:p>
          <a:p>
            <a:r>
              <a:rPr lang="en-US" altLang="zh-CN" dirty="0" err="1"/>
              <a:t>e</a:t>
            </a:r>
            <a:r>
              <a:rPr lang="en-US" altLang="zh-CN" baseline="30000" dirty="0" err="1"/>
              <a:t>T</a:t>
            </a:r>
            <a:r>
              <a:rPr lang="en-US" altLang="zh-CN" baseline="-25000" dirty="0" err="1"/>
              <a:t>odg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emissions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dollar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o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sp>
        <p:nvSpPr>
          <p:cNvPr id="14" name="TextBox 13"/>
          <p:cNvSpPr txBox="1"/>
          <p:nvPr/>
        </p:nvSpPr>
        <p:spPr>
          <a:xfrm>
            <a:off x="586892" y="252265"/>
            <a:ext cx="10643366" cy="1281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Calculation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of</a:t>
            </a:r>
            <a:r>
              <a:rPr lang="zh-CN" altLang="en-US" sz="2500" b="1" dirty="0"/>
              <a:t> </a:t>
            </a:r>
            <a:r>
              <a:rPr lang="en-US" altLang="zh-CN" sz="2500" b="1" u="sng" dirty="0"/>
              <a:t>output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emission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intensities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of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trade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and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effects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of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growing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trade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emissions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growth (consists of production and transport emission intensities)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498" y="2508481"/>
            <a:ext cx="1958446" cy="52835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867" y="4052950"/>
            <a:ext cx="2478028" cy="50165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871932" y="3091412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Eq.3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00522" y="4554600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Eq.4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534639" y="3074812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Eq.5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34639" y="4554600"/>
            <a:ext cx="994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Eq.6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61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10" y="792747"/>
            <a:ext cx="8564880" cy="3073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94610" y="256674"/>
            <a:ext cx="8197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Table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of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emission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intensities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by</a:t>
            </a:r>
            <a:r>
              <a:rPr lang="zh-CN" altLang="en-US" sz="2500" b="1" dirty="0"/>
              <a:t> </a:t>
            </a:r>
            <a:r>
              <a:rPr lang="en-US" altLang="zh-CN" sz="2500" b="1" dirty="0"/>
              <a:t>region</a:t>
            </a:r>
            <a:endParaRPr lang="en-US" sz="25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802105" y="4335035"/>
            <a:ext cx="89498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/>
              <a:t>Reliance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emission</a:t>
            </a:r>
            <a:r>
              <a:rPr lang="zh-CN" altLang="en-US" dirty="0"/>
              <a:t> </a:t>
            </a:r>
            <a:r>
              <a:rPr lang="en-US" altLang="zh-CN" dirty="0"/>
              <a:t>intensive</a:t>
            </a:r>
            <a:r>
              <a:rPr lang="zh-CN" altLang="en-US" dirty="0"/>
              <a:t> </a:t>
            </a:r>
            <a:r>
              <a:rPr lang="en-US" altLang="zh-CN" dirty="0"/>
              <a:t>commodity</a:t>
            </a:r>
            <a:r>
              <a:rPr lang="zh-CN" altLang="en-US" dirty="0"/>
              <a:t> </a:t>
            </a:r>
            <a:r>
              <a:rPr lang="en-US" altLang="zh-CN" dirty="0"/>
              <a:t>production</a:t>
            </a:r>
            <a:r>
              <a:rPr lang="zh-CN" altLang="en-US" dirty="0"/>
              <a:t> </a:t>
            </a:r>
            <a:r>
              <a:rPr lang="zh-CN" altLang="en-US" dirty="0">
                <a:sym typeface="Wingdings"/>
              </a:rPr>
              <a:t> </a:t>
            </a:r>
            <a:r>
              <a:rPr lang="en-US" altLang="zh-CN" dirty="0">
                <a:sym typeface="Wingdings"/>
              </a:rPr>
              <a:t>very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high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output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emissions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per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dollar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 smtClean="0">
                <a:sym typeface="Wingdings"/>
              </a:rPr>
              <a:t>on</a:t>
            </a:r>
            <a:r>
              <a:rPr lang="zh-CN" altLang="en-US" dirty="0" smtClean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trade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of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South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America,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Oceania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and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the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Middle</a:t>
            </a:r>
            <a:r>
              <a:rPr lang="zh-CN" altLang="en-US" dirty="0">
                <a:sym typeface="Wingdings"/>
              </a:rPr>
              <a:t> </a:t>
            </a:r>
            <a:r>
              <a:rPr lang="en-US" altLang="zh-CN" dirty="0">
                <a:sym typeface="Wingdings"/>
              </a:rPr>
              <a:t>East/Africa</a:t>
            </a:r>
            <a:r>
              <a:rPr lang="zh-CN" altLang="en-US" dirty="0">
                <a:sym typeface="Wingdings"/>
              </a:rPr>
              <a:t> </a:t>
            </a:r>
            <a:endParaRPr lang="en-US" altLang="zh-CN" dirty="0">
              <a:sym typeface="Wingdings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Higher export emission intensity </a:t>
            </a:r>
            <a:r>
              <a:rPr lang="en-US" altLang="zh-CN" dirty="0" smtClean="0">
                <a:sym typeface="Wingdings"/>
              </a:rPr>
              <a:t>in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North America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sym typeface="Wingdings"/>
              </a:rPr>
              <a:t>Higher import emission intensity </a:t>
            </a:r>
            <a:r>
              <a:rPr lang="en-US" altLang="zh-CN" dirty="0" smtClean="0">
                <a:sym typeface="Wingdings"/>
              </a:rPr>
              <a:t>in</a:t>
            </a:r>
            <a:r>
              <a:rPr lang="en-US" dirty="0" smtClean="0">
                <a:sym typeface="Wingdings"/>
              </a:rPr>
              <a:t> </a:t>
            </a:r>
            <a:r>
              <a:rPr lang="en-US" dirty="0">
                <a:sym typeface="Wingdings"/>
              </a:rPr>
              <a:t>East </a:t>
            </a:r>
            <a:r>
              <a:rPr lang="en-US" dirty="0" smtClean="0">
                <a:sym typeface="Wingdings"/>
              </a:rPr>
              <a:t>Asia</a:t>
            </a:r>
            <a:endParaRPr lang="en-US" dirty="0">
              <a:sym typeface="Wingding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88356" y="3817444"/>
            <a:ext cx="326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Calculated</a:t>
            </a:r>
            <a:r>
              <a:rPr lang="zh-CN" altLang="en-US" dirty="0"/>
              <a:t> </a:t>
            </a:r>
            <a:r>
              <a:rPr lang="en-US" altLang="zh-CN" dirty="0"/>
              <a:t>through</a:t>
            </a:r>
            <a:r>
              <a:rPr lang="zh-CN" altLang="en-US" dirty="0"/>
              <a:t> </a:t>
            </a:r>
            <a:r>
              <a:rPr lang="en-US" altLang="zh-CN" dirty="0"/>
              <a:t>eq.1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eq.3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1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3774</TotalTime>
  <Words>1425</Words>
  <Application>Microsoft Macintosh PowerPoint</Application>
  <PresentationFormat>Widescreen</PresentationFormat>
  <Paragraphs>171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Calibri</vt:lpstr>
      <vt:lpstr>Gill Sans MT</vt:lpstr>
      <vt:lpstr>Mangal</vt:lpstr>
      <vt:lpstr>Wingdings</vt:lpstr>
      <vt:lpstr>等线</vt:lpstr>
      <vt:lpstr>等线 Light</vt:lpstr>
      <vt:lpstr>Arial</vt:lpstr>
      <vt:lpstr>Gallery</vt:lpstr>
      <vt:lpstr>Analysis of trade and emissions</vt:lpstr>
      <vt:lpstr>Both papers…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trade and emissions</dc:title>
  <dc:creator>鲍 文慧</dc:creator>
  <cp:lastModifiedBy>鲍 文慧</cp:lastModifiedBy>
  <cp:revision>56</cp:revision>
  <dcterms:created xsi:type="dcterms:W3CDTF">2022-05-12T22:31:51Z</dcterms:created>
  <dcterms:modified xsi:type="dcterms:W3CDTF">2022-05-17T00:00:46Z</dcterms:modified>
</cp:coreProperties>
</file>