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6" r:id="rId2"/>
    <p:sldId id="256" r:id="rId3"/>
    <p:sldId id="259" r:id="rId4"/>
    <p:sldId id="269" r:id="rId5"/>
    <p:sldId id="270" r:id="rId6"/>
    <p:sldId id="271" r:id="rId7"/>
    <p:sldId id="272" r:id="rId8"/>
    <p:sldId id="281" r:id="rId9"/>
    <p:sldId id="257" r:id="rId10"/>
    <p:sldId id="258" r:id="rId11"/>
    <p:sldId id="275" r:id="rId12"/>
    <p:sldId id="282" r:id="rId13"/>
    <p:sldId id="260" r:id="rId14"/>
    <p:sldId id="262" r:id="rId15"/>
    <p:sldId id="264" r:id="rId16"/>
    <p:sldId id="266" r:id="rId17"/>
    <p:sldId id="267" r:id="rId18"/>
    <p:sldId id="268" r:id="rId19"/>
    <p:sldId id="277" r:id="rId20"/>
    <p:sldId id="273" r:id="rId21"/>
    <p:sldId id="274" r:id="rId22"/>
    <p:sldId id="278" r:id="rId23"/>
    <p:sldId id="279" r:id="rId24"/>
  </p:sldIdLst>
  <p:sldSz cx="9906000" cy="6858000" type="A4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4" autoAdjust="0"/>
    <p:restoredTop sz="97513" autoAdjust="0"/>
  </p:normalViewPr>
  <p:slideViewPr>
    <p:cSldViewPr>
      <p:cViewPr>
        <p:scale>
          <a:sx n="66" d="100"/>
          <a:sy n="66" d="100"/>
        </p:scale>
        <p:origin x="-1614" y="-22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32D61-81BC-4218-B4A8-304B0EFC1F7E}" type="datetimeFigureOut">
              <a:rPr lang="tr-TR" smtClean="0"/>
              <a:t>05.02.2019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D9849-FD64-4CA3-A3FB-38B40A0C4BA2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85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D9849-FD64-4CA3-A3FB-38B40A0C4BA2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067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05.02.2019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05.02.2019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05.02.2019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05.02.2019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05.02.2019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05.02.2019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05.02.2019</a:t>
            </a:fld>
            <a:endParaRPr lang="tr-TR" dirty="0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05.02.2019</a:t>
            </a:fld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05.02.2019</a:t>
            </a:fld>
            <a:endParaRPr lang="tr-TR" dirty="0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05.02.2019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05.02.2019</a:t>
            </a:fld>
            <a:endParaRPr lang="tr-TR" dirty="0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05.02.2019</a:t>
            </a:fld>
            <a:endParaRPr lang="tr-TR" dirty="0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44488" y="980728"/>
            <a:ext cx="8915400" cy="1143000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SIMPLE LIBRARY DATABASE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88504" y="2852936"/>
            <a:ext cx="94174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Simple library database project designed by Alp </a:t>
            </a:r>
            <a:r>
              <a:rPr lang="en-US" sz="2000" dirty="0" err="1" smtClean="0"/>
              <a:t>Furkan</a:t>
            </a:r>
            <a:r>
              <a:rPr lang="en-US" sz="2000" dirty="0" smtClean="0"/>
              <a:t> Ü</a:t>
            </a:r>
            <a:r>
              <a:rPr lang="tr-TR" sz="2000" dirty="0" smtClean="0"/>
              <a:t>RKMEZ</a:t>
            </a:r>
            <a:r>
              <a:rPr lang="en-US" sz="2000" dirty="0" smtClean="0"/>
              <a:t> </a:t>
            </a:r>
            <a:r>
              <a:rPr lang="tr-TR" sz="2000" dirty="0" smtClean="0"/>
              <a:t>(</a:t>
            </a:r>
            <a:r>
              <a:rPr lang="tr-TR" sz="2000" dirty="0" err="1" smtClean="0"/>
              <a:t>matr</a:t>
            </a:r>
            <a:r>
              <a:rPr lang="tr-TR" sz="2000" dirty="0" smtClean="0"/>
              <a:t>. </a:t>
            </a:r>
            <a:r>
              <a:rPr lang="tr-TR" sz="2000" dirty="0" err="1" smtClean="0"/>
              <a:t>Num</a:t>
            </a:r>
            <a:r>
              <a:rPr lang="tr-TR" sz="2000" dirty="0" smtClean="0"/>
              <a:t>. 10031115) </a:t>
            </a:r>
            <a:r>
              <a:rPr lang="en-US" sz="2000" dirty="0" smtClean="0"/>
              <a:t>with using</a:t>
            </a:r>
            <a:r>
              <a:rPr lang="tr-TR" sz="2000" smtClean="0"/>
              <a:t>: </a:t>
            </a:r>
            <a:endParaRPr lang="en-US" sz="2000" dirty="0" smtClean="0"/>
          </a:p>
          <a:p>
            <a:r>
              <a:rPr lang="en-US" sz="2000" dirty="0" smtClean="0"/>
              <a:t>SQL, implemented on MySQL 8.0</a:t>
            </a:r>
          </a:p>
          <a:p>
            <a:r>
              <a:rPr lang="en-US" sz="2000" dirty="0" smtClean="0"/>
              <a:t>Java, implemented on Eclipse Java Neon , Java SE 1.8</a:t>
            </a:r>
            <a:endParaRPr lang="tr-TR" sz="2000" dirty="0" smtClean="0"/>
          </a:p>
          <a:p>
            <a:r>
              <a:rPr lang="tr-TR" sz="2000" dirty="0" smtClean="0"/>
              <a:t>To establish a connection between MySQL and Eclipse, </a:t>
            </a:r>
            <a:r>
              <a:rPr lang="tr-TR" sz="2000" dirty="0" err="1" smtClean="0"/>
              <a:t>mysql</a:t>
            </a:r>
            <a:r>
              <a:rPr lang="tr-TR" sz="2000" dirty="0" smtClean="0"/>
              <a:t> java connector 5.1.47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451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88504" y="332656"/>
            <a:ext cx="8915400" cy="1143000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EXTERNAL CONSTRAINTS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5300" y="1600201"/>
            <a:ext cx="9138220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Each </a:t>
            </a:r>
            <a:r>
              <a:rPr lang="en-US" sz="1600" dirty="0"/>
              <a:t>instance of </a:t>
            </a:r>
            <a:r>
              <a:rPr lang="tr-TR" sz="1600" dirty="0" smtClean="0"/>
              <a:t> STUDENT </a:t>
            </a:r>
            <a:r>
              <a:rPr lang="en-US" sz="1600" dirty="0" smtClean="0"/>
              <a:t>participates </a:t>
            </a:r>
            <a:r>
              <a:rPr lang="en-US" sz="1600" dirty="0"/>
              <a:t>to </a:t>
            </a:r>
            <a:r>
              <a:rPr lang="en-US" sz="1600" dirty="0" smtClean="0"/>
              <a:t>ISA-</a:t>
            </a:r>
            <a:r>
              <a:rPr lang="tr-TR" sz="1600" dirty="0"/>
              <a:t>R</a:t>
            </a:r>
            <a:r>
              <a:rPr lang="en-US" sz="1600" dirty="0" smtClean="0"/>
              <a:t>-</a:t>
            </a:r>
            <a:r>
              <a:rPr lang="tr-TR" sz="1600" dirty="0" smtClean="0"/>
              <a:t>S</a:t>
            </a:r>
            <a:r>
              <a:rPr lang="en-US" sz="1600" dirty="0" smtClean="0"/>
              <a:t> </a:t>
            </a:r>
            <a:r>
              <a:rPr lang="en-US" sz="1600" dirty="0"/>
              <a:t>or </a:t>
            </a:r>
            <a:r>
              <a:rPr lang="en-US" sz="1600" dirty="0" smtClean="0"/>
              <a:t>ISA-</a:t>
            </a:r>
            <a:r>
              <a:rPr lang="tr-TR" sz="1600" dirty="0" smtClean="0"/>
              <a:t>E</a:t>
            </a:r>
            <a:r>
              <a:rPr lang="en-US" sz="1600" dirty="0" smtClean="0"/>
              <a:t>-</a:t>
            </a:r>
            <a:r>
              <a:rPr lang="tr-TR" sz="1600" dirty="0" smtClean="0"/>
              <a:t>S</a:t>
            </a:r>
            <a:r>
              <a:rPr lang="en-US" sz="1600" dirty="0" smtClean="0"/>
              <a:t>, </a:t>
            </a:r>
            <a:r>
              <a:rPr lang="en-US" sz="1600" dirty="0"/>
              <a:t>but not to both</a:t>
            </a:r>
            <a:r>
              <a:rPr lang="en-US" sz="1600" dirty="0" smtClean="0"/>
              <a:t>.</a:t>
            </a:r>
            <a:endParaRPr lang="tr-TR" sz="1600" dirty="0" smtClean="0"/>
          </a:p>
          <a:p>
            <a:r>
              <a:rPr lang="en-US" sz="1600" dirty="0" smtClean="0"/>
              <a:t>Each</a:t>
            </a:r>
            <a:r>
              <a:rPr lang="tr-TR" sz="1600" dirty="0" smtClean="0"/>
              <a:t> PERSON can participate either WRİTER or STUDENT </a:t>
            </a:r>
            <a:r>
              <a:rPr lang="tr-TR" sz="1600" dirty="0" err="1" smtClean="0"/>
              <a:t>or</a:t>
            </a:r>
            <a:r>
              <a:rPr lang="tr-TR" sz="1600" dirty="0" smtClean="0"/>
              <a:t> </a:t>
            </a:r>
            <a:r>
              <a:rPr lang="tr-TR" sz="1600" dirty="0" err="1" smtClean="0"/>
              <a:t>both</a:t>
            </a:r>
            <a:r>
              <a:rPr lang="tr-TR" sz="1600" dirty="0" smtClean="0"/>
              <a:t> </a:t>
            </a:r>
            <a:r>
              <a:rPr lang="tr-TR" sz="1600" dirty="0" err="1" smtClean="0"/>
              <a:t>or</a:t>
            </a:r>
            <a:r>
              <a:rPr lang="tr-TR" sz="1600" dirty="0" smtClean="0"/>
              <a:t> </a:t>
            </a:r>
            <a:r>
              <a:rPr lang="tr-TR" sz="1600" dirty="0" err="1" smtClean="0"/>
              <a:t>none</a:t>
            </a:r>
            <a:r>
              <a:rPr lang="tr-TR" sz="1600" dirty="0" smtClean="0"/>
              <a:t> of </a:t>
            </a:r>
            <a:r>
              <a:rPr lang="tr-TR" sz="1600" dirty="0" err="1" smtClean="0"/>
              <a:t>them</a:t>
            </a:r>
            <a:r>
              <a:rPr lang="tr-TR" sz="1600" dirty="0" smtClean="0"/>
              <a:t>.</a:t>
            </a:r>
          </a:p>
          <a:p>
            <a:r>
              <a:rPr lang="en-US" sz="1600" dirty="0" smtClean="0"/>
              <a:t>STUDENT can </a:t>
            </a:r>
            <a:r>
              <a:rPr lang="en-US" sz="1600" dirty="0"/>
              <a:t>borrow any book </a:t>
            </a:r>
            <a:r>
              <a:rPr lang="tr-TR" sz="1600" dirty="0" smtClean="0"/>
              <a:t>i</a:t>
            </a:r>
            <a:r>
              <a:rPr lang="en-US" sz="1600" dirty="0" smtClean="0"/>
              <a:t>f </a:t>
            </a:r>
            <a:r>
              <a:rPr lang="en-US" sz="1600" dirty="0"/>
              <a:t>it registered the </a:t>
            </a:r>
            <a:r>
              <a:rPr lang="en-US" sz="1600" dirty="0" smtClean="0"/>
              <a:t>UN</a:t>
            </a:r>
            <a:r>
              <a:rPr lang="tr-TR" sz="1600" dirty="0" smtClean="0"/>
              <a:t>I</a:t>
            </a:r>
            <a:r>
              <a:rPr lang="en-US" sz="1600" dirty="0" smtClean="0"/>
              <a:t>V</a:t>
            </a:r>
            <a:r>
              <a:rPr lang="tr-TR" sz="1600" dirty="0" smtClean="0"/>
              <a:t>ERSITY in </a:t>
            </a:r>
            <a:r>
              <a:rPr lang="tr-TR" sz="1600" dirty="0" err="1"/>
              <a:t>which</a:t>
            </a:r>
            <a:r>
              <a:rPr lang="tr-TR" sz="1600" dirty="0"/>
              <a:t> </a:t>
            </a:r>
            <a:r>
              <a:rPr lang="tr-TR" sz="1600" dirty="0" err="1"/>
              <a:t>book</a:t>
            </a:r>
            <a:r>
              <a:rPr lang="tr-TR" sz="1600" dirty="0"/>
              <a:t> </a:t>
            </a:r>
            <a:r>
              <a:rPr lang="tr-TR" sz="1600" dirty="0" err="1"/>
              <a:t>located</a:t>
            </a:r>
            <a:r>
              <a:rPr lang="tr-TR" sz="1600" dirty="0"/>
              <a:t> in </a:t>
            </a:r>
            <a:r>
              <a:rPr lang="tr-TR" sz="1600" dirty="0" err="1"/>
              <a:t>its</a:t>
            </a:r>
            <a:r>
              <a:rPr lang="tr-TR" sz="1600" dirty="0"/>
              <a:t> </a:t>
            </a:r>
            <a:r>
              <a:rPr lang="tr-TR" sz="1600" dirty="0" smtClean="0"/>
              <a:t>LIBRARY.</a:t>
            </a:r>
          </a:p>
          <a:p>
            <a:r>
              <a:rPr lang="tr-TR" sz="1600" dirty="0" err="1" smtClean="0"/>
              <a:t>If</a:t>
            </a:r>
            <a:r>
              <a:rPr lang="tr-TR" sz="1600" dirty="0" smtClean="0"/>
              <a:t> </a:t>
            </a:r>
            <a:r>
              <a:rPr lang="tr-TR" sz="1600" dirty="0" err="1"/>
              <a:t>any</a:t>
            </a:r>
            <a:r>
              <a:rPr lang="tr-TR" sz="1600" dirty="0"/>
              <a:t> </a:t>
            </a:r>
            <a:r>
              <a:rPr lang="tr-TR" sz="1600" dirty="0" smtClean="0"/>
              <a:t>REGULAR </a:t>
            </a:r>
            <a:r>
              <a:rPr lang="tr-TR" sz="1600" dirty="0" err="1" smtClean="0"/>
              <a:t>student</a:t>
            </a:r>
            <a:r>
              <a:rPr lang="tr-TR" sz="1600" dirty="0" smtClean="0"/>
              <a:t> </a:t>
            </a:r>
            <a:r>
              <a:rPr lang="tr-TR" sz="1600" dirty="0" err="1"/>
              <a:t>starts</a:t>
            </a:r>
            <a:r>
              <a:rPr lang="tr-TR" sz="1600" dirty="0"/>
              <a:t> an </a:t>
            </a:r>
            <a:r>
              <a:rPr lang="tr-TR" sz="1600" dirty="0" err="1"/>
              <a:t>exchange</a:t>
            </a:r>
            <a:r>
              <a:rPr lang="tr-TR" sz="1600" dirty="0"/>
              <a:t> program in </a:t>
            </a:r>
            <a:r>
              <a:rPr lang="tr-TR" sz="1600" dirty="0" err="1"/>
              <a:t>any</a:t>
            </a:r>
            <a:r>
              <a:rPr lang="tr-TR" sz="1600" dirty="0"/>
              <a:t> </a:t>
            </a:r>
            <a:r>
              <a:rPr lang="tr-TR" sz="1600" dirty="0" smtClean="0"/>
              <a:t>UNİVERSİTY, </a:t>
            </a:r>
            <a:r>
              <a:rPr lang="tr-TR" sz="1600" dirty="0" err="1"/>
              <a:t>no</a:t>
            </a:r>
            <a:r>
              <a:rPr lang="tr-TR" sz="1600" dirty="0"/>
              <a:t> </a:t>
            </a:r>
            <a:r>
              <a:rPr lang="tr-TR" sz="1600" dirty="0" err="1"/>
              <a:t>longer</a:t>
            </a:r>
            <a:r>
              <a:rPr lang="tr-TR" sz="1600" dirty="0"/>
              <a:t> it is </a:t>
            </a:r>
            <a:r>
              <a:rPr lang="tr-TR" sz="1600" dirty="0" smtClean="0"/>
              <a:t>REGULAR </a:t>
            </a:r>
            <a:r>
              <a:rPr lang="tr-TR" sz="1600" dirty="0" err="1" smtClean="0"/>
              <a:t>student</a:t>
            </a:r>
            <a:r>
              <a:rPr lang="tr-TR" sz="1600" dirty="0" smtClean="0"/>
              <a:t>.</a:t>
            </a:r>
          </a:p>
          <a:p>
            <a:r>
              <a:rPr lang="tr-TR" sz="1600" dirty="0" err="1"/>
              <a:t>If</a:t>
            </a:r>
            <a:r>
              <a:rPr lang="tr-TR" sz="1600" dirty="0"/>
              <a:t> a </a:t>
            </a:r>
            <a:r>
              <a:rPr lang="tr-TR" sz="1600" dirty="0" smtClean="0"/>
              <a:t>STUDENT is </a:t>
            </a:r>
            <a:r>
              <a:rPr lang="tr-TR" sz="1600" dirty="0"/>
              <a:t>an </a:t>
            </a:r>
            <a:r>
              <a:rPr lang="tr-TR" sz="1600" dirty="0" smtClean="0"/>
              <a:t>EXCHANGE </a:t>
            </a:r>
            <a:r>
              <a:rPr lang="tr-TR" sz="1600" dirty="0" err="1" smtClean="0"/>
              <a:t>student</a:t>
            </a:r>
            <a:r>
              <a:rPr lang="tr-TR" sz="1600" dirty="0"/>
              <a:t>, </a:t>
            </a:r>
            <a:r>
              <a:rPr lang="tr-TR" sz="1600" dirty="0" err="1"/>
              <a:t>duration</a:t>
            </a:r>
            <a:r>
              <a:rPr lang="tr-TR" sz="1600" dirty="0"/>
              <a:t> of </a:t>
            </a:r>
            <a:r>
              <a:rPr lang="tr-TR" sz="1600" dirty="0" err="1"/>
              <a:t>stay</a:t>
            </a:r>
            <a:r>
              <a:rPr lang="tr-TR" sz="1600" dirty="0"/>
              <a:t> </a:t>
            </a:r>
            <a:r>
              <a:rPr lang="tr-TR" sz="1600" dirty="0" err="1"/>
              <a:t>cannot</a:t>
            </a:r>
            <a:r>
              <a:rPr lang="tr-TR" sz="1600" dirty="0"/>
              <a:t> be </a:t>
            </a:r>
            <a:r>
              <a:rPr lang="tr-TR" sz="1600" dirty="0" err="1"/>
              <a:t>longer</a:t>
            </a:r>
            <a:r>
              <a:rPr lang="tr-TR" sz="1600" dirty="0"/>
              <a:t> </a:t>
            </a:r>
            <a:r>
              <a:rPr lang="tr-TR" sz="1600" dirty="0" err="1"/>
              <a:t>than</a:t>
            </a:r>
            <a:r>
              <a:rPr lang="tr-TR" sz="1600" dirty="0"/>
              <a:t> 10 </a:t>
            </a:r>
            <a:r>
              <a:rPr lang="tr-TR" sz="1600" dirty="0" err="1"/>
              <a:t>months</a:t>
            </a:r>
            <a:r>
              <a:rPr lang="tr-TR" sz="1600" dirty="0"/>
              <a:t>. </a:t>
            </a:r>
          </a:p>
          <a:p>
            <a:endParaRPr lang="en-US" sz="1600" dirty="0" smtClean="0"/>
          </a:p>
          <a:p>
            <a:pPr marL="0" indent="0">
              <a:buNone/>
            </a:pPr>
            <a:endParaRPr lang="tr-TR" sz="1600" dirty="0" smtClean="0"/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22851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ADDITIONAL ENTITIES, RELATIONSHIPS &amp; ATTRIBUTES AFTER RESTRUCTURING 1 / 2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227605"/>
              </p:ext>
            </p:extLst>
          </p:nvPr>
        </p:nvGraphicFramePr>
        <p:xfrm>
          <a:off x="776536" y="1988840"/>
          <a:ext cx="840938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/>
                <a:gridCol w="1656184"/>
                <a:gridCol w="1584176"/>
                <a:gridCol w="3584848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CONCEPT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CONSTRUCT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VOLUME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DESCRIPTION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TEL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ENTITY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300.000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PERSON’S TELEPHONE NUMBERS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717894"/>
              </p:ext>
            </p:extLst>
          </p:nvPr>
        </p:nvGraphicFramePr>
        <p:xfrm>
          <a:off x="776536" y="2852936"/>
          <a:ext cx="8424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833"/>
                <a:gridCol w="1642527"/>
                <a:gridCol w="1584176"/>
                <a:gridCol w="36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CONCEPT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CONSTRUCT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VOLUME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DESCRIPTION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ISA W-P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RELATIONSHIP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WRITER IS A PERSON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ISA S-P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RELATIONSHIP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20.000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STUDENT IS A PERSON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ISA R-S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RELATIONSHIP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15.000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REGULAR IS A STUDENT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ISA E-S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RELATIONSHIP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5.000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EXCHANGE IS A STUDENT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HAS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RELATIONSHIP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400.000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PERSON’S NUMBER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736032"/>
              </p:ext>
            </p:extLst>
          </p:nvPr>
        </p:nvGraphicFramePr>
        <p:xfrm>
          <a:off x="776536" y="5229200"/>
          <a:ext cx="842493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1872208"/>
                <a:gridCol w="4248471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COLUMN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DATA TYPE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DESCRIPTION</a:t>
                      </a:r>
                    </a:p>
                  </a:txBody>
                  <a:tcPr/>
                </a:tc>
              </a:tr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NUMBER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VARCHAR(20)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PRIMARY KEY, TELEPHONE</a:t>
                      </a:r>
                      <a:r>
                        <a:rPr lang="tr-TR" baseline="0" dirty="0" smtClean="0"/>
                        <a:t> NUMBERS</a:t>
                      </a:r>
                      <a:endParaRPr lang="tr-TR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4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rgbClr val="FF0000"/>
                </a:solidFill>
              </a:rPr>
              <a:t>ADDITIONAL ENTITIES, RELATIONSHIPS &amp; ATTRIBUTES AFTER </a:t>
            </a:r>
            <a:r>
              <a:rPr lang="tr-TR" dirty="0" smtClean="0">
                <a:solidFill>
                  <a:srgbClr val="FF0000"/>
                </a:solidFill>
              </a:rPr>
              <a:t>RESTRUCTURING 2 </a:t>
            </a:r>
            <a:r>
              <a:rPr lang="tr-TR" dirty="0">
                <a:solidFill>
                  <a:srgbClr val="FF0000"/>
                </a:solidFill>
              </a:rPr>
              <a:t>/ 2</a:t>
            </a:r>
            <a:endParaRPr lang="en-US" dirty="0"/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331204"/>
              </p:ext>
            </p:extLst>
          </p:nvPr>
        </p:nvGraphicFramePr>
        <p:xfrm>
          <a:off x="1208584" y="2564904"/>
          <a:ext cx="741682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/>
                <a:gridCol w="2472275"/>
                <a:gridCol w="24722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PROCESS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PRIMARY</a:t>
                      </a:r>
                      <a:r>
                        <a:rPr lang="tr-TR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ISSUCCEED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CHAR(1)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ACTUALLY ENUM (‘+’, ‘-’)</a:t>
                      </a:r>
                    </a:p>
                    <a:p>
                      <a:pPr algn="ctr"/>
                      <a:r>
                        <a:rPr lang="tr-TR" dirty="0" smtClean="0"/>
                        <a:t>SUCCEED OR FAILED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TYPE OF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ENUM</a:t>
                      </a:r>
                      <a:r>
                        <a:rPr lang="tr-TR" baseline="0" dirty="0" smtClean="0"/>
                        <a:t> (‘B’, ‘R’)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B: BORROW R: RETURN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DATE OF PROCESS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30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DIRECT TRANSLATION 1/6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16496" y="1567333"/>
            <a:ext cx="89154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1800" dirty="0" smtClean="0"/>
              <a:t>	</a:t>
            </a:r>
            <a:r>
              <a:rPr lang="tr-TR" sz="1800" dirty="0" smtClean="0">
                <a:solidFill>
                  <a:schemeClr val="accent3"/>
                </a:solidFill>
              </a:rPr>
              <a:t>University (</a:t>
            </a:r>
            <a:r>
              <a:rPr lang="tr-TR" sz="1800" u="sng" dirty="0" smtClean="0">
                <a:solidFill>
                  <a:schemeClr val="accent3"/>
                </a:solidFill>
              </a:rPr>
              <a:t>ID</a:t>
            </a:r>
            <a:r>
              <a:rPr lang="tr-TR" sz="1800" dirty="0" smtClean="0">
                <a:solidFill>
                  <a:schemeClr val="accent3"/>
                </a:solidFill>
              </a:rPr>
              <a:t>, name, </a:t>
            </a:r>
            <a:r>
              <a:rPr lang="tr-TR" sz="1800" dirty="0" err="1" smtClean="0">
                <a:solidFill>
                  <a:schemeClr val="accent3"/>
                </a:solidFill>
              </a:rPr>
              <a:t>numberOfStudents</a:t>
            </a:r>
            <a:r>
              <a:rPr lang="tr-TR" sz="1800" dirty="0" smtClean="0">
                <a:solidFill>
                  <a:schemeClr val="accent3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tr-TR" sz="1800" dirty="0" smtClean="0">
                <a:solidFill>
                  <a:srgbClr val="C00000"/>
                </a:solidFill>
              </a:rPr>
              <a:t>		</a:t>
            </a:r>
            <a:r>
              <a:rPr lang="tr-TR" sz="1800" dirty="0">
                <a:solidFill>
                  <a:srgbClr val="C00000"/>
                </a:solidFill>
              </a:rPr>
              <a:t>f</a:t>
            </a:r>
            <a:r>
              <a:rPr lang="tr-TR" sz="1800" dirty="0" smtClean="0">
                <a:solidFill>
                  <a:srgbClr val="C00000"/>
                </a:solidFill>
              </a:rPr>
              <a:t>oreign key: </a:t>
            </a:r>
            <a:r>
              <a:rPr lang="tr-TR" sz="1800" dirty="0" err="1" smtClean="0">
                <a:solidFill>
                  <a:srgbClr val="C00000"/>
                </a:solidFill>
              </a:rPr>
              <a:t>University</a:t>
            </a:r>
            <a:r>
              <a:rPr lang="tr-TR" sz="1800" dirty="0" smtClean="0">
                <a:solidFill>
                  <a:srgbClr val="C00000"/>
                </a:solidFill>
              </a:rPr>
              <a:t>[ID]</a:t>
            </a:r>
            <a:r>
              <a:rPr lang="zh-CN" altLang="en-US" sz="1800" dirty="0">
                <a:solidFill>
                  <a:srgbClr val="C00000"/>
                </a:solidFill>
              </a:rPr>
              <a:t> ⊆ </a:t>
            </a:r>
            <a:r>
              <a:rPr lang="tr-TR" sz="1800" dirty="0" smtClean="0">
                <a:solidFill>
                  <a:srgbClr val="C00000"/>
                </a:solidFill>
              </a:rPr>
              <a:t>Site[</a:t>
            </a:r>
            <a:r>
              <a:rPr lang="tr-TR" sz="1800" dirty="0" err="1" smtClean="0">
                <a:solidFill>
                  <a:srgbClr val="C00000"/>
                </a:solidFill>
              </a:rPr>
              <a:t>University</a:t>
            </a:r>
            <a:r>
              <a:rPr lang="tr-TR" sz="1800" dirty="0" smtClean="0">
                <a:solidFill>
                  <a:srgbClr val="C00000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tr-TR" sz="1800" dirty="0">
                <a:solidFill>
                  <a:srgbClr val="C00000"/>
                </a:solidFill>
              </a:rPr>
              <a:t>	</a:t>
            </a:r>
            <a:r>
              <a:rPr lang="tr-TR" sz="1800" dirty="0" smtClean="0">
                <a:solidFill>
                  <a:srgbClr val="C00000"/>
                </a:solidFill>
              </a:rPr>
              <a:t>	</a:t>
            </a:r>
            <a:r>
              <a:rPr lang="tr-TR" sz="1800" dirty="0" err="1" smtClean="0">
                <a:solidFill>
                  <a:srgbClr val="C00000"/>
                </a:solidFill>
              </a:rPr>
              <a:t>inclusion</a:t>
            </a:r>
            <a:r>
              <a:rPr lang="tr-TR" sz="1800" dirty="0" smtClean="0">
                <a:solidFill>
                  <a:srgbClr val="C00000"/>
                </a:solidFill>
              </a:rPr>
              <a:t>: </a:t>
            </a:r>
            <a:r>
              <a:rPr lang="tr-TR" sz="1800" dirty="0" err="1" smtClean="0">
                <a:solidFill>
                  <a:srgbClr val="C00000"/>
                </a:solidFill>
              </a:rPr>
              <a:t>University</a:t>
            </a:r>
            <a:r>
              <a:rPr lang="tr-TR" sz="1800" dirty="0" smtClean="0">
                <a:solidFill>
                  <a:srgbClr val="C00000"/>
                </a:solidFill>
              </a:rPr>
              <a:t>[ID]</a:t>
            </a:r>
            <a:r>
              <a:rPr lang="zh-CN" altLang="en-US" sz="1800" dirty="0">
                <a:solidFill>
                  <a:srgbClr val="C00000"/>
                </a:solidFill>
              </a:rPr>
              <a:t> ⊆ </a:t>
            </a:r>
            <a:r>
              <a:rPr lang="tr-TR" sz="1800" dirty="0" err="1" smtClean="0">
                <a:solidFill>
                  <a:srgbClr val="C00000"/>
                </a:solidFill>
              </a:rPr>
              <a:t>LibraryIn</a:t>
            </a:r>
            <a:r>
              <a:rPr lang="tr-TR" sz="1800" dirty="0" smtClean="0">
                <a:solidFill>
                  <a:srgbClr val="C00000"/>
                </a:solidFill>
              </a:rPr>
              <a:t>[</a:t>
            </a:r>
            <a:r>
              <a:rPr lang="tr-TR" sz="1800" dirty="0" err="1" smtClean="0">
                <a:solidFill>
                  <a:srgbClr val="C00000"/>
                </a:solidFill>
              </a:rPr>
              <a:t>University</a:t>
            </a:r>
            <a:r>
              <a:rPr lang="tr-TR" sz="1800" dirty="0" smtClean="0">
                <a:solidFill>
                  <a:srgbClr val="C00000"/>
                </a:solidFill>
              </a:rPr>
              <a:t>]</a:t>
            </a:r>
            <a:endParaRPr lang="tr-TR" sz="18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tr-TR" sz="1800" dirty="0"/>
          </a:p>
          <a:p>
            <a:pPr marL="457200" lvl="1" indent="0">
              <a:buNone/>
            </a:pPr>
            <a:r>
              <a:rPr lang="tr-TR" sz="1800" dirty="0" smtClean="0">
                <a:solidFill>
                  <a:schemeClr val="accent3"/>
                </a:solidFill>
              </a:rPr>
              <a:t>	Library (</a:t>
            </a:r>
            <a:r>
              <a:rPr lang="tr-TR" sz="1800" u="sng" dirty="0" smtClean="0">
                <a:solidFill>
                  <a:schemeClr val="accent3"/>
                </a:solidFill>
              </a:rPr>
              <a:t>ID</a:t>
            </a:r>
            <a:r>
              <a:rPr lang="tr-TR" sz="1800" dirty="0" smtClean="0">
                <a:solidFill>
                  <a:schemeClr val="accent3"/>
                </a:solidFill>
              </a:rPr>
              <a:t>, </a:t>
            </a:r>
            <a:r>
              <a:rPr lang="tr-TR" sz="1800" dirty="0" err="1" smtClean="0">
                <a:solidFill>
                  <a:schemeClr val="accent3"/>
                </a:solidFill>
              </a:rPr>
              <a:t>capacity</a:t>
            </a:r>
            <a:r>
              <a:rPr lang="tr-TR" sz="1800" dirty="0" smtClean="0">
                <a:solidFill>
                  <a:schemeClr val="accent3"/>
                </a:solidFill>
              </a:rPr>
              <a:t>, </a:t>
            </a:r>
            <a:r>
              <a:rPr lang="tr-TR" sz="1800" dirty="0" err="1" smtClean="0">
                <a:solidFill>
                  <a:schemeClr val="accent3"/>
                </a:solidFill>
              </a:rPr>
              <a:t>numberOfBooks</a:t>
            </a:r>
            <a:r>
              <a:rPr lang="tr-TR" sz="1800" dirty="0" smtClean="0">
                <a:solidFill>
                  <a:schemeClr val="accent3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tr-TR" sz="1800" dirty="0" smtClean="0">
                <a:solidFill>
                  <a:srgbClr val="C00000"/>
                </a:solidFill>
              </a:rPr>
              <a:t>		foreign key: Library[ID]</a:t>
            </a:r>
            <a:r>
              <a:rPr lang="zh-CN" altLang="en-US" sz="1800" dirty="0">
                <a:solidFill>
                  <a:srgbClr val="C00000"/>
                </a:solidFill>
              </a:rPr>
              <a:t> ⊆ </a:t>
            </a:r>
            <a:r>
              <a:rPr lang="tr-TR" sz="1800" dirty="0" smtClean="0">
                <a:solidFill>
                  <a:srgbClr val="C00000"/>
                </a:solidFill>
              </a:rPr>
              <a:t>LibraryIn[Library]</a:t>
            </a:r>
          </a:p>
          <a:p>
            <a:pPr marL="457200" lvl="1" indent="0">
              <a:buNone/>
            </a:pPr>
            <a:r>
              <a:rPr lang="tr-TR" sz="1800" dirty="0">
                <a:solidFill>
                  <a:srgbClr val="C00000"/>
                </a:solidFill>
              </a:rPr>
              <a:t>	</a:t>
            </a:r>
            <a:r>
              <a:rPr lang="tr-TR" sz="1800" dirty="0" smtClean="0">
                <a:solidFill>
                  <a:srgbClr val="C00000"/>
                </a:solidFill>
              </a:rPr>
              <a:t>	</a:t>
            </a:r>
            <a:r>
              <a:rPr lang="tr-TR" sz="1800" dirty="0" err="1">
                <a:solidFill>
                  <a:srgbClr val="C00000"/>
                </a:solidFill>
              </a:rPr>
              <a:t>inclusion</a:t>
            </a:r>
            <a:r>
              <a:rPr lang="tr-TR" sz="1800" dirty="0">
                <a:solidFill>
                  <a:srgbClr val="C00000"/>
                </a:solidFill>
              </a:rPr>
              <a:t>: </a:t>
            </a:r>
            <a:r>
              <a:rPr lang="tr-TR" sz="1800" dirty="0" smtClean="0">
                <a:solidFill>
                  <a:srgbClr val="C00000"/>
                </a:solidFill>
              </a:rPr>
              <a:t>Library[ID</a:t>
            </a:r>
            <a:r>
              <a:rPr lang="tr-TR" sz="1800" dirty="0">
                <a:solidFill>
                  <a:srgbClr val="C00000"/>
                </a:solidFill>
              </a:rPr>
              <a:t>]</a:t>
            </a:r>
            <a:r>
              <a:rPr lang="zh-CN" altLang="en-US" sz="1800" dirty="0">
                <a:solidFill>
                  <a:srgbClr val="C00000"/>
                </a:solidFill>
              </a:rPr>
              <a:t> ⊆ </a:t>
            </a:r>
            <a:r>
              <a:rPr lang="tr-TR" altLang="zh-CN" sz="1800" dirty="0" err="1" smtClean="0">
                <a:solidFill>
                  <a:srgbClr val="C00000"/>
                </a:solidFill>
              </a:rPr>
              <a:t>Copy</a:t>
            </a:r>
            <a:r>
              <a:rPr lang="tr-TR" sz="1800" dirty="0" err="1" smtClean="0">
                <a:solidFill>
                  <a:srgbClr val="C00000"/>
                </a:solidFill>
              </a:rPr>
              <a:t>In</a:t>
            </a:r>
            <a:r>
              <a:rPr lang="tr-TR" sz="1800" dirty="0" smtClean="0">
                <a:solidFill>
                  <a:srgbClr val="C00000"/>
                </a:solidFill>
              </a:rPr>
              <a:t>[Library]</a:t>
            </a:r>
          </a:p>
          <a:p>
            <a:pPr marL="457200" lvl="1" indent="0">
              <a:buNone/>
            </a:pPr>
            <a:r>
              <a:rPr lang="tr-TR" sz="1800" dirty="0"/>
              <a:t>	</a:t>
            </a:r>
            <a:endParaRPr lang="tr-TR" sz="1800" dirty="0" smtClean="0"/>
          </a:p>
          <a:p>
            <a:pPr marL="457200" lvl="1" indent="0">
              <a:buNone/>
            </a:pPr>
            <a:r>
              <a:rPr lang="tr-TR" sz="1800" dirty="0">
                <a:solidFill>
                  <a:schemeClr val="accent3"/>
                </a:solidFill>
              </a:rPr>
              <a:t>	</a:t>
            </a:r>
            <a:r>
              <a:rPr lang="tr-TR" sz="1800" dirty="0" smtClean="0">
                <a:solidFill>
                  <a:schemeClr val="accent3"/>
                </a:solidFill>
              </a:rPr>
              <a:t>Book (</a:t>
            </a:r>
            <a:r>
              <a:rPr lang="tr-TR" sz="1800" u="sng" dirty="0" smtClean="0">
                <a:solidFill>
                  <a:schemeClr val="accent3"/>
                </a:solidFill>
              </a:rPr>
              <a:t>ISBN</a:t>
            </a:r>
            <a:r>
              <a:rPr lang="tr-TR" sz="1800" dirty="0" smtClean="0">
                <a:solidFill>
                  <a:schemeClr val="accent3"/>
                </a:solidFill>
              </a:rPr>
              <a:t>, name)</a:t>
            </a:r>
          </a:p>
          <a:p>
            <a:pPr marL="457200" lvl="1" indent="0">
              <a:buNone/>
            </a:pPr>
            <a:r>
              <a:rPr lang="tr-TR" sz="1800" dirty="0" smtClean="0">
                <a:solidFill>
                  <a:srgbClr val="C00000"/>
                </a:solidFill>
              </a:rPr>
              <a:t>		foreign key: </a:t>
            </a:r>
            <a:r>
              <a:rPr lang="tr-TR" sz="1800" dirty="0" err="1" smtClean="0">
                <a:solidFill>
                  <a:srgbClr val="C00000"/>
                </a:solidFill>
              </a:rPr>
              <a:t>Book</a:t>
            </a:r>
            <a:r>
              <a:rPr lang="tr-TR" sz="1800" dirty="0" smtClean="0">
                <a:solidFill>
                  <a:srgbClr val="C00000"/>
                </a:solidFill>
              </a:rPr>
              <a:t>[ISBN]</a:t>
            </a:r>
            <a:r>
              <a:rPr lang="zh-CN" altLang="en-US" sz="1800" dirty="0">
                <a:solidFill>
                  <a:srgbClr val="C00000"/>
                </a:solidFill>
              </a:rPr>
              <a:t> ⊆ </a:t>
            </a:r>
            <a:r>
              <a:rPr lang="tr-TR" sz="1800" dirty="0" smtClean="0">
                <a:solidFill>
                  <a:srgbClr val="C00000"/>
                </a:solidFill>
              </a:rPr>
              <a:t>WrittenBy[Book]</a:t>
            </a:r>
          </a:p>
          <a:p>
            <a:pPr marL="457200" lvl="1" indent="0">
              <a:buNone/>
            </a:pPr>
            <a:r>
              <a:rPr lang="tr-TR" sz="1800" dirty="0">
                <a:solidFill>
                  <a:srgbClr val="C00000"/>
                </a:solidFill>
              </a:rPr>
              <a:t>	</a:t>
            </a:r>
            <a:r>
              <a:rPr lang="tr-TR" sz="1800" dirty="0" smtClean="0">
                <a:solidFill>
                  <a:srgbClr val="C00000"/>
                </a:solidFill>
              </a:rPr>
              <a:t>	</a:t>
            </a:r>
            <a:r>
              <a:rPr lang="tr-TR" sz="1800" dirty="0" err="1" smtClean="0">
                <a:solidFill>
                  <a:srgbClr val="C00000"/>
                </a:solidFill>
              </a:rPr>
              <a:t>inclusion</a:t>
            </a:r>
            <a:r>
              <a:rPr lang="tr-TR" sz="1800" dirty="0" smtClean="0">
                <a:solidFill>
                  <a:srgbClr val="C00000"/>
                </a:solidFill>
              </a:rPr>
              <a:t>: Book[ISBN] </a:t>
            </a:r>
            <a:r>
              <a:rPr lang="zh-CN" altLang="en-US" sz="1800" dirty="0">
                <a:solidFill>
                  <a:srgbClr val="C00000"/>
                </a:solidFill>
              </a:rPr>
              <a:t>⊆ </a:t>
            </a:r>
            <a:r>
              <a:rPr lang="tr-TR" sz="1800" dirty="0" smtClean="0">
                <a:solidFill>
                  <a:srgbClr val="C00000"/>
                </a:solidFill>
              </a:rPr>
              <a:t>of[Book]</a:t>
            </a:r>
          </a:p>
          <a:p>
            <a:pPr marL="457200" lvl="1" indent="0">
              <a:buNone/>
            </a:pPr>
            <a:endParaRPr lang="tr-TR" sz="1800" dirty="0"/>
          </a:p>
          <a:p>
            <a:pPr marL="457200" lvl="1" indent="0">
              <a:buNone/>
            </a:pPr>
            <a:r>
              <a:rPr lang="tr-TR" sz="1800" dirty="0" smtClean="0">
                <a:solidFill>
                  <a:schemeClr val="accent3"/>
                </a:solidFill>
              </a:rPr>
              <a:t>	City (</a:t>
            </a:r>
            <a:r>
              <a:rPr lang="tr-TR" sz="1800" u="sng" dirty="0" smtClean="0">
                <a:solidFill>
                  <a:schemeClr val="accent3"/>
                </a:solidFill>
              </a:rPr>
              <a:t>ID</a:t>
            </a:r>
            <a:r>
              <a:rPr lang="tr-TR" sz="1800" dirty="0" smtClean="0">
                <a:solidFill>
                  <a:schemeClr val="accent3"/>
                </a:solidFill>
              </a:rPr>
              <a:t>, name, </a:t>
            </a:r>
            <a:r>
              <a:rPr lang="tr-TR" sz="1800" dirty="0" err="1" smtClean="0">
                <a:solidFill>
                  <a:schemeClr val="accent3"/>
                </a:solidFill>
              </a:rPr>
              <a:t>population</a:t>
            </a:r>
            <a:r>
              <a:rPr lang="tr-TR" sz="1800" dirty="0" smtClean="0">
                <a:solidFill>
                  <a:schemeClr val="accent3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tr-TR" sz="1800" dirty="0"/>
              <a:t>	</a:t>
            </a:r>
            <a:r>
              <a:rPr lang="tr-TR" sz="1800" dirty="0" smtClean="0"/>
              <a:t>	</a:t>
            </a:r>
          </a:p>
          <a:p>
            <a:pPr marL="457200" lvl="1" indent="0">
              <a:buNone/>
            </a:pPr>
            <a:r>
              <a:rPr lang="tr-TR" sz="1800" dirty="0">
                <a:solidFill>
                  <a:schemeClr val="accent3"/>
                </a:solidFill>
              </a:rPr>
              <a:t>	</a:t>
            </a:r>
            <a:r>
              <a:rPr lang="tr-TR" sz="1800" dirty="0" smtClean="0">
                <a:solidFill>
                  <a:schemeClr val="accent3"/>
                </a:solidFill>
              </a:rPr>
              <a:t>Tel (</a:t>
            </a:r>
            <a:r>
              <a:rPr lang="tr-TR" sz="1800" u="sng" dirty="0" smtClean="0">
                <a:solidFill>
                  <a:schemeClr val="accent3"/>
                </a:solidFill>
              </a:rPr>
              <a:t>number</a:t>
            </a:r>
            <a:r>
              <a:rPr lang="tr-TR" sz="1800" dirty="0" smtClean="0">
                <a:solidFill>
                  <a:schemeClr val="accent3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tr-TR" sz="1800" dirty="0" smtClean="0">
                <a:solidFill>
                  <a:srgbClr val="C00000"/>
                </a:solidFill>
              </a:rPr>
              <a:t>		foreign key: Tel[number]</a:t>
            </a:r>
            <a:r>
              <a:rPr lang="zh-CN" altLang="en-US" sz="1800" dirty="0">
                <a:solidFill>
                  <a:srgbClr val="C00000"/>
                </a:solidFill>
              </a:rPr>
              <a:t> ⊆ </a:t>
            </a:r>
            <a:r>
              <a:rPr lang="tr-TR" sz="1800" dirty="0" smtClean="0">
                <a:solidFill>
                  <a:srgbClr val="C00000"/>
                </a:solidFill>
              </a:rPr>
              <a:t>Has[Tel]</a:t>
            </a:r>
          </a:p>
          <a:p>
            <a:pPr marL="457200" lvl="1" indent="0">
              <a:buNone/>
            </a:pPr>
            <a:r>
              <a:rPr lang="tr-TR" sz="1800" dirty="0" smtClean="0">
                <a:solidFill>
                  <a:srgbClr val="C00000"/>
                </a:solidFill>
              </a:rPr>
              <a:t>		</a:t>
            </a:r>
          </a:p>
          <a:p>
            <a:pPr marL="457200" lvl="1" indent="0">
              <a:buNone/>
            </a:pP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41091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DIRECT TRANSLATION 2/6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16496" y="1567333"/>
            <a:ext cx="8915400" cy="51020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sz="1800" dirty="0" smtClean="0">
                <a:solidFill>
                  <a:schemeClr val="accent3"/>
                </a:solidFill>
              </a:rPr>
              <a:t>	</a:t>
            </a:r>
            <a:r>
              <a:rPr lang="tr-TR" sz="1800" dirty="0" err="1" smtClean="0">
                <a:solidFill>
                  <a:schemeClr val="accent3"/>
                </a:solidFill>
              </a:rPr>
              <a:t>Copy</a:t>
            </a:r>
            <a:r>
              <a:rPr lang="tr-TR" sz="1800" dirty="0" smtClean="0">
                <a:solidFill>
                  <a:schemeClr val="accent3"/>
                </a:solidFill>
              </a:rPr>
              <a:t> (</a:t>
            </a:r>
            <a:r>
              <a:rPr lang="tr-TR" sz="1800" u="sng" dirty="0" smtClean="0">
                <a:solidFill>
                  <a:schemeClr val="accent3"/>
                </a:solidFill>
              </a:rPr>
              <a:t>ID</a:t>
            </a:r>
            <a:r>
              <a:rPr lang="tr-TR" sz="1800" dirty="0" smtClean="0">
                <a:solidFill>
                  <a:schemeClr val="accent3"/>
                </a:solidFill>
              </a:rPr>
              <a:t>, </a:t>
            </a:r>
            <a:r>
              <a:rPr lang="tr-TR" sz="1800" u="sng" dirty="0" smtClean="0">
                <a:solidFill>
                  <a:schemeClr val="accent3"/>
                </a:solidFill>
              </a:rPr>
              <a:t>Book</a:t>
            </a:r>
            <a:r>
              <a:rPr lang="tr-TR" sz="1800" dirty="0" smtClean="0">
                <a:solidFill>
                  <a:schemeClr val="accent3"/>
                </a:solidFill>
              </a:rPr>
              <a:t>, </a:t>
            </a:r>
            <a:r>
              <a:rPr lang="tr-TR" sz="1800" dirty="0" err="1" smtClean="0">
                <a:solidFill>
                  <a:schemeClr val="accent3"/>
                </a:solidFill>
              </a:rPr>
              <a:t>status</a:t>
            </a:r>
            <a:r>
              <a:rPr lang="tr-TR" sz="1800" dirty="0" smtClean="0">
                <a:solidFill>
                  <a:schemeClr val="accent3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tr-TR" sz="1800" dirty="0" smtClean="0">
                <a:solidFill>
                  <a:srgbClr val="C00000"/>
                </a:solidFill>
              </a:rPr>
              <a:t>		</a:t>
            </a:r>
            <a:r>
              <a:rPr lang="tr-TR" sz="1800" dirty="0">
                <a:solidFill>
                  <a:srgbClr val="C00000"/>
                </a:solidFill>
              </a:rPr>
              <a:t>f</a:t>
            </a:r>
            <a:r>
              <a:rPr lang="tr-TR" sz="1800" dirty="0" smtClean="0">
                <a:solidFill>
                  <a:srgbClr val="C00000"/>
                </a:solidFill>
              </a:rPr>
              <a:t>oreign key: </a:t>
            </a:r>
            <a:r>
              <a:rPr lang="tr-TR" sz="1800" dirty="0" err="1" smtClean="0">
                <a:solidFill>
                  <a:srgbClr val="C00000"/>
                </a:solidFill>
              </a:rPr>
              <a:t>Copy</a:t>
            </a:r>
            <a:r>
              <a:rPr lang="tr-TR" sz="1800" dirty="0" smtClean="0">
                <a:solidFill>
                  <a:srgbClr val="C00000"/>
                </a:solidFill>
              </a:rPr>
              <a:t>[</a:t>
            </a:r>
            <a:r>
              <a:rPr lang="tr-TR" sz="1800" dirty="0" err="1" smtClean="0">
                <a:solidFill>
                  <a:srgbClr val="C00000"/>
                </a:solidFill>
              </a:rPr>
              <a:t>Book</a:t>
            </a:r>
            <a:r>
              <a:rPr lang="tr-TR" sz="1800" dirty="0" smtClean="0">
                <a:solidFill>
                  <a:srgbClr val="C00000"/>
                </a:solidFill>
              </a:rPr>
              <a:t>] </a:t>
            </a:r>
            <a:r>
              <a:rPr lang="zh-CN" altLang="en-US" sz="1800" dirty="0">
                <a:solidFill>
                  <a:srgbClr val="C00000"/>
                </a:solidFill>
              </a:rPr>
              <a:t>⊆</a:t>
            </a:r>
            <a:r>
              <a:rPr lang="tr-TR" altLang="zh-CN" sz="1800" dirty="0" smtClean="0"/>
              <a:t> </a:t>
            </a:r>
            <a:r>
              <a:rPr lang="tr-TR" sz="1800" dirty="0" smtClean="0">
                <a:solidFill>
                  <a:srgbClr val="C00000"/>
                </a:solidFill>
              </a:rPr>
              <a:t>Book[ISBN]</a:t>
            </a:r>
          </a:p>
          <a:p>
            <a:pPr marL="457200" lvl="1" indent="0">
              <a:buNone/>
            </a:pPr>
            <a:r>
              <a:rPr lang="tr-TR" sz="1800" dirty="0" smtClean="0">
                <a:solidFill>
                  <a:srgbClr val="C00000"/>
                </a:solidFill>
              </a:rPr>
              <a:t>		</a:t>
            </a:r>
            <a:r>
              <a:rPr lang="tr-TR" sz="1800" dirty="0" err="1" smtClean="0">
                <a:solidFill>
                  <a:srgbClr val="C00000"/>
                </a:solidFill>
              </a:rPr>
              <a:t>inclusion</a:t>
            </a:r>
            <a:r>
              <a:rPr lang="tr-TR" sz="1800" dirty="0">
                <a:solidFill>
                  <a:srgbClr val="C00000"/>
                </a:solidFill>
              </a:rPr>
              <a:t>: </a:t>
            </a:r>
            <a:r>
              <a:rPr lang="tr-TR" sz="1800" dirty="0" err="1" smtClean="0">
                <a:solidFill>
                  <a:srgbClr val="C00000"/>
                </a:solidFill>
              </a:rPr>
              <a:t>Copy</a:t>
            </a:r>
            <a:r>
              <a:rPr lang="tr-TR" sz="1800" dirty="0" smtClean="0">
                <a:solidFill>
                  <a:srgbClr val="C00000"/>
                </a:solidFill>
              </a:rPr>
              <a:t>[Book]</a:t>
            </a:r>
            <a:r>
              <a:rPr lang="zh-CN" altLang="en-US" sz="1800" dirty="0" smtClean="0">
                <a:solidFill>
                  <a:srgbClr val="C00000"/>
                </a:solidFill>
              </a:rPr>
              <a:t> </a:t>
            </a:r>
            <a:r>
              <a:rPr lang="zh-CN" altLang="en-US" sz="1800" dirty="0">
                <a:solidFill>
                  <a:srgbClr val="C00000"/>
                </a:solidFill>
              </a:rPr>
              <a:t>⊆ </a:t>
            </a:r>
            <a:r>
              <a:rPr lang="tr-TR" altLang="zh-CN" sz="1800" dirty="0" err="1" smtClean="0">
                <a:solidFill>
                  <a:srgbClr val="C00000"/>
                </a:solidFill>
              </a:rPr>
              <a:t>Process</a:t>
            </a:r>
            <a:r>
              <a:rPr lang="tr-TR" sz="1800" dirty="0" smtClean="0">
                <a:solidFill>
                  <a:srgbClr val="C00000"/>
                </a:solidFill>
              </a:rPr>
              <a:t>[ISBN]</a:t>
            </a:r>
            <a:endParaRPr lang="tr-TR" sz="18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tr-TR" sz="1800" dirty="0"/>
          </a:p>
          <a:p>
            <a:pPr marL="457200" lvl="1" indent="0">
              <a:buNone/>
            </a:pPr>
            <a:r>
              <a:rPr lang="tr-TR" sz="1800" dirty="0" smtClean="0">
                <a:solidFill>
                  <a:schemeClr val="accent3"/>
                </a:solidFill>
              </a:rPr>
              <a:t>	Person (</a:t>
            </a:r>
            <a:r>
              <a:rPr lang="tr-TR" sz="1800" u="sng" dirty="0" smtClean="0">
                <a:solidFill>
                  <a:schemeClr val="accent3"/>
                </a:solidFill>
              </a:rPr>
              <a:t>SSN</a:t>
            </a:r>
            <a:r>
              <a:rPr lang="tr-TR" sz="1800" dirty="0" smtClean="0">
                <a:solidFill>
                  <a:schemeClr val="accent3"/>
                </a:solidFill>
              </a:rPr>
              <a:t>, name, </a:t>
            </a:r>
            <a:r>
              <a:rPr lang="tr-TR" sz="1800" dirty="0" err="1" smtClean="0">
                <a:solidFill>
                  <a:schemeClr val="accent3"/>
                </a:solidFill>
              </a:rPr>
              <a:t>surname</a:t>
            </a:r>
            <a:r>
              <a:rPr lang="tr-TR" sz="1800" dirty="0" smtClean="0">
                <a:solidFill>
                  <a:schemeClr val="accent3"/>
                </a:solidFill>
              </a:rPr>
              <a:t>, </a:t>
            </a:r>
            <a:r>
              <a:rPr lang="tr-TR" sz="1800" dirty="0" err="1" smtClean="0">
                <a:solidFill>
                  <a:schemeClr val="accent3"/>
                </a:solidFill>
              </a:rPr>
              <a:t>gender</a:t>
            </a:r>
            <a:r>
              <a:rPr lang="tr-TR" sz="1800" dirty="0" smtClean="0">
                <a:solidFill>
                  <a:schemeClr val="accent3"/>
                </a:solidFill>
              </a:rPr>
              <a:t>, </a:t>
            </a:r>
            <a:r>
              <a:rPr lang="tr-TR" sz="1800" dirty="0" err="1" smtClean="0">
                <a:solidFill>
                  <a:schemeClr val="accent3"/>
                </a:solidFill>
              </a:rPr>
              <a:t>age</a:t>
            </a:r>
            <a:r>
              <a:rPr lang="tr-TR" sz="1800" dirty="0" smtClean="0">
                <a:solidFill>
                  <a:schemeClr val="accent3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tr-TR" sz="1800" dirty="0" smtClean="0">
                <a:solidFill>
                  <a:srgbClr val="C00000"/>
                </a:solidFill>
              </a:rPr>
              <a:t>		foreign key: Person[SSN] </a:t>
            </a:r>
            <a:r>
              <a:rPr lang="zh-CN" altLang="en-US" sz="1800" dirty="0">
                <a:solidFill>
                  <a:srgbClr val="C00000"/>
                </a:solidFill>
              </a:rPr>
              <a:t>⊆</a:t>
            </a:r>
            <a:r>
              <a:rPr lang="tr-TR" altLang="zh-CN" sz="1800" dirty="0" smtClean="0">
                <a:solidFill>
                  <a:srgbClr val="FF0000"/>
                </a:solidFill>
              </a:rPr>
              <a:t> </a:t>
            </a:r>
            <a:r>
              <a:rPr lang="tr-TR" altLang="zh-CN" sz="1800" dirty="0" err="1" smtClean="0">
                <a:solidFill>
                  <a:srgbClr val="C00000"/>
                </a:solidFill>
              </a:rPr>
              <a:t>Born</a:t>
            </a:r>
            <a:r>
              <a:rPr lang="tr-TR" sz="1800" dirty="0" err="1" smtClean="0">
                <a:solidFill>
                  <a:srgbClr val="C00000"/>
                </a:solidFill>
              </a:rPr>
              <a:t>In</a:t>
            </a:r>
            <a:r>
              <a:rPr lang="tr-TR" sz="1800" dirty="0" smtClean="0">
                <a:solidFill>
                  <a:srgbClr val="C00000"/>
                </a:solidFill>
              </a:rPr>
              <a:t>[</a:t>
            </a:r>
            <a:r>
              <a:rPr lang="tr-TR" sz="1800" dirty="0" err="1" smtClean="0">
                <a:solidFill>
                  <a:srgbClr val="C00000"/>
                </a:solidFill>
              </a:rPr>
              <a:t>Person</a:t>
            </a:r>
            <a:r>
              <a:rPr lang="tr-TR" sz="1800" dirty="0" smtClean="0">
                <a:solidFill>
                  <a:srgbClr val="C00000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tr-TR" sz="1800" dirty="0"/>
              <a:t>	</a:t>
            </a:r>
            <a:endParaRPr lang="tr-TR" sz="1800" dirty="0" smtClean="0"/>
          </a:p>
          <a:p>
            <a:pPr marL="457200" lvl="1" indent="0">
              <a:buNone/>
            </a:pPr>
            <a:r>
              <a:rPr lang="tr-TR" sz="1800" dirty="0">
                <a:solidFill>
                  <a:schemeClr val="accent3"/>
                </a:solidFill>
              </a:rPr>
              <a:t>	</a:t>
            </a:r>
            <a:r>
              <a:rPr lang="tr-TR" sz="1800" dirty="0" smtClean="0">
                <a:solidFill>
                  <a:schemeClr val="accent3"/>
                </a:solidFill>
              </a:rPr>
              <a:t>Student (</a:t>
            </a:r>
            <a:r>
              <a:rPr lang="tr-TR" sz="1800" u="sng" dirty="0" smtClean="0">
                <a:solidFill>
                  <a:schemeClr val="accent3"/>
                </a:solidFill>
              </a:rPr>
              <a:t>SSN</a:t>
            </a:r>
            <a:r>
              <a:rPr lang="tr-TR" sz="1800" dirty="0" smtClean="0">
                <a:solidFill>
                  <a:schemeClr val="accent3"/>
                </a:solidFill>
              </a:rPr>
              <a:t>, department, </a:t>
            </a:r>
            <a:r>
              <a:rPr lang="tr-TR" sz="1800" dirty="0" err="1" smtClean="0">
                <a:solidFill>
                  <a:schemeClr val="accent3"/>
                </a:solidFill>
              </a:rPr>
              <a:t>studentID</a:t>
            </a:r>
            <a:r>
              <a:rPr lang="tr-TR" sz="1800" dirty="0" smtClean="0">
                <a:solidFill>
                  <a:schemeClr val="accent3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tr-TR" sz="1800" dirty="0"/>
              <a:t>	</a:t>
            </a:r>
            <a:r>
              <a:rPr lang="tr-TR" sz="1800" dirty="0" smtClean="0"/>
              <a:t>	</a:t>
            </a:r>
            <a:r>
              <a:rPr lang="tr-TR" sz="1800" dirty="0" smtClean="0">
                <a:solidFill>
                  <a:srgbClr val="C00000"/>
                </a:solidFill>
              </a:rPr>
              <a:t>foreign key: Student[SSN] </a:t>
            </a:r>
            <a:r>
              <a:rPr lang="zh-CN" altLang="en-US" sz="1800" dirty="0">
                <a:solidFill>
                  <a:srgbClr val="C00000"/>
                </a:solidFill>
              </a:rPr>
              <a:t>⊆</a:t>
            </a:r>
            <a:r>
              <a:rPr lang="tr-TR" altLang="zh-CN" sz="1800" dirty="0" smtClean="0">
                <a:solidFill>
                  <a:srgbClr val="FF0000"/>
                </a:solidFill>
              </a:rPr>
              <a:t> </a:t>
            </a:r>
            <a:r>
              <a:rPr lang="tr-TR" sz="1800" dirty="0" smtClean="0">
                <a:solidFill>
                  <a:srgbClr val="C00000"/>
                </a:solidFill>
              </a:rPr>
              <a:t>Person[SSN]</a:t>
            </a:r>
          </a:p>
          <a:p>
            <a:pPr marL="457200" lvl="1" indent="0">
              <a:buNone/>
            </a:pPr>
            <a:r>
              <a:rPr lang="tr-TR" sz="1800" dirty="0">
                <a:solidFill>
                  <a:srgbClr val="C00000"/>
                </a:solidFill>
              </a:rPr>
              <a:t>	</a:t>
            </a:r>
            <a:r>
              <a:rPr lang="tr-TR" sz="1800" dirty="0" smtClean="0">
                <a:solidFill>
                  <a:srgbClr val="C00000"/>
                </a:solidFill>
              </a:rPr>
              <a:t>	</a:t>
            </a:r>
            <a:r>
              <a:rPr lang="tr-TR" sz="1800" dirty="0" err="1" smtClean="0">
                <a:solidFill>
                  <a:srgbClr val="C00000"/>
                </a:solidFill>
              </a:rPr>
              <a:t>join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constraints</a:t>
            </a:r>
            <a:r>
              <a:rPr lang="tr-TR" sz="1800" dirty="0" smtClean="0">
                <a:solidFill>
                  <a:srgbClr val="C00000"/>
                </a:solidFill>
              </a:rPr>
              <a:t>: </a:t>
            </a:r>
            <a:r>
              <a:rPr lang="tr-TR" sz="1800" dirty="0" err="1">
                <a:solidFill>
                  <a:srgbClr val="C00000"/>
                </a:solidFill>
              </a:rPr>
              <a:t>s</a:t>
            </a:r>
            <a:r>
              <a:rPr lang="tr-TR" sz="1800" dirty="0" err="1" smtClean="0">
                <a:solidFill>
                  <a:srgbClr val="C00000"/>
                </a:solidFill>
              </a:rPr>
              <a:t>tudentID</a:t>
            </a:r>
            <a:r>
              <a:rPr lang="tr-TR" sz="1800" dirty="0" smtClean="0">
                <a:solidFill>
                  <a:srgbClr val="C00000"/>
                </a:solidFill>
              </a:rPr>
              <a:t>, </a:t>
            </a:r>
            <a:r>
              <a:rPr lang="tr-TR" sz="1800" dirty="0" err="1" smtClean="0">
                <a:solidFill>
                  <a:srgbClr val="C00000"/>
                </a:solidFill>
              </a:rPr>
              <a:t>University</a:t>
            </a:r>
            <a:r>
              <a:rPr lang="tr-TR" sz="1800" dirty="0" smtClean="0">
                <a:solidFill>
                  <a:srgbClr val="C00000"/>
                </a:solidFill>
              </a:rPr>
              <a:t> (in </a:t>
            </a:r>
            <a:r>
              <a:rPr lang="tr-TR" sz="1800" dirty="0" err="1" smtClean="0">
                <a:solidFill>
                  <a:srgbClr val="C00000"/>
                </a:solidFill>
              </a:rPr>
              <a:t>the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join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between</a:t>
            </a:r>
            <a:r>
              <a:rPr lang="tr-TR" sz="1800" dirty="0" smtClean="0">
                <a:solidFill>
                  <a:srgbClr val="C00000"/>
                </a:solidFill>
              </a:rPr>
              <a:t> a </a:t>
            </a:r>
            <a:r>
              <a:rPr lang="tr-TR" sz="1800" dirty="0" err="1" smtClean="0">
                <a:solidFill>
                  <a:srgbClr val="C00000"/>
                </a:solidFill>
              </a:rPr>
              <a:t>student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and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registered</a:t>
            </a:r>
            <a:r>
              <a:rPr lang="tr-TR" sz="1800" dirty="0" smtClean="0">
                <a:solidFill>
                  <a:srgbClr val="C00000"/>
                </a:solidFill>
              </a:rPr>
              <a:t>, 			         </a:t>
            </a:r>
            <a:r>
              <a:rPr lang="tr-TR" sz="1800" dirty="0" err="1" smtClean="0">
                <a:solidFill>
                  <a:srgbClr val="C00000"/>
                </a:solidFill>
              </a:rPr>
              <a:t>equating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the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attributes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student</a:t>
            </a:r>
            <a:r>
              <a:rPr lang="tr-TR" sz="1800" dirty="0" smtClean="0">
                <a:solidFill>
                  <a:srgbClr val="C00000"/>
                </a:solidFill>
              </a:rPr>
              <a:t>[SSN] </a:t>
            </a:r>
            <a:r>
              <a:rPr lang="tr-TR" sz="1800" dirty="0" err="1" smtClean="0">
                <a:solidFill>
                  <a:srgbClr val="C00000"/>
                </a:solidFill>
              </a:rPr>
              <a:t>and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registered</a:t>
            </a:r>
            <a:r>
              <a:rPr lang="tr-TR" sz="1800" dirty="0" smtClean="0">
                <a:solidFill>
                  <a:srgbClr val="C00000"/>
                </a:solidFill>
              </a:rPr>
              <a:t>[</a:t>
            </a:r>
            <a:r>
              <a:rPr lang="tr-TR" sz="1800" dirty="0" err="1" smtClean="0">
                <a:solidFill>
                  <a:srgbClr val="C00000"/>
                </a:solidFill>
              </a:rPr>
              <a:t>Student</a:t>
            </a:r>
            <a:r>
              <a:rPr lang="tr-TR" sz="1800" dirty="0" smtClean="0">
                <a:solidFill>
                  <a:srgbClr val="C00000"/>
                </a:solidFill>
              </a:rPr>
              <a:t>] </a:t>
            </a:r>
            <a:r>
              <a:rPr lang="tr-TR" sz="1800" dirty="0" err="1" smtClean="0">
                <a:solidFill>
                  <a:srgbClr val="C00000"/>
                </a:solidFill>
              </a:rPr>
              <a:t>the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pair</a:t>
            </a:r>
            <a:r>
              <a:rPr lang="tr-TR" sz="1800" dirty="0" smtClean="0">
                <a:solidFill>
                  <a:srgbClr val="C00000"/>
                </a:solidFill>
              </a:rPr>
              <a:t> of 			         </a:t>
            </a:r>
            <a:r>
              <a:rPr lang="tr-TR" sz="1800" dirty="0" err="1" smtClean="0">
                <a:solidFill>
                  <a:srgbClr val="C00000"/>
                </a:solidFill>
              </a:rPr>
              <a:t>attributes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studentID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and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University</a:t>
            </a:r>
            <a:r>
              <a:rPr lang="tr-TR" sz="1800" dirty="0" smtClean="0">
                <a:solidFill>
                  <a:srgbClr val="C00000"/>
                </a:solidFill>
              </a:rPr>
              <a:t> form a </a:t>
            </a:r>
            <a:r>
              <a:rPr lang="tr-TR" sz="1800" dirty="0" err="1" smtClean="0">
                <a:solidFill>
                  <a:srgbClr val="C00000"/>
                </a:solidFill>
              </a:rPr>
              <a:t>key</a:t>
            </a:r>
            <a:r>
              <a:rPr lang="tr-TR" sz="1800" dirty="0" smtClean="0">
                <a:solidFill>
                  <a:srgbClr val="C0000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tr-TR" sz="1800" dirty="0">
                <a:solidFill>
                  <a:srgbClr val="C00000"/>
                </a:solidFill>
              </a:rPr>
              <a:t>	</a:t>
            </a:r>
            <a:r>
              <a:rPr lang="tr-TR" sz="1800" dirty="0" smtClean="0">
                <a:solidFill>
                  <a:srgbClr val="C00000"/>
                </a:solidFill>
              </a:rPr>
              <a:t>	</a:t>
            </a:r>
            <a:r>
              <a:rPr lang="tr-TR" sz="1800" dirty="0" err="1">
                <a:solidFill>
                  <a:srgbClr val="C00000"/>
                </a:solidFill>
              </a:rPr>
              <a:t>inclusion</a:t>
            </a:r>
            <a:r>
              <a:rPr lang="tr-TR" sz="1800" dirty="0">
                <a:solidFill>
                  <a:srgbClr val="C00000"/>
                </a:solidFill>
              </a:rPr>
              <a:t>: </a:t>
            </a:r>
            <a:r>
              <a:rPr lang="tr-TR" sz="1800" dirty="0" err="1" smtClean="0">
                <a:solidFill>
                  <a:srgbClr val="C00000"/>
                </a:solidFill>
              </a:rPr>
              <a:t>Student</a:t>
            </a:r>
            <a:r>
              <a:rPr lang="tr-TR" sz="1800" dirty="0" smtClean="0">
                <a:solidFill>
                  <a:srgbClr val="C00000"/>
                </a:solidFill>
              </a:rPr>
              <a:t>[SSN]</a:t>
            </a:r>
            <a:r>
              <a:rPr lang="zh-CN" altLang="en-US" sz="1800" dirty="0" smtClean="0">
                <a:solidFill>
                  <a:srgbClr val="C00000"/>
                </a:solidFill>
              </a:rPr>
              <a:t> </a:t>
            </a:r>
            <a:r>
              <a:rPr lang="zh-CN" altLang="en-US" sz="1800" dirty="0">
                <a:solidFill>
                  <a:srgbClr val="C00000"/>
                </a:solidFill>
              </a:rPr>
              <a:t>⊆ </a:t>
            </a:r>
            <a:r>
              <a:rPr lang="tr-TR" altLang="zh-CN" sz="1800" dirty="0" err="1" smtClean="0">
                <a:solidFill>
                  <a:srgbClr val="C00000"/>
                </a:solidFill>
              </a:rPr>
              <a:t>Process</a:t>
            </a:r>
            <a:r>
              <a:rPr lang="tr-TR" sz="1800" dirty="0" smtClean="0">
                <a:solidFill>
                  <a:srgbClr val="C00000"/>
                </a:solidFill>
              </a:rPr>
              <a:t>[SSN</a:t>
            </a:r>
            <a:r>
              <a:rPr lang="tr-TR" sz="1800" dirty="0" smtClean="0">
                <a:solidFill>
                  <a:srgbClr val="C00000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tr-TR" sz="1800" dirty="0" smtClean="0">
                <a:solidFill>
                  <a:srgbClr val="C00000"/>
                </a:solidFill>
              </a:rPr>
              <a:t>		</a:t>
            </a:r>
            <a:r>
              <a:rPr lang="tr-TR" sz="1800" dirty="0" err="1" smtClean="0">
                <a:solidFill>
                  <a:srgbClr val="C00000"/>
                </a:solidFill>
              </a:rPr>
              <a:t>foreign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>
                <a:solidFill>
                  <a:srgbClr val="C00000"/>
                </a:solidFill>
              </a:rPr>
              <a:t>key</a:t>
            </a:r>
            <a:r>
              <a:rPr lang="tr-TR" sz="1800" dirty="0">
                <a:solidFill>
                  <a:srgbClr val="C00000"/>
                </a:solidFill>
              </a:rPr>
              <a:t>: </a:t>
            </a:r>
            <a:r>
              <a:rPr lang="tr-TR" altLang="zh-CN" sz="1800" dirty="0" smtClean="0">
                <a:solidFill>
                  <a:srgbClr val="C00000"/>
                </a:solidFill>
              </a:rPr>
              <a:t>PERSON</a:t>
            </a:r>
            <a:r>
              <a:rPr lang="tr-TR" sz="1800" dirty="0" smtClean="0">
                <a:solidFill>
                  <a:srgbClr val="C00000"/>
                </a:solidFill>
              </a:rPr>
              <a:t>[SSN] </a:t>
            </a:r>
            <a:r>
              <a:rPr lang="zh-CN" altLang="en-US" sz="1800" dirty="0">
                <a:solidFill>
                  <a:srgbClr val="C00000"/>
                </a:solidFill>
              </a:rPr>
              <a:t>⊆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>
                <a:solidFill>
                  <a:srgbClr val="C00000"/>
                </a:solidFill>
              </a:rPr>
              <a:t>ISA S-P[SSN]</a:t>
            </a:r>
            <a:endParaRPr lang="tr-TR" sz="1800" dirty="0" smtClean="0"/>
          </a:p>
          <a:p>
            <a:pPr marL="457200" lvl="1" indent="0">
              <a:buNone/>
            </a:pPr>
            <a:endParaRPr lang="tr-TR" sz="1800" dirty="0"/>
          </a:p>
          <a:p>
            <a:pPr marL="457200" lvl="1" indent="0">
              <a:buNone/>
            </a:pPr>
            <a:r>
              <a:rPr lang="tr-TR" sz="1800" dirty="0" smtClean="0">
                <a:solidFill>
                  <a:schemeClr val="accent3"/>
                </a:solidFill>
              </a:rPr>
              <a:t>	Writer (</a:t>
            </a:r>
            <a:r>
              <a:rPr lang="tr-TR" sz="1800" u="sng" dirty="0" smtClean="0">
                <a:solidFill>
                  <a:schemeClr val="accent3"/>
                </a:solidFill>
              </a:rPr>
              <a:t>SSN</a:t>
            </a:r>
            <a:r>
              <a:rPr lang="tr-TR" sz="1800" dirty="0" smtClean="0">
                <a:solidFill>
                  <a:schemeClr val="accent3"/>
                </a:solidFill>
              </a:rPr>
              <a:t>, ID, </a:t>
            </a:r>
            <a:r>
              <a:rPr lang="tr-TR" sz="1800" dirty="0" err="1" smtClean="0">
                <a:solidFill>
                  <a:schemeClr val="accent3"/>
                </a:solidFill>
              </a:rPr>
              <a:t>numberOfBooks</a:t>
            </a:r>
            <a:r>
              <a:rPr lang="tr-TR" sz="1800" dirty="0" smtClean="0">
                <a:solidFill>
                  <a:schemeClr val="accent3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tr-TR" sz="1800" dirty="0"/>
              <a:t>	</a:t>
            </a:r>
            <a:r>
              <a:rPr lang="tr-TR" sz="1800" dirty="0" smtClean="0"/>
              <a:t>	</a:t>
            </a:r>
            <a:r>
              <a:rPr lang="tr-TR" sz="1800" dirty="0" smtClean="0">
                <a:solidFill>
                  <a:srgbClr val="C00000"/>
                </a:solidFill>
              </a:rPr>
              <a:t>foreign key: Writer[SSN] </a:t>
            </a:r>
            <a:r>
              <a:rPr lang="zh-CN" altLang="en-US" sz="1800" dirty="0">
                <a:solidFill>
                  <a:srgbClr val="C00000"/>
                </a:solidFill>
              </a:rPr>
              <a:t>⊆</a:t>
            </a:r>
            <a:r>
              <a:rPr lang="tr-TR" altLang="zh-CN" sz="1800" dirty="0" smtClean="0">
                <a:solidFill>
                  <a:srgbClr val="FF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Person</a:t>
            </a:r>
            <a:r>
              <a:rPr lang="tr-TR" sz="1800" dirty="0" smtClean="0">
                <a:solidFill>
                  <a:srgbClr val="C00000"/>
                </a:solidFill>
              </a:rPr>
              <a:t>[SSN]</a:t>
            </a:r>
          </a:p>
          <a:p>
            <a:pPr marL="457200" lvl="1" indent="0">
              <a:buNone/>
            </a:pPr>
            <a:r>
              <a:rPr lang="tr-TR" sz="1800" dirty="0">
                <a:solidFill>
                  <a:srgbClr val="C00000"/>
                </a:solidFill>
              </a:rPr>
              <a:t>	</a:t>
            </a:r>
            <a:r>
              <a:rPr lang="tr-TR" sz="1800" dirty="0" smtClean="0">
                <a:solidFill>
                  <a:srgbClr val="C00000"/>
                </a:solidFill>
              </a:rPr>
              <a:t>	key: ID</a:t>
            </a:r>
          </a:p>
          <a:p>
            <a:pPr marL="457200" lvl="1" indent="0">
              <a:buNone/>
            </a:pPr>
            <a:r>
              <a:rPr lang="tr-TR" sz="1800" dirty="0">
                <a:solidFill>
                  <a:srgbClr val="C00000"/>
                </a:solidFill>
              </a:rPr>
              <a:t>	</a:t>
            </a:r>
            <a:r>
              <a:rPr lang="tr-TR" sz="1800" dirty="0" smtClean="0">
                <a:solidFill>
                  <a:srgbClr val="C00000"/>
                </a:solidFill>
              </a:rPr>
              <a:t>	</a:t>
            </a:r>
            <a:r>
              <a:rPr lang="tr-TR" sz="1800" dirty="0" err="1" smtClean="0">
                <a:solidFill>
                  <a:srgbClr val="C00000"/>
                </a:solidFill>
              </a:rPr>
              <a:t>inclusion</a:t>
            </a:r>
            <a:r>
              <a:rPr lang="tr-TR" sz="1800" dirty="0" smtClean="0">
                <a:solidFill>
                  <a:srgbClr val="C00000"/>
                </a:solidFill>
              </a:rPr>
              <a:t>: Writer[ID] </a:t>
            </a:r>
            <a:r>
              <a:rPr lang="zh-CN" altLang="en-US" sz="1800" dirty="0">
                <a:solidFill>
                  <a:srgbClr val="C00000"/>
                </a:solidFill>
              </a:rPr>
              <a:t>⊆</a:t>
            </a:r>
            <a:r>
              <a:rPr lang="tr-TR" altLang="zh-CN" sz="1800" dirty="0" smtClean="0">
                <a:solidFill>
                  <a:srgbClr val="FF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WrittenBy</a:t>
            </a:r>
            <a:r>
              <a:rPr lang="tr-TR" sz="1800" dirty="0" smtClean="0">
                <a:solidFill>
                  <a:srgbClr val="C00000"/>
                </a:solidFill>
              </a:rPr>
              <a:t>[Writer]</a:t>
            </a:r>
          </a:p>
          <a:p>
            <a:pPr marL="457200" lvl="1" indent="0">
              <a:buNone/>
            </a:pPr>
            <a:r>
              <a:rPr lang="tr-TR" sz="1800" dirty="0"/>
              <a:t>	</a:t>
            </a:r>
            <a:r>
              <a:rPr lang="tr-TR" sz="1800" dirty="0" smtClean="0"/>
              <a:t>	</a:t>
            </a:r>
            <a:r>
              <a:rPr lang="tr-TR" sz="1800" dirty="0" err="1">
                <a:solidFill>
                  <a:srgbClr val="C00000"/>
                </a:solidFill>
              </a:rPr>
              <a:t>foreign</a:t>
            </a:r>
            <a:r>
              <a:rPr lang="tr-TR" sz="1800" dirty="0">
                <a:solidFill>
                  <a:srgbClr val="C00000"/>
                </a:solidFill>
              </a:rPr>
              <a:t> </a:t>
            </a:r>
            <a:r>
              <a:rPr lang="tr-TR" sz="1800" dirty="0" err="1">
                <a:solidFill>
                  <a:srgbClr val="C00000"/>
                </a:solidFill>
              </a:rPr>
              <a:t>key</a:t>
            </a:r>
            <a:r>
              <a:rPr lang="tr-TR" sz="1800" dirty="0">
                <a:solidFill>
                  <a:srgbClr val="C00000"/>
                </a:solidFill>
              </a:rPr>
              <a:t>: </a:t>
            </a:r>
            <a:r>
              <a:rPr lang="tr-TR" altLang="zh-CN" sz="1800" dirty="0">
                <a:solidFill>
                  <a:srgbClr val="C00000"/>
                </a:solidFill>
              </a:rPr>
              <a:t>PERSON</a:t>
            </a:r>
            <a:r>
              <a:rPr lang="tr-TR" sz="1800" dirty="0">
                <a:solidFill>
                  <a:srgbClr val="C00000"/>
                </a:solidFill>
              </a:rPr>
              <a:t>[SSN] </a:t>
            </a:r>
            <a:r>
              <a:rPr lang="zh-CN" altLang="en-US" sz="1800" dirty="0">
                <a:solidFill>
                  <a:srgbClr val="C00000"/>
                </a:solidFill>
              </a:rPr>
              <a:t>⊆</a:t>
            </a:r>
            <a:r>
              <a:rPr lang="tr-TR" sz="1800" dirty="0">
                <a:solidFill>
                  <a:srgbClr val="C00000"/>
                </a:solidFill>
              </a:rPr>
              <a:t> ISA </a:t>
            </a:r>
            <a:r>
              <a:rPr lang="tr-TR" sz="1800" dirty="0" smtClean="0">
                <a:solidFill>
                  <a:srgbClr val="C00000"/>
                </a:solidFill>
              </a:rPr>
              <a:t>W-P[SSN]</a:t>
            </a:r>
            <a:endParaRPr lang="tr-TR" sz="1800" dirty="0" smtClean="0"/>
          </a:p>
          <a:p>
            <a:pPr marL="457200" lvl="1" indent="0">
              <a:buNone/>
            </a:pPr>
            <a:r>
              <a:rPr lang="tr-TR" sz="1800" dirty="0"/>
              <a:t>	</a:t>
            </a: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365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DIRECT TRANSLATION 3/6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44488" y="1700808"/>
            <a:ext cx="928903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 smtClean="0">
                <a:solidFill>
                  <a:schemeClr val="accent3"/>
                </a:solidFill>
              </a:rPr>
              <a:t>	</a:t>
            </a:r>
            <a:r>
              <a:rPr lang="tr-TR" sz="1800" dirty="0" err="1" smtClean="0">
                <a:solidFill>
                  <a:schemeClr val="accent3"/>
                </a:solidFill>
              </a:rPr>
              <a:t>Regular</a:t>
            </a:r>
            <a:r>
              <a:rPr lang="tr-TR" sz="1800" dirty="0" smtClean="0">
                <a:solidFill>
                  <a:schemeClr val="accent3"/>
                </a:solidFill>
              </a:rPr>
              <a:t> (</a:t>
            </a:r>
            <a:r>
              <a:rPr lang="tr-TR" sz="1800" u="sng" dirty="0" smtClean="0">
                <a:solidFill>
                  <a:schemeClr val="accent3"/>
                </a:solidFill>
              </a:rPr>
              <a:t>SSN</a:t>
            </a:r>
            <a:r>
              <a:rPr lang="tr-TR" sz="1800" dirty="0" smtClean="0">
                <a:solidFill>
                  <a:schemeClr val="accent3"/>
                </a:solidFill>
              </a:rPr>
              <a:t>, </a:t>
            </a:r>
            <a:r>
              <a:rPr lang="tr-TR" sz="1800" dirty="0" err="1" smtClean="0">
                <a:solidFill>
                  <a:schemeClr val="accent3"/>
                </a:solidFill>
              </a:rPr>
              <a:t>studentID</a:t>
            </a:r>
            <a:r>
              <a:rPr lang="tr-TR" sz="1800" dirty="0" smtClean="0">
                <a:solidFill>
                  <a:schemeClr val="accent3"/>
                </a:solidFill>
              </a:rPr>
              <a:t>, University, </a:t>
            </a:r>
            <a:r>
              <a:rPr lang="tr-TR" sz="1800" dirty="0" err="1" smtClean="0">
                <a:solidFill>
                  <a:schemeClr val="accent3"/>
                </a:solidFill>
              </a:rPr>
              <a:t>yearOfStudy</a:t>
            </a:r>
            <a:r>
              <a:rPr lang="tr-TR" sz="1800" dirty="0" smtClean="0">
                <a:solidFill>
                  <a:schemeClr val="accent3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tr-TR" sz="1800" dirty="0" smtClean="0"/>
              <a:t>		</a:t>
            </a:r>
            <a:r>
              <a:rPr lang="tr-TR" sz="1800" dirty="0" smtClean="0">
                <a:solidFill>
                  <a:srgbClr val="C00000"/>
                </a:solidFill>
              </a:rPr>
              <a:t>foreign key: </a:t>
            </a:r>
            <a:r>
              <a:rPr lang="tr-TR" sz="1800" dirty="0" err="1" smtClean="0">
                <a:solidFill>
                  <a:srgbClr val="C00000"/>
                </a:solidFill>
              </a:rPr>
              <a:t>Regular</a:t>
            </a:r>
            <a:r>
              <a:rPr lang="tr-TR" sz="1800" dirty="0" smtClean="0">
                <a:solidFill>
                  <a:srgbClr val="C00000"/>
                </a:solidFill>
              </a:rPr>
              <a:t>[SSN]</a:t>
            </a:r>
            <a:r>
              <a:rPr lang="zh-CN" altLang="en-US" sz="1800" dirty="0"/>
              <a:t> </a:t>
            </a:r>
            <a:r>
              <a:rPr lang="zh-CN" altLang="en-US" sz="1800" dirty="0">
                <a:solidFill>
                  <a:srgbClr val="C00000"/>
                </a:solidFill>
              </a:rPr>
              <a:t>⊆</a:t>
            </a:r>
            <a:r>
              <a:rPr lang="zh-CN" altLang="en-US" sz="1800" dirty="0" smtClean="0"/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Student</a:t>
            </a:r>
            <a:r>
              <a:rPr lang="tr-TR" sz="1800" dirty="0" smtClean="0">
                <a:solidFill>
                  <a:srgbClr val="C00000"/>
                </a:solidFill>
              </a:rPr>
              <a:t>[SSN]</a:t>
            </a:r>
          </a:p>
          <a:p>
            <a:pPr marL="457200" lvl="1" indent="0">
              <a:buNone/>
            </a:pPr>
            <a:r>
              <a:rPr lang="tr-TR" sz="1800" dirty="0">
                <a:solidFill>
                  <a:srgbClr val="C00000"/>
                </a:solidFill>
              </a:rPr>
              <a:t>	</a:t>
            </a:r>
            <a:r>
              <a:rPr lang="tr-TR" sz="1800" dirty="0" smtClean="0">
                <a:solidFill>
                  <a:srgbClr val="C00000"/>
                </a:solidFill>
              </a:rPr>
              <a:t>	</a:t>
            </a:r>
            <a:r>
              <a:rPr lang="tr-TR" sz="1800" dirty="0">
                <a:solidFill>
                  <a:srgbClr val="C00000"/>
                </a:solidFill>
              </a:rPr>
              <a:t>foreign key: </a:t>
            </a:r>
            <a:r>
              <a:rPr lang="tr-TR" sz="1800" dirty="0" err="1" smtClean="0">
                <a:solidFill>
                  <a:srgbClr val="C00000"/>
                </a:solidFill>
              </a:rPr>
              <a:t>Regular</a:t>
            </a:r>
            <a:r>
              <a:rPr lang="tr-TR" sz="1800" dirty="0" smtClean="0">
                <a:solidFill>
                  <a:srgbClr val="C00000"/>
                </a:solidFill>
              </a:rPr>
              <a:t>[</a:t>
            </a:r>
            <a:r>
              <a:rPr lang="tr-TR" sz="1800" dirty="0" err="1" smtClean="0">
                <a:solidFill>
                  <a:srgbClr val="C00000"/>
                </a:solidFill>
              </a:rPr>
              <a:t>studentID</a:t>
            </a:r>
            <a:r>
              <a:rPr lang="tr-TR" sz="1800" dirty="0" smtClean="0">
                <a:solidFill>
                  <a:srgbClr val="C00000"/>
                </a:solidFill>
              </a:rPr>
              <a:t>, University]</a:t>
            </a:r>
            <a:r>
              <a:rPr lang="zh-CN" altLang="en-US" sz="1800" dirty="0" smtClean="0"/>
              <a:t> </a:t>
            </a:r>
            <a:r>
              <a:rPr lang="zh-CN" altLang="en-US" sz="1800" dirty="0">
                <a:solidFill>
                  <a:srgbClr val="C00000"/>
                </a:solidFill>
              </a:rPr>
              <a:t>⊆</a:t>
            </a:r>
            <a:r>
              <a:rPr lang="zh-CN" altLang="en-US" sz="1800" dirty="0"/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Student</a:t>
            </a:r>
            <a:r>
              <a:rPr lang="tr-TR" sz="1800" dirty="0" smtClean="0">
                <a:solidFill>
                  <a:srgbClr val="C00000"/>
                </a:solidFill>
              </a:rPr>
              <a:t>[</a:t>
            </a:r>
            <a:r>
              <a:rPr lang="tr-TR" sz="1800" dirty="0" err="1">
                <a:solidFill>
                  <a:srgbClr val="C00000"/>
                </a:solidFill>
              </a:rPr>
              <a:t>studentID</a:t>
            </a:r>
            <a:r>
              <a:rPr lang="tr-TR" sz="1800" dirty="0">
                <a:solidFill>
                  <a:srgbClr val="C00000"/>
                </a:solidFill>
              </a:rPr>
              <a:t>, University</a:t>
            </a:r>
            <a:r>
              <a:rPr lang="tr-TR" sz="1800" dirty="0" smtClean="0">
                <a:solidFill>
                  <a:srgbClr val="C00000"/>
                </a:solidFill>
              </a:rPr>
              <a:t>]</a:t>
            </a:r>
            <a:endParaRPr lang="tr-TR" sz="18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tr-TR" sz="1800" dirty="0"/>
          </a:p>
          <a:p>
            <a:pPr marL="457200" lvl="1" indent="0">
              <a:buNone/>
            </a:pPr>
            <a:r>
              <a:rPr lang="tr-TR" sz="1800" dirty="0" smtClean="0">
                <a:solidFill>
                  <a:schemeClr val="accent3"/>
                </a:solidFill>
              </a:rPr>
              <a:t>	Exchange (</a:t>
            </a:r>
            <a:r>
              <a:rPr lang="tr-TR" sz="1800" u="sng" dirty="0" smtClean="0">
                <a:solidFill>
                  <a:schemeClr val="accent3"/>
                </a:solidFill>
              </a:rPr>
              <a:t>SSN</a:t>
            </a:r>
            <a:r>
              <a:rPr lang="tr-TR" sz="1800" dirty="0">
                <a:solidFill>
                  <a:schemeClr val="accent3"/>
                </a:solidFill>
              </a:rPr>
              <a:t>, </a:t>
            </a:r>
            <a:r>
              <a:rPr lang="tr-TR" sz="1800" dirty="0" err="1">
                <a:solidFill>
                  <a:schemeClr val="accent3"/>
                </a:solidFill>
              </a:rPr>
              <a:t>studentID</a:t>
            </a:r>
            <a:r>
              <a:rPr lang="tr-TR" sz="1800" dirty="0">
                <a:solidFill>
                  <a:schemeClr val="accent3"/>
                </a:solidFill>
              </a:rPr>
              <a:t>, </a:t>
            </a:r>
            <a:r>
              <a:rPr lang="tr-TR" sz="1800" dirty="0" smtClean="0">
                <a:solidFill>
                  <a:schemeClr val="accent3"/>
                </a:solidFill>
              </a:rPr>
              <a:t>University, </a:t>
            </a:r>
            <a:r>
              <a:rPr lang="tr-TR" sz="1800" dirty="0" err="1" smtClean="0">
                <a:solidFill>
                  <a:schemeClr val="accent3"/>
                </a:solidFill>
              </a:rPr>
              <a:t>durationOfStay</a:t>
            </a:r>
            <a:r>
              <a:rPr lang="tr-TR" sz="1800" dirty="0" smtClean="0">
                <a:solidFill>
                  <a:schemeClr val="accent3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tr-TR" sz="1800" dirty="0"/>
              <a:t>	</a:t>
            </a:r>
            <a:r>
              <a:rPr lang="tr-TR" sz="1800" dirty="0" smtClean="0"/>
              <a:t>	</a:t>
            </a:r>
            <a:r>
              <a:rPr lang="tr-TR" sz="1800" dirty="0" smtClean="0">
                <a:solidFill>
                  <a:srgbClr val="C00000"/>
                </a:solidFill>
              </a:rPr>
              <a:t>foreign key: Exchange[SSN]</a:t>
            </a:r>
            <a:r>
              <a:rPr lang="zh-CN" altLang="en-US" sz="1800" dirty="0">
                <a:solidFill>
                  <a:srgbClr val="C00000"/>
                </a:solidFill>
              </a:rPr>
              <a:t>⊆</a:t>
            </a:r>
            <a:r>
              <a:rPr lang="tr-TR" sz="1800" dirty="0" err="1" smtClean="0">
                <a:solidFill>
                  <a:srgbClr val="C00000"/>
                </a:solidFill>
              </a:rPr>
              <a:t>Student</a:t>
            </a:r>
            <a:r>
              <a:rPr lang="tr-TR" sz="1800" dirty="0" smtClean="0">
                <a:solidFill>
                  <a:srgbClr val="C00000"/>
                </a:solidFill>
              </a:rPr>
              <a:t>[SSN]</a:t>
            </a:r>
          </a:p>
          <a:p>
            <a:pPr marL="457200" lvl="1" indent="0">
              <a:buNone/>
            </a:pPr>
            <a:r>
              <a:rPr lang="tr-TR" sz="1800" dirty="0">
                <a:solidFill>
                  <a:srgbClr val="C00000"/>
                </a:solidFill>
              </a:rPr>
              <a:t>		foreign key: </a:t>
            </a:r>
            <a:r>
              <a:rPr lang="tr-TR" sz="1800" dirty="0" smtClean="0">
                <a:solidFill>
                  <a:srgbClr val="C00000"/>
                </a:solidFill>
              </a:rPr>
              <a:t>Exchange[</a:t>
            </a:r>
            <a:r>
              <a:rPr lang="tr-TR" sz="1800" dirty="0" err="1" smtClean="0">
                <a:solidFill>
                  <a:srgbClr val="C00000"/>
                </a:solidFill>
              </a:rPr>
              <a:t>studentID</a:t>
            </a:r>
            <a:r>
              <a:rPr lang="tr-TR" sz="1800" dirty="0">
                <a:solidFill>
                  <a:srgbClr val="C00000"/>
                </a:solidFill>
              </a:rPr>
              <a:t>, University]</a:t>
            </a:r>
            <a:r>
              <a:rPr lang="zh-CN" altLang="en-US" sz="1800" dirty="0"/>
              <a:t> </a:t>
            </a:r>
            <a:r>
              <a:rPr lang="zh-CN" altLang="en-US" sz="1800" dirty="0">
                <a:solidFill>
                  <a:srgbClr val="C00000"/>
                </a:solidFill>
              </a:rPr>
              <a:t>⊆</a:t>
            </a:r>
            <a:r>
              <a:rPr lang="zh-CN" altLang="en-US" sz="1800" dirty="0"/>
              <a:t> </a:t>
            </a:r>
            <a:r>
              <a:rPr lang="tr-TR" sz="1800" dirty="0" err="1">
                <a:solidFill>
                  <a:srgbClr val="C00000"/>
                </a:solidFill>
              </a:rPr>
              <a:t>Student</a:t>
            </a:r>
            <a:r>
              <a:rPr lang="tr-TR" sz="1800" dirty="0">
                <a:solidFill>
                  <a:srgbClr val="C00000"/>
                </a:solidFill>
              </a:rPr>
              <a:t>[</a:t>
            </a:r>
            <a:r>
              <a:rPr lang="tr-TR" sz="1800" dirty="0" err="1">
                <a:solidFill>
                  <a:srgbClr val="C00000"/>
                </a:solidFill>
              </a:rPr>
              <a:t>studentID</a:t>
            </a:r>
            <a:r>
              <a:rPr lang="tr-TR" sz="1800" dirty="0">
                <a:solidFill>
                  <a:srgbClr val="C00000"/>
                </a:solidFill>
              </a:rPr>
              <a:t>, University]</a:t>
            </a:r>
          </a:p>
          <a:p>
            <a:pPr marL="457200" lvl="1" indent="0">
              <a:buNone/>
            </a:pPr>
            <a:r>
              <a:rPr lang="tr-TR" sz="1800" dirty="0" smtClean="0">
                <a:solidFill>
                  <a:srgbClr val="C00000"/>
                </a:solidFill>
              </a:rPr>
              <a:t>	</a:t>
            </a:r>
          </a:p>
          <a:p>
            <a:pPr marL="457200" lvl="1" indent="0">
              <a:buNone/>
            </a:pPr>
            <a:r>
              <a:rPr lang="tr-TR" sz="1800" dirty="0">
                <a:solidFill>
                  <a:srgbClr val="C00000"/>
                </a:solidFill>
              </a:rPr>
              <a:t>	</a:t>
            </a:r>
            <a:r>
              <a:rPr lang="tr-TR" sz="1800" dirty="0" smtClean="0"/>
              <a:t>	</a:t>
            </a:r>
          </a:p>
          <a:p>
            <a:pPr marL="457200" lvl="1" indent="0">
              <a:buNone/>
            </a:pPr>
            <a:r>
              <a:rPr lang="tr-TR" sz="1800" dirty="0"/>
              <a:t>	</a:t>
            </a: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339029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DIRECT TRANSLATION 4/6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16496" y="1567333"/>
            <a:ext cx="8915400" cy="49580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1800" dirty="0" smtClean="0"/>
              <a:t>	</a:t>
            </a:r>
            <a:r>
              <a:rPr lang="tr-TR" sz="1800" dirty="0" smtClean="0">
                <a:solidFill>
                  <a:schemeClr val="accent3"/>
                </a:solidFill>
              </a:rPr>
              <a:t>Has (</a:t>
            </a:r>
            <a:r>
              <a:rPr lang="tr-TR" sz="1800" u="sng" dirty="0" smtClean="0">
                <a:solidFill>
                  <a:schemeClr val="accent3"/>
                </a:solidFill>
              </a:rPr>
              <a:t>Tel,</a:t>
            </a:r>
            <a:r>
              <a:rPr lang="tr-TR" sz="1800" dirty="0" smtClean="0">
                <a:solidFill>
                  <a:schemeClr val="accent3"/>
                </a:solidFill>
              </a:rPr>
              <a:t> SSN)</a:t>
            </a:r>
          </a:p>
          <a:p>
            <a:pPr marL="457200" lvl="1" indent="0">
              <a:buNone/>
            </a:pPr>
            <a:r>
              <a:rPr lang="tr-TR" sz="1800" dirty="0" smtClean="0">
                <a:solidFill>
                  <a:srgbClr val="C00000"/>
                </a:solidFill>
              </a:rPr>
              <a:t>		foreign key: Has[Tel] </a:t>
            </a:r>
            <a:r>
              <a:rPr lang="zh-CN" altLang="en-US" sz="1800" dirty="0" smtClean="0">
                <a:solidFill>
                  <a:srgbClr val="C00000"/>
                </a:solidFill>
              </a:rPr>
              <a:t>⊆</a:t>
            </a:r>
            <a:r>
              <a:rPr lang="tr-TR" altLang="zh-CN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smtClean="0">
                <a:solidFill>
                  <a:srgbClr val="C00000"/>
                </a:solidFill>
              </a:rPr>
              <a:t>Tel[number]</a:t>
            </a:r>
          </a:p>
          <a:p>
            <a:pPr marL="457200" lvl="1" indent="0">
              <a:buNone/>
            </a:pPr>
            <a:r>
              <a:rPr lang="tr-TR" sz="1800" dirty="0" smtClean="0">
                <a:solidFill>
                  <a:srgbClr val="C00000"/>
                </a:solidFill>
              </a:rPr>
              <a:t>		foreign </a:t>
            </a:r>
            <a:r>
              <a:rPr lang="tr-TR" sz="1800" dirty="0">
                <a:solidFill>
                  <a:srgbClr val="C00000"/>
                </a:solidFill>
              </a:rPr>
              <a:t>key: </a:t>
            </a:r>
            <a:r>
              <a:rPr lang="tr-TR" sz="1800" dirty="0" smtClean="0">
                <a:solidFill>
                  <a:srgbClr val="C00000"/>
                </a:solidFill>
              </a:rPr>
              <a:t>Has[SSN]</a:t>
            </a:r>
            <a:r>
              <a:rPr lang="zh-CN" altLang="en-US" sz="1800" dirty="0">
                <a:solidFill>
                  <a:srgbClr val="C00000"/>
                </a:solidFill>
              </a:rPr>
              <a:t>⊆</a:t>
            </a:r>
            <a:r>
              <a:rPr lang="tr-TR" sz="1800" dirty="0" smtClean="0">
                <a:solidFill>
                  <a:srgbClr val="C00000"/>
                </a:solidFill>
              </a:rPr>
              <a:t>Person[SSN]</a:t>
            </a:r>
            <a:endParaRPr lang="tr-TR" sz="18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tr-TR" sz="1800" dirty="0"/>
          </a:p>
          <a:p>
            <a:pPr marL="457200" lvl="1" indent="0">
              <a:buNone/>
            </a:pPr>
            <a:r>
              <a:rPr lang="tr-TR" sz="1800" dirty="0" smtClean="0">
                <a:solidFill>
                  <a:schemeClr val="accent3"/>
                </a:solidFill>
              </a:rPr>
              <a:t>	</a:t>
            </a:r>
            <a:r>
              <a:rPr lang="tr-TR" sz="1800" dirty="0" err="1" smtClean="0">
                <a:solidFill>
                  <a:schemeClr val="accent3"/>
                </a:solidFill>
              </a:rPr>
              <a:t>BornIn</a:t>
            </a:r>
            <a:r>
              <a:rPr lang="tr-TR" sz="1800" dirty="0" smtClean="0">
                <a:solidFill>
                  <a:schemeClr val="accent3"/>
                </a:solidFill>
              </a:rPr>
              <a:t> (</a:t>
            </a:r>
            <a:r>
              <a:rPr lang="tr-TR" sz="1800" u="sng" dirty="0" smtClean="0">
                <a:solidFill>
                  <a:schemeClr val="accent3"/>
                </a:solidFill>
              </a:rPr>
              <a:t>SSN</a:t>
            </a:r>
            <a:r>
              <a:rPr lang="tr-TR" sz="1800" dirty="0" smtClean="0">
                <a:solidFill>
                  <a:schemeClr val="accent3"/>
                </a:solidFill>
              </a:rPr>
              <a:t>, City)</a:t>
            </a:r>
          </a:p>
          <a:p>
            <a:pPr marL="457200" lvl="1" indent="0">
              <a:buNone/>
            </a:pPr>
            <a:r>
              <a:rPr lang="tr-TR" sz="1800" dirty="0" smtClean="0">
                <a:solidFill>
                  <a:srgbClr val="C00000"/>
                </a:solidFill>
              </a:rPr>
              <a:t>		foreign key: </a:t>
            </a:r>
            <a:r>
              <a:rPr lang="tr-TR" sz="1800" dirty="0" err="1" smtClean="0">
                <a:solidFill>
                  <a:srgbClr val="C00000"/>
                </a:solidFill>
              </a:rPr>
              <a:t>BornIn</a:t>
            </a:r>
            <a:r>
              <a:rPr lang="tr-TR" sz="1800" dirty="0" smtClean="0">
                <a:solidFill>
                  <a:srgbClr val="C00000"/>
                </a:solidFill>
              </a:rPr>
              <a:t>[SSN]</a:t>
            </a:r>
            <a:r>
              <a:rPr lang="zh-CN" altLang="en-US" sz="1800" dirty="0">
                <a:solidFill>
                  <a:srgbClr val="C00000"/>
                </a:solidFill>
              </a:rPr>
              <a:t>⊆</a:t>
            </a:r>
            <a:r>
              <a:rPr lang="tr-TR" sz="1800" dirty="0" smtClean="0">
                <a:solidFill>
                  <a:srgbClr val="C00000"/>
                </a:solidFill>
              </a:rPr>
              <a:t>Person[SSN]</a:t>
            </a:r>
          </a:p>
          <a:p>
            <a:pPr marL="457200" lvl="1" indent="0">
              <a:buNone/>
            </a:pPr>
            <a:r>
              <a:rPr lang="tr-TR" sz="1800" dirty="0">
                <a:solidFill>
                  <a:srgbClr val="C00000"/>
                </a:solidFill>
              </a:rPr>
              <a:t>	</a:t>
            </a:r>
            <a:r>
              <a:rPr lang="tr-TR" sz="1800" dirty="0" smtClean="0">
                <a:solidFill>
                  <a:srgbClr val="C00000"/>
                </a:solidFill>
              </a:rPr>
              <a:t>	</a:t>
            </a:r>
            <a:r>
              <a:rPr lang="tr-TR" sz="1800" dirty="0">
                <a:solidFill>
                  <a:srgbClr val="C00000"/>
                </a:solidFill>
              </a:rPr>
              <a:t>foreign key: </a:t>
            </a:r>
            <a:r>
              <a:rPr lang="tr-TR" sz="1800" dirty="0" err="1" smtClean="0">
                <a:solidFill>
                  <a:srgbClr val="C00000"/>
                </a:solidFill>
              </a:rPr>
              <a:t>BornIn</a:t>
            </a:r>
            <a:r>
              <a:rPr lang="tr-TR" sz="1800" dirty="0" smtClean="0">
                <a:solidFill>
                  <a:srgbClr val="C00000"/>
                </a:solidFill>
              </a:rPr>
              <a:t>[City]</a:t>
            </a:r>
            <a:r>
              <a:rPr lang="zh-CN" altLang="en-US" sz="1800" dirty="0">
                <a:solidFill>
                  <a:srgbClr val="C00000"/>
                </a:solidFill>
              </a:rPr>
              <a:t>⊆</a:t>
            </a:r>
            <a:r>
              <a:rPr lang="tr-TR" sz="1800" dirty="0" smtClean="0">
                <a:solidFill>
                  <a:srgbClr val="C00000"/>
                </a:solidFill>
              </a:rPr>
              <a:t>City[ID] </a:t>
            </a:r>
            <a:r>
              <a:rPr lang="tr-TR" sz="1800" dirty="0"/>
              <a:t>	</a:t>
            </a:r>
            <a:endParaRPr lang="tr-TR" sz="1800" dirty="0" smtClean="0"/>
          </a:p>
          <a:p>
            <a:pPr marL="457200" lvl="1" indent="0">
              <a:buNone/>
            </a:pPr>
            <a:endParaRPr lang="tr-TR" sz="1800" dirty="0" smtClean="0"/>
          </a:p>
          <a:p>
            <a:pPr marL="457200" lvl="1" indent="0">
              <a:buNone/>
            </a:pPr>
            <a:r>
              <a:rPr lang="tr-TR" sz="1800" dirty="0">
                <a:solidFill>
                  <a:schemeClr val="accent3"/>
                </a:solidFill>
              </a:rPr>
              <a:t>	</a:t>
            </a:r>
            <a:r>
              <a:rPr lang="tr-TR" sz="1800" dirty="0" smtClean="0">
                <a:solidFill>
                  <a:schemeClr val="accent3"/>
                </a:solidFill>
              </a:rPr>
              <a:t>Site (</a:t>
            </a:r>
            <a:r>
              <a:rPr lang="tr-TR" sz="1800" u="sng" dirty="0" err="1" smtClean="0">
                <a:solidFill>
                  <a:schemeClr val="accent3"/>
                </a:solidFill>
              </a:rPr>
              <a:t>Unıversity</a:t>
            </a:r>
            <a:r>
              <a:rPr lang="tr-TR" sz="1800" dirty="0" smtClean="0">
                <a:solidFill>
                  <a:schemeClr val="accent3"/>
                </a:solidFill>
              </a:rPr>
              <a:t>, City)</a:t>
            </a:r>
          </a:p>
          <a:p>
            <a:pPr marL="457200" lvl="1" indent="0">
              <a:buNone/>
            </a:pPr>
            <a:r>
              <a:rPr lang="tr-TR" sz="1800" dirty="0" smtClean="0">
                <a:solidFill>
                  <a:srgbClr val="C00000"/>
                </a:solidFill>
              </a:rPr>
              <a:t>		foreign key: Site[</a:t>
            </a:r>
            <a:r>
              <a:rPr lang="tr-TR" sz="1800" dirty="0" err="1" smtClean="0">
                <a:solidFill>
                  <a:srgbClr val="C00000"/>
                </a:solidFill>
              </a:rPr>
              <a:t>University</a:t>
            </a:r>
            <a:r>
              <a:rPr lang="tr-TR" sz="1800" dirty="0" smtClean="0">
                <a:solidFill>
                  <a:srgbClr val="C00000"/>
                </a:solidFill>
              </a:rPr>
              <a:t>]</a:t>
            </a:r>
            <a:r>
              <a:rPr lang="zh-CN" altLang="en-US" sz="1800" dirty="0">
                <a:solidFill>
                  <a:srgbClr val="C00000"/>
                </a:solidFill>
              </a:rPr>
              <a:t>⊆</a:t>
            </a:r>
            <a:r>
              <a:rPr lang="tr-TR" sz="1800" dirty="0" smtClean="0">
                <a:solidFill>
                  <a:srgbClr val="C00000"/>
                </a:solidFill>
              </a:rPr>
              <a:t>University[ID]</a:t>
            </a:r>
          </a:p>
          <a:p>
            <a:pPr marL="457200" lvl="1" indent="0">
              <a:buNone/>
            </a:pPr>
            <a:r>
              <a:rPr lang="tr-TR" sz="1800" dirty="0">
                <a:solidFill>
                  <a:srgbClr val="C00000"/>
                </a:solidFill>
              </a:rPr>
              <a:t>	</a:t>
            </a:r>
            <a:r>
              <a:rPr lang="tr-TR" sz="1800" dirty="0" smtClean="0">
                <a:solidFill>
                  <a:srgbClr val="C00000"/>
                </a:solidFill>
              </a:rPr>
              <a:t>	</a:t>
            </a:r>
            <a:r>
              <a:rPr lang="tr-TR" sz="1800" dirty="0">
                <a:solidFill>
                  <a:srgbClr val="C00000"/>
                </a:solidFill>
              </a:rPr>
              <a:t>foreign key: </a:t>
            </a:r>
            <a:r>
              <a:rPr lang="tr-TR" sz="1800" dirty="0" smtClean="0">
                <a:solidFill>
                  <a:srgbClr val="C00000"/>
                </a:solidFill>
              </a:rPr>
              <a:t>Site[City]</a:t>
            </a:r>
            <a:r>
              <a:rPr lang="zh-CN" altLang="en-US" sz="1800" dirty="0">
                <a:solidFill>
                  <a:srgbClr val="C00000"/>
                </a:solidFill>
              </a:rPr>
              <a:t>⊆</a:t>
            </a:r>
            <a:r>
              <a:rPr lang="tr-TR" sz="1800" dirty="0" smtClean="0">
                <a:solidFill>
                  <a:srgbClr val="C00000"/>
                </a:solidFill>
              </a:rPr>
              <a:t>City[ID]</a:t>
            </a:r>
          </a:p>
          <a:p>
            <a:pPr marL="457200" lvl="1" indent="0">
              <a:buNone/>
            </a:pPr>
            <a:endParaRPr lang="tr-TR" sz="1800" dirty="0"/>
          </a:p>
          <a:p>
            <a:pPr marL="457200" lvl="1" indent="0">
              <a:buNone/>
            </a:pPr>
            <a:r>
              <a:rPr lang="tr-TR" sz="1800" dirty="0" smtClean="0">
                <a:solidFill>
                  <a:schemeClr val="accent3"/>
                </a:solidFill>
              </a:rPr>
              <a:t>	</a:t>
            </a:r>
            <a:r>
              <a:rPr lang="tr-TR" sz="1800" dirty="0" err="1" smtClean="0">
                <a:solidFill>
                  <a:schemeClr val="accent3"/>
                </a:solidFill>
              </a:rPr>
              <a:t>LibraryIn</a:t>
            </a:r>
            <a:r>
              <a:rPr lang="tr-TR" sz="1800" dirty="0" smtClean="0">
                <a:solidFill>
                  <a:schemeClr val="accent3"/>
                </a:solidFill>
              </a:rPr>
              <a:t> (</a:t>
            </a:r>
            <a:r>
              <a:rPr lang="tr-TR" sz="1800" u="sng" dirty="0" smtClean="0">
                <a:solidFill>
                  <a:schemeClr val="accent3"/>
                </a:solidFill>
              </a:rPr>
              <a:t>Library</a:t>
            </a:r>
            <a:r>
              <a:rPr lang="tr-TR" sz="1800" dirty="0" smtClean="0">
                <a:solidFill>
                  <a:schemeClr val="accent3"/>
                </a:solidFill>
              </a:rPr>
              <a:t>, University)</a:t>
            </a:r>
          </a:p>
          <a:p>
            <a:pPr marL="457200" lvl="1" indent="0">
              <a:buNone/>
            </a:pPr>
            <a:r>
              <a:rPr lang="tr-TR" sz="1800" dirty="0">
                <a:solidFill>
                  <a:schemeClr val="accent3"/>
                </a:solidFill>
              </a:rPr>
              <a:t>	</a:t>
            </a:r>
            <a:r>
              <a:rPr lang="tr-TR" sz="1800" dirty="0" smtClean="0">
                <a:solidFill>
                  <a:schemeClr val="accent3"/>
                </a:solidFill>
              </a:rPr>
              <a:t>	</a:t>
            </a:r>
            <a:r>
              <a:rPr lang="tr-TR" sz="1800" dirty="0">
                <a:solidFill>
                  <a:srgbClr val="C00000"/>
                </a:solidFill>
              </a:rPr>
              <a:t>foreign key: </a:t>
            </a:r>
            <a:r>
              <a:rPr lang="tr-TR" sz="1800" dirty="0" err="1" smtClean="0">
                <a:solidFill>
                  <a:srgbClr val="C00000"/>
                </a:solidFill>
              </a:rPr>
              <a:t>LibraryIn</a:t>
            </a:r>
            <a:r>
              <a:rPr lang="tr-TR" sz="1800" dirty="0" smtClean="0">
                <a:solidFill>
                  <a:srgbClr val="C00000"/>
                </a:solidFill>
              </a:rPr>
              <a:t>[</a:t>
            </a:r>
            <a:r>
              <a:rPr lang="tr-TR" sz="1800" dirty="0" err="1" smtClean="0">
                <a:solidFill>
                  <a:srgbClr val="C00000"/>
                </a:solidFill>
              </a:rPr>
              <a:t>LibraryIn</a:t>
            </a:r>
            <a:r>
              <a:rPr lang="tr-TR" sz="1800" dirty="0" smtClean="0">
                <a:solidFill>
                  <a:srgbClr val="C00000"/>
                </a:solidFill>
              </a:rPr>
              <a:t>]</a:t>
            </a:r>
            <a:r>
              <a:rPr lang="zh-CN" altLang="en-US" sz="1800" dirty="0">
                <a:solidFill>
                  <a:srgbClr val="C00000"/>
                </a:solidFill>
              </a:rPr>
              <a:t>⊆</a:t>
            </a:r>
            <a:r>
              <a:rPr lang="tr-TR" sz="1800" dirty="0" smtClean="0">
                <a:solidFill>
                  <a:srgbClr val="C00000"/>
                </a:solidFill>
              </a:rPr>
              <a:t>Library[ID</a:t>
            </a:r>
            <a:r>
              <a:rPr lang="tr-TR" sz="1800" dirty="0">
                <a:solidFill>
                  <a:srgbClr val="C00000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tr-TR" sz="1800" dirty="0" smtClean="0">
                <a:solidFill>
                  <a:schemeClr val="accent3"/>
                </a:solidFill>
              </a:rPr>
              <a:t>		</a:t>
            </a:r>
            <a:r>
              <a:rPr lang="tr-TR" sz="1800" dirty="0">
                <a:solidFill>
                  <a:srgbClr val="C00000"/>
                </a:solidFill>
              </a:rPr>
              <a:t>foreign key: </a:t>
            </a:r>
            <a:r>
              <a:rPr lang="tr-TR" sz="1800" dirty="0" smtClean="0">
                <a:solidFill>
                  <a:srgbClr val="C00000"/>
                </a:solidFill>
              </a:rPr>
              <a:t>LibraryIn[University]</a:t>
            </a:r>
            <a:r>
              <a:rPr lang="zh-CN" altLang="en-US" sz="1800" dirty="0">
                <a:solidFill>
                  <a:srgbClr val="C00000"/>
                </a:solidFill>
              </a:rPr>
              <a:t>⊆</a:t>
            </a:r>
            <a:r>
              <a:rPr lang="tr-TR" sz="1800" dirty="0" smtClean="0">
                <a:solidFill>
                  <a:srgbClr val="C00000"/>
                </a:solidFill>
              </a:rPr>
              <a:t>University[ID</a:t>
            </a:r>
            <a:r>
              <a:rPr lang="tr-TR" sz="1800" dirty="0">
                <a:solidFill>
                  <a:srgbClr val="C00000"/>
                </a:solidFill>
              </a:rPr>
              <a:t>]</a:t>
            </a:r>
          </a:p>
          <a:p>
            <a:pPr marL="457200" lvl="1" indent="0">
              <a:buNone/>
            </a:pPr>
            <a:endParaRPr lang="tr-TR" sz="1800" dirty="0" smtClean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tr-TR" sz="1800" dirty="0"/>
              <a:t>	</a:t>
            </a:r>
            <a:r>
              <a:rPr lang="tr-TR" sz="1800" dirty="0" smtClean="0"/>
              <a:t>	</a:t>
            </a:r>
          </a:p>
          <a:p>
            <a:pPr marL="457200" lvl="1" indent="0">
              <a:buNone/>
            </a:pPr>
            <a:r>
              <a:rPr lang="tr-TR" sz="1800" dirty="0">
                <a:solidFill>
                  <a:schemeClr val="accent3"/>
                </a:solidFill>
              </a:rPr>
              <a:t>	</a:t>
            </a: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373202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DIRECT TRANSLATION 5/6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567333"/>
            <a:ext cx="9906000" cy="57500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1800" dirty="0" smtClean="0"/>
              <a:t>	</a:t>
            </a:r>
            <a:r>
              <a:rPr lang="tr-TR" sz="1800" dirty="0" smtClean="0">
                <a:solidFill>
                  <a:schemeClr val="accent3"/>
                </a:solidFill>
              </a:rPr>
              <a:t>WrittenBy (</a:t>
            </a:r>
            <a:r>
              <a:rPr lang="tr-TR" sz="1800" u="sng" dirty="0" smtClean="0">
                <a:solidFill>
                  <a:schemeClr val="accent3"/>
                </a:solidFill>
              </a:rPr>
              <a:t>ISBN</a:t>
            </a:r>
            <a:r>
              <a:rPr lang="tr-TR" sz="1800" dirty="0" smtClean="0">
                <a:solidFill>
                  <a:schemeClr val="accent3"/>
                </a:solidFill>
              </a:rPr>
              <a:t>, Writer)</a:t>
            </a:r>
          </a:p>
          <a:p>
            <a:pPr marL="457200" lvl="1" indent="0">
              <a:buNone/>
            </a:pPr>
            <a:r>
              <a:rPr lang="tr-TR" sz="1800" dirty="0" smtClean="0">
                <a:solidFill>
                  <a:srgbClr val="C00000"/>
                </a:solidFill>
              </a:rPr>
              <a:t>		foreign key: WrittenBy[ISBN]</a:t>
            </a:r>
            <a:r>
              <a:rPr lang="zh-CN" altLang="en-US" sz="1800" dirty="0">
                <a:solidFill>
                  <a:srgbClr val="C00000"/>
                </a:solidFill>
              </a:rPr>
              <a:t>⊆</a:t>
            </a:r>
            <a:r>
              <a:rPr lang="tr-TR" sz="1800" dirty="0" smtClean="0">
                <a:solidFill>
                  <a:srgbClr val="C00000"/>
                </a:solidFill>
              </a:rPr>
              <a:t>Book[ISBN]</a:t>
            </a:r>
          </a:p>
          <a:p>
            <a:pPr marL="457200" lvl="1" indent="0">
              <a:buNone/>
            </a:pPr>
            <a:r>
              <a:rPr lang="tr-TR" sz="1800" dirty="0" smtClean="0">
                <a:solidFill>
                  <a:srgbClr val="C00000"/>
                </a:solidFill>
              </a:rPr>
              <a:t>		foreign </a:t>
            </a:r>
            <a:r>
              <a:rPr lang="tr-TR" sz="1800" dirty="0">
                <a:solidFill>
                  <a:srgbClr val="C00000"/>
                </a:solidFill>
              </a:rPr>
              <a:t>key: WrittenBy[W</a:t>
            </a:r>
            <a:r>
              <a:rPr lang="tr-TR" sz="1800" dirty="0" smtClean="0">
                <a:solidFill>
                  <a:srgbClr val="C00000"/>
                </a:solidFill>
              </a:rPr>
              <a:t>riter]</a:t>
            </a:r>
            <a:r>
              <a:rPr lang="zh-CN" altLang="en-US" sz="1800" dirty="0" smtClean="0">
                <a:solidFill>
                  <a:srgbClr val="C00000"/>
                </a:solidFill>
              </a:rPr>
              <a:t>⊆</a:t>
            </a:r>
            <a:r>
              <a:rPr lang="tr-TR" altLang="zh-CN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smtClean="0">
                <a:solidFill>
                  <a:srgbClr val="C00000"/>
                </a:solidFill>
              </a:rPr>
              <a:t>Writer[ID]</a:t>
            </a:r>
            <a:endParaRPr lang="tr-TR" sz="18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tr-TR" sz="1800" dirty="0"/>
          </a:p>
          <a:p>
            <a:pPr marL="0" indent="0">
              <a:buNone/>
            </a:pPr>
            <a:r>
              <a:rPr lang="tr-TR" sz="1800" dirty="0" smtClean="0">
                <a:solidFill>
                  <a:schemeClr val="accent3"/>
                </a:solidFill>
              </a:rPr>
              <a:t>	</a:t>
            </a:r>
            <a:r>
              <a:rPr lang="tr-TR" sz="1800" dirty="0" err="1" smtClean="0">
                <a:solidFill>
                  <a:schemeClr val="accent3"/>
                </a:solidFill>
              </a:rPr>
              <a:t>Process</a:t>
            </a:r>
            <a:r>
              <a:rPr lang="tr-TR" sz="1800" dirty="0" smtClean="0">
                <a:solidFill>
                  <a:schemeClr val="accent3"/>
                </a:solidFill>
              </a:rPr>
              <a:t> (</a:t>
            </a:r>
            <a:r>
              <a:rPr lang="tr-TR" sz="1800" u="sng" dirty="0" err="1" smtClean="0">
                <a:solidFill>
                  <a:schemeClr val="accent3"/>
                </a:solidFill>
              </a:rPr>
              <a:t>processID</a:t>
            </a:r>
            <a:r>
              <a:rPr lang="tr-TR" sz="1800" dirty="0" smtClean="0">
                <a:solidFill>
                  <a:schemeClr val="accent3"/>
                </a:solidFill>
              </a:rPr>
              <a:t>, </a:t>
            </a:r>
            <a:r>
              <a:rPr lang="tr-TR" sz="1800" dirty="0" err="1" smtClean="0">
                <a:solidFill>
                  <a:schemeClr val="accent3"/>
                </a:solidFill>
              </a:rPr>
              <a:t>typeOfProcess</a:t>
            </a:r>
            <a:r>
              <a:rPr lang="tr-TR" sz="1800" dirty="0" smtClean="0">
                <a:solidFill>
                  <a:schemeClr val="accent3"/>
                </a:solidFill>
              </a:rPr>
              <a:t>, </a:t>
            </a:r>
            <a:r>
              <a:rPr lang="tr-TR" sz="1800" dirty="0" err="1" smtClean="0">
                <a:solidFill>
                  <a:schemeClr val="accent3"/>
                </a:solidFill>
              </a:rPr>
              <a:t>isSucceed</a:t>
            </a:r>
            <a:r>
              <a:rPr lang="tr-TR" sz="1800" dirty="0" smtClean="0">
                <a:solidFill>
                  <a:schemeClr val="accent3"/>
                </a:solidFill>
              </a:rPr>
              <a:t>, </a:t>
            </a:r>
            <a:r>
              <a:rPr lang="tr-TR" sz="1800" dirty="0" err="1" smtClean="0">
                <a:solidFill>
                  <a:schemeClr val="accent3"/>
                </a:solidFill>
              </a:rPr>
              <a:t>date</a:t>
            </a:r>
            <a:r>
              <a:rPr lang="tr-TR" sz="1800" dirty="0" smtClean="0">
                <a:solidFill>
                  <a:schemeClr val="accent3"/>
                </a:solidFill>
              </a:rPr>
              <a:t>, SSN, </a:t>
            </a:r>
            <a:r>
              <a:rPr lang="tr-TR" sz="1800" dirty="0" err="1" smtClean="0">
                <a:solidFill>
                  <a:schemeClr val="accent3"/>
                </a:solidFill>
              </a:rPr>
              <a:t>studentID</a:t>
            </a:r>
            <a:r>
              <a:rPr lang="tr-TR" sz="1800" dirty="0" smtClean="0">
                <a:solidFill>
                  <a:schemeClr val="accent3"/>
                </a:solidFill>
              </a:rPr>
              <a:t>, University, </a:t>
            </a:r>
            <a:r>
              <a:rPr lang="tr-TR" sz="1800" dirty="0" err="1" smtClean="0">
                <a:solidFill>
                  <a:schemeClr val="accent3"/>
                </a:solidFill>
              </a:rPr>
              <a:t>copyID</a:t>
            </a:r>
            <a:r>
              <a:rPr lang="tr-TR" sz="1800" dirty="0" smtClean="0">
                <a:solidFill>
                  <a:schemeClr val="accent3"/>
                </a:solidFill>
              </a:rPr>
              <a:t>, Book)</a:t>
            </a:r>
            <a:endParaRPr lang="tr-TR" sz="1800" dirty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tr-TR" sz="1800" dirty="0">
                <a:solidFill>
                  <a:srgbClr val="C00000"/>
                </a:solidFill>
              </a:rPr>
              <a:t>		foreign key: </a:t>
            </a:r>
            <a:r>
              <a:rPr lang="tr-TR" sz="1800" dirty="0" err="1" smtClean="0">
                <a:solidFill>
                  <a:srgbClr val="C00000"/>
                </a:solidFill>
              </a:rPr>
              <a:t>Process</a:t>
            </a:r>
            <a:r>
              <a:rPr lang="tr-TR" sz="1800" dirty="0" smtClean="0">
                <a:solidFill>
                  <a:srgbClr val="C00000"/>
                </a:solidFill>
              </a:rPr>
              <a:t>[SSN]</a:t>
            </a:r>
            <a:r>
              <a:rPr lang="zh-CN" altLang="en-US" sz="1800" dirty="0" smtClean="0">
                <a:solidFill>
                  <a:srgbClr val="C00000"/>
                </a:solidFill>
              </a:rPr>
              <a:t>⊆</a:t>
            </a:r>
            <a:r>
              <a:rPr lang="tr-TR" altLang="zh-CN" sz="1800" dirty="0" err="1" smtClean="0">
                <a:solidFill>
                  <a:srgbClr val="C00000"/>
                </a:solidFill>
              </a:rPr>
              <a:t>Person</a:t>
            </a:r>
            <a:r>
              <a:rPr lang="tr-TR" sz="1800" dirty="0" smtClean="0">
                <a:solidFill>
                  <a:srgbClr val="C00000"/>
                </a:solidFill>
              </a:rPr>
              <a:t>[SSN]</a:t>
            </a:r>
          </a:p>
          <a:p>
            <a:pPr marL="457200" lvl="1" indent="0">
              <a:buNone/>
            </a:pPr>
            <a:r>
              <a:rPr lang="tr-TR" sz="1800" dirty="0" smtClean="0">
                <a:solidFill>
                  <a:srgbClr val="C00000"/>
                </a:solidFill>
              </a:rPr>
              <a:t>		</a:t>
            </a:r>
            <a:r>
              <a:rPr lang="tr-TR" sz="1800" dirty="0" err="1" smtClean="0">
                <a:solidFill>
                  <a:srgbClr val="C00000"/>
                </a:solidFill>
              </a:rPr>
              <a:t>foreign</a:t>
            </a:r>
            <a:r>
              <a:rPr lang="tr-TR" sz="1800" dirty="0" smtClean="0">
                <a:solidFill>
                  <a:srgbClr val="C00000"/>
                </a:solidFill>
              </a:rPr>
              <a:t> </a:t>
            </a:r>
            <a:r>
              <a:rPr lang="tr-TR" sz="1800" dirty="0" err="1" smtClean="0">
                <a:solidFill>
                  <a:srgbClr val="C00000"/>
                </a:solidFill>
              </a:rPr>
              <a:t>key</a:t>
            </a:r>
            <a:r>
              <a:rPr lang="tr-TR" sz="1800" dirty="0" smtClean="0">
                <a:solidFill>
                  <a:srgbClr val="C00000"/>
                </a:solidFill>
              </a:rPr>
              <a:t>: </a:t>
            </a:r>
            <a:r>
              <a:rPr lang="tr-TR" sz="1800" dirty="0" err="1" smtClean="0">
                <a:solidFill>
                  <a:srgbClr val="C00000"/>
                </a:solidFill>
              </a:rPr>
              <a:t>Process</a:t>
            </a:r>
            <a:r>
              <a:rPr lang="tr-TR" sz="1800" dirty="0" smtClean="0">
                <a:solidFill>
                  <a:srgbClr val="C00000"/>
                </a:solidFill>
              </a:rPr>
              <a:t>[</a:t>
            </a:r>
            <a:r>
              <a:rPr lang="tr-TR" sz="1800" dirty="0" err="1" smtClean="0">
                <a:solidFill>
                  <a:srgbClr val="C00000"/>
                </a:solidFill>
              </a:rPr>
              <a:t>studentID</a:t>
            </a:r>
            <a:r>
              <a:rPr lang="tr-TR" sz="1800" dirty="0" smtClean="0">
                <a:solidFill>
                  <a:srgbClr val="C00000"/>
                </a:solidFill>
              </a:rPr>
              <a:t>] </a:t>
            </a:r>
            <a:r>
              <a:rPr lang="zh-CN" altLang="en-US" sz="1800" dirty="0" smtClean="0">
                <a:solidFill>
                  <a:srgbClr val="C00000"/>
                </a:solidFill>
              </a:rPr>
              <a:t>⊆</a:t>
            </a:r>
            <a:r>
              <a:rPr lang="tr-TR" altLang="zh-CN" sz="1800" dirty="0" smtClean="0">
                <a:solidFill>
                  <a:srgbClr val="C00000"/>
                </a:solidFill>
              </a:rPr>
              <a:t> </a:t>
            </a:r>
            <a:r>
              <a:rPr lang="tr-TR" altLang="zh-CN" sz="1800" dirty="0" err="1" smtClean="0">
                <a:solidFill>
                  <a:srgbClr val="C00000"/>
                </a:solidFill>
              </a:rPr>
              <a:t>Student</a:t>
            </a:r>
            <a:r>
              <a:rPr lang="tr-TR" altLang="zh-CN" sz="1800" dirty="0" smtClean="0">
                <a:solidFill>
                  <a:srgbClr val="C00000"/>
                </a:solidFill>
              </a:rPr>
              <a:t>[</a:t>
            </a:r>
            <a:r>
              <a:rPr lang="tr-TR" altLang="zh-CN" sz="1800" dirty="0" err="1" smtClean="0">
                <a:solidFill>
                  <a:srgbClr val="C00000"/>
                </a:solidFill>
              </a:rPr>
              <a:t>studentID</a:t>
            </a:r>
            <a:r>
              <a:rPr lang="tr-TR" altLang="zh-CN" sz="1800" dirty="0" smtClean="0">
                <a:solidFill>
                  <a:srgbClr val="C00000"/>
                </a:solidFill>
              </a:rPr>
              <a:t>]</a:t>
            </a:r>
          </a:p>
          <a:p>
            <a:pPr marL="457200" lvl="1" indent="0">
              <a:buNone/>
            </a:pPr>
            <a:r>
              <a:rPr lang="tr-TR" sz="1800" dirty="0">
                <a:solidFill>
                  <a:srgbClr val="C00000"/>
                </a:solidFill>
              </a:rPr>
              <a:t>		</a:t>
            </a:r>
            <a:r>
              <a:rPr lang="tr-TR" sz="1800" dirty="0" err="1">
                <a:solidFill>
                  <a:srgbClr val="C00000"/>
                </a:solidFill>
              </a:rPr>
              <a:t>foreign</a:t>
            </a:r>
            <a:r>
              <a:rPr lang="tr-TR" sz="1800" dirty="0">
                <a:solidFill>
                  <a:srgbClr val="C00000"/>
                </a:solidFill>
              </a:rPr>
              <a:t> </a:t>
            </a:r>
            <a:r>
              <a:rPr lang="tr-TR" sz="1800" dirty="0" err="1">
                <a:solidFill>
                  <a:srgbClr val="C00000"/>
                </a:solidFill>
              </a:rPr>
              <a:t>key</a:t>
            </a:r>
            <a:r>
              <a:rPr lang="tr-TR" sz="1800" dirty="0">
                <a:solidFill>
                  <a:srgbClr val="C00000"/>
                </a:solidFill>
              </a:rPr>
              <a:t>: </a:t>
            </a:r>
            <a:r>
              <a:rPr lang="tr-TR" sz="1800" dirty="0" err="1" smtClean="0">
                <a:solidFill>
                  <a:srgbClr val="C00000"/>
                </a:solidFill>
              </a:rPr>
              <a:t>Process</a:t>
            </a:r>
            <a:r>
              <a:rPr lang="tr-TR" sz="1800" dirty="0" smtClean="0">
                <a:solidFill>
                  <a:srgbClr val="C00000"/>
                </a:solidFill>
              </a:rPr>
              <a:t>[</a:t>
            </a:r>
            <a:r>
              <a:rPr lang="tr-TR" sz="1800" dirty="0" err="1" smtClean="0">
                <a:solidFill>
                  <a:srgbClr val="C00000"/>
                </a:solidFill>
              </a:rPr>
              <a:t>University</a:t>
            </a:r>
            <a:r>
              <a:rPr lang="tr-TR" sz="1800" dirty="0" smtClean="0">
                <a:solidFill>
                  <a:srgbClr val="C00000"/>
                </a:solidFill>
              </a:rPr>
              <a:t>] </a:t>
            </a:r>
            <a:r>
              <a:rPr lang="zh-CN" altLang="en-US" sz="1800" dirty="0">
                <a:solidFill>
                  <a:srgbClr val="C00000"/>
                </a:solidFill>
              </a:rPr>
              <a:t>⊆</a:t>
            </a:r>
            <a:r>
              <a:rPr lang="tr-TR" altLang="zh-CN" sz="1800" dirty="0">
                <a:solidFill>
                  <a:srgbClr val="C00000"/>
                </a:solidFill>
              </a:rPr>
              <a:t> </a:t>
            </a:r>
            <a:r>
              <a:rPr lang="tr-TR" altLang="zh-CN" sz="1800" dirty="0" err="1" smtClean="0">
                <a:solidFill>
                  <a:srgbClr val="C00000"/>
                </a:solidFill>
              </a:rPr>
              <a:t>University</a:t>
            </a:r>
            <a:r>
              <a:rPr lang="tr-TR" altLang="zh-CN" sz="1800" dirty="0" smtClean="0">
                <a:solidFill>
                  <a:srgbClr val="C00000"/>
                </a:solidFill>
              </a:rPr>
              <a:t>[ID]</a:t>
            </a:r>
            <a:endParaRPr lang="tr-TR" sz="1800" dirty="0">
              <a:solidFill>
                <a:srgbClr val="C00000"/>
              </a:solidFill>
            </a:endParaRPr>
          </a:p>
          <a:p>
            <a:pPr marL="0" lvl="1" indent="0">
              <a:buNone/>
            </a:pPr>
            <a:r>
              <a:rPr lang="tr-TR" sz="1800" dirty="0">
                <a:solidFill>
                  <a:srgbClr val="C00000"/>
                </a:solidFill>
              </a:rPr>
              <a:t>		</a:t>
            </a:r>
            <a:r>
              <a:rPr lang="tr-TR" sz="1800" dirty="0" err="1">
                <a:solidFill>
                  <a:srgbClr val="C00000"/>
                </a:solidFill>
              </a:rPr>
              <a:t>foreign</a:t>
            </a:r>
            <a:r>
              <a:rPr lang="tr-TR" sz="1800" dirty="0">
                <a:solidFill>
                  <a:srgbClr val="C00000"/>
                </a:solidFill>
              </a:rPr>
              <a:t> </a:t>
            </a:r>
            <a:r>
              <a:rPr lang="tr-TR" sz="1800" dirty="0" err="1">
                <a:solidFill>
                  <a:srgbClr val="C00000"/>
                </a:solidFill>
              </a:rPr>
              <a:t>key</a:t>
            </a:r>
            <a:r>
              <a:rPr lang="tr-TR" sz="1800" dirty="0">
                <a:solidFill>
                  <a:srgbClr val="C00000"/>
                </a:solidFill>
              </a:rPr>
              <a:t>: </a:t>
            </a:r>
            <a:r>
              <a:rPr lang="tr-TR" sz="1800" dirty="0" err="1" smtClean="0">
                <a:solidFill>
                  <a:srgbClr val="C00000"/>
                </a:solidFill>
              </a:rPr>
              <a:t>Process</a:t>
            </a:r>
            <a:r>
              <a:rPr lang="tr-TR" sz="1800" dirty="0" smtClean="0">
                <a:solidFill>
                  <a:srgbClr val="C00000"/>
                </a:solidFill>
              </a:rPr>
              <a:t>[</a:t>
            </a:r>
            <a:r>
              <a:rPr lang="tr-TR" sz="1800" dirty="0" err="1" smtClean="0">
                <a:solidFill>
                  <a:srgbClr val="C00000"/>
                </a:solidFill>
              </a:rPr>
              <a:t>CopyID</a:t>
            </a:r>
            <a:r>
              <a:rPr lang="tr-TR" sz="1800" dirty="0" smtClean="0">
                <a:solidFill>
                  <a:srgbClr val="C00000"/>
                </a:solidFill>
              </a:rPr>
              <a:t>] </a:t>
            </a:r>
            <a:r>
              <a:rPr lang="zh-CN" altLang="en-US" sz="1800" dirty="0">
                <a:solidFill>
                  <a:srgbClr val="C00000"/>
                </a:solidFill>
              </a:rPr>
              <a:t>⊆</a:t>
            </a:r>
            <a:r>
              <a:rPr lang="tr-TR" altLang="zh-CN" sz="1800" dirty="0">
                <a:solidFill>
                  <a:srgbClr val="C00000"/>
                </a:solidFill>
              </a:rPr>
              <a:t> </a:t>
            </a:r>
            <a:r>
              <a:rPr lang="tr-TR" altLang="zh-CN" sz="1800" dirty="0" err="1" smtClean="0">
                <a:solidFill>
                  <a:srgbClr val="C00000"/>
                </a:solidFill>
              </a:rPr>
              <a:t>Copy</a:t>
            </a:r>
            <a:r>
              <a:rPr lang="tr-TR" altLang="zh-CN" sz="1800" dirty="0" smtClean="0">
                <a:solidFill>
                  <a:srgbClr val="C00000"/>
                </a:solidFill>
              </a:rPr>
              <a:t>[ID</a:t>
            </a:r>
            <a:r>
              <a:rPr lang="tr-TR" altLang="zh-CN" sz="1800" dirty="0">
                <a:solidFill>
                  <a:srgbClr val="C00000"/>
                </a:solidFill>
              </a:rPr>
              <a:t>]</a:t>
            </a:r>
            <a:endParaRPr lang="tr-TR" sz="1800" dirty="0">
              <a:solidFill>
                <a:srgbClr val="C00000"/>
              </a:solidFill>
            </a:endParaRPr>
          </a:p>
          <a:p>
            <a:pPr marL="0" lvl="1" indent="0">
              <a:buNone/>
            </a:pPr>
            <a:r>
              <a:rPr lang="tr-TR" sz="1800" dirty="0" smtClean="0">
                <a:solidFill>
                  <a:srgbClr val="C00000"/>
                </a:solidFill>
              </a:rPr>
              <a:t>	</a:t>
            </a:r>
            <a:r>
              <a:rPr lang="tr-TR" sz="1800" dirty="0">
                <a:solidFill>
                  <a:srgbClr val="C00000"/>
                </a:solidFill>
              </a:rPr>
              <a:t>	</a:t>
            </a:r>
            <a:r>
              <a:rPr lang="tr-TR" sz="1800" dirty="0" err="1">
                <a:solidFill>
                  <a:srgbClr val="C00000"/>
                </a:solidFill>
              </a:rPr>
              <a:t>foreign</a:t>
            </a:r>
            <a:r>
              <a:rPr lang="tr-TR" sz="1800" dirty="0">
                <a:solidFill>
                  <a:srgbClr val="C00000"/>
                </a:solidFill>
              </a:rPr>
              <a:t> </a:t>
            </a:r>
            <a:r>
              <a:rPr lang="tr-TR" sz="1800" dirty="0" err="1">
                <a:solidFill>
                  <a:srgbClr val="C00000"/>
                </a:solidFill>
              </a:rPr>
              <a:t>key</a:t>
            </a:r>
            <a:r>
              <a:rPr lang="tr-TR" sz="1800" dirty="0">
                <a:solidFill>
                  <a:srgbClr val="C00000"/>
                </a:solidFill>
              </a:rPr>
              <a:t>: </a:t>
            </a:r>
            <a:r>
              <a:rPr lang="tr-TR" sz="1800" dirty="0" err="1" smtClean="0">
                <a:solidFill>
                  <a:srgbClr val="C00000"/>
                </a:solidFill>
              </a:rPr>
              <a:t>Process</a:t>
            </a:r>
            <a:r>
              <a:rPr lang="tr-TR" sz="1800" dirty="0" smtClean="0">
                <a:solidFill>
                  <a:srgbClr val="C00000"/>
                </a:solidFill>
              </a:rPr>
              <a:t>[</a:t>
            </a:r>
            <a:r>
              <a:rPr lang="tr-TR" sz="1800" dirty="0" err="1" smtClean="0">
                <a:solidFill>
                  <a:srgbClr val="C00000"/>
                </a:solidFill>
              </a:rPr>
              <a:t>Book</a:t>
            </a:r>
            <a:r>
              <a:rPr lang="tr-TR" sz="1800" dirty="0" smtClean="0">
                <a:solidFill>
                  <a:srgbClr val="C00000"/>
                </a:solidFill>
              </a:rPr>
              <a:t>] </a:t>
            </a:r>
            <a:r>
              <a:rPr lang="zh-CN" altLang="en-US" sz="1800" dirty="0">
                <a:solidFill>
                  <a:srgbClr val="C00000"/>
                </a:solidFill>
              </a:rPr>
              <a:t>⊆</a:t>
            </a:r>
            <a:r>
              <a:rPr lang="tr-TR" altLang="zh-CN" sz="1800" dirty="0">
                <a:solidFill>
                  <a:srgbClr val="C00000"/>
                </a:solidFill>
              </a:rPr>
              <a:t> </a:t>
            </a:r>
            <a:r>
              <a:rPr lang="tr-TR" altLang="zh-CN" sz="1800" dirty="0" err="1" smtClean="0">
                <a:solidFill>
                  <a:srgbClr val="C00000"/>
                </a:solidFill>
              </a:rPr>
              <a:t>Book</a:t>
            </a:r>
            <a:r>
              <a:rPr lang="tr-TR" altLang="zh-CN" sz="1800" dirty="0" smtClean="0">
                <a:solidFill>
                  <a:srgbClr val="C00000"/>
                </a:solidFill>
              </a:rPr>
              <a:t>[ISBN]</a:t>
            </a:r>
            <a:endParaRPr lang="tr-TR" sz="18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tr-TR" sz="18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tr-TR" sz="1800" dirty="0" smtClean="0">
                <a:solidFill>
                  <a:schemeClr val="accent3"/>
                </a:solidFill>
              </a:rPr>
              <a:t>	</a:t>
            </a:r>
            <a:r>
              <a:rPr lang="tr-TR" sz="1800" dirty="0" err="1" smtClean="0">
                <a:solidFill>
                  <a:schemeClr val="accent3"/>
                </a:solidFill>
              </a:rPr>
              <a:t>Registered</a:t>
            </a:r>
            <a:r>
              <a:rPr lang="tr-TR" sz="1800" dirty="0" smtClean="0">
                <a:solidFill>
                  <a:schemeClr val="accent3"/>
                </a:solidFill>
              </a:rPr>
              <a:t>(</a:t>
            </a:r>
            <a:r>
              <a:rPr lang="tr-TR" sz="1800" u="sng" dirty="0" err="1" smtClean="0">
                <a:solidFill>
                  <a:schemeClr val="accent3"/>
                </a:solidFill>
              </a:rPr>
              <a:t>Student</a:t>
            </a:r>
            <a:r>
              <a:rPr lang="tr-TR" sz="1800" dirty="0" smtClean="0">
                <a:solidFill>
                  <a:schemeClr val="accent3"/>
                </a:solidFill>
              </a:rPr>
              <a:t>, </a:t>
            </a:r>
            <a:r>
              <a:rPr lang="tr-TR" sz="1800" u="sng" dirty="0" err="1" smtClean="0">
                <a:solidFill>
                  <a:schemeClr val="accent3"/>
                </a:solidFill>
              </a:rPr>
              <a:t>University</a:t>
            </a:r>
            <a:r>
              <a:rPr lang="tr-TR" sz="1800" dirty="0" smtClean="0">
                <a:solidFill>
                  <a:schemeClr val="accent3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tr-TR" sz="1800" dirty="0">
                <a:solidFill>
                  <a:schemeClr val="accent3"/>
                </a:solidFill>
              </a:rPr>
              <a:t>	</a:t>
            </a:r>
            <a:r>
              <a:rPr lang="tr-TR" sz="1800" dirty="0" smtClean="0">
                <a:solidFill>
                  <a:schemeClr val="accent3"/>
                </a:solidFill>
              </a:rPr>
              <a:t>	</a:t>
            </a:r>
            <a:r>
              <a:rPr lang="tr-TR" sz="1800" dirty="0" err="1">
                <a:solidFill>
                  <a:srgbClr val="C00000"/>
                </a:solidFill>
              </a:rPr>
              <a:t>foreign</a:t>
            </a:r>
            <a:r>
              <a:rPr lang="tr-TR" sz="1800" dirty="0">
                <a:solidFill>
                  <a:srgbClr val="C00000"/>
                </a:solidFill>
              </a:rPr>
              <a:t> </a:t>
            </a:r>
            <a:r>
              <a:rPr lang="tr-TR" sz="1800" dirty="0" err="1">
                <a:solidFill>
                  <a:srgbClr val="C00000"/>
                </a:solidFill>
              </a:rPr>
              <a:t>key</a:t>
            </a:r>
            <a:r>
              <a:rPr lang="tr-TR" sz="1800" dirty="0">
                <a:solidFill>
                  <a:srgbClr val="C00000"/>
                </a:solidFill>
              </a:rPr>
              <a:t>: </a:t>
            </a:r>
            <a:r>
              <a:rPr lang="tr-TR" sz="1800" dirty="0" err="1" smtClean="0">
                <a:solidFill>
                  <a:srgbClr val="C00000"/>
                </a:solidFill>
              </a:rPr>
              <a:t>Registered</a:t>
            </a:r>
            <a:r>
              <a:rPr lang="tr-TR" sz="1800" dirty="0" smtClean="0">
                <a:solidFill>
                  <a:srgbClr val="C00000"/>
                </a:solidFill>
              </a:rPr>
              <a:t>[</a:t>
            </a:r>
            <a:r>
              <a:rPr lang="tr-TR" sz="1800" dirty="0" err="1" smtClean="0">
                <a:solidFill>
                  <a:srgbClr val="C00000"/>
                </a:solidFill>
              </a:rPr>
              <a:t>Student</a:t>
            </a:r>
            <a:r>
              <a:rPr lang="tr-TR" sz="1800" dirty="0" smtClean="0">
                <a:solidFill>
                  <a:srgbClr val="C00000"/>
                </a:solidFill>
              </a:rPr>
              <a:t>] </a:t>
            </a:r>
            <a:r>
              <a:rPr lang="zh-CN" altLang="en-US" sz="1800" dirty="0" smtClean="0">
                <a:solidFill>
                  <a:srgbClr val="C00000"/>
                </a:solidFill>
              </a:rPr>
              <a:t>⊆</a:t>
            </a:r>
            <a:r>
              <a:rPr lang="tr-TR" altLang="zh-CN" sz="1800" dirty="0" smtClean="0">
                <a:solidFill>
                  <a:srgbClr val="C00000"/>
                </a:solidFill>
              </a:rPr>
              <a:t> </a:t>
            </a:r>
            <a:r>
              <a:rPr lang="tr-TR" altLang="zh-CN" sz="1800" dirty="0" err="1" smtClean="0">
                <a:solidFill>
                  <a:srgbClr val="C00000"/>
                </a:solidFill>
              </a:rPr>
              <a:t>Student</a:t>
            </a:r>
            <a:r>
              <a:rPr lang="tr-TR" sz="1800" dirty="0" smtClean="0">
                <a:solidFill>
                  <a:srgbClr val="C00000"/>
                </a:solidFill>
              </a:rPr>
              <a:t>[SSN]</a:t>
            </a:r>
          </a:p>
          <a:p>
            <a:pPr marL="457200" lvl="1" indent="0">
              <a:buNone/>
            </a:pPr>
            <a:r>
              <a:rPr lang="tr-TR" sz="1800" dirty="0">
                <a:solidFill>
                  <a:srgbClr val="C00000"/>
                </a:solidFill>
              </a:rPr>
              <a:t>	</a:t>
            </a:r>
            <a:r>
              <a:rPr lang="tr-TR" sz="1800" dirty="0" smtClean="0">
                <a:solidFill>
                  <a:srgbClr val="C00000"/>
                </a:solidFill>
              </a:rPr>
              <a:t>	</a:t>
            </a:r>
            <a:r>
              <a:rPr lang="tr-TR" sz="1800" dirty="0" err="1">
                <a:solidFill>
                  <a:srgbClr val="C00000"/>
                </a:solidFill>
              </a:rPr>
              <a:t>foreign</a:t>
            </a:r>
            <a:r>
              <a:rPr lang="tr-TR" sz="1800" dirty="0">
                <a:solidFill>
                  <a:srgbClr val="C00000"/>
                </a:solidFill>
              </a:rPr>
              <a:t> </a:t>
            </a:r>
            <a:r>
              <a:rPr lang="tr-TR" sz="1800" dirty="0" err="1">
                <a:solidFill>
                  <a:srgbClr val="C00000"/>
                </a:solidFill>
              </a:rPr>
              <a:t>key</a:t>
            </a:r>
            <a:r>
              <a:rPr lang="tr-TR" sz="1800" dirty="0">
                <a:solidFill>
                  <a:srgbClr val="C00000"/>
                </a:solidFill>
              </a:rPr>
              <a:t>: </a:t>
            </a:r>
            <a:r>
              <a:rPr lang="tr-TR" sz="1800" dirty="0" err="1" smtClean="0">
                <a:solidFill>
                  <a:srgbClr val="C00000"/>
                </a:solidFill>
              </a:rPr>
              <a:t>Registered</a:t>
            </a:r>
            <a:r>
              <a:rPr lang="tr-TR" sz="1800" dirty="0" smtClean="0">
                <a:solidFill>
                  <a:srgbClr val="C00000"/>
                </a:solidFill>
              </a:rPr>
              <a:t>[</a:t>
            </a:r>
            <a:r>
              <a:rPr lang="tr-TR" sz="1800" dirty="0" err="1" smtClean="0">
                <a:solidFill>
                  <a:srgbClr val="C00000"/>
                </a:solidFill>
              </a:rPr>
              <a:t>University</a:t>
            </a:r>
            <a:r>
              <a:rPr lang="tr-TR" sz="1800" dirty="0" smtClean="0">
                <a:solidFill>
                  <a:srgbClr val="C00000"/>
                </a:solidFill>
              </a:rPr>
              <a:t>] </a:t>
            </a:r>
            <a:r>
              <a:rPr lang="zh-CN" altLang="en-US" sz="1800" dirty="0">
                <a:solidFill>
                  <a:srgbClr val="C00000"/>
                </a:solidFill>
              </a:rPr>
              <a:t>⊆</a:t>
            </a:r>
            <a:r>
              <a:rPr lang="tr-TR" altLang="zh-CN" sz="1800" dirty="0">
                <a:solidFill>
                  <a:srgbClr val="C00000"/>
                </a:solidFill>
              </a:rPr>
              <a:t> </a:t>
            </a:r>
            <a:r>
              <a:rPr lang="tr-TR" altLang="zh-CN" sz="1800" dirty="0" err="1" smtClean="0">
                <a:solidFill>
                  <a:srgbClr val="C00000"/>
                </a:solidFill>
              </a:rPr>
              <a:t>University</a:t>
            </a:r>
            <a:r>
              <a:rPr lang="tr-TR" sz="1800" dirty="0" smtClean="0">
                <a:solidFill>
                  <a:srgbClr val="C00000"/>
                </a:solidFill>
              </a:rPr>
              <a:t>[ID]</a:t>
            </a:r>
            <a:endParaRPr lang="tr-TR" sz="18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tr-TR" sz="1800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tr-TR" sz="1800" dirty="0" smtClean="0">
              <a:solidFill>
                <a:schemeClr val="accent3"/>
              </a:solidFill>
            </a:endParaRPr>
          </a:p>
          <a:p>
            <a:pPr marL="457200" lvl="1" indent="0">
              <a:buNone/>
            </a:pPr>
            <a:r>
              <a:rPr lang="tr-TR" sz="1800" dirty="0"/>
              <a:t>	</a:t>
            </a:r>
            <a:r>
              <a:rPr lang="tr-TR" sz="1800" dirty="0" smtClean="0"/>
              <a:t>	</a:t>
            </a:r>
          </a:p>
          <a:p>
            <a:pPr marL="457200" lvl="1" indent="0">
              <a:buNone/>
            </a:pPr>
            <a:r>
              <a:rPr lang="tr-TR" sz="1800" dirty="0">
                <a:solidFill>
                  <a:schemeClr val="accent3"/>
                </a:solidFill>
              </a:rPr>
              <a:t>	</a:t>
            </a: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37363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95300" y="341784"/>
            <a:ext cx="8915400" cy="1143000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DIRECT TRANSLATION 6/6</a:t>
            </a:r>
            <a:endParaRPr lang="tr-T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-447600" y="1412777"/>
                <a:ext cx="10945216" cy="59046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sz="1800" dirty="0">
                    <a:solidFill>
                      <a:schemeClr val="accent3"/>
                    </a:solidFill>
                  </a:rPr>
                  <a:t>	</a:t>
                </a:r>
                <a:r>
                  <a:rPr lang="tr-TR" sz="1800" dirty="0" smtClean="0">
                    <a:solidFill>
                      <a:schemeClr val="accent3"/>
                    </a:solidFill>
                  </a:rPr>
                  <a:t>	ISA W-P(ID, SSN)</a:t>
                </a:r>
              </a:p>
              <a:p>
                <a:pPr marL="0" lvl="1" indent="0">
                  <a:buNone/>
                </a:pPr>
                <a:r>
                  <a:rPr lang="tr-TR" sz="1800" dirty="0">
                    <a:solidFill>
                      <a:schemeClr val="accent3"/>
                    </a:solidFill>
                  </a:rPr>
                  <a:t>	</a:t>
                </a:r>
                <a:r>
                  <a:rPr lang="tr-TR" sz="1800" dirty="0" smtClean="0">
                    <a:solidFill>
                      <a:schemeClr val="accent3"/>
                    </a:solidFill>
                  </a:rPr>
                  <a:t>		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foreign</a:t>
                </a:r>
                <a:r>
                  <a:rPr lang="tr-TR" sz="1800" dirty="0">
                    <a:solidFill>
                      <a:srgbClr val="C00000"/>
                    </a:solidFill>
                  </a:rPr>
                  <a:t> 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key</a:t>
                </a:r>
                <a:r>
                  <a:rPr lang="tr-TR" sz="1800" dirty="0">
                    <a:solidFill>
                      <a:srgbClr val="C00000"/>
                    </a:solidFill>
                  </a:rPr>
                  <a:t>: 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ISA W-P[ID]</a:t>
                </a:r>
                <a:r>
                  <a:rPr lang="zh-CN" altLang="en-US" sz="1800" dirty="0" smtClean="0">
                    <a:solidFill>
                      <a:srgbClr val="C00000"/>
                    </a:solidFill>
                  </a:rPr>
                  <a:t>⊆</a:t>
                </a:r>
                <a:r>
                  <a:rPr lang="tr-TR" altLang="zh-CN" sz="1800" dirty="0" smtClean="0">
                    <a:solidFill>
                      <a:srgbClr val="C00000"/>
                    </a:solidFill>
                  </a:rPr>
                  <a:t>WRITER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[ID]</a:t>
                </a:r>
              </a:p>
              <a:p>
                <a:pPr marL="0" lvl="1" indent="0">
                  <a:buNone/>
                </a:pPr>
                <a:r>
                  <a:rPr lang="tr-TR" sz="1800" dirty="0">
                    <a:solidFill>
                      <a:srgbClr val="C00000"/>
                    </a:solidFill>
                  </a:rPr>
                  <a:t>	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		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foreign</a:t>
                </a:r>
                <a:r>
                  <a:rPr lang="tr-TR" sz="1800" dirty="0">
                    <a:solidFill>
                      <a:srgbClr val="C00000"/>
                    </a:solidFill>
                  </a:rPr>
                  <a:t> 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key</a:t>
                </a:r>
                <a:r>
                  <a:rPr lang="tr-TR" sz="1800" dirty="0">
                    <a:solidFill>
                      <a:srgbClr val="C00000"/>
                    </a:solidFill>
                  </a:rPr>
                  <a:t>: 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ISA W-P[SSN]</a:t>
                </a:r>
                <a:r>
                  <a:rPr lang="zh-CN" altLang="en-US" sz="1800" dirty="0" smtClean="0">
                    <a:solidFill>
                      <a:srgbClr val="C00000"/>
                    </a:solidFill>
                  </a:rPr>
                  <a:t>⊆</a:t>
                </a:r>
                <a:r>
                  <a:rPr lang="tr-TR" altLang="zh-CN" sz="1800" dirty="0" smtClean="0">
                    <a:solidFill>
                      <a:srgbClr val="C00000"/>
                    </a:solidFill>
                  </a:rPr>
                  <a:t>PERSON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[SSN]</a:t>
                </a:r>
                <a:endParaRPr lang="tr-TR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tr-TR" sz="1800" dirty="0" smtClean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r>
                  <a:rPr lang="tr-TR" sz="1800" dirty="0"/>
                  <a:t>	</a:t>
                </a:r>
                <a:r>
                  <a:rPr lang="tr-TR" sz="1800" dirty="0" smtClean="0"/>
                  <a:t>	</a:t>
                </a:r>
                <a:r>
                  <a:rPr lang="tr-TR" sz="1800" dirty="0">
                    <a:solidFill>
                      <a:schemeClr val="accent3"/>
                    </a:solidFill>
                  </a:rPr>
                  <a:t>ISA </a:t>
                </a:r>
                <a:r>
                  <a:rPr lang="tr-TR" sz="1800" dirty="0" smtClean="0">
                    <a:solidFill>
                      <a:schemeClr val="accent3"/>
                    </a:solidFill>
                  </a:rPr>
                  <a:t>S-P(STUDENT_ID</a:t>
                </a:r>
                <a:r>
                  <a:rPr lang="tr-TR" sz="1800" dirty="0">
                    <a:solidFill>
                      <a:schemeClr val="accent3"/>
                    </a:solidFill>
                  </a:rPr>
                  <a:t>, </a:t>
                </a:r>
                <a:r>
                  <a:rPr lang="tr-TR" sz="1800" dirty="0" smtClean="0">
                    <a:solidFill>
                      <a:schemeClr val="accent3"/>
                    </a:solidFill>
                  </a:rPr>
                  <a:t>UNIVERSITY, SSN</a:t>
                </a:r>
                <a:r>
                  <a:rPr lang="tr-TR" sz="1800" dirty="0">
                    <a:solidFill>
                      <a:schemeClr val="accent3"/>
                    </a:solidFill>
                  </a:rPr>
                  <a:t>)</a:t>
                </a:r>
              </a:p>
              <a:p>
                <a:pPr marL="0" lvl="1" indent="0">
                  <a:buNone/>
                </a:pPr>
                <a:r>
                  <a:rPr lang="tr-TR" sz="1800" dirty="0">
                    <a:solidFill>
                      <a:schemeClr val="accent3"/>
                    </a:solidFill>
                  </a:rPr>
                  <a:t>			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foreign</a:t>
                </a:r>
                <a:r>
                  <a:rPr lang="tr-TR" sz="1800" dirty="0">
                    <a:solidFill>
                      <a:srgbClr val="C00000"/>
                    </a:solidFill>
                  </a:rPr>
                  <a:t> 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key</a:t>
                </a:r>
                <a:r>
                  <a:rPr lang="tr-TR" sz="1800" dirty="0">
                    <a:solidFill>
                      <a:srgbClr val="C00000"/>
                    </a:solidFill>
                  </a:rPr>
                  <a:t>: ISA 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S-P[STUDENT_ID, UNIVERSITY]</a:t>
                </a:r>
                <a:r>
                  <a:rPr lang="zh-CN" altLang="en-US" sz="1800" dirty="0" smtClean="0">
                    <a:solidFill>
                      <a:srgbClr val="C00000"/>
                    </a:solidFill>
                  </a:rPr>
                  <a:t>⊆</a:t>
                </a:r>
                <a:r>
                  <a:rPr lang="tr-TR" altLang="zh-CN" sz="1800" dirty="0" smtClean="0">
                    <a:solidFill>
                      <a:srgbClr val="C00000"/>
                    </a:solidFill>
                  </a:rPr>
                  <a:t>STUDENT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[STUDENT_ID, UNIVERSITY]</a:t>
                </a:r>
                <a:endParaRPr lang="tr-TR" sz="1800" dirty="0">
                  <a:solidFill>
                    <a:srgbClr val="C00000"/>
                  </a:solidFill>
                </a:endParaRPr>
              </a:p>
              <a:p>
                <a:pPr marL="0" lvl="1" indent="0">
                  <a:buNone/>
                </a:pPr>
                <a:r>
                  <a:rPr lang="tr-TR" sz="1800" dirty="0">
                    <a:solidFill>
                      <a:srgbClr val="C00000"/>
                    </a:solidFill>
                  </a:rPr>
                  <a:t>			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foreign</a:t>
                </a:r>
                <a:r>
                  <a:rPr lang="tr-TR" sz="1800" dirty="0">
                    <a:solidFill>
                      <a:srgbClr val="C00000"/>
                    </a:solidFill>
                  </a:rPr>
                  <a:t> 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key</a:t>
                </a:r>
                <a:r>
                  <a:rPr lang="tr-TR" sz="1800" dirty="0">
                    <a:solidFill>
                      <a:srgbClr val="C00000"/>
                    </a:solidFill>
                  </a:rPr>
                  <a:t>: ISA 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S-P[SSN</a:t>
                </a:r>
                <a:r>
                  <a:rPr lang="tr-TR" sz="1800" dirty="0">
                    <a:solidFill>
                      <a:srgbClr val="C00000"/>
                    </a:solidFill>
                  </a:rPr>
                  <a:t>]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⊆</a:t>
                </a:r>
                <a:r>
                  <a:rPr lang="tr-TR" altLang="zh-CN" sz="1800" dirty="0">
                    <a:solidFill>
                      <a:srgbClr val="C00000"/>
                    </a:solidFill>
                  </a:rPr>
                  <a:t>PERSON</a:t>
                </a:r>
                <a:r>
                  <a:rPr lang="tr-TR" sz="1800" dirty="0">
                    <a:solidFill>
                      <a:srgbClr val="C00000"/>
                    </a:solidFill>
                  </a:rPr>
                  <a:t>[SSN]</a:t>
                </a:r>
              </a:p>
              <a:p>
                <a:pPr marL="0" indent="0">
                  <a:buNone/>
                </a:pPr>
                <a:r>
                  <a:rPr lang="tr-TR" sz="1800" dirty="0" smtClean="0"/>
                  <a:t>		</a:t>
                </a:r>
              </a:p>
              <a:p>
                <a:pPr marL="0" indent="0">
                  <a:buNone/>
                </a:pPr>
                <a:endParaRPr lang="tr-TR" sz="1800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tr-TR" sz="1800" dirty="0" smtClean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r>
                  <a:rPr lang="tr-TR" sz="1800" dirty="0">
                    <a:solidFill>
                      <a:schemeClr val="accent3"/>
                    </a:solidFill>
                  </a:rPr>
                  <a:t>	</a:t>
                </a:r>
                <a:r>
                  <a:rPr lang="tr-TR" sz="1800" dirty="0" smtClean="0">
                    <a:solidFill>
                      <a:schemeClr val="accent3"/>
                    </a:solidFill>
                  </a:rPr>
                  <a:t>	</a:t>
                </a:r>
                <a:r>
                  <a:rPr lang="tr-TR" sz="1800" dirty="0">
                    <a:solidFill>
                      <a:srgbClr val="92D050"/>
                    </a:solidFill>
                  </a:rPr>
                  <a:t>Complete </a:t>
                </a:r>
                <a:r>
                  <a:rPr lang="tr-TR" sz="1800" dirty="0" err="1">
                    <a:solidFill>
                      <a:srgbClr val="92D050"/>
                    </a:solidFill>
                  </a:rPr>
                  <a:t>generalization</a:t>
                </a:r>
                <a:r>
                  <a:rPr lang="tr-TR" sz="1800" dirty="0">
                    <a:solidFill>
                      <a:srgbClr val="92D050"/>
                    </a:solidFill>
                  </a:rPr>
                  <a:t> </a:t>
                </a:r>
                <a:r>
                  <a:rPr lang="tr-TR" sz="1800" dirty="0" err="1">
                    <a:solidFill>
                      <a:srgbClr val="92D050"/>
                    </a:solidFill>
                  </a:rPr>
                  <a:t>constraints</a:t>
                </a:r>
                <a:r>
                  <a:rPr lang="tr-TR" sz="1800" dirty="0">
                    <a:solidFill>
                      <a:srgbClr val="92D050"/>
                    </a:solidFill>
                  </a:rPr>
                  <a:t>: </a:t>
                </a:r>
                <a:endParaRPr lang="tr-TR" sz="1800" dirty="0">
                  <a:solidFill>
                    <a:srgbClr val="C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tr-TR" sz="1800" dirty="0" smtClean="0">
                    <a:solidFill>
                      <a:srgbClr val="C00000"/>
                    </a:solidFill>
                  </a:rPr>
                  <a:t>		</a:t>
                </a:r>
                <a:r>
                  <a:rPr lang="tr-TR" sz="1800" dirty="0">
                    <a:solidFill>
                      <a:srgbClr val="C00000"/>
                    </a:solidFill>
                  </a:rPr>
                  <a:t>	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Regular</a:t>
                </a:r>
                <a:r>
                  <a:rPr lang="tr-TR" sz="1800" dirty="0">
                    <a:solidFill>
                      <a:srgbClr val="C00000"/>
                    </a:solidFill>
                  </a:rPr>
                  <a:t>[SSN</a:t>
                </a:r>
                <a:r>
                  <a:rPr lang="tr-TR" sz="1800" dirty="0">
                    <a:solidFill>
                      <a:srgbClr val="C00000"/>
                    </a:solidFill>
                  </a:rPr>
                  <a:t>] ∩ Exchange[SSN] </a:t>
                </a:r>
                <a:r>
                  <a:rPr lang="tr-TR" sz="1800" dirty="0">
                    <a:solidFill>
                      <a:srgbClr val="C00000"/>
                    </a:solidFill>
                  </a:rPr>
                  <a:t>= Ø</a:t>
                </a:r>
              </a:p>
              <a:p>
                <a:pPr marL="457200" lvl="1" indent="0">
                  <a:buNone/>
                </a:pPr>
                <a:r>
                  <a:rPr lang="tr-TR" sz="1800" dirty="0" smtClean="0">
                    <a:solidFill>
                      <a:srgbClr val="C00000"/>
                    </a:solidFill>
                  </a:rPr>
                  <a:t>		</a:t>
                </a:r>
                <a:r>
                  <a:rPr lang="tr-TR" sz="1800" dirty="0">
                    <a:solidFill>
                      <a:srgbClr val="C00000"/>
                    </a:solidFill>
                  </a:rPr>
                  <a:t>	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Student</a:t>
                </a:r>
                <a:r>
                  <a:rPr lang="tr-TR" sz="1800" dirty="0">
                    <a:solidFill>
                      <a:srgbClr val="C00000"/>
                    </a:solidFill>
                  </a:rPr>
                  <a:t>[SSN</a:t>
                </a:r>
                <a:r>
                  <a:rPr lang="tr-TR" sz="1800" dirty="0">
                    <a:solidFill>
                      <a:srgbClr val="C00000"/>
                    </a:solidFill>
                  </a:rPr>
                  <a:t>] = 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Regular</a:t>
                </a:r>
                <a:r>
                  <a:rPr lang="tr-TR" sz="1800" dirty="0">
                    <a:solidFill>
                      <a:srgbClr val="C00000"/>
                    </a:solidFill>
                  </a:rPr>
                  <a:t>[SSN] </a:t>
                </a:r>
                <a14:m>
                  <m:oMath xmlns:m="http://schemas.openxmlformats.org/officeDocument/2006/math">
                    <m:r>
                      <a:rPr lang="tr-TR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tr-TR" sz="1800" dirty="0">
                    <a:solidFill>
                      <a:srgbClr val="C00000"/>
                    </a:solidFill>
                  </a:rPr>
                  <a:t> Exchange[SSN] </a:t>
                </a:r>
                <a:r>
                  <a:rPr lang="tr-TR" sz="1800" dirty="0"/>
                  <a:t>	</a:t>
                </a:r>
                <a:endParaRPr lang="en-US" sz="1800" dirty="0"/>
              </a:p>
              <a:p>
                <a:pPr marL="457200" lvl="1" indent="0">
                  <a:buNone/>
                </a:pPr>
                <a:endParaRPr lang="tr-TR" sz="1800" dirty="0" smtClean="0"/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47600" y="1412777"/>
                <a:ext cx="10945216" cy="5904656"/>
              </a:xfrm>
              <a:blipFill rotWithShape="1">
                <a:blip r:embed="rId2"/>
                <a:stretch>
                  <a:fillRect t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59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16496" y="274638"/>
            <a:ext cx="8994204" cy="1143000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RESTRUCTURING OF RELATIONAL SCHEMA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560512" y="1196752"/>
                <a:ext cx="9906000" cy="554461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tr-TR" sz="1800" dirty="0" err="1" smtClean="0"/>
                  <a:t>Horizontal</a:t>
                </a:r>
                <a:r>
                  <a:rPr lang="tr-TR" sz="1800" dirty="0" smtClean="0"/>
                  <a:t> </a:t>
                </a:r>
                <a:r>
                  <a:rPr lang="tr-TR" sz="1800" dirty="0" err="1"/>
                  <a:t>D</a:t>
                </a:r>
                <a:r>
                  <a:rPr lang="tr-TR" sz="1800" dirty="0" err="1" smtClean="0"/>
                  <a:t>ecomposition</a:t>
                </a:r>
                <a:endParaRPr lang="tr-TR" sz="1800" dirty="0" smtClean="0"/>
              </a:p>
              <a:p>
                <a:pPr marL="0" indent="0">
                  <a:buNone/>
                </a:pPr>
                <a:r>
                  <a:rPr lang="tr-TR" sz="1800" dirty="0" err="1" smtClean="0">
                    <a:solidFill>
                      <a:schemeClr val="accent3"/>
                    </a:solidFill>
                  </a:rPr>
                  <a:t>Process</a:t>
                </a:r>
                <a:r>
                  <a:rPr lang="tr-TR" sz="1800" dirty="0" smtClean="0">
                    <a:solidFill>
                      <a:schemeClr val="accent3"/>
                    </a:solidFill>
                  </a:rPr>
                  <a:t> </a:t>
                </a:r>
                <a:r>
                  <a:rPr lang="tr-TR" sz="1800" dirty="0">
                    <a:solidFill>
                      <a:schemeClr val="accent3"/>
                    </a:solidFill>
                  </a:rPr>
                  <a:t>(</a:t>
                </a:r>
                <a:r>
                  <a:rPr lang="tr-TR" sz="1800" u="sng" dirty="0">
                    <a:solidFill>
                      <a:schemeClr val="accent3"/>
                    </a:solidFill>
                  </a:rPr>
                  <a:t>processID</a:t>
                </a:r>
                <a:r>
                  <a:rPr lang="tr-TR" sz="1800" dirty="0">
                    <a:solidFill>
                      <a:schemeClr val="accent3"/>
                    </a:solidFill>
                  </a:rPr>
                  <a:t>, typeOfProcess, isSucceed, date, SSN, studentID, University, copyID, Book</a:t>
                </a:r>
                <a:r>
                  <a:rPr lang="tr-TR" sz="1800" dirty="0" smtClean="0">
                    <a:solidFill>
                      <a:schemeClr val="accent3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tr-TR" sz="1800" dirty="0">
                    <a:solidFill>
                      <a:schemeClr val="accent3"/>
                    </a:solidFill>
                  </a:rPr>
                  <a:t>	</a:t>
                </a:r>
                <a:r>
                  <a:rPr lang="tr-TR" sz="1800" dirty="0" smtClean="0">
                    <a:solidFill>
                      <a:srgbClr val="92D050"/>
                    </a:solidFill>
                  </a:rPr>
                  <a:t>Process+ (</a:t>
                </a:r>
                <a:r>
                  <a:rPr lang="tr-TR" sz="1800" u="sng" dirty="0" smtClean="0">
                    <a:solidFill>
                      <a:srgbClr val="92D050"/>
                    </a:solidFill>
                  </a:rPr>
                  <a:t>processID</a:t>
                </a:r>
                <a:r>
                  <a:rPr lang="tr-TR" sz="1800" dirty="0" smtClean="0">
                    <a:solidFill>
                      <a:srgbClr val="92D050"/>
                    </a:solidFill>
                  </a:rPr>
                  <a:t>, typeOfProcess, isSucceed, date, SSN, studentID, University, copyID, </a:t>
                </a:r>
                <a:r>
                  <a:rPr lang="tr-TR" sz="1800" dirty="0" err="1" smtClean="0">
                    <a:solidFill>
                      <a:srgbClr val="92D050"/>
                    </a:solidFill>
                  </a:rPr>
                  <a:t>Book</a:t>
                </a:r>
                <a:r>
                  <a:rPr lang="tr-TR" sz="1800" dirty="0" smtClean="0">
                    <a:solidFill>
                      <a:srgbClr val="92D050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tr-TR" sz="1800" dirty="0" smtClean="0">
                    <a:solidFill>
                      <a:srgbClr val="C00000"/>
                    </a:solidFill>
                  </a:rPr>
                  <a:t>		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foreign</a:t>
                </a:r>
                <a:r>
                  <a:rPr lang="tr-TR" sz="1800" dirty="0">
                    <a:solidFill>
                      <a:srgbClr val="C00000"/>
                    </a:solidFill>
                  </a:rPr>
                  <a:t> 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key</a:t>
                </a:r>
                <a:r>
                  <a:rPr lang="tr-TR" sz="1800" dirty="0">
                    <a:solidFill>
                      <a:srgbClr val="C00000"/>
                    </a:solidFill>
                  </a:rPr>
                  <a:t>: </a:t>
                </a:r>
                <a:r>
                  <a:rPr lang="tr-TR" sz="1800" dirty="0" err="1" smtClean="0">
                    <a:solidFill>
                      <a:srgbClr val="C00000"/>
                    </a:solidFill>
                  </a:rPr>
                  <a:t>Process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+[</a:t>
                </a:r>
                <a:r>
                  <a:rPr lang="tr-TR" sz="1800" dirty="0">
                    <a:solidFill>
                      <a:srgbClr val="C00000"/>
                    </a:solidFill>
                  </a:rPr>
                  <a:t>SSN]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⊆</a:t>
                </a:r>
                <a:r>
                  <a:rPr lang="tr-TR" altLang="zh-CN" sz="1800" dirty="0" err="1">
                    <a:solidFill>
                      <a:srgbClr val="C00000"/>
                    </a:solidFill>
                  </a:rPr>
                  <a:t>Person</a:t>
                </a:r>
                <a:r>
                  <a:rPr lang="tr-TR" sz="1800" dirty="0">
                    <a:solidFill>
                      <a:srgbClr val="C00000"/>
                    </a:solidFill>
                  </a:rPr>
                  <a:t>[SSN]</a:t>
                </a:r>
              </a:p>
              <a:p>
                <a:pPr marL="457200" lvl="1" indent="0">
                  <a:buNone/>
                </a:pPr>
                <a:r>
                  <a:rPr lang="tr-TR" sz="1800" dirty="0">
                    <a:solidFill>
                      <a:srgbClr val="C00000"/>
                    </a:solidFill>
                  </a:rPr>
                  <a:t>		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foreign</a:t>
                </a:r>
                <a:r>
                  <a:rPr lang="tr-TR" sz="1800" dirty="0">
                    <a:solidFill>
                      <a:srgbClr val="C00000"/>
                    </a:solidFill>
                  </a:rPr>
                  <a:t> 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key</a:t>
                </a:r>
                <a:r>
                  <a:rPr lang="tr-TR" sz="1800" dirty="0">
                    <a:solidFill>
                      <a:srgbClr val="C00000"/>
                    </a:solidFill>
                  </a:rPr>
                  <a:t>: </a:t>
                </a:r>
                <a:r>
                  <a:rPr lang="tr-TR" sz="1800" dirty="0" err="1" smtClean="0">
                    <a:solidFill>
                      <a:srgbClr val="C00000"/>
                    </a:solidFill>
                  </a:rPr>
                  <a:t>Process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+[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studentID</a:t>
                </a:r>
                <a:r>
                  <a:rPr lang="tr-TR" sz="1800" dirty="0">
                    <a:solidFill>
                      <a:srgbClr val="C00000"/>
                    </a:solidFill>
                  </a:rPr>
                  <a:t>] 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⊆</a:t>
                </a:r>
                <a:r>
                  <a:rPr lang="tr-TR" altLang="zh-CN" sz="1800" dirty="0">
                    <a:solidFill>
                      <a:srgbClr val="C00000"/>
                    </a:solidFill>
                  </a:rPr>
                  <a:t> </a:t>
                </a:r>
                <a:r>
                  <a:rPr lang="tr-TR" altLang="zh-CN" sz="1800" dirty="0" err="1">
                    <a:solidFill>
                      <a:srgbClr val="C00000"/>
                    </a:solidFill>
                  </a:rPr>
                  <a:t>Student</a:t>
                </a:r>
                <a:r>
                  <a:rPr lang="tr-TR" altLang="zh-CN" sz="1800" dirty="0">
                    <a:solidFill>
                      <a:srgbClr val="C00000"/>
                    </a:solidFill>
                  </a:rPr>
                  <a:t>[</a:t>
                </a:r>
                <a:r>
                  <a:rPr lang="tr-TR" altLang="zh-CN" sz="1800" dirty="0" err="1">
                    <a:solidFill>
                      <a:srgbClr val="C00000"/>
                    </a:solidFill>
                  </a:rPr>
                  <a:t>studentID</a:t>
                </a:r>
                <a:r>
                  <a:rPr lang="tr-TR" altLang="zh-CN" sz="1800" dirty="0">
                    <a:solidFill>
                      <a:srgbClr val="C00000"/>
                    </a:solidFill>
                  </a:rPr>
                  <a:t>]</a:t>
                </a:r>
              </a:p>
              <a:p>
                <a:pPr marL="457200" lvl="1" indent="0">
                  <a:buNone/>
                </a:pPr>
                <a:r>
                  <a:rPr lang="tr-TR" sz="1800" dirty="0">
                    <a:solidFill>
                      <a:srgbClr val="C00000"/>
                    </a:solidFill>
                  </a:rPr>
                  <a:t>		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foreign</a:t>
                </a:r>
                <a:r>
                  <a:rPr lang="tr-TR" sz="1800" dirty="0">
                    <a:solidFill>
                      <a:srgbClr val="C00000"/>
                    </a:solidFill>
                  </a:rPr>
                  <a:t> 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key</a:t>
                </a:r>
                <a:r>
                  <a:rPr lang="tr-TR" sz="1800" dirty="0">
                    <a:solidFill>
                      <a:srgbClr val="C00000"/>
                    </a:solidFill>
                  </a:rPr>
                  <a:t>: </a:t>
                </a:r>
                <a:r>
                  <a:rPr lang="tr-TR" sz="1800" dirty="0" err="1" smtClean="0">
                    <a:solidFill>
                      <a:srgbClr val="C00000"/>
                    </a:solidFill>
                  </a:rPr>
                  <a:t>Process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+[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University</a:t>
                </a:r>
                <a:r>
                  <a:rPr lang="tr-TR" sz="1800" dirty="0">
                    <a:solidFill>
                      <a:srgbClr val="C00000"/>
                    </a:solidFill>
                  </a:rPr>
                  <a:t>] 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⊆</a:t>
                </a:r>
                <a:r>
                  <a:rPr lang="tr-TR" altLang="zh-CN" sz="1800" dirty="0">
                    <a:solidFill>
                      <a:srgbClr val="C00000"/>
                    </a:solidFill>
                  </a:rPr>
                  <a:t> </a:t>
                </a:r>
                <a:r>
                  <a:rPr lang="tr-TR" altLang="zh-CN" sz="1800" dirty="0" err="1">
                    <a:solidFill>
                      <a:srgbClr val="C00000"/>
                    </a:solidFill>
                  </a:rPr>
                  <a:t>University</a:t>
                </a:r>
                <a:r>
                  <a:rPr lang="tr-TR" altLang="zh-CN" sz="1800" dirty="0">
                    <a:solidFill>
                      <a:srgbClr val="C00000"/>
                    </a:solidFill>
                  </a:rPr>
                  <a:t>[ID]</a:t>
                </a:r>
                <a:endParaRPr lang="tr-TR" sz="1800" dirty="0">
                  <a:solidFill>
                    <a:srgbClr val="C00000"/>
                  </a:solidFill>
                </a:endParaRPr>
              </a:p>
              <a:p>
                <a:pPr marL="0" lvl="1" indent="0">
                  <a:buNone/>
                </a:pPr>
                <a:r>
                  <a:rPr lang="tr-TR" sz="1800" dirty="0">
                    <a:solidFill>
                      <a:srgbClr val="C00000"/>
                    </a:solidFill>
                  </a:rPr>
                  <a:t>		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foreign</a:t>
                </a:r>
                <a:r>
                  <a:rPr lang="tr-TR" sz="1800" dirty="0">
                    <a:solidFill>
                      <a:srgbClr val="C00000"/>
                    </a:solidFill>
                  </a:rPr>
                  <a:t> 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key</a:t>
                </a:r>
                <a:r>
                  <a:rPr lang="tr-TR" sz="1800" dirty="0">
                    <a:solidFill>
                      <a:srgbClr val="C00000"/>
                    </a:solidFill>
                  </a:rPr>
                  <a:t>: </a:t>
                </a:r>
                <a:r>
                  <a:rPr lang="tr-TR" sz="1800" dirty="0" err="1" smtClean="0">
                    <a:solidFill>
                      <a:srgbClr val="C00000"/>
                    </a:solidFill>
                  </a:rPr>
                  <a:t>Process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+[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CopyID</a:t>
                </a:r>
                <a:r>
                  <a:rPr lang="tr-TR" sz="1800" dirty="0">
                    <a:solidFill>
                      <a:srgbClr val="C00000"/>
                    </a:solidFill>
                  </a:rPr>
                  <a:t>] 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⊆</a:t>
                </a:r>
                <a:r>
                  <a:rPr lang="tr-TR" altLang="zh-CN" sz="1800" dirty="0">
                    <a:solidFill>
                      <a:srgbClr val="C00000"/>
                    </a:solidFill>
                  </a:rPr>
                  <a:t> </a:t>
                </a:r>
                <a:r>
                  <a:rPr lang="tr-TR" altLang="zh-CN" sz="1800" dirty="0" err="1">
                    <a:solidFill>
                      <a:srgbClr val="C00000"/>
                    </a:solidFill>
                  </a:rPr>
                  <a:t>Copy</a:t>
                </a:r>
                <a:r>
                  <a:rPr lang="tr-TR" altLang="zh-CN" sz="1800" dirty="0">
                    <a:solidFill>
                      <a:srgbClr val="C00000"/>
                    </a:solidFill>
                  </a:rPr>
                  <a:t>[ID]</a:t>
                </a:r>
                <a:endParaRPr lang="tr-TR" sz="1800" dirty="0">
                  <a:solidFill>
                    <a:srgbClr val="C00000"/>
                  </a:solidFill>
                </a:endParaRPr>
              </a:p>
              <a:p>
                <a:pPr marL="0" lvl="1" indent="0">
                  <a:buNone/>
                </a:pPr>
                <a:r>
                  <a:rPr lang="tr-TR" sz="1800" dirty="0">
                    <a:solidFill>
                      <a:srgbClr val="C00000"/>
                    </a:solidFill>
                  </a:rPr>
                  <a:t>		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foreign</a:t>
                </a:r>
                <a:r>
                  <a:rPr lang="tr-TR" sz="1800" dirty="0">
                    <a:solidFill>
                      <a:srgbClr val="C00000"/>
                    </a:solidFill>
                  </a:rPr>
                  <a:t> 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key</a:t>
                </a:r>
                <a:r>
                  <a:rPr lang="tr-TR" sz="1800" dirty="0">
                    <a:solidFill>
                      <a:srgbClr val="C00000"/>
                    </a:solidFill>
                  </a:rPr>
                  <a:t>: </a:t>
                </a:r>
                <a:r>
                  <a:rPr lang="tr-TR" sz="1800" dirty="0" err="1" smtClean="0">
                    <a:solidFill>
                      <a:srgbClr val="C00000"/>
                    </a:solidFill>
                  </a:rPr>
                  <a:t>Process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+[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Book</a:t>
                </a:r>
                <a:r>
                  <a:rPr lang="tr-TR" sz="1800" dirty="0">
                    <a:solidFill>
                      <a:srgbClr val="C00000"/>
                    </a:solidFill>
                  </a:rPr>
                  <a:t>] 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⊆</a:t>
                </a:r>
                <a:r>
                  <a:rPr lang="tr-TR" altLang="zh-CN" sz="1800" dirty="0">
                    <a:solidFill>
                      <a:srgbClr val="C00000"/>
                    </a:solidFill>
                  </a:rPr>
                  <a:t> </a:t>
                </a:r>
                <a:r>
                  <a:rPr lang="tr-TR" altLang="zh-CN" sz="1800" dirty="0" err="1">
                    <a:solidFill>
                      <a:srgbClr val="C00000"/>
                    </a:solidFill>
                  </a:rPr>
                  <a:t>Book</a:t>
                </a:r>
                <a:r>
                  <a:rPr lang="tr-TR" altLang="zh-CN" sz="1800" dirty="0">
                    <a:solidFill>
                      <a:srgbClr val="C00000"/>
                    </a:solidFill>
                  </a:rPr>
                  <a:t>[ISBN]</a:t>
                </a:r>
                <a:endParaRPr lang="tr-TR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tr-TR" sz="1800" dirty="0">
                    <a:solidFill>
                      <a:srgbClr val="C00000"/>
                    </a:solidFill>
                  </a:rPr>
                  <a:t>	</a:t>
                </a:r>
                <a:r>
                  <a:rPr lang="tr-TR" sz="1800" dirty="0" smtClean="0">
                    <a:solidFill>
                      <a:srgbClr val="92D050"/>
                    </a:solidFill>
                  </a:rPr>
                  <a:t>Process- (</a:t>
                </a:r>
                <a:r>
                  <a:rPr lang="tr-TR" sz="1800" u="sng" dirty="0">
                    <a:solidFill>
                      <a:srgbClr val="92D050"/>
                    </a:solidFill>
                  </a:rPr>
                  <a:t>processID</a:t>
                </a:r>
                <a:r>
                  <a:rPr lang="tr-TR" sz="1800" dirty="0">
                    <a:solidFill>
                      <a:srgbClr val="92D050"/>
                    </a:solidFill>
                  </a:rPr>
                  <a:t>, typeOfProcess, isSucceed, date, SSN, studentID, University, copyID, Book)</a:t>
                </a:r>
              </a:p>
              <a:p>
                <a:pPr marL="457200" lvl="1" indent="0">
                  <a:buNone/>
                </a:pPr>
                <a:r>
                  <a:rPr lang="tr-TR" sz="1800" dirty="0" smtClean="0">
                    <a:solidFill>
                      <a:schemeClr val="accent3"/>
                    </a:solidFill>
                  </a:rPr>
                  <a:t>		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foreign</a:t>
                </a:r>
                <a:r>
                  <a:rPr lang="tr-TR" sz="1800" dirty="0">
                    <a:solidFill>
                      <a:srgbClr val="C00000"/>
                    </a:solidFill>
                  </a:rPr>
                  <a:t> 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key</a:t>
                </a:r>
                <a:r>
                  <a:rPr lang="tr-TR" sz="1800" dirty="0">
                    <a:solidFill>
                      <a:srgbClr val="C00000"/>
                    </a:solidFill>
                  </a:rPr>
                  <a:t>: </a:t>
                </a:r>
                <a:r>
                  <a:rPr lang="tr-TR" sz="1800" dirty="0" err="1" smtClean="0">
                    <a:solidFill>
                      <a:srgbClr val="C00000"/>
                    </a:solidFill>
                  </a:rPr>
                  <a:t>Process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-[</a:t>
                </a:r>
                <a:r>
                  <a:rPr lang="tr-TR" sz="1800" dirty="0">
                    <a:solidFill>
                      <a:srgbClr val="C00000"/>
                    </a:solidFill>
                  </a:rPr>
                  <a:t>SSN]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⊆</a:t>
                </a:r>
                <a:r>
                  <a:rPr lang="tr-TR" altLang="zh-CN" sz="1800" dirty="0" err="1">
                    <a:solidFill>
                      <a:srgbClr val="C00000"/>
                    </a:solidFill>
                  </a:rPr>
                  <a:t>Person</a:t>
                </a:r>
                <a:r>
                  <a:rPr lang="tr-TR" sz="1800" dirty="0">
                    <a:solidFill>
                      <a:srgbClr val="C00000"/>
                    </a:solidFill>
                  </a:rPr>
                  <a:t>[SSN]</a:t>
                </a:r>
              </a:p>
              <a:p>
                <a:pPr marL="457200" lvl="1" indent="0">
                  <a:buNone/>
                </a:pPr>
                <a:r>
                  <a:rPr lang="tr-TR" sz="1800" dirty="0">
                    <a:solidFill>
                      <a:srgbClr val="C00000"/>
                    </a:solidFill>
                  </a:rPr>
                  <a:t>		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foreign</a:t>
                </a:r>
                <a:r>
                  <a:rPr lang="tr-TR" sz="1800" dirty="0">
                    <a:solidFill>
                      <a:srgbClr val="C00000"/>
                    </a:solidFill>
                  </a:rPr>
                  <a:t> 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key</a:t>
                </a:r>
                <a:r>
                  <a:rPr lang="tr-TR" sz="1800" dirty="0">
                    <a:solidFill>
                      <a:srgbClr val="C00000"/>
                    </a:solidFill>
                  </a:rPr>
                  <a:t>: </a:t>
                </a:r>
                <a:r>
                  <a:rPr lang="tr-TR" sz="1800" dirty="0" err="1" smtClean="0">
                    <a:solidFill>
                      <a:srgbClr val="C00000"/>
                    </a:solidFill>
                  </a:rPr>
                  <a:t>Process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-[</a:t>
                </a:r>
                <a:r>
                  <a:rPr lang="tr-TR" sz="1800" dirty="0" err="1" smtClean="0">
                    <a:solidFill>
                      <a:srgbClr val="C00000"/>
                    </a:solidFill>
                  </a:rPr>
                  <a:t>studentID</a:t>
                </a:r>
                <a:r>
                  <a:rPr lang="tr-TR" sz="1800" dirty="0">
                    <a:solidFill>
                      <a:srgbClr val="C00000"/>
                    </a:solidFill>
                  </a:rPr>
                  <a:t>] 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⊆</a:t>
                </a:r>
                <a:r>
                  <a:rPr lang="tr-TR" altLang="zh-CN" sz="1800" dirty="0">
                    <a:solidFill>
                      <a:srgbClr val="C00000"/>
                    </a:solidFill>
                  </a:rPr>
                  <a:t> </a:t>
                </a:r>
                <a:r>
                  <a:rPr lang="tr-TR" altLang="zh-CN" sz="1800" dirty="0" err="1">
                    <a:solidFill>
                      <a:srgbClr val="C00000"/>
                    </a:solidFill>
                  </a:rPr>
                  <a:t>Student</a:t>
                </a:r>
                <a:r>
                  <a:rPr lang="tr-TR" altLang="zh-CN" sz="1800" dirty="0">
                    <a:solidFill>
                      <a:srgbClr val="C00000"/>
                    </a:solidFill>
                  </a:rPr>
                  <a:t>[</a:t>
                </a:r>
                <a:r>
                  <a:rPr lang="tr-TR" altLang="zh-CN" sz="1800" dirty="0" err="1">
                    <a:solidFill>
                      <a:srgbClr val="C00000"/>
                    </a:solidFill>
                  </a:rPr>
                  <a:t>studentID</a:t>
                </a:r>
                <a:r>
                  <a:rPr lang="tr-TR" altLang="zh-CN" sz="1800" dirty="0">
                    <a:solidFill>
                      <a:srgbClr val="C00000"/>
                    </a:solidFill>
                  </a:rPr>
                  <a:t>]</a:t>
                </a:r>
              </a:p>
              <a:p>
                <a:pPr marL="457200" lvl="1" indent="0">
                  <a:buNone/>
                </a:pPr>
                <a:r>
                  <a:rPr lang="tr-TR" sz="1800" dirty="0">
                    <a:solidFill>
                      <a:srgbClr val="C00000"/>
                    </a:solidFill>
                  </a:rPr>
                  <a:t>		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foreign</a:t>
                </a:r>
                <a:r>
                  <a:rPr lang="tr-TR" sz="1800" dirty="0">
                    <a:solidFill>
                      <a:srgbClr val="C00000"/>
                    </a:solidFill>
                  </a:rPr>
                  <a:t> 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key</a:t>
                </a:r>
                <a:r>
                  <a:rPr lang="tr-TR" sz="1800" dirty="0">
                    <a:solidFill>
                      <a:srgbClr val="C00000"/>
                    </a:solidFill>
                  </a:rPr>
                  <a:t>: </a:t>
                </a:r>
                <a:r>
                  <a:rPr lang="tr-TR" sz="1800" dirty="0" err="1" smtClean="0">
                    <a:solidFill>
                      <a:srgbClr val="C00000"/>
                    </a:solidFill>
                  </a:rPr>
                  <a:t>Process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-[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University</a:t>
                </a:r>
                <a:r>
                  <a:rPr lang="tr-TR" sz="1800" dirty="0">
                    <a:solidFill>
                      <a:srgbClr val="C00000"/>
                    </a:solidFill>
                  </a:rPr>
                  <a:t>] 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⊆</a:t>
                </a:r>
                <a:r>
                  <a:rPr lang="tr-TR" altLang="zh-CN" sz="1800" dirty="0">
                    <a:solidFill>
                      <a:srgbClr val="C00000"/>
                    </a:solidFill>
                  </a:rPr>
                  <a:t> </a:t>
                </a:r>
                <a:r>
                  <a:rPr lang="tr-TR" altLang="zh-CN" sz="1800" dirty="0" err="1">
                    <a:solidFill>
                      <a:srgbClr val="C00000"/>
                    </a:solidFill>
                  </a:rPr>
                  <a:t>University</a:t>
                </a:r>
                <a:r>
                  <a:rPr lang="tr-TR" altLang="zh-CN" sz="1800" dirty="0">
                    <a:solidFill>
                      <a:srgbClr val="C00000"/>
                    </a:solidFill>
                  </a:rPr>
                  <a:t>[ID]</a:t>
                </a:r>
                <a:endParaRPr lang="tr-TR" sz="1800" dirty="0">
                  <a:solidFill>
                    <a:srgbClr val="C00000"/>
                  </a:solidFill>
                </a:endParaRPr>
              </a:p>
              <a:p>
                <a:pPr marL="0" lvl="1" indent="0">
                  <a:buNone/>
                </a:pPr>
                <a:r>
                  <a:rPr lang="tr-TR" sz="1800" dirty="0">
                    <a:solidFill>
                      <a:srgbClr val="C00000"/>
                    </a:solidFill>
                  </a:rPr>
                  <a:t>		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foreign</a:t>
                </a:r>
                <a:r>
                  <a:rPr lang="tr-TR" sz="1800" dirty="0">
                    <a:solidFill>
                      <a:srgbClr val="C00000"/>
                    </a:solidFill>
                  </a:rPr>
                  <a:t> 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key</a:t>
                </a:r>
                <a:r>
                  <a:rPr lang="tr-TR" sz="1800" dirty="0">
                    <a:solidFill>
                      <a:srgbClr val="C00000"/>
                    </a:solidFill>
                  </a:rPr>
                  <a:t>: </a:t>
                </a:r>
                <a:r>
                  <a:rPr lang="tr-TR" sz="1800" dirty="0" err="1" smtClean="0">
                    <a:solidFill>
                      <a:srgbClr val="C00000"/>
                    </a:solidFill>
                  </a:rPr>
                  <a:t>Process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-[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CopyID</a:t>
                </a:r>
                <a:r>
                  <a:rPr lang="tr-TR" sz="1800" dirty="0">
                    <a:solidFill>
                      <a:srgbClr val="C00000"/>
                    </a:solidFill>
                  </a:rPr>
                  <a:t>] 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⊆</a:t>
                </a:r>
                <a:r>
                  <a:rPr lang="tr-TR" altLang="zh-CN" sz="1800" dirty="0">
                    <a:solidFill>
                      <a:srgbClr val="C00000"/>
                    </a:solidFill>
                  </a:rPr>
                  <a:t> </a:t>
                </a:r>
                <a:r>
                  <a:rPr lang="tr-TR" altLang="zh-CN" sz="1800" dirty="0" err="1">
                    <a:solidFill>
                      <a:srgbClr val="C00000"/>
                    </a:solidFill>
                  </a:rPr>
                  <a:t>Copy</a:t>
                </a:r>
                <a:r>
                  <a:rPr lang="tr-TR" altLang="zh-CN" sz="1800" dirty="0">
                    <a:solidFill>
                      <a:srgbClr val="C00000"/>
                    </a:solidFill>
                  </a:rPr>
                  <a:t>[ID]</a:t>
                </a:r>
                <a:endParaRPr lang="tr-TR" sz="1800" dirty="0">
                  <a:solidFill>
                    <a:srgbClr val="C00000"/>
                  </a:solidFill>
                </a:endParaRPr>
              </a:p>
              <a:p>
                <a:pPr marL="0" lvl="1" indent="0">
                  <a:buNone/>
                </a:pPr>
                <a:r>
                  <a:rPr lang="tr-TR" sz="1800" dirty="0">
                    <a:solidFill>
                      <a:srgbClr val="C00000"/>
                    </a:solidFill>
                  </a:rPr>
                  <a:t>		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foreign</a:t>
                </a:r>
                <a:r>
                  <a:rPr lang="tr-TR" sz="1800" dirty="0">
                    <a:solidFill>
                      <a:srgbClr val="C00000"/>
                    </a:solidFill>
                  </a:rPr>
                  <a:t> 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key</a:t>
                </a:r>
                <a:r>
                  <a:rPr lang="tr-TR" sz="1800" dirty="0">
                    <a:solidFill>
                      <a:srgbClr val="C00000"/>
                    </a:solidFill>
                  </a:rPr>
                  <a:t>: </a:t>
                </a:r>
                <a:r>
                  <a:rPr lang="tr-TR" sz="1800" dirty="0" err="1" smtClean="0">
                    <a:solidFill>
                      <a:srgbClr val="C00000"/>
                    </a:solidFill>
                  </a:rPr>
                  <a:t>Process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-[</a:t>
                </a:r>
                <a:r>
                  <a:rPr lang="tr-TR" sz="1800" dirty="0" err="1">
                    <a:solidFill>
                      <a:srgbClr val="C00000"/>
                    </a:solidFill>
                  </a:rPr>
                  <a:t>Book</a:t>
                </a:r>
                <a:r>
                  <a:rPr lang="tr-TR" sz="1800" dirty="0">
                    <a:solidFill>
                      <a:srgbClr val="C00000"/>
                    </a:solidFill>
                  </a:rPr>
                  <a:t>] 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⊆</a:t>
                </a:r>
                <a:r>
                  <a:rPr lang="tr-TR" altLang="zh-CN" sz="1800" dirty="0">
                    <a:solidFill>
                      <a:srgbClr val="C00000"/>
                    </a:solidFill>
                  </a:rPr>
                  <a:t> </a:t>
                </a:r>
                <a:r>
                  <a:rPr lang="tr-TR" altLang="zh-CN" sz="1800" dirty="0" err="1">
                    <a:solidFill>
                      <a:srgbClr val="C00000"/>
                    </a:solidFill>
                  </a:rPr>
                  <a:t>Book</a:t>
                </a:r>
                <a:r>
                  <a:rPr lang="tr-TR" altLang="zh-CN" sz="1800" dirty="0">
                    <a:solidFill>
                      <a:srgbClr val="C00000"/>
                    </a:solidFill>
                  </a:rPr>
                  <a:t>[ISBN]</a:t>
                </a:r>
                <a:endParaRPr lang="tr-TR" sz="1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tr-TR" sz="1800" dirty="0" smtClean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r>
                  <a:rPr lang="tr-TR" sz="1800" dirty="0">
                    <a:solidFill>
                      <a:schemeClr val="accent3"/>
                    </a:solidFill>
                  </a:rPr>
                  <a:t>	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Process[processID] </a:t>
                </a:r>
                <a:r>
                  <a:rPr lang="zh-CN" altLang="en-US" sz="1800" dirty="0" smtClean="0">
                    <a:solidFill>
                      <a:srgbClr val="C00000"/>
                    </a:solidFill>
                  </a:rPr>
                  <a:t>⊆</a:t>
                </a:r>
                <a:r>
                  <a:rPr lang="tr-TR" altLang="zh-CN" sz="1800" dirty="0" smtClean="0">
                    <a:solidFill>
                      <a:srgbClr val="C00000"/>
                    </a:solidFill>
                  </a:rPr>
                  <a:t> Process+ [processID] </a:t>
                </a:r>
                <a14:m>
                  <m:oMath xmlns:m="http://schemas.openxmlformats.org/officeDocument/2006/math">
                    <m:r>
                      <a:rPr lang="tr-TR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∪</m:t>
                    </m:r>
                  </m:oMath>
                </a14:m>
                <a:r>
                  <a:rPr lang="tr-TR" sz="1800" dirty="0" smtClean="0">
                    <a:solidFill>
                      <a:srgbClr val="C00000"/>
                    </a:solidFill>
                  </a:rPr>
                  <a:t> Process- [processID]</a:t>
                </a:r>
              </a:p>
              <a:p>
                <a:pPr marL="0" indent="0">
                  <a:buNone/>
                </a:pPr>
                <a:r>
                  <a:rPr lang="tr-TR" sz="1800" dirty="0" err="1" smtClean="0"/>
                  <a:t>Vertical</a:t>
                </a:r>
                <a:r>
                  <a:rPr lang="tr-TR" sz="1800" dirty="0" smtClean="0"/>
                  <a:t> </a:t>
                </a:r>
                <a:r>
                  <a:rPr lang="tr-TR" sz="1800" dirty="0" err="1" smtClean="0"/>
                  <a:t>Decomposition</a:t>
                </a:r>
                <a:endParaRPr lang="tr-TR" sz="1800" dirty="0"/>
              </a:p>
              <a:p>
                <a:pPr marL="0" lvl="1" indent="0">
                  <a:buNone/>
                </a:pPr>
                <a:r>
                  <a:rPr lang="tr-TR" sz="1800" dirty="0">
                    <a:solidFill>
                      <a:schemeClr val="accent3"/>
                    </a:solidFill>
                  </a:rPr>
                  <a:t>Person (</a:t>
                </a:r>
                <a:r>
                  <a:rPr lang="tr-TR" sz="1800" u="sng" dirty="0">
                    <a:solidFill>
                      <a:schemeClr val="accent3"/>
                    </a:solidFill>
                  </a:rPr>
                  <a:t>SSN</a:t>
                </a:r>
                <a:r>
                  <a:rPr lang="tr-TR" sz="1800" dirty="0">
                    <a:solidFill>
                      <a:schemeClr val="accent3"/>
                    </a:solidFill>
                  </a:rPr>
                  <a:t>, name, surname, gender, age)</a:t>
                </a:r>
              </a:p>
              <a:p>
                <a:pPr marL="0" indent="0">
                  <a:buNone/>
                </a:pPr>
                <a:r>
                  <a:rPr lang="tr-TR" sz="1800" dirty="0" smtClean="0">
                    <a:solidFill>
                      <a:srgbClr val="C00000"/>
                    </a:solidFill>
                  </a:rPr>
                  <a:t>	</a:t>
                </a:r>
                <a:r>
                  <a:rPr lang="tr-TR" sz="1800" dirty="0" err="1" smtClean="0">
                    <a:solidFill>
                      <a:srgbClr val="C00000"/>
                    </a:solidFill>
                  </a:rPr>
                  <a:t>PersonReg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 (</a:t>
                </a:r>
                <a:r>
                  <a:rPr lang="tr-TR" sz="1800" u="sng" dirty="0" smtClean="0">
                    <a:solidFill>
                      <a:srgbClr val="C00000"/>
                    </a:solidFill>
                  </a:rPr>
                  <a:t>SSN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, name, </a:t>
                </a:r>
                <a:r>
                  <a:rPr lang="tr-TR" sz="1800" dirty="0" err="1" smtClean="0">
                    <a:solidFill>
                      <a:srgbClr val="C00000"/>
                    </a:solidFill>
                  </a:rPr>
                  <a:t>surname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tr-TR" sz="1800" dirty="0">
                    <a:solidFill>
                      <a:srgbClr val="C00000"/>
                    </a:solidFill>
                  </a:rPr>
                  <a:t>	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	</a:t>
                </a:r>
                <a:r>
                  <a:rPr lang="tr-TR" sz="1800" dirty="0" err="1" smtClean="0">
                    <a:solidFill>
                      <a:srgbClr val="C00000"/>
                    </a:solidFill>
                  </a:rPr>
                  <a:t>foreign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tr-TR" sz="1800" dirty="0" err="1" smtClean="0">
                    <a:solidFill>
                      <a:srgbClr val="C00000"/>
                    </a:solidFill>
                  </a:rPr>
                  <a:t>key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: </a:t>
                </a:r>
                <a:r>
                  <a:rPr lang="tr-TR" sz="1800" dirty="0" err="1" smtClean="0">
                    <a:solidFill>
                      <a:srgbClr val="C00000"/>
                    </a:solidFill>
                  </a:rPr>
                  <a:t>PersonReg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[SSN] </a:t>
                </a:r>
                <a:r>
                  <a:rPr lang="zh-CN" altLang="en-US" sz="1800" dirty="0" smtClean="0">
                    <a:solidFill>
                      <a:srgbClr val="C00000"/>
                    </a:solidFill>
                  </a:rPr>
                  <a:t>⊆</a:t>
                </a:r>
                <a:r>
                  <a:rPr lang="tr-TR" altLang="zh-CN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tr-TR" altLang="zh-CN" sz="1800" dirty="0" err="1" smtClean="0">
                    <a:solidFill>
                      <a:srgbClr val="C00000"/>
                    </a:solidFill>
                  </a:rPr>
                  <a:t>PersonExt</a:t>
                </a:r>
                <a:r>
                  <a:rPr lang="tr-TR" altLang="zh-CN" sz="1800" dirty="0" smtClean="0">
                    <a:solidFill>
                      <a:srgbClr val="C00000"/>
                    </a:solidFill>
                  </a:rPr>
                  <a:t>[SSN]</a:t>
                </a:r>
                <a:endParaRPr lang="tr-TR" sz="1800" dirty="0" smtClean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tr-TR" sz="1800" dirty="0" smtClean="0">
                    <a:solidFill>
                      <a:srgbClr val="C00000"/>
                    </a:solidFill>
                  </a:rPr>
                  <a:t>	</a:t>
                </a:r>
                <a:r>
                  <a:rPr lang="tr-TR" sz="1800" dirty="0" err="1" smtClean="0">
                    <a:solidFill>
                      <a:srgbClr val="C00000"/>
                    </a:solidFill>
                  </a:rPr>
                  <a:t>PersonExt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 (</a:t>
                </a:r>
                <a:r>
                  <a:rPr lang="tr-TR" sz="1800" u="sng" dirty="0" smtClean="0">
                    <a:solidFill>
                      <a:srgbClr val="C00000"/>
                    </a:solidFill>
                  </a:rPr>
                  <a:t>SSN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, </a:t>
                </a:r>
                <a:r>
                  <a:rPr lang="tr-TR" sz="1800" dirty="0" err="1" smtClean="0">
                    <a:solidFill>
                      <a:srgbClr val="C00000"/>
                    </a:solidFill>
                  </a:rPr>
                  <a:t>gender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, </a:t>
                </a:r>
                <a:r>
                  <a:rPr lang="tr-TR" sz="1800" dirty="0" err="1" smtClean="0">
                    <a:solidFill>
                      <a:srgbClr val="C00000"/>
                    </a:solidFill>
                  </a:rPr>
                  <a:t>age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tr-TR" sz="1800" dirty="0">
                    <a:solidFill>
                      <a:srgbClr val="C00000"/>
                    </a:solidFill>
                  </a:rPr>
                  <a:t>	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	</a:t>
                </a:r>
                <a:r>
                  <a:rPr lang="tr-TR" sz="1800" dirty="0" err="1" smtClean="0">
                    <a:solidFill>
                      <a:srgbClr val="C00000"/>
                    </a:solidFill>
                  </a:rPr>
                  <a:t>foreign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tr-TR" sz="1800" dirty="0" err="1" smtClean="0">
                    <a:solidFill>
                      <a:srgbClr val="C00000"/>
                    </a:solidFill>
                  </a:rPr>
                  <a:t>key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: </a:t>
                </a:r>
                <a:r>
                  <a:rPr lang="tr-TR" sz="1800" dirty="0" err="1" smtClean="0">
                    <a:solidFill>
                      <a:srgbClr val="C00000"/>
                    </a:solidFill>
                  </a:rPr>
                  <a:t>PersonExt</a:t>
                </a:r>
                <a:r>
                  <a:rPr lang="tr-TR" sz="1800" dirty="0" smtClean="0">
                    <a:solidFill>
                      <a:srgbClr val="C00000"/>
                    </a:solidFill>
                  </a:rPr>
                  <a:t>[SSN] </a:t>
                </a:r>
                <a:r>
                  <a:rPr lang="zh-CN" altLang="en-US" sz="1800" dirty="0" smtClean="0">
                    <a:solidFill>
                      <a:srgbClr val="C00000"/>
                    </a:solidFill>
                  </a:rPr>
                  <a:t>⊆</a:t>
                </a:r>
                <a:r>
                  <a:rPr lang="tr-TR" altLang="zh-CN" sz="1800" dirty="0" smtClean="0">
                    <a:solidFill>
                      <a:srgbClr val="C00000"/>
                    </a:solidFill>
                  </a:rPr>
                  <a:t> </a:t>
                </a:r>
                <a:r>
                  <a:rPr lang="tr-TR" altLang="zh-CN" sz="1800" dirty="0" err="1" smtClean="0">
                    <a:solidFill>
                      <a:srgbClr val="C00000"/>
                    </a:solidFill>
                  </a:rPr>
                  <a:t>PersonReg</a:t>
                </a:r>
                <a:r>
                  <a:rPr lang="tr-TR" altLang="zh-CN" sz="1800" dirty="0" smtClean="0">
                    <a:solidFill>
                      <a:srgbClr val="C00000"/>
                    </a:solidFill>
                  </a:rPr>
                  <a:t>[SSN]</a:t>
                </a:r>
                <a:endParaRPr lang="tr-TR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512" y="1196752"/>
                <a:ext cx="9906000" cy="5544615"/>
              </a:xfrm>
              <a:blipFill rotWithShape="1">
                <a:blip r:embed="rId2"/>
                <a:stretch>
                  <a:fillRect l="-246" t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70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848543" y="1330474"/>
            <a:ext cx="1224135" cy="452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</a:t>
            </a:r>
            <a:endParaRPr lang="en-US" dirty="0"/>
          </a:p>
        </p:txBody>
      </p:sp>
      <p:sp>
        <p:nvSpPr>
          <p:cNvPr id="5" name="Yukarı Ok 4"/>
          <p:cNvSpPr/>
          <p:nvPr/>
        </p:nvSpPr>
        <p:spPr>
          <a:xfrm>
            <a:off x="1005248" y="1783110"/>
            <a:ext cx="216024" cy="1141834"/>
          </a:xfrm>
          <a:prstGeom prst="up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Yukarı Ok 5"/>
          <p:cNvSpPr/>
          <p:nvPr/>
        </p:nvSpPr>
        <p:spPr>
          <a:xfrm>
            <a:off x="1712640" y="1783110"/>
            <a:ext cx="216024" cy="1141834"/>
          </a:xfrm>
          <a:prstGeom prst="up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kdörtgen 6"/>
          <p:cNvSpPr/>
          <p:nvPr/>
        </p:nvSpPr>
        <p:spPr>
          <a:xfrm>
            <a:off x="1586625" y="2924944"/>
            <a:ext cx="1062119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362490" y="2924944"/>
            <a:ext cx="972107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WRITER</a:t>
            </a:r>
            <a:endParaRPr lang="en-US" dirty="0"/>
          </a:p>
        </p:txBody>
      </p:sp>
      <p:cxnSp>
        <p:nvCxnSpPr>
          <p:cNvPr id="14" name="Düz Bağlayıcı 13"/>
          <p:cNvCxnSpPr/>
          <p:nvPr/>
        </p:nvCxnSpPr>
        <p:spPr>
          <a:xfrm flipV="1">
            <a:off x="2072679" y="548680"/>
            <a:ext cx="861171" cy="781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kdörtgen 14"/>
          <p:cNvSpPr/>
          <p:nvPr/>
        </p:nvSpPr>
        <p:spPr>
          <a:xfrm rot="18938063">
            <a:off x="3024185" y="220270"/>
            <a:ext cx="806803" cy="823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BORN    </a:t>
            </a:r>
            <a:r>
              <a:rPr lang="en-US" sz="1200" dirty="0" smtClean="0">
                <a:solidFill>
                  <a:schemeClr val="tx1"/>
                </a:solidFill>
              </a:rPr>
              <a:t>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Dikdörtgen 15"/>
          <p:cNvSpPr/>
          <p:nvPr/>
        </p:nvSpPr>
        <p:spPr>
          <a:xfrm>
            <a:off x="5637620" y="413194"/>
            <a:ext cx="1224135" cy="452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CITY</a:t>
            </a:r>
            <a:endParaRPr lang="en-US" dirty="0"/>
          </a:p>
        </p:txBody>
      </p:sp>
      <p:cxnSp>
        <p:nvCxnSpPr>
          <p:cNvPr id="17" name="Düz Bağlayıcı 16"/>
          <p:cNvCxnSpPr>
            <a:endCxn id="16" idx="1"/>
          </p:cNvCxnSpPr>
          <p:nvPr/>
        </p:nvCxnSpPr>
        <p:spPr>
          <a:xfrm>
            <a:off x="3983409" y="639512"/>
            <a:ext cx="16542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kdörtgen 18"/>
          <p:cNvSpPr/>
          <p:nvPr/>
        </p:nvSpPr>
        <p:spPr>
          <a:xfrm rot="18938063">
            <a:off x="8198839" y="227709"/>
            <a:ext cx="806803" cy="823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SITE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Düz Bağlayıcı 19"/>
          <p:cNvCxnSpPr>
            <a:stCxn id="16" idx="3"/>
          </p:cNvCxnSpPr>
          <p:nvPr/>
        </p:nvCxnSpPr>
        <p:spPr>
          <a:xfrm flipV="1">
            <a:off x="6861755" y="632073"/>
            <a:ext cx="1164148" cy="7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ikdörtgen 21"/>
          <p:cNvSpPr/>
          <p:nvPr/>
        </p:nvSpPr>
        <p:spPr>
          <a:xfrm>
            <a:off x="5097015" y="5959978"/>
            <a:ext cx="1224135" cy="452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</a:t>
            </a:r>
            <a:endParaRPr lang="en-US" dirty="0"/>
          </a:p>
        </p:txBody>
      </p:sp>
      <p:sp>
        <p:nvSpPr>
          <p:cNvPr id="23" name="Dikdörtgen 22"/>
          <p:cNvSpPr/>
          <p:nvPr/>
        </p:nvSpPr>
        <p:spPr>
          <a:xfrm>
            <a:off x="5637620" y="2087092"/>
            <a:ext cx="1224135" cy="452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24" name="Dikdörtgen 23"/>
          <p:cNvSpPr/>
          <p:nvPr/>
        </p:nvSpPr>
        <p:spPr>
          <a:xfrm>
            <a:off x="8193361" y="5959978"/>
            <a:ext cx="1224135" cy="452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25" name="Dikdörtgen 24"/>
          <p:cNvSpPr/>
          <p:nvPr/>
        </p:nvSpPr>
        <p:spPr>
          <a:xfrm>
            <a:off x="753728" y="4331878"/>
            <a:ext cx="1224135" cy="452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</a:t>
            </a:r>
            <a:endParaRPr lang="en-US" dirty="0"/>
          </a:p>
        </p:txBody>
      </p:sp>
      <p:sp>
        <p:nvSpPr>
          <p:cNvPr id="26" name="Dikdörtgen 25"/>
          <p:cNvSpPr/>
          <p:nvPr/>
        </p:nvSpPr>
        <p:spPr>
          <a:xfrm>
            <a:off x="8076978" y="2127709"/>
            <a:ext cx="1340518" cy="452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27" name="Dikdörtgen 26"/>
          <p:cNvSpPr/>
          <p:nvPr/>
        </p:nvSpPr>
        <p:spPr>
          <a:xfrm>
            <a:off x="2203452" y="4331903"/>
            <a:ext cx="1224135" cy="452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EXCHANGE</a:t>
            </a:r>
            <a:endParaRPr lang="en-US" dirty="0"/>
          </a:p>
        </p:txBody>
      </p:sp>
      <p:sp>
        <p:nvSpPr>
          <p:cNvPr id="28" name="Dikdörtgen 27"/>
          <p:cNvSpPr/>
          <p:nvPr/>
        </p:nvSpPr>
        <p:spPr>
          <a:xfrm rot="18938063">
            <a:off x="8437759" y="4056967"/>
            <a:ext cx="806803" cy="823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LIBRARY </a:t>
            </a:r>
            <a:r>
              <a:rPr lang="en-US" sz="1200" dirty="0" smtClean="0">
                <a:solidFill>
                  <a:schemeClr val="tx1"/>
                </a:solidFill>
              </a:rPr>
              <a:t>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Dikdörtgen 28"/>
          <p:cNvSpPr/>
          <p:nvPr/>
        </p:nvSpPr>
        <p:spPr>
          <a:xfrm rot="18938063">
            <a:off x="7009970" y="4000821"/>
            <a:ext cx="806803" cy="823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COPY </a:t>
            </a:r>
            <a:r>
              <a:rPr lang="en-US" sz="1200" dirty="0" smtClean="0">
                <a:solidFill>
                  <a:schemeClr val="tx1"/>
                </a:solidFill>
              </a:rPr>
              <a:t>IN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Dikdörtgen 30"/>
          <p:cNvSpPr/>
          <p:nvPr/>
        </p:nvSpPr>
        <p:spPr>
          <a:xfrm rot="18938063">
            <a:off x="3909223" y="2160711"/>
            <a:ext cx="806803" cy="823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PROCESS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Dikdörtgen 33"/>
          <p:cNvSpPr/>
          <p:nvPr/>
        </p:nvSpPr>
        <p:spPr>
          <a:xfrm rot="18938063">
            <a:off x="241535" y="5774492"/>
            <a:ext cx="806803" cy="823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WRİTTEN BY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Yukarı Ok 34"/>
          <p:cNvSpPr/>
          <p:nvPr/>
        </p:nvSpPr>
        <p:spPr>
          <a:xfrm>
            <a:off x="1990303" y="3501007"/>
            <a:ext cx="227535" cy="648879"/>
          </a:xfrm>
          <a:prstGeom prst="upArrow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Düz Bağlayıcı 35"/>
          <p:cNvCxnSpPr/>
          <p:nvPr/>
        </p:nvCxnSpPr>
        <p:spPr>
          <a:xfrm>
            <a:off x="1539891" y="4156397"/>
            <a:ext cx="1155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Bağlayıcı 38"/>
          <p:cNvCxnSpPr/>
          <p:nvPr/>
        </p:nvCxnSpPr>
        <p:spPr>
          <a:xfrm flipV="1">
            <a:off x="2695477" y="4149886"/>
            <a:ext cx="0" cy="18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üz Bağlayıcı 44"/>
          <p:cNvCxnSpPr/>
          <p:nvPr/>
        </p:nvCxnSpPr>
        <p:spPr>
          <a:xfrm flipV="1">
            <a:off x="1539891" y="4149886"/>
            <a:ext cx="0" cy="181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Düz Bağlayıcı 46"/>
          <p:cNvCxnSpPr/>
          <p:nvPr/>
        </p:nvCxnSpPr>
        <p:spPr>
          <a:xfrm>
            <a:off x="8601106" y="1213955"/>
            <a:ext cx="16477" cy="913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Bağlayıcı 52"/>
          <p:cNvCxnSpPr>
            <a:stCxn id="34" idx="0"/>
          </p:cNvCxnSpPr>
          <p:nvPr/>
        </p:nvCxnSpPr>
        <p:spPr>
          <a:xfrm flipV="1">
            <a:off x="356990" y="3501008"/>
            <a:ext cx="5500" cy="2390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Düz Bağlayıcı 53"/>
          <p:cNvCxnSpPr>
            <a:endCxn id="22" idx="1"/>
          </p:cNvCxnSpPr>
          <p:nvPr/>
        </p:nvCxnSpPr>
        <p:spPr>
          <a:xfrm>
            <a:off x="1186258" y="6186296"/>
            <a:ext cx="3910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Düz Bağlayıcı 63"/>
          <p:cNvCxnSpPr/>
          <p:nvPr/>
        </p:nvCxnSpPr>
        <p:spPr>
          <a:xfrm>
            <a:off x="6861755" y="2539728"/>
            <a:ext cx="551616" cy="1270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Düz Bağlayıcı 67"/>
          <p:cNvCxnSpPr/>
          <p:nvPr/>
        </p:nvCxnSpPr>
        <p:spPr>
          <a:xfrm flipH="1" flipV="1">
            <a:off x="7413371" y="4989092"/>
            <a:ext cx="779992" cy="970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Düz Bağlayıcı 73"/>
          <p:cNvCxnSpPr/>
          <p:nvPr/>
        </p:nvCxnSpPr>
        <p:spPr>
          <a:xfrm flipV="1">
            <a:off x="8841160" y="5045238"/>
            <a:ext cx="0" cy="909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Düz Bağlayıcı 75"/>
          <p:cNvCxnSpPr>
            <a:endCxn id="26" idx="2"/>
          </p:cNvCxnSpPr>
          <p:nvPr/>
        </p:nvCxnSpPr>
        <p:spPr>
          <a:xfrm flipH="1" flipV="1">
            <a:off x="8747237" y="2580345"/>
            <a:ext cx="93923" cy="132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Düz Bağlayıcı 78"/>
          <p:cNvCxnSpPr/>
          <p:nvPr/>
        </p:nvCxnSpPr>
        <p:spPr>
          <a:xfrm flipV="1">
            <a:off x="2657127" y="2531083"/>
            <a:ext cx="1096424" cy="390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Düz Bağlayıcı 80"/>
          <p:cNvCxnSpPr>
            <a:endCxn id="23" idx="1"/>
          </p:cNvCxnSpPr>
          <p:nvPr/>
        </p:nvCxnSpPr>
        <p:spPr>
          <a:xfrm flipV="1">
            <a:off x="4858500" y="2313410"/>
            <a:ext cx="779120" cy="277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Düz Bağlayıcı 96"/>
          <p:cNvCxnSpPr/>
          <p:nvPr/>
        </p:nvCxnSpPr>
        <p:spPr>
          <a:xfrm flipV="1">
            <a:off x="920552" y="1135025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884548" y="105273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8" name="Düz Bağlayıcı 107"/>
          <p:cNvCxnSpPr/>
          <p:nvPr/>
        </p:nvCxnSpPr>
        <p:spPr>
          <a:xfrm flipV="1">
            <a:off x="488504" y="2720449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452500" y="263816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0" name="Düz Bağlayıcı 109"/>
          <p:cNvCxnSpPr/>
          <p:nvPr/>
        </p:nvCxnSpPr>
        <p:spPr>
          <a:xfrm flipV="1">
            <a:off x="2459635" y="2720449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/>
          <p:nvPr/>
        </p:nvCxnSpPr>
        <p:spPr>
          <a:xfrm flipV="1">
            <a:off x="1115600" y="1137400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1079596" y="1055111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6" name="Düz Bağlayıcı 115"/>
          <p:cNvCxnSpPr>
            <a:endCxn id="117" idx="4"/>
          </p:cNvCxnSpPr>
          <p:nvPr/>
        </p:nvCxnSpPr>
        <p:spPr>
          <a:xfrm flipV="1">
            <a:off x="1418023" y="944433"/>
            <a:ext cx="0" cy="375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1382019" y="872425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8" name="Düz Bağlayıcı 117"/>
          <p:cNvCxnSpPr/>
          <p:nvPr/>
        </p:nvCxnSpPr>
        <p:spPr>
          <a:xfrm flipV="1">
            <a:off x="676400" y="2720449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640396" y="263816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2" name="Düz Bağlayıcı 121"/>
          <p:cNvCxnSpPr/>
          <p:nvPr/>
        </p:nvCxnSpPr>
        <p:spPr>
          <a:xfrm flipV="1">
            <a:off x="2023584" y="2456744"/>
            <a:ext cx="0" cy="458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987580" y="2391073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4" name="Düz Bağlayıcı 123"/>
          <p:cNvCxnSpPr/>
          <p:nvPr/>
        </p:nvCxnSpPr>
        <p:spPr>
          <a:xfrm flipV="1">
            <a:off x="2969854" y="4136428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2933850" y="4054139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6" name="Düz Bağlayıcı 125"/>
          <p:cNvCxnSpPr/>
          <p:nvPr/>
        </p:nvCxnSpPr>
        <p:spPr>
          <a:xfrm flipV="1">
            <a:off x="1127914" y="4127582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1091910" y="4045293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8" name="Düz Bağlayıcı 127"/>
          <p:cNvCxnSpPr/>
          <p:nvPr/>
        </p:nvCxnSpPr>
        <p:spPr>
          <a:xfrm flipV="1">
            <a:off x="8481392" y="1932259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/>
          <p:cNvSpPr/>
          <p:nvPr/>
        </p:nvSpPr>
        <p:spPr>
          <a:xfrm>
            <a:off x="8445388" y="184997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2" name="Düz Bağlayıcı 131"/>
          <p:cNvCxnSpPr/>
          <p:nvPr/>
        </p:nvCxnSpPr>
        <p:spPr>
          <a:xfrm flipV="1">
            <a:off x="9285189" y="5775981"/>
            <a:ext cx="0" cy="185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9249185" y="5693692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Düz Bağlayıcı 137"/>
          <p:cNvCxnSpPr/>
          <p:nvPr/>
        </p:nvCxnSpPr>
        <p:spPr>
          <a:xfrm flipV="1">
            <a:off x="8565083" y="5747053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8537336" y="5656327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7" name="Düz Bağlayıcı 146"/>
          <p:cNvCxnSpPr/>
          <p:nvPr/>
        </p:nvCxnSpPr>
        <p:spPr>
          <a:xfrm flipV="1">
            <a:off x="5427552" y="5765700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5399805" y="567497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1" name="Düz Bağlayıcı 150"/>
          <p:cNvCxnSpPr/>
          <p:nvPr/>
        </p:nvCxnSpPr>
        <p:spPr>
          <a:xfrm flipV="1">
            <a:off x="5709082" y="5759527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5673078" y="567723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Metin kutusu 152"/>
          <p:cNvSpPr txBox="1"/>
          <p:nvPr/>
        </p:nvSpPr>
        <p:spPr>
          <a:xfrm>
            <a:off x="676400" y="836711"/>
            <a:ext cx="343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SSN</a:t>
            </a:r>
            <a:endParaRPr lang="en-US" sz="800" dirty="0"/>
          </a:p>
        </p:txBody>
      </p:sp>
      <p:sp>
        <p:nvSpPr>
          <p:cNvPr id="154" name="Metin kutusu 153"/>
          <p:cNvSpPr txBox="1"/>
          <p:nvPr/>
        </p:nvSpPr>
        <p:spPr>
          <a:xfrm>
            <a:off x="902979" y="831855"/>
            <a:ext cx="449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NAME</a:t>
            </a:r>
            <a:endParaRPr lang="en-US" sz="800" dirty="0"/>
          </a:p>
        </p:txBody>
      </p:sp>
      <p:sp>
        <p:nvSpPr>
          <p:cNvPr id="155" name="Metin kutusu 154"/>
          <p:cNvSpPr txBox="1"/>
          <p:nvPr/>
        </p:nvSpPr>
        <p:spPr>
          <a:xfrm>
            <a:off x="1136692" y="711077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SURNAME</a:t>
            </a:r>
            <a:endParaRPr lang="en-US" sz="800" dirty="0"/>
          </a:p>
        </p:txBody>
      </p:sp>
      <p:sp>
        <p:nvSpPr>
          <p:cNvPr id="156" name="Metin kutusu 155"/>
          <p:cNvSpPr txBox="1"/>
          <p:nvPr/>
        </p:nvSpPr>
        <p:spPr>
          <a:xfrm>
            <a:off x="2171881" y="2416008"/>
            <a:ext cx="833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STUDENT ID</a:t>
            </a:r>
            <a:endParaRPr lang="en-US" sz="800" dirty="0"/>
          </a:p>
        </p:txBody>
      </p:sp>
      <p:sp>
        <p:nvSpPr>
          <p:cNvPr id="157" name="Metin kutusu 156"/>
          <p:cNvSpPr txBox="1"/>
          <p:nvPr/>
        </p:nvSpPr>
        <p:spPr>
          <a:xfrm>
            <a:off x="316524" y="2423803"/>
            <a:ext cx="343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</a:t>
            </a:r>
            <a:endParaRPr lang="en-US" sz="800" dirty="0"/>
          </a:p>
        </p:txBody>
      </p:sp>
      <p:sp>
        <p:nvSpPr>
          <p:cNvPr id="158" name="Metin kutusu 157"/>
          <p:cNvSpPr txBox="1"/>
          <p:nvPr/>
        </p:nvSpPr>
        <p:spPr>
          <a:xfrm>
            <a:off x="562040" y="2432006"/>
            <a:ext cx="517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#BOOK</a:t>
            </a:r>
            <a:endParaRPr lang="en-US" sz="800" dirty="0"/>
          </a:p>
        </p:txBody>
      </p:sp>
      <p:sp>
        <p:nvSpPr>
          <p:cNvPr id="160" name="Metin kutusu 159"/>
          <p:cNvSpPr txBox="1"/>
          <p:nvPr/>
        </p:nvSpPr>
        <p:spPr>
          <a:xfrm>
            <a:off x="1961068" y="2200564"/>
            <a:ext cx="8901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DEPARTMENT</a:t>
            </a:r>
            <a:endParaRPr lang="en-US" sz="800" dirty="0"/>
          </a:p>
        </p:txBody>
      </p:sp>
      <p:sp>
        <p:nvSpPr>
          <p:cNvPr id="161" name="Metin kutusu 160"/>
          <p:cNvSpPr txBox="1"/>
          <p:nvPr/>
        </p:nvSpPr>
        <p:spPr>
          <a:xfrm>
            <a:off x="884548" y="3722957"/>
            <a:ext cx="746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YEAR OF STUDY</a:t>
            </a:r>
            <a:endParaRPr lang="en-US" sz="800" dirty="0"/>
          </a:p>
        </p:txBody>
      </p:sp>
      <p:sp>
        <p:nvSpPr>
          <p:cNvPr id="162" name="Metin kutusu 161"/>
          <p:cNvSpPr txBox="1"/>
          <p:nvPr/>
        </p:nvSpPr>
        <p:spPr>
          <a:xfrm>
            <a:off x="2815519" y="3732229"/>
            <a:ext cx="92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DURATION OF STAY</a:t>
            </a:r>
            <a:endParaRPr lang="en-US" sz="800" dirty="0"/>
          </a:p>
        </p:txBody>
      </p:sp>
      <p:sp>
        <p:nvSpPr>
          <p:cNvPr id="166" name="Metin kutusu 165"/>
          <p:cNvSpPr txBox="1"/>
          <p:nvPr/>
        </p:nvSpPr>
        <p:spPr>
          <a:xfrm>
            <a:off x="5220313" y="5478248"/>
            <a:ext cx="476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NAME</a:t>
            </a:r>
            <a:endParaRPr lang="en-US" sz="800" dirty="0"/>
          </a:p>
        </p:txBody>
      </p:sp>
      <p:sp>
        <p:nvSpPr>
          <p:cNvPr id="168" name="Metin kutusu 167"/>
          <p:cNvSpPr txBox="1"/>
          <p:nvPr/>
        </p:nvSpPr>
        <p:spPr>
          <a:xfrm>
            <a:off x="5573106" y="5454147"/>
            <a:ext cx="5223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ISBN</a:t>
            </a:r>
            <a:endParaRPr lang="en-US" sz="800" dirty="0"/>
          </a:p>
        </p:txBody>
      </p:sp>
      <p:sp>
        <p:nvSpPr>
          <p:cNvPr id="170" name="Metin kutusu 169"/>
          <p:cNvSpPr txBox="1"/>
          <p:nvPr/>
        </p:nvSpPr>
        <p:spPr>
          <a:xfrm>
            <a:off x="8330804" y="5432687"/>
            <a:ext cx="540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#BOOK</a:t>
            </a:r>
            <a:endParaRPr lang="en-US" sz="800" dirty="0"/>
          </a:p>
        </p:txBody>
      </p:sp>
      <p:sp>
        <p:nvSpPr>
          <p:cNvPr id="171" name="Metin kutusu 170"/>
          <p:cNvSpPr txBox="1"/>
          <p:nvPr/>
        </p:nvSpPr>
        <p:spPr>
          <a:xfrm>
            <a:off x="9082208" y="5432687"/>
            <a:ext cx="609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CAPACITY</a:t>
            </a:r>
            <a:endParaRPr lang="en-US" sz="800" dirty="0"/>
          </a:p>
        </p:txBody>
      </p:sp>
      <p:cxnSp>
        <p:nvCxnSpPr>
          <p:cNvPr id="103" name="Düz Bağlayıcı 102"/>
          <p:cNvCxnSpPr/>
          <p:nvPr/>
        </p:nvCxnSpPr>
        <p:spPr>
          <a:xfrm flipV="1">
            <a:off x="5769879" y="217744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5733875" y="135455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Düz Bağlayıcı 105"/>
          <p:cNvCxnSpPr/>
          <p:nvPr/>
        </p:nvCxnSpPr>
        <p:spPr>
          <a:xfrm flipV="1">
            <a:off x="6124774" y="199838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6088770" y="117549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Metin kutusu 133"/>
          <p:cNvSpPr txBox="1"/>
          <p:nvPr/>
        </p:nvSpPr>
        <p:spPr>
          <a:xfrm>
            <a:off x="5099977" y="-7981"/>
            <a:ext cx="751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POPULATION</a:t>
            </a:r>
          </a:p>
        </p:txBody>
      </p:sp>
      <p:sp>
        <p:nvSpPr>
          <p:cNvPr id="135" name="Metin kutusu 134"/>
          <p:cNvSpPr txBox="1"/>
          <p:nvPr/>
        </p:nvSpPr>
        <p:spPr>
          <a:xfrm>
            <a:off x="5793747" y="-43985"/>
            <a:ext cx="5096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NAME</a:t>
            </a:r>
          </a:p>
        </p:txBody>
      </p:sp>
      <p:cxnSp>
        <p:nvCxnSpPr>
          <p:cNvPr id="145" name="Düz Bağlayıcı 144"/>
          <p:cNvCxnSpPr/>
          <p:nvPr/>
        </p:nvCxnSpPr>
        <p:spPr>
          <a:xfrm flipV="1">
            <a:off x="5859430" y="1911092"/>
            <a:ext cx="0" cy="1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5823426" y="1828803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Metin kutusu 164"/>
          <p:cNvSpPr txBox="1"/>
          <p:nvPr/>
        </p:nvSpPr>
        <p:spPr>
          <a:xfrm>
            <a:off x="5427552" y="1670530"/>
            <a:ext cx="5096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STATUS</a:t>
            </a:r>
          </a:p>
        </p:txBody>
      </p:sp>
      <p:sp>
        <p:nvSpPr>
          <p:cNvPr id="169" name="Metin kutusu 168"/>
          <p:cNvSpPr txBox="1"/>
          <p:nvPr/>
        </p:nvSpPr>
        <p:spPr>
          <a:xfrm>
            <a:off x="8907865" y="1612629"/>
            <a:ext cx="783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#STUDENT</a:t>
            </a:r>
          </a:p>
        </p:txBody>
      </p:sp>
      <p:cxnSp>
        <p:nvCxnSpPr>
          <p:cNvPr id="172" name="Düz Bağlayıcı 171"/>
          <p:cNvCxnSpPr/>
          <p:nvPr/>
        </p:nvCxnSpPr>
        <p:spPr>
          <a:xfrm flipV="1">
            <a:off x="9045663" y="1911092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9009659" y="1828803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6" name="Düz Bağlayıcı 175"/>
          <p:cNvCxnSpPr/>
          <p:nvPr/>
        </p:nvCxnSpPr>
        <p:spPr>
          <a:xfrm flipV="1">
            <a:off x="6478697" y="217744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6442693" y="13545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1" name="Düz Bağlayıcı 180"/>
          <p:cNvCxnSpPr/>
          <p:nvPr/>
        </p:nvCxnSpPr>
        <p:spPr>
          <a:xfrm flipV="1">
            <a:off x="8200988" y="1921031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8164984" y="1838742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Metin kutusu 182"/>
          <p:cNvSpPr txBox="1"/>
          <p:nvPr/>
        </p:nvSpPr>
        <p:spPr>
          <a:xfrm>
            <a:off x="7907580" y="1613359"/>
            <a:ext cx="491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NAME</a:t>
            </a:r>
            <a:endParaRPr lang="en-US" sz="800" dirty="0"/>
          </a:p>
        </p:txBody>
      </p:sp>
      <p:sp>
        <p:nvSpPr>
          <p:cNvPr id="184" name="Metin kutusu 183"/>
          <p:cNvSpPr txBox="1"/>
          <p:nvPr/>
        </p:nvSpPr>
        <p:spPr>
          <a:xfrm>
            <a:off x="8294021" y="1623298"/>
            <a:ext cx="491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</a:t>
            </a:r>
            <a:endParaRPr lang="en-US" sz="800" dirty="0"/>
          </a:p>
        </p:txBody>
      </p:sp>
      <p:cxnSp>
        <p:nvCxnSpPr>
          <p:cNvPr id="185" name="Düz Bağlayıcı 184"/>
          <p:cNvCxnSpPr/>
          <p:nvPr/>
        </p:nvCxnSpPr>
        <p:spPr>
          <a:xfrm flipV="1">
            <a:off x="8271448" y="5755419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8235444" y="567313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Metin kutusu 186"/>
          <p:cNvSpPr txBox="1"/>
          <p:nvPr/>
        </p:nvSpPr>
        <p:spPr>
          <a:xfrm>
            <a:off x="8076978" y="5493690"/>
            <a:ext cx="491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</a:t>
            </a:r>
            <a:endParaRPr lang="en-US" sz="800" dirty="0"/>
          </a:p>
        </p:txBody>
      </p:sp>
      <p:sp>
        <p:nvSpPr>
          <p:cNvPr id="188" name="Metin kutusu 187"/>
          <p:cNvSpPr txBox="1"/>
          <p:nvPr/>
        </p:nvSpPr>
        <p:spPr>
          <a:xfrm>
            <a:off x="6321770" y="-43520"/>
            <a:ext cx="491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</a:t>
            </a:r>
            <a:endParaRPr lang="en-US" sz="800" dirty="0"/>
          </a:p>
        </p:txBody>
      </p:sp>
      <p:cxnSp>
        <p:nvCxnSpPr>
          <p:cNvPr id="40" name="Düz Bağlayıcı 39"/>
          <p:cNvCxnSpPr/>
          <p:nvPr/>
        </p:nvCxnSpPr>
        <p:spPr>
          <a:xfrm>
            <a:off x="4810514" y="2647450"/>
            <a:ext cx="0" cy="170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634565" y="2818174"/>
            <a:ext cx="430478" cy="253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Metin kutusu 188"/>
          <p:cNvSpPr txBox="1"/>
          <p:nvPr/>
        </p:nvSpPr>
        <p:spPr>
          <a:xfrm>
            <a:off x="4658913" y="2832659"/>
            <a:ext cx="453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DATE</a:t>
            </a:r>
          </a:p>
        </p:txBody>
      </p:sp>
      <p:cxnSp>
        <p:nvCxnSpPr>
          <p:cNvPr id="190" name="Düz Bağlayıcı 189"/>
          <p:cNvCxnSpPr/>
          <p:nvPr/>
        </p:nvCxnSpPr>
        <p:spPr>
          <a:xfrm flipV="1">
            <a:off x="4658913" y="3017526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4622909" y="3204921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2" name="Düz Bağlayıcı 191"/>
          <p:cNvCxnSpPr/>
          <p:nvPr/>
        </p:nvCxnSpPr>
        <p:spPr>
          <a:xfrm flipV="1">
            <a:off x="4885727" y="3071406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Oval 192"/>
          <p:cNvSpPr/>
          <p:nvPr/>
        </p:nvSpPr>
        <p:spPr>
          <a:xfrm>
            <a:off x="4849723" y="3258801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4" name="Düz Bağlayıcı 193"/>
          <p:cNvCxnSpPr>
            <a:endCxn id="43" idx="5"/>
          </p:cNvCxnSpPr>
          <p:nvPr/>
        </p:nvCxnSpPr>
        <p:spPr>
          <a:xfrm flipH="1" flipV="1">
            <a:off x="5002001" y="3034321"/>
            <a:ext cx="82168" cy="97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5040533" y="3121973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Metin kutusu 207"/>
          <p:cNvSpPr txBox="1"/>
          <p:nvPr/>
        </p:nvSpPr>
        <p:spPr>
          <a:xfrm>
            <a:off x="4452596" y="3285418"/>
            <a:ext cx="453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DAY</a:t>
            </a:r>
          </a:p>
        </p:txBody>
      </p:sp>
      <p:sp>
        <p:nvSpPr>
          <p:cNvPr id="209" name="Metin kutusu 208"/>
          <p:cNvSpPr txBox="1"/>
          <p:nvPr/>
        </p:nvSpPr>
        <p:spPr>
          <a:xfrm>
            <a:off x="4652290" y="3340459"/>
            <a:ext cx="583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MONTH</a:t>
            </a:r>
          </a:p>
        </p:txBody>
      </p:sp>
      <p:sp>
        <p:nvSpPr>
          <p:cNvPr id="210" name="Metin kutusu 209"/>
          <p:cNvSpPr txBox="1"/>
          <p:nvPr/>
        </p:nvSpPr>
        <p:spPr>
          <a:xfrm>
            <a:off x="4888960" y="3141255"/>
            <a:ext cx="453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YEAR</a:t>
            </a:r>
          </a:p>
        </p:txBody>
      </p:sp>
      <p:sp>
        <p:nvSpPr>
          <p:cNvPr id="142" name="Metin kutusu 141"/>
          <p:cNvSpPr txBox="1"/>
          <p:nvPr/>
        </p:nvSpPr>
        <p:spPr>
          <a:xfrm>
            <a:off x="1979227" y="926521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(1, 1)</a:t>
            </a:r>
            <a:endParaRPr lang="en-US" sz="800" dirty="0"/>
          </a:p>
        </p:txBody>
      </p:sp>
      <p:sp>
        <p:nvSpPr>
          <p:cNvPr id="150" name="Metin kutusu 149"/>
          <p:cNvSpPr txBox="1"/>
          <p:nvPr/>
        </p:nvSpPr>
        <p:spPr>
          <a:xfrm>
            <a:off x="7259230" y="440958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(0, n)</a:t>
            </a:r>
            <a:endParaRPr lang="en-US" sz="800" dirty="0"/>
          </a:p>
        </p:txBody>
      </p:sp>
      <p:sp>
        <p:nvSpPr>
          <p:cNvPr id="159" name="Metin kutusu 158"/>
          <p:cNvSpPr txBox="1"/>
          <p:nvPr/>
        </p:nvSpPr>
        <p:spPr>
          <a:xfrm>
            <a:off x="4561552" y="432485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(0, n)</a:t>
            </a:r>
            <a:endParaRPr lang="en-US" sz="800" dirty="0"/>
          </a:p>
        </p:txBody>
      </p:sp>
      <p:sp>
        <p:nvSpPr>
          <p:cNvPr id="179" name="Metin kutusu 178"/>
          <p:cNvSpPr txBox="1"/>
          <p:nvPr/>
        </p:nvSpPr>
        <p:spPr>
          <a:xfrm>
            <a:off x="3412113" y="3191501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isSUCCEED</a:t>
            </a:r>
            <a:endParaRPr lang="en-US" sz="800" dirty="0"/>
          </a:p>
        </p:txBody>
      </p:sp>
      <p:sp>
        <p:nvSpPr>
          <p:cNvPr id="180" name="Metin kutusu 179"/>
          <p:cNvSpPr txBox="1"/>
          <p:nvPr/>
        </p:nvSpPr>
        <p:spPr>
          <a:xfrm>
            <a:off x="8769146" y="3159134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(1</a:t>
            </a:r>
            <a:r>
              <a:rPr lang="tr-TR" sz="800" dirty="0" smtClean="0"/>
              <a:t>, n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212" name="Metin kutusu 211"/>
          <p:cNvSpPr txBox="1"/>
          <p:nvPr/>
        </p:nvSpPr>
        <p:spPr>
          <a:xfrm>
            <a:off x="5045185" y="2254526"/>
            <a:ext cx="648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</a:t>
            </a:r>
            <a:r>
              <a:rPr lang="tr-TR" sz="800" dirty="0" smtClean="0"/>
              <a:t>1</a:t>
            </a:r>
            <a:r>
              <a:rPr lang="en-US" sz="800" dirty="0" smtClean="0"/>
              <a:t>, </a:t>
            </a:r>
            <a:r>
              <a:rPr lang="tr-TR" sz="800" dirty="0" smtClean="0"/>
              <a:t>n</a:t>
            </a:r>
            <a:r>
              <a:rPr lang="en-US" sz="800" dirty="0" smtClean="0"/>
              <a:t>)</a:t>
            </a:r>
          </a:p>
          <a:p>
            <a:endParaRPr lang="en-US" sz="800" dirty="0"/>
          </a:p>
        </p:txBody>
      </p:sp>
      <p:sp>
        <p:nvSpPr>
          <p:cNvPr id="213" name="Metin kutusu 212"/>
          <p:cNvSpPr txBox="1"/>
          <p:nvPr/>
        </p:nvSpPr>
        <p:spPr>
          <a:xfrm>
            <a:off x="2881164" y="5949969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(1, 1)</a:t>
            </a:r>
            <a:endParaRPr lang="en-US" sz="800" dirty="0"/>
          </a:p>
        </p:txBody>
      </p:sp>
      <p:sp>
        <p:nvSpPr>
          <p:cNvPr id="217" name="Metin kutusu 216"/>
          <p:cNvSpPr txBox="1"/>
          <p:nvPr/>
        </p:nvSpPr>
        <p:spPr>
          <a:xfrm>
            <a:off x="8565083" y="1235125"/>
            <a:ext cx="648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(1,1)</a:t>
            </a:r>
          </a:p>
          <a:p>
            <a:endParaRPr lang="en-US" sz="800" dirty="0"/>
          </a:p>
        </p:txBody>
      </p:sp>
      <p:sp>
        <p:nvSpPr>
          <p:cNvPr id="218" name="Metin kutusu 217"/>
          <p:cNvSpPr txBox="1"/>
          <p:nvPr/>
        </p:nvSpPr>
        <p:spPr>
          <a:xfrm>
            <a:off x="7341358" y="5273331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(1, n)</a:t>
            </a:r>
            <a:endParaRPr lang="en-US" sz="800" dirty="0"/>
          </a:p>
        </p:txBody>
      </p:sp>
      <p:sp>
        <p:nvSpPr>
          <p:cNvPr id="219" name="Metin kutusu 218"/>
          <p:cNvSpPr txBox="1"/>
          <p:nvPr/>
        </p:nvSpPr>
        <p:spPr>
          <a:xfrm>
            <a:off x="7130283" y="3109347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</a:t>
            </a:r>
            <a:r>
              <a:rPr lang="tr-TR" sz="800" dirty="0" smtClean="0"/>
              <a:t>0</a:t>
            </a:r>
            <a:r>
              <a:rPr lang="en-US" sz="800" dirty="0" smtClean="0"/>
              <a:t>, </a:t>
            </a:r>
            <a:r>
              <a:rPr lang="tr-TR" sz="800" dirty="0" smtClean="0"/>
              <a:t>1</a:t>
            </a:r>
            <a:r>
              <a:rPr lang="en-US" sz="800" dirty="0" smtClean="0"/>
              <a:t>)</a:t>
            </a:r>
            <a:endParaRPr lang="en-US" sz="800" dirty="0"/>
          </a:p>
        </p:txBody>
      </p:sp>
      <p:sp>
        <p:nvSpPr>
          <p:cNvPr id="220" name="Metin kutusu 219"/>
          <p:cNvSpPr txBox="1"/>
          <p:nvPr/>
        </p:nvSpPr>
        <p:spPr>
          <a:xfrm>
            <a:off x="372009" y="5051632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(1, n)</a:t>
            </a:r>
            <a:endParaRPr lang="en-US" sz="800" dirty="0"/>
          </a:p>
        </p:txBody>
      </p:sp>
      <p:sp>
        <p:nvSpPr>
          <p:cNvPr id="221" name="Metin kutusu 220"/>
          <p:cNvSpPr txBox="1"/>
          <p:nvPr/>
        </p:nvSpPr>
        <p:spPr>
          <a:xfrm>
            <a:off x="8769146" y="5188364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(1, 1)</a:t>
            </a:r>
            <a:endParaRPr lang="en-US" sz="800" dirty="0"/>
          </a:p>
        </p:txBody>
      </p:sp>
      <p:sp>
        <p:nvSpPr>
          <p:cNvPr id="222" name="Oval 221"/>
          <p:cNvSpPr/>
          <p:nvPr/>
        </p:nvSpPr>
        <p:spPr>
          <a:xfrm>
            <a:off x="2423631" y="263816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5" name="Düz Bağlayıcı 224"/>
          <p:cNvCxnSpPr>
            <a:endCxn id="226" idx="6"/>
          </p:cNvCxnSpPr>
          <p:nvPr/>
        </p:nvCxnSpPr>
        <p:spPr>
          <a:xfrm flipH="1">
            <a:off x="610014" y="1439394"/>
            <a:ext cx="2383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/>
          <p:cNvSpPr/>
          <p:nvPr/>
        </p:nvSpPr>
        <p:spPr>
          <a:xfrm>
            <a:off x="538006" y="1403390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Metin kutusu 226"/>
          <p:cNvSpPr txBox="1"/>
          <p:nvPr/>
        </p:nvSpPr>
        <p:spPr>
          <a:xfrm>
            <a:off x="180549" y="1284558"/>
            <a:ext cx="343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TEL</a:t>
            </a:r>
            <a:endParaRPr lang="en-US" sz="800" dirty="0"/>
          </a:p>
        </p:txBody>
      </p:sp>
      <p:sp>
        <p:nvSpPr>
          <p:cNvPr id="228" name="Metin kutusu 227"/>
          <p:cNvSpPr txBox="1"/>
          <p:nvPr/>
        </p:nvSpPr>
        <p:spPr>
          <a:xfrm>
            <a:off x="476954" y="1439394"/>
            <a:ext cx="3988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(0, n)</a:t>
            </a:r>
            <a:endParaRPr lang="en-US" sz="800" dirty="0"/>
          </a:p>
        </p:txBody>
      </p:sp>
      <p:cxnSp>
        <p:nvCxnSpPr>
          <p:cNvPr id="235" name="Düz Bağlayıcı 234"/>
          <p:cNvCxnSpPr/>
          <p:nvPr/>
        </p:nvCxnSpPr>
        <p:spPr>
          <a:xfrm flipH="1">
            <a:off x="6591264" y="2526572"/>
            <a:ext cx="4436" cy="347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Metin kutusu 236"/>
          <p:cNvSpPr txBox="1"/>
          <p:nvPr/>
        </p:nvSpPr>
        <p:spPr>
          <a:xfrm>
            <a:off x="6619448" y="2720596"/>
            <a:ext cx="343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ID</a:t>
            </a:r>
            <a:endParaRPr lang="en-US" sz="800" dirty="0"/>
          </a:p>
        </p:txBody>
      </p:sp>
      <p:sp>
        <p:nvSpPr>
          <p:cNvPr id="240" name="Oval 239"/>
          <p:cNvSpPr/>
          <p:nvPr/>
        </p:nvSpPr>
        <p:spPr>
          <a:xfrm>
            <a:off x="6547404" y="2853996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2" name="Düz Bağlayıcı 241"/>
          <p:cNvCxnSpPr/>
          <p:nvPr/>
        </p:nvCxnSpPr>
        <p:spPr>
          <a:xfrm flipH="1">
            <a:off x="6095408" y="2690358"/>
            <a:ext cx="579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6675974" y="265435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9" name="Düz Bağlayıcı 228"/>
          <p:cNvCxnSpPr/>
          <p:nvPr/>
        </p:nvCxnSpPr>
        <p:spPr>
          <a:xfrm flipH="1">
            <a:off x="2314478" y="2752105"/>
            <a:ext cx="579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Oval 229"/>
          <p:cNvSpPr/>
          <p:nvPr/>
        </p:nvSpPr>
        <p:spPr>
          <a:xfrm>
            <a:off x="2895044" y="271610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1" name="Düz Bağlayıcı 210"/>
          <p:cNvCxnSpPr/>
          <p:nvPr/>
        </p:nvCxnSpPr>
        <p:spPr>
          <a:xfrm flipH="1">
            <a:off x="4274030" y="3116798"/>
            <a:ext cx="38595" cy="331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213"/>
          <p:cNvSpPr/>
          <p:nvPr/>
        </p:nvSpPr>
        <p:spPr>
          <a:xfrm>
            <a:off x="4224883" y="3448181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Metin kutusu 214"/>
          <p:cNvSpPr txBox="1"/>
          <p:nvPr/>
        </p:nvSpPr>
        <p:spPr>
          <a:xfrm>
            <a:off x="3868627" y="3555903"/>
            <a:ext cx="5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TYPE OF PROCESS</a:t>
            </a:r>
          </a:p>
          <a:p>
            <a:endParaRPr lang="en-US" sz="800" dirty="0" smtClean="0"/>
          </a:p>
        </p:txBody>
      </p:sp>
      <p:cxnSp>
        <p:nvCxnSpPr>
          <p:cNvPr id="149" name="Düz Bağlayıcı 148"/>
          <p:cNvCxnSpPr/>
          <p:nvPr/>
        </p:nvCxnSpPr>
        <p:spPr>
          <a:xfrm flipV="1">
            <a:off x="1792900" y="1131311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/>
          <p:cNvSpPr/>
          <p:nvPr/>
        </p:nvSpPr>
        <p:spPr>
          <a:xfrm>
            <a:off x="1756896" y="1049022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Metin kutusu 163"/>
          <p:cNvSpPr txBox="1"/>
          <p:nvPr/>
        </p:nvSpPr>
        <p:spPr>
          <a:xfrm>
            <a:off x="1455720" y="815512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GENDER</a:t>
            </a:r>
            <a:endParaRPr lang="en-US" sz="800" dirty="0"/>
          </a:p>
        </p:txBody>
      </p:sp>
      <p:sp>
        <p:nvSpPr>
          <p:cNvPr id="196" name="Dikdörtgen 195"/>
          <p:cNvSpPr/>
          <p:nvPr/>
        </p:nvSpPr>
        <p:spPr>
          <a:xfrm rot="18938063">
            <a:off x="4628482" y="1114017"/>
            <a:ext cx="584077" cy="678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REGİSTERED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7" name="Dikdörtgen 196"/>
          <p:cNvSpPr/>
          <p:nvPr/>
        </p:nvSpPr>
        <p:spPr>
          <a:xfrm rot="18938063">
            <a:off x="5575850" y="3864400"/>
            <a:ext cx="681123" cy="678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OF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8" name="Düz Bağlayıcı 197"/>
          <p:cNvCxnSpPr>
            <a:stCxn id="23" idx="2"/>
          </p:cNvCxnSpPr>
          <p:nvPr/>
        </p:nvCxnSpPr>
        <p:spPr>
          <a:xfrm flipH="1">
            <a:off x="5916411" y="2539728"/>
            <a:ext cx="333277" cy="1192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Düz Bağlayıcı 198"/>
          <p:cNvCxnSpPr/>
          <p:nvPr/>
        </p:nvCxnSpPr>
        <p:spPr>
          <a:xfrm>
            <a:off x="5910658" y="4639853"/>
            <a:ext cx="184750" cy="1302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Düz Bağlayıcı 199"/>
          <p:cNvCxnSpPr>
            <a:endCxn id="26" idx="1"/>
          </p:cNvCxnSpPr>
          <p:nvPr/>
        </p:nvCxnSpPr>
        <p:spPr>
          <a:xfrm>
            <a:off x="5342588" y="1500002"/>
            <a:ext cx="2734390" cy="85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Düz Bağlayıcı 200"/>
          <p:cNvCxnSpPr/>
          <p:nvPr/>
        </p:nvCxnSpPr>
        <p:spPr>
          <a:xfrm flipV="1">
            <a:off x="2503264" y="1332850"/>
            <a:ext cx="2058288" cy="1582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Metin kutusu 201"/>
          <p:cNvSpPr txBox="1"/>
          <p:nvPr/>
        </p:nvSpPr>
        <p:spPr>
          <a:xfrm>
            <a:off x="3247317" y="1908724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(1, </a:t>
            </a:r>
            <a:r>
              <a:rPr lang="tr-TR" sz="800" dirty="0"/>
              <a:t>1</a:t>
            </a:r>
            <a:r>
              <a:rPr lang="tr-TR" sz="800" dirty="0" smtClean="0"/>
              <a:t>)</a:t>
            </a:r>
            <a:endParaRPr lang="tr-TR" sz="800" dirty="0"/>
          </a:p>
        </p:txBody>
      </p:sp>
      <p:sp>
        <p:nvSpPr>
          <p:cNvPr id="203" name="Metin kutusu 202"/>
          <p:cNvSpPr txBox="1"/>
          <p:nvPr/>
        </p:nvSpPr>
        <p:spPr>
          <a:xfrm>
            <a:off x="6525811" y="1573679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(0, n)</a:t>
            </a:r>
            <a:endParaRPr lang="tr-TR" sz="800" dirty="0"/>
          </a:p>
        </p:txBody>
      </p:sp>
      <p:sp>
        <p:nvSpPr>
          <p:cNvPr id="204" name="Metin kutusu 203"/>
          <p:cNvSpPr txBox="1"/>
          <p:nvPr/>
        </p:nvSpPr>
        <p:spPr>
          <a:xfrm>
            <a:off x="6124774" y="3115365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(1, </a:t>
            </a:r>
            <a:r>
              <a:rPr lang="tr-TR" sz="800" dirty="0"/>
              <a:t>1</a:t>
            </a:r>
            <a:r>
              <a:rPr lang="tr-TR" sz="800" dirty="0" smtClean="0"/>
              <a:t>)</a:t>
            </a:r>
            <a:endParaRPr lang="tr-TR" sz="800" dirty="0"/>
          </a:p>
        </p:txBody>
      </p:sp>
      <p:sp>
        <p:nvSpPr>
          <p:cNvPr id="205" name="Metin kutusu 204"/>
          <p:cNvSpPr txBox="1"/>
          <p:nvPr/>
        </p:nvSpPr>
        <p:spPr>
          <a:xfrm>
            <a:off x="5945132" y="4948480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(1, n)</a:t>
            </a:r>
            <a:endParaRPr lang="tr-TR" sz="800" dirty="0"/>
          </a:p>
        </p:txBody>
      </p:sp>
      <p:cxnSp>
        <p:nvCxnSpPr>
          <p:cNvPr id="167" name="Düz Bağlayıcı 166"/>
          <p:cNvCxnSpPr>
            <a:stCxn id="3" idx="3"/>
          </p:cNvCxnSpPr>
          <p:nvPr/>
        </p:nvCxnSpPr>
        <p:spPr>
          <a:xfrm>
            <a:off x="2072678" y="1556792"/>
            <a:ext cx="230724" cy="1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/>
          <p:cNvSpPr/>
          <p:nvPr/>
        </p:nvSpPr>
        <p:spPr>
          <a:xfrm>
            <a:off x="2303402" y="1540621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Metin kutusu 174"/>
          <p:cNvSpPr txBox="1"/>
          <p:nvPr/>
        </p:nvSpPr>
        <p:spPr>
          <a:xfrm>
            <a:off x="2432201" y="1457513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AGE</a:t>
            </a:r>
            <a:endParaRPr lang="en-US" sz="800" dirty="0"/>
          </a:p>
        </p:txBody>
      </p:sp>
      <p:cxnSp>
        <p:nvCxnSpPr>
          <p:cNvPr id="178" name="Düz Bağlayıcı 177"/>
          <p:cNvCxnSpPr/>
          <p:nvPr/>
        </p:nvCxnSpPr>
        <p:spPr>
          <a:xfrm flipH="1">
            <a:off x="3944814" y="2788110"/>
            <a:ext cx="38595" cy="331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3895667" y="3119493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Metin kutusu 206"/>
          <p:cNvSpPr txBox="1"/>
          <p:nvPr/>
        </p:nvSpPr>
        <p:spPr>
          <a:xfrm>
            <a:off x="3175385" y="2891848"/>
            <a:ext cx="648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PROCESS ID</a:t>
            </a:r>
          </a:p>
          <a:p>
            <a:endParaRPr lang="en-US" sz="800" dirty="0"/>
          </a:p>
        </p:txBody>
      </p:sp>
      <p:cxnSp>
        <p:nvCxnSpPr>
          <p:cNvPr id="216" name="Düz Bağlayıcı 215"/>
          <p:cNvCxnSpPr/>
          <p:nvPr/>
        </p:nvCxnSpPr>
        <p:spPr>
          <a:xfrm flipH="1">
            <a:off x="3785140" y="2660244"/>
            <a:ext cx="38595" cy="331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Metin kutusu 223"/>
          <p:cNvSpPr txBox="1"/>
          <p:nvPr/>
        </p:nvSpPr>
        <p:spPr>
          <a:xfrm>
            <a:off x="3136790" y="2499930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(</a:t>
            </a:r>
            <a:r>
              <a:rPr lang="tr-TR" sz="800" dirty="0" smtClean="0"/>
              <a:t>1</a:t>
            </a:r>
            <a:r>
              <a:rPr lang="en-US" sz="800" dirty="0" smtClean="0"/>
              <a:t>, n)</a:t>
            </a:r>
            <a:endParaRPr lang="en-US" sz="800" dirty="0"/>
          </a:p>
        </p:txBody>
      </p:sp>
      <p:sp>
        <p:nvSpPr>
          <p:cNvPr id="231" name="Oval 230"/>
          <p:cNvSpPr/>
          <p:nvPr/>
        </p:nvSpPr>
        <p:spPr>
          <a:xfrm>
            <a:off x="3733835" y="297522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OPERATIONS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72480" y="1600201"/>
            <a:ext cx="9505056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dirty="0" smtClean="0"/>
              <a:t>Show </a:t>
            </a:r>
            <a:r>
              <a:rPr lang="en-US" dirty="0" smtClean="0"/>
              <a:t>all </a:t>
            </a:r>
            <a:r>
              <a:rPr lang="en-US" dirty="0"/>
              <a:t>copies inserted database </a:t>
            </a:r>
            <a:r>
              <a:rPr lang="en-US" dirty="0" smtClean="0"/>
              <a:t>with</a:t>
            </a:r>
            <a:r>
              <a:rPr lang="tr-TR" dirty="0" smtClean="0"/>
              <a:t> </a:t>
            </a:r>
            <a:r>
              <a:rPr lang="en-US" dirty="0" smtClean="0"/>
              <a:t>informations</a:t>
            </a:r>
            <a:r>
              <a:rPr lang="tr-T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List </a:t>
            </a:r>
            <a:r>
              <a:rPr lang="tr-TR" dirty="0" err="1" smtClean="0"/>
              <a:t>processes</a:t>
            </a:r>
            <a:r>
              <a:rPr lang="tr-TR" dirty="0" smtClean="0"/>
              <a:t> 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L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/>
              <a:t>all students with their </a:t>
            </a:r>
            <a:r>
              <a:rPr lang="en-US" dirty="0" err="1" smtClean="0"/>
              <a:t>informations</a:t>
            </a:r>
            <a:r>
              <a:rPr lang="tr-T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L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/>
              <a:t>universities with the average age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students</a:t>
            </a:r>
            <a:r>
              <a:rPr lang="tr-TR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/>
              <a:t>Show p</a:t>
            </a:r>
            <a:r>
              <a:rPr lang="en-US" dirty="0" err="1" smtClean="0"/>
              <a:t>eople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en-US" dirty="0" smtClean="0"/>
              <a:t>numbers </a:t>
            </a:r>
            <a:r>
              <a:rPr lang="en-US" dirty="0"/>
              <a:t>who has more than one telephone </a:t>
            </a:r>
            <a:r>
              <a:rPr lang="en-US" dirty="0" smtClean="0"/>
              <a:t>number</a:t>
            </a:r>
            <a:r>
              <a:rPr 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70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TABLE OF OPERATIONS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295623"/>
              </p:ext>
            </p:extLst>
          </p:nvPr>
        </p:nvGraphicFramePr>
        <p:xfrm>
          <a:off x="1496616" y="2204864"/>
          <a:ext cx="6603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/>
                <a:gridCol w="2201333"/>
                <a:gridCol w="2201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OPERATION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TYPE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FREQUENCY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noProof="0" dirty="0" smtClean="0"/>
                        <a:t>Interactive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5 / day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2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noProof="0" dirty="0" smtClean="0"/>
                        <a:t>Interactive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3 / day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3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noProof="0" dirty="0" err="1" smtClean="0"/>
                        <a:t>Batch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 / 5 months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4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noProof="0" dirty="0" err="1" smtClean="0"/>
                        <a:t>Batch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 / year</a:t>
                      </a:r>
                      <a:endParaRPr lang="en-US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5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noProof="0" dirty="0" smtClean="0"/>
                        <a:t>Interactive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1 / month</a:t>
                      </a:r>
                      <a:endParaRPr lang="en-US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7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NOTES 1 / 2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1203125"/>
            <a:ext cx="7056784" cy="544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262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NOTES 2 /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 </a:t>
            </a:r>
            <a:r>
              <a:rPr lang="tr-TR" dirty="0" err="1" smtClean="0"/>
              <a:t>also</a:t>
            </a:r>
            <a:r>
              <a:rPr lang="tr-TR" dirty="0" smtClean="0"/>
              <a:t> </a:t>
            </a:r>
            <a:r>
              <a:rPr lang="tr-TR" dirty="0" err="1" smtClean="0"/>
              <a:t>wanted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add</a:t>
            </a:r>
            <a:r>
              <a:rPr lang="tr-TR" dirty="0" smtClean="0"/>
              <a:t> </a:t>
            </a:r>
            <a:r>
              <a:rPr lang="tr-TR" dirty="0" err="1" smtClean="0"/>
              <a:t>those</a:t>
            </a:r>
            <a:r>
              <a:rPr lang="tr-TR" dirty="0" smtClean="0"/>
              <a:t> </a:t>
            </a:r>
            <a:r>
              <a:rPr lang="tr-TR" dirty="0" err="1" smtClean="0"/>
              <a:t>triggers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previous</a:t>
            </a:r>
            <a:r>
              <a:rPr lang="tr-TR" dirty="0" smtClean="0"/>
              <a:t> </a:t>
            </a:r>
            <a:r>
              <a:rPr lang="tr-TR" dirty="0" err="1" smtClean="0"/>
              <a:t>slide</a:t>
            </a:r>
            <a:r>
              <a:rPr lang="tr-TR" dirty="0"/>
              <a:t> </a:t>
            </a:r>
            <a:r>
              <a:rPr lang="tr-TR" dirty="0" err="1" smtClean="0"/>
              <a:t>because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inclusions</a:t>
            </a:r>
            <a:r>
              <a:rPr lang="tr-TR" dirty="0" smtClean="0"/>
              <a:t> (1, n), but </a:t>
            </a:r>
            <a:r>
              <a:rPr lang="tr-TR" dirty="0" err="1"/>
              <a:t>i</a:t>
            </a:r>
            <a:r>
              <a:rPr lang="tr-TR" dirty="0" err="1" smtClean="0"/>
              <a:t>f</a:t>
            </a:r>
            <a:r>
              <a:rPr lang="tr-TR" dirty="0" smtClean="0"/>
              <a:t> I do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changes</a:t>
            </a:r>
            <a:r>
              <a:rPr lang="tr-TR" dirty="0" smtClean="0"/>
              <a:t>, </a:t>
            </a:r>
            <a:r>
              <a:rPr lang="tr-TR" dirty="0" err="1" smtClean="0"/>
              <a:t>instances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going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complicated</a:t>
            </a:r>
            <a:r>
              <a:rPr lang="tr-TR" dirty="0"/>
              <a:t>.</a:t>
            </a:r>
            <a:r>
              <a:rPr lang="tr-TR" dirty="0" smtClean="0"/>
              <a:t> 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, I </a:t>
            </a:r>
            <a:r>
              <a:rPr lang="tr-TR" dirty="0" err="1" smtClean="0"/>
              <a:t>left</a:t>
            </a:r>
            <a:r>
              <a:rPr lang="tr-TR" dirty="0" smtClean="0"/>
              <a:t> it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/>
              <a:t>triggers</a:t>
            </a:r>
            <a:r>
              <a:rPr lang="tr-TR" dirty="0" smtClean="0"/>
              <a:t> but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cardinality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University</a:t>
            </a:r>
            <a:r>
              <a:rPr lang="tr-TR" dirty="0"/>
              <a:t> </a:t>
            </a:r>
            <a:r>
              <a:rPr lang="tr-TR" dirty="0" smtClean="0"/>
              <a:t>– </a:t>
            </a:r>
            <a:r>
              <a:rPr lang="tr-TR" dirty="0" err="1" smtClean="0"/>
              <a:t>LibraryIn</a:t>
            </a:r>
            <a:r>
              <a:rPr lang="tr-TR" dirty="0" smtClean="0"/>
              <a:t>, </a:t>
            </a:r>
            <a:r>
              <a:rPr lang="tr-TR" dirty="0" err="1" smtClean="0"/>
              <a:t>copyIn</a:t>
            </a:r>
            <a:r>
              <a:rPr lang="tr-TR" dirty="0" smtClean="0"/>
              <a:t> – Library </a:t>
            </a:r>
            <a:r>
              <a:rPr lang="tr-TR" dirty="0" err="1" smtClean="0"/>
              <a:t>and</a:t>
            </a:r>
            <a:r>
              <a:rPr lang="tr-TR" dirty="0"/>
              <a:t> </a:t>
            </a:r>
            <a:r>
              <a:rPr lang="tr-TR" dirty="0" smtClean="0"/>
              <a:t>Writer – </a:t>
            </a:r>
            <a:r>
              <a:rPr lang="tr-TR" dirty="0" err="1" smtClean="0"/>
              <a:t>writtenBy</a:t>
            </a:r>
            <a:r>
              <a:rPr lang="tr-TR" dirty="0" smtClean="0"/>
              <a:t> is (1, 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0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FF0000"/>
                </a:solidFill>
              </a:rPr>
              <a:t>EXTERNAL CONSTRAINTS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5300" y="1600201"/>
            <a:ext cx="9282236" cy="4525963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STUDENT can borrow any book </a:t>
            </a:r>
            <a:r>
              <a:rPr lang="tr-TR" sz="1600" dirty="0" smtClean="0"/>
              <a:t>i</a:t>
            </a:r>
            <a:r>
              <a:rPr lang="en-US" sz="1600" dirty="0" smtClean="0"/>
              <a:t>f it registered the</a:t>
            </a:r>
            <a:r>
              <a:rPr lang="tr-TR" sz="1600" dirty="0" smtClean="0"/>
              <a:t> UNIVERSITY in which book located in its LIBRARY.</a:t>
            </a:r>
          </a:p>
          <a:p>
            <a:r>
              <a:rPr lang="tr-TR" sz="1600" dirty="0" err="1" smtClean="0"/>
              <a:t>If</a:t>
            </a:r>
            <a:r>
              <a:rPr lang="tr-TR" sz="1600" dirty="0" smtClean="0"/>
              <a:t> </a:t>
            </a:r>
            <a:r>
              <a:rPr lang="tr-TR" sz="1600" dirty="0" err="1" smtClean="0"/>
              <a:t>any</a:t>
            </a:r>
            <a:r>
              <a:rPr lang="tr-TR" sz="1600" dirty="0" smtClean="0"/>
              <a:t> REGULAR </a:t>
            </a:r>
            <a:r>
              <a:rPr lang="tr-TR" sz="1600" dirty="0" err="1" smtClean="0"/>
              <a:t>student</a:t>
            </a:r>
            <a:r>
              <a:rPr lang="tr-TR" sz="1600" dirty="0" smtClean="0"/>
              <a:t> </a:t>
            </a:r>
            <a:r>
              <a:rPr lang="tr-TR" sz="1600" dirty="0" err="1" smtClean="0"/>
              <a:t>starts</a:t>
            </a:r>
            <a:r>
              <a:rPr lang="tr-TR" sz="1600" dirty="0" smtClean="0"/>
              <a:t> an </a:t>
            </a:r>
            <a:r>
              <a:rPr lang="tr-TR" sz="1600" dirty="0" err="1" smtClean="0"/>
              <a:t>exchange</a:t>
            </a:r>
            <a:r>
              <a:rPr lang="tr-TR" sz="1600" dirty="0" smtClean="0"/>
              <a:t> program in </a:t>
            </a:r>
            <a:r>
              <a:rPr lang="tr-TR" sz="1600" dirty="0" err="1" smtClean="0"/>
              <a:t>any</a:t>
            </a:r>
            <a:r>
              <a:rPr lang="tr-TR" sz="1600" dirty="0" smtClean="0"/>
              <a:t> UNİVERSİTY, </a:t>
            </a:r>
            <a:r>
              <a:rPr lang="tr-TR" sz="1600" dirty="0" err="1" smtClean="0"/>
              <a:t>no</a:t>
            </a:r>
            <a:r>
              <a:rPr lang="tr-TR" sz="1600" dirty="0" smtClean="0"/>
              <a:t> </a:t>
            </a:r>
            <a:r>
              <a:rPr lang="tr-TR" sz="1600" dirty="0" err="1" smtClean="0"/>
              <a:t>longer</a:t>
            </a:r>
            <a:r>
              <a:rPr lang="tr-TR" sz="1600" dirty="0" smtClean="0"/>
              <a:t> it is REGULAR </a:t>
            </a:r>
            <a:r>
              <a:rPr lang="tr-TR" sz="1600" dirty="0" err="1" smtClean="0"/>
              <a:t>student</a:t>
            </a:r>
            <a:r>
              <a:rPr lang="tr-TR" sz="1600" dirty="0" smtClean="0"/>
              <a:t>.</a:t>
            </a:r>
          </a:p>
          <a:p>
            <a:r>
              <a:rPr lang="tr-TR" sz="1600" dirty="0" err="1" smtClean="0"/>
              <a:t>If</a:t>
            </a:r>
            <a:r>
              <a:rPr lang="tr-TR" sz="1600" dirty="0" smtClean="0"/>
              <a:t> a STUDENT is an EXCHANGE </a:t>
            </a:r>
            <a:r>
              <a:rPr lang="tr-TR" sz="1600" dirty="0" err="1" smtClean="0"/>
              <a:t>student</a:t>
            </a:r>
            <a:r>
              <a:rPr lang="tr-TR" sz="1600" dirty="0" smtClean="0"/>
              <a:t>, </a:t>
            </a:r>
            <a:r>
              <a:rPr lang="tr-TR" sz="1600" dirty="0" err="1" smtClean="0"/>
              <a:t>duration</a:t>
            </a:r>
            <a:r>
              <a:rPr lang="tr-TR" sz="1600" dirty="0" smtClean="0"/>
              <a:t> of </a:t>
            </a:r>
            <a:r>
              <a:rPr lang="tr-TR" sz="1600" dirty="0" err="1" smtClean="0"/>
              <a:t>stay</a:t>
            </a:r>
            <a:r>
              <a:rPr lang="tr-TR" sz="1600" dirty="0" smtClean="0"/>
              <a:t> </a:t>
            </a:r>
            <a:r>
              <a:rPr lang="tr-TR" sz="1600" dirty="0" err="1" smtClean="0"/>
              <a:t>cannot</a:t>
            </a:r>
            <a:r>
              <a:rPr lang="tr-TR" sz="1600" dirty="0" smtClean="0"/>
              <a:t> be </a:t>
            </a:r>
            <a:r>
              <a:rPr lang="tr-TR" sz="1600" dirty="0" err="1" smtClean="0"/>
              <a:t>longer</a:t>
            </a:r>
            <a:r>
              <a:rPr lang="tr-TR" sz="1600" dirty="0" smtClean="0"/>
              <a:t> </a:t>
            </a:r>
            <a:r>
              <a:rPr lang="tr-TR" sz="1600" dirty="0" err="1" smtClean="0"/>
              <a:t>than</a:t>
            </a:r>
            <a:r>
              <a:rPr lang="tr-TR" sz="1600" dirty="0" smtClean="0"/>
              <a:t> 10 </a:t>
            </a:r>
            <a:r>
              <a:rPr lang="tr-TR" sz="1600" dirty="0" err="1" smtClean="0"/>
              <a:t>months</a:t>
            </a:r>
            <a:r>
              <a:rPr lang="tr-TR" sz="1600" dirty="0" smtClean="0"/>
              <a:t>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47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77243"/>
              </p:ext>
            </p:extLst>
          </p:nvPr>
        </p:nvGraphicFramePr>
        <p:xfrm>
          <a:off x="416496" y="1628800"/>
          <a:ext cx="9001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664296"/>
                <a:gridCol w="1080120"/>
                <a:gridCol w="360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ENTITY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IDENTIFIERS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DESCRIPTION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PERSON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SSN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100.000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KEEPS</a:t>
                      </a:r>
                      <a:r>
                        <a:rPr lang="tr-TR" baseline="0" dirty="0" smtClean="0"/>
                        <a:t> PERSON INFO.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STUDENT</a:t>
                      </a:r>
                      <a:r>
                        <a:rPr lang="tr-TR" baseline="0" dirty="0" smtClean="0"/>
                        <a:t> 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{STUDENT ID,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dirty="0" smtClean="0"/>
                        <a:t>UNIVERSITY}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20.000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KEEPS</a:t>
                      </a:r>
                      <a:r>
                        <a:rPr lang="tr-TR" baseline="0" dirty="0" smtClean="0"/>
                        <a:t> STUDENT INFO.</a:t>
                      </a:r>
                      <a:endParaRPr lang="tr-T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WRITER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KEEPS</a:t>
                      </a:r>
                      <a:r>
                        <a:rPr lang="tr-TR" baseline="0" dirty="0" smtClean="0"/>
                        <a:t> WRITER INFO.</a:t>
                      </a:r>
                      <a:endParaRPr lang="tr-T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REGULAR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{STUDENT ID,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dirty="0" smtClean="0"/>
                        <a:t>UNIVERSITY}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15.000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KEEPS</a:t>
                      </a:r>
                      <a:r>
                        <a:rPr lang="tr-TR" baseline="0" dirty="0" smtClean="0"/>
                        <a:t> REGULAR STUDENT INFO.</a:t>
                      </a:r>
                      <a:endParaRPr lang="tr-T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EXCHANGE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{STUDENT ID,</a:t>
                      </a:r>
                      <a:r>
                        <a:rPr lang="tr-TR" baseline="0" dirty="0" smtClean="0"/>
                        <a:t> </a:t>
                      </a:r>
                      <a:r>
                        <a:rPr lang="tr-TR" dirty="0" smtClean="0"/>
                        <a:t>UNIVERSITY}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5.000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KEEPS</a:t>
                      </a:r>
                      <a:r>
                        <a:rPr lang="tr-TR" baseline="0" dirty="0" smtClean="0"/>
                        <a:t> EXCHANGE STUDENT INFO.</a:t>
                      </a:r>
                      <a:endParaRPr lang="tr-T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CITY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81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KEEPS</a:t>
                      </a:r>
                      <a:r>
                        <a:rPr lang="tr-TR" baseline="0" dirty="0" smtClean="0"/>
                        <a:t> CITY INFO.</a:t>
                      </a:r>
                      <a:endParaRPr lang="tr-T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COPY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{ID,</a:t>
                      </a:r>
                      <a:r>
                        <a:rPr lang="tr-TR" baseline="0" dirty="0" smtClean="0"/>
                        <a:t> BOOK}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900.000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KEEPS</a:t>
                      </a:r>
                      <a:r>
                        <a:rPr lang="tr-TR" baseline="0" dirty="0" smtClean="0"/>
                        <a:t> COPY INFO.</a:t>
                      </a:r>
                      <a:endParaRPr lang="tr-T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BOOK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ISBN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KEEPS BOOK INFO.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UNIVERSITY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smtClean="0"/>
                        <a:t>KEEPS</a:t>
                      </a:r>
                      <a:r>
                        <a:rPr lang="tr-TR" baseline="0" dirty="0" smtClean="0"/>
                        <a:t> UNIVERSITYINFO.</a:t>
                      </a:r>
                      <a:endParaRPr lang="tr-T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LIBRARY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KEEPS LIBRARY INFO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344488" y="260648"/>
            <a:ext cx="8915400" cy="1143000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ENTITIES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91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25325"/>
              </p:ext>
            </p:extLst>
          </p:nvPr>
        </p:nvGraphicFramePr>
        <p:xfrm>
          <a:off x="344488" y="1844824"/>
          <a:ext cx="91450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2448272"/>
                <a:gridCol w="1368152"/>
                <a:gridCol w="35283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RELATIONSHIPS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COMPONENTS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VOLUME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DESCRIPTION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BORN IN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PERSON – CITY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100.000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PERSON BORN IN CITY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REGISTERED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STUDENT - UNIVERSITY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20.000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STUDENT REGISTERED UNIVERSITY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SITE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UNIVERSITY</a:t>
                      </a:r>
                      <a:r>
                        <a:rPr lang="tr-TR" baseline="0" dirty="0" smtClean="0"/>
                        <a:t> - CITY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10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UNIVERSITY SITE CITY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PROCESS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STUDENT</a:t>
                      </a:r>
                      <a:r>
                        <a:rPr lang="tr-TR" baseline="0" dirty="0" smtClean="0"/>
                        <a:t> – COPY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200.000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STUDENT MAKE PROCESS ON COPY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OF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COPY - BOOK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900.000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COPY OF BOOK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COPY IN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COPY – LIBRARY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900.000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COPY IN LIBRARY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LIBRARY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LIBRARY – UNIVERSITY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30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LIBRARY IN UNIVERSITY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WRITTEN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BOOK - WRITER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900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BOOK WRITTEN BY WRITER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Başlık 2"/>
          <p:cNvSpPr>
            <a:spLocks noGrp="1"/>
          </p:cNvSpPr>
          <p:nvPr>
            <p:ph type="title"/>
          </p:nvPr>
        </p:nvSpPr>
        <p:spPr>
          <a:xfrm>
            <a:off x="272480" y="260648"/>
            <a:ext cx="8915400" cy="1143000"/>
          </a:xfrm>
        </p:spPr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RELATIONSHIPS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ATTRIBUTES 1/3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49351"/>
              </p:ext>
            </p:extLst>
          </p:nvPr>
        </p:nvGraphicFramePr>
        <p:xfrm>
          <a:off x="416496" y="1484784"/>
          <a:ext cx="920147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7249"/>
                <a:gridCol w="2269692"/>
                <a:gridCol w="45245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ATTRIBUTE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aseline="0" dirty="0" smtClean="0"/>
                        <a:t>DOMAIN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DESCRIPTION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SSN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INT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PRIMARY</a:t>
                      </a:r>
                      <a:r>
                        <a:rPr lang="tr-TR" sz="1400" baseline="0" dirty="0" smtClean="0"/>
                        <a:t> KEY OF A TABLE, PERSON’S ID NUMBER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VARCHAR(20)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PERSON’S NAME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SURNAME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 smtClean="0"/>
                        <a:t>VARCHAR(20)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PERSON’S SURNAME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GENDER 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ENUM</a:t>
                      </a:r>
                      <a:r>
                        <a:rPr lang="tr-TR" sz="1400" baseline="0" dirty="0" smtClean="0"/>
                        <a:t> TYPE (‘M’, ‘F’)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M:</a:t>
                      </a:r>
                      <a:r>
                        <a:rPr lang="tr-TR" sz="1400" baseline="0" dirty="0" smtClean="0"/>
                        <a:t> MALE F: FEMALE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TEL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VARCHAR(20)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CELL PHONE NUMBER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AGE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INT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PERSON’S AGE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ISBN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INT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PRIMARY KEY,</a:t>
                      </a:r>
                      <a:r>
                        <a:rPr lang="tr-TR" sz="1400" baseline="0" dirty="0" smtClean="0"/>
                        <a:t> </a:t>
                      </a:r>
                      <a:r>
                        <a:rPr lang="tr-TR" sz="1400" dirty="0" smtClean="0"/>
                        <a:t>INTERNATIONAL SERIAL BANDROL NUMBER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VARCHAR(20)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NAME OF A</a:t>
                      </a:r>
                      <a:r>
                        <a:rPr lang="tr-TR" sz="1400" baseline="0" dirty="0" smtClean="0"/>
                        <a:t> BOOK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INT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PRIMARY</a:t>
                      </a:r>
                      <a:r>
                        <a:rPr lang="tr-TR" sz="1400" baseline="0" dirty="0" smtClean="0"/>
                        <a:t> KEY, </a:t>
                      </a:r>
                      <a:r>
                        <a:rPr lang="tr-TR" sz="1400" dirty="0" smtClean="0"/>
                        <a:t>CITY ID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VARCHAR(20)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NAME</a:t>
                      </a:r>
                      <a:r>
                        <a:rPr lang="tr-TR" sz="1400" baseline="0" dirty="0" smtClean="0"/>
                        <a:t> OF A CITY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INT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POPULATION</a:t>
                      </a:r>
                      <a:r>
                        <a:rPr lang="tr-TR" sz="1400" baseline="0" dirty="0" smtClean="0"/>
                        <a:t> OF A CITY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INT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PRIMARY KEY,</a:t>
                      </a:r>
                      <a:r>
                        <a:rPr lang="tr-TR" sz="1400" baseline="0" dirty="0" smtClean="0"/>
                        <a:t> WRITER ID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NUMBER</a:t>
                      </a:r>
                      <a:r>
                        <a:rPr lang="tr-TR" sz="1400" baseline="0" dirty="0" smtClean="0"/>
                        <a:t> OF BOOKS</a:t>
                      </a:r>
                      <a:endParaRPr lang="tr-T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INT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NUMBER</a:t>
                      </a:r>
                      <a:r>
                        <a:rPr lang="tr-TR" sz="1400" baseline="0" dirty="0" smtClean="0"/>
                        <a:t> OF BOOKS WRITTEN BY WRITER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2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ATTRIBUTES 2/3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3" name="Tablo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773422"/>
              </p:ext>
            </p:extLst>
          </p:nvPr>
        </p:nvGraphicFramePr>
        <p:xfrm>
          <a:off x="344488" y="1556792"/>
          <a:ext cx="9289032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2448272"/>
                <a:gridCol w="45365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ATTRIBUTE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baseline="0" dirty="0" smtClean="0"/>
                        <a:t> DATA TYPE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DESCRIPTION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ID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INT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PRIMARY KEY WITH THE BOOK, COPY</a:t>
                      </a:r>
                      <a:r>
                        <a:rPr lang="tr-TR" sz="1400" baseline="0" dirty="0" smtClean="0"/>
                        <a:t> ID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STATUS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CHAR(1)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ACTUALLY</a:t>
                      </a:r>
                      <a:r>
                        <a:rPr lang="tr-TR" sz="1400" baseline="0" dirty="0" smtClean="0"/>
                        <a:t> ENUM BUT JDBC. (‘+’, ‘-’)</a:t>
                      </a:r>
                    </a:p>
                    <a:p>
                      <a:pPr algn="ctr"/>
                      <a:r>
                        <a:rPr lang="tr-TR" sz="1400" baseline="0" dirty="0" smtClean="0"/>
                        <a:t>AVAILABLE OR BORROWED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DURATION OF STAY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 smtClean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D.O.S.</a:t>
                      </a:r>
                      <a:r>
                        <a:rPr lang="tr-TR" sz="1400" baseline="0" dirty="0" smtClean="0"/>
                        <a:t> OF EXCHANGE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ID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INT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LIBRARY</a:t>
                      </a:r>
                      <a:r>
                        <a:rPr lang="tr-TR" sz="1400" baseline="0" dirty="0" smtClean="0"/>
                        <a:t> ID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NUMBER OF BOOKS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INT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N.O.B IN LIBRARY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CAPACITY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INT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NUMBER OF SEATS IN LIBRARY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YEAR</a:t>
                      </a:r>
                      <a:r>
                        <a:rPr lang="tr-TR" sz="1400" baseline="0" dirty="0" smtClean="0"/>
                        <a:t> OF STUDY</a:t>
                      </a:r>
                      <a:endParaRPr lang="tr-T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INT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LEVEL OF</a:t>
                      </a:r>
                      <a:r>
                        <a:rPr lang="tr-TR" sz="1400" baseline="0" dirty="0" smtClean="0"/>
                        <a:t> REGULAR STUDENT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INT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PRIMARY</a:t>
                      </a:r>
                      <a:r>
                        <a:rPr lang="tr-TR" sz="1400" baseline="0" dirty="0" smtClean="0"/>
                        <a:t> KEY WITH UNIVERSITY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VARCHAR(20)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DEPT.</a:t>
                      </a:r>
                      <a:r>
                        <a:rPr lang="tr-TR" sz="1400" baseline="0" dirty="0" smtClean="0"/>
                        <a:t> OF STUDENT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INT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UNIVERSITY</a:t>
                      </a:r>
                      <a:r>
                        <a:rPr lang="tr-TR" sz="1400" baseline="0" dirty="0" smtClean="0"/>
                        <a:t> ID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VARCHAR(20)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UNIVERSITY NAME</a:t>
                      </a:r>
                      <a:endParaRPr lang="tr-T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NUMBER</a:t>
                      </a:r>
                      <a:r>
                        <a:rPr lang="tr-TR" sz="1400" baseline="0" dirty="0" smtClean="0"/>
                        <a:t> OF STUDENTS</a:t>
                      </a:r>
                      <a:endParaRPr lang="tr-T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INT</a:t>
                      </a:r>
                      <a:endParaRPr lang="tr-T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/>
                        <a:t>NUM.</a:t>
                      </a:r>
                      <a:r>
                        <a:rPr lang="tr-TR" sz="1400" baseline="0" dirty="0" smtClean="0"/>
                        <a:t> OF </a:t>
                      </a:r>
                      <a:r>
                        <a:rPr lang="tr-TR" sz="1400" dirty="0" smtClean="0"/>
                        <a:t>REGISTERED STUDENTS</a:t>
                      </a:r>
                      <a:endParaRPr lang="tr-T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13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FF0000"/>
                </a:solidFill>
              </a:rPr>
              <a:t>ATTRIBUTES 3/3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86127"/>
              </p:ext>
            </p:extLst>
          </p:nvPr>
        </p:nvGraphicFramePr>
        <p:xfrm>
          <a:off x="1064568" y="1988840"/>
          <a:ext cx="7848873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2016224"/>
                <a:gridCol w="36724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sz="1800" dirty="0" smtClean="0"/>
                        <a:t>ATTRIBUTE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PROCESS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PRIMARY</a:t>
                      </a:r>
                      <a:r>
                        <a:rPr lang="tr-TR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ISSUCCEED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CHAR(1)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ACTUALLY ENUM (‘+’, ‘-’) BUT</a:t>
                      </a:r>
                      <a:r>
                        <a:rPr lang="tr-TR" baseline="0" dirty="0" smtClean="0"/>
                        <a:t> JDBC</a:t>
                      </a:r>
                      <a:endParaRPr lang="tr-TR" dirty="0" smtClean="0"/>
                    </a:p>
                    <a:p>
                      <a:pPr algn="ctr"/>
                      <a:r>
                        <a:rPr lang="tr-TR" dirty="0" smtClean="0"/>
                        <a:t>SUCCEED OR FAILED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TYPE OF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ENUM</a:t>
                      </a:r>
                      <a:r>
                        <a:rPr lang="tr-TR" baseline="0" dirty="0" smtClean="0"/>
                        <a:t> (‘B’, ‘R’)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B: BORROW R: RETURN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COMPOSITE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DATE OF PROCESS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7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908718" y="579907"/>
            <a:ext cx="1224135" cy="452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PERSON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460610" y="3500862"/>
            <a:ext cx="1062119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STUDENT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111817" y="3613474"/>
            <a:ext cx="972107" cy="5760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WRITER</a:t>
            </a:r>
            <a:endParaRPr lang="tr-TR" dirty="0"/>
          </a:p>
        </p:txBody>
      </p:sp>
      <p:cxnSp>
        <p:nvCxnSpPr>
          <p:cNvPr id="7" name="Düz Bağlayıcı 6"/>
          <p:cNvCxnSpPr/>
          <p:nvPr/>
        </p:nvCxnSpPr>
        <p:spPr>
          <a:xfrm>
            <a:off x="3132853" y="615543"/>
            <a:ext cx="50960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kdörtgen 7"/>
          <p:cNvSpPr/>
          <p:nvPr/>
        </p:nvSpPr>
        <p:spPr>
          <a:xfrm rot="18938063">
            <a:off x="3779385" y="216395"/>
            <a:ext cx="806803" cy="823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BORN    IN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5637620" y="413194"/>
            <a:ext cx="1224135" cy="452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CITY</a:t>
            </a:r>
            <a:endParaRPr lang="tr-TR" dirty="0"/>
          </a:p>
        </p:txBody>
      </p:sp>
      <p:cxnSp>
        <p:nvCxnSpPr>
          <p:cNvPr id="10" name="Düz Bağlayıcı 9"/>
          <p:cNvCxnSpPr>
            <a:endCxn id="9" idx="1"/>
          </p:cNvCxnSpPr>
          <p:nvPr/>
        </p:nvCxnSpPr>
        <p:spPr>
          <a:xfrm>
            <a:off x="4766756" y="635792"/>
            <a:ext cx="870864" cy="3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kdörtgen 10"/>
          <p:cNvSpPr/>
          <p:nvPr/>
        </p:nvSpPr>
        <p:spPr>
          <a:xfrm rot="18938063">
            <a:off x="8198839" y="227709"/>
            <a:ext cx="806803" cy="823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SITE</a:t>
            </a:r>
            <a:endParaRPr lang="tr-TR" sz="1200" dirty="0">
              <a:solidFill>
                <a:schemeClr val="tx1"/>
              </a:solidFill>
            </a:endParaRPr>
          </a:p>
        </p:txBody>
      </p:sp>
      <p:cxnSp>
        <p:nvCxnSpPr>
          <p:cNvPr id="12" name="Düz Bağlayıcı 11"/>
          <p:cNvCxnSpPr>
            <a:stCxn id="9" idx="3"/>
          </p:cNvCxnSpPr>
          <p:nvPr/>
        </p:nvCxnSpPr>
        <p:spPr>
          <a:xfrm flipV="1">
            <a:off x="6861755" y="632073"/>
            <a:ext cx="1164148" cy="74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kdörtgen 12"/>
          <p:cNvSpPr/>
          <p:nvPr/>
        </p:nvSpPr>
        <p:spPr>
          <a:xfrm>
            <a:off x="5296886" y="6362423"/>
            <a:ext cx="1224135" cy="452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BOOK</a:t>
            </a:r>
            <a:endParaRPr lang="tr-TR" dirty="0"/>
          </a:p>
        </p:txBody>
      </p:sp>
      <p:sp>
        <p:nvSpPr>
          <p:cNvPr id="14" name="Dikdörtgen 13"/>
          <p:cNvSpPr/>
          <p:nvPr/>
        </p:nvSpPr>
        <p:spPr>
          <a:xfrm>
            <a:off x="5637620" y="2087092"/>
            <a:ext cx="1224135" cy="452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COPY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8193361" y="5959978"/>
            <a:ext cx="1224135" cy="452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LIBRARY</a:t>
            </a:r>
            <a:endParaRPr lang="tr-TR" dirty="0"/>
          </a:p>
        </p:txBody>
      </p:sp>
      <p:sp>
        <p:nvSpPr>
          <p:cNvPr id="16" name="Dikdörtgen 15"/>
          <p:cNvSpPr/>
          <p:nvPr/>
        </p:nvSpPr>
        <p:spPr>
          <a:xfrm>
            <a:off x="1332655" y="6068362"/>
            <a:ext cx="1224135" cy="452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REGULAR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8076978" y="2127709"/>
            <a:ext cx="1340518" cy="452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UNIVERSITY</a:t>
            </a:r>
            <a:endParaRPr lang="tr-TR" dirty="0"/>
          </a:p>
        </p:txBody>
      </p:sp>
      <p:sp>
        <p:nvSpPr>
          <p:cNvPr id="18" name="Dikdörtgen 17"/>
          <p:cNvSpPr/>
          <p:nvPr/>
        </p:nvSpPr>
        <p:spPr>
          <a:xfrm>
            <a:off x="2844960" y="6067138"/>
            <a:ext cx="1224135" cy="4526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EXCHANGE</a:t>
            </a:r>
            <a:endParaRPr lang="tr-TR" dirty="0"/>
          </a:p>
        </p:txBody>
      </p:sp>
      <p:sp>
        <p:nvSpPr>
          <p:cNvPr id="19" name="Dikdörtgen 18"/>
          <p:cNvSpPr/>
          <p:nvPr/>
        </p:nvSpPr>
        <p:spPr>
          <a:xfrm rot="18938063">
            <a:off x="8437759" y="4056967"/>
            <a:ext cx="806803" cy="823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LIBRARY IN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20" name="Dikdörtgen 19"/>
          <p:cNvSpPr/>
          <p:nvPr/>
        </p:nvSpPr>
        <p:spPr>
          <a:xfrm rot="18938063">
            <a:off x="7009970" y="4000821"/>
            <a:ext cx="806803" cy="823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COPY IN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22" name="Dikdörtgen 21"/>
          <p:cNvSpPr/>
          <p:nvPr/>
        </p:nvSpPr>
        <p:spPr>
          <a:xfrm rot="18938063">
            <a:off x="3923703" y="2745009"/>
            <a:ext cx="806803" cy="823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PROCESS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25" name="Dikdörtgen 24"/>
          <p:cNvSpPr/>
          <p:nvPr/>
        </p:nvSpPr>
        <p:spPr>
          <a:xfrm rot="18938063">
            <a:off x="241535" y="5774492"/>
            <a:ext cx="806803" cy="8236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WRİTTEN BY</a:t>
            </a:r>
            <a:endParaRPr lang="tr-TR" sz="1200" dirty="0">
              <a:solidFill>
                <a:schemeClr val="tx1"/>
              </a:solidFill>
            </a:endParaRPr>
          </a:p>
        </p:txBody>
      </p:sp>
      <p:cxnSp>
        <p:nvCxnSpPr>
          <p:cNvPr id="30" name="Düz Bağlayıcı 29"/>
          <p:cNvCxnSpPr/>
          <p:nvPr/>
        </p:nvCxnSpPr>
        <p:spPr>
          <a:xfrm>
            <a:off x="8601106" y="1213955"/>
            <a:ext cx="16477" cy="913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Bağlayıcı 30"/>
          <p:cNvCxnSpPr/>
          <p:nvPr/>
        </p:nvCxnSpPr>
        <p:spPr>
          <a:xfrm flipV="1">
            <a:off x="82690" y="4160909"/>
            <a:ext cx="15019" cy="20072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Düz Bağlayıcı 31"/>
          <p:cNvCxnSpPr>
            <a:endCxn id="13" idx="1"/>
          </p:cNvCxnSpPr>
          <p:nvPr/>
        </p:nvCxnSpPr>
        <p:spPr>
          <a:xfrm flipV="1">
            <a:off x="744965" y="6588741"/>
            <a:ext cx="4551921" cy="20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üz Bağlayıcı 34"/>
          <p:cNvCxnSpPr/>
          <p:nvPr/>
        </p:nvCxnSpPr>
        <p:spPr>
          <a:xfrm>
            <a:off x="6861755" y="2539728"/>
            <a:ext cx="551616" cy="12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üz Bağlayıcı 35"/>
          <p:cNvCxnSpPr/>
          <p:nvPr/>
        </p:nvCxnSpPr>
        <p:spPr>
          <a:xfrm flipH="1" flipV="1">
            <a:off x="7413371" y="4989092"/>
            <a:ext cx="779992" cy="970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üz Bağlayıcı 36"/>
          <p:cNvCxnSpPr/>
          <p:nvPr/>
        </p:nvCxnSpPr>
        <p:spPr>
          <a:xfrm flipV="1">
            <a:off x="8841160" y="5045238"/>
            <a:ext cx="0" cy="909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üz Bağlayıcı 37"/>
          <p:cNvCxnSpPr>
            <a:endCxn id="17" idx="2"/>
          </p:cNvCxnSpPr>
          <p:nvPr/>
        </p:nvCxnSpPr>
        <p:spPr>
          <a:xfrm flipH="1" flipV="1">
            <a:off x="8747237" y="2580345"/>
            <a:ext cx="93923" cy="1321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üz Bağlayıcı 38"/>
          <p:cNvCxnSpPr>
            <a:stCxn id="5" idx="3"/>
          </p:cNvCxnSpPr>
          <p:nvPr/>
        </p:nvCxnSpPr>
        <p:spPr>
          <a:xfrm flipV="1">
            <a:off x="2522729" y="3135101"/>
            <a:ext cx="1228039" cy="653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Düz Bağlayıcı 39"/>
          <p:cNvCxnSpPr>
            <a:endCxn id="14" idx="1"/>
          </p:cNvCxnSpPr>
          <p:nvPr/>
        </p:nvCxnSpPr>
        <p:spPr>
          <a:xfrm flipV="1">
            <a:off x="4903441" y="2313410"/>
            <a:ext cx="734179" cy="874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Düz Bağlayıcı 44"/>
          <p:cNvCxnSpPr/>
          <p:nvPr/>
        </p:nvCxnSpPr>
        <p:spPr>
          <a:xfrm flipV="1">
            <a:off x="1980727" y="384458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1944723" y="30216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50" name="Düz Bağlayıcı 49"/>
          <p:cNvCxnSpPr/>
          <p:nvPr/>
        </p:nvCxnSpPr>
        <p:spPr>
          <a:xfrm flipV="1">
            <a:off x="2175775" y="386833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139771" y="30454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52" name="Düz Bağlayıcı 51"/>
          <p:cNvCxnSpPr>
            <a:endCxn id="53" idx="4"/>
          </p:cNvCxnSpPr>
          <p:nvPr/>
        </p:nvCxnSpPr>
        <p:spPr>
          <a:xfrm flipV="1">
            <a:off x="2478198" y="238913"/>
            <a:ext cx="0" cy="330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442194" y="166905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54" name="Düz Bağlayıcı 53"/>
          <p:cNvCxnSpPr/>
          <p:nvPr/>
        </p:nvCxnSpPr>
        <p:spPr>
          <a:xfrm flipV="1">
            <a:off x="353596" y="3430192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17592" y="3347903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56" name="Düz Bağlayıcı 55"/>
          <p:cNvCxnSpPr/>
          <p:nvPr/>
        </p:nvCxnSpPr>
        <p:spPr>
          <a:xfrm flipV="1">
            <a:off x="2225195" y="3040957"/>
            <a:ext cx="0" cy="458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2194260" y="2965101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58" name="Düz Bağlayıcı 57"/>
          <p:cNvCxnSpPr/>
          <p:nvPr/>
        </p:nvCxnSpPr>
        <p:spPr>
          <a:xfrm flipV="1">
            <a:off x="3781203" y="5879450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745199" y="5797161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60" name="Düz Bağlayıcı 59"/>
          <p:cNvCxnSpPr/>
          <p:nvPr/>
        </p:nvCxnSpPr>
        <p:spPr>
          <a:xfrm flipV="1">
            <a:off x="2257011" y="5848523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2221007" y="576623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62" name="Düz Bağlayıcı 61"/>
          <p:cNvCxnSpPr/>
          <p:nvPr/>
        </p:nvCxnSpPr>
        <p:spPr>
          <a:xfrm flipV="1">
            <a:off x="8481392" y="1932259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8445388" y="184997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64" name="Düz Bağlayıcı 63"/>
          <p:cNvCxnSpPr/>
          <p:nvPr/>
        </p:nvCxnSpPr>
        <p:spPr>
          <a:xfrm flipV="1">
            <a:off x="9285189" y="5775981"/>
            <a:ext cx="0" cy="185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9249185" y="5693692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66" name="Düz Bağlayıcı 65"/>
          <p:cNvCxnSpPr/>
          <p:nvPr/>
        </p:nvCxnSpPr>
        <p:spPr>
          <a:xfrm flipV="1">
            <a:off x="8565083" y="5747053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8537336" y="5656327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68" name="Düz Bağlayıcı 67"/>
          <p:cNvCxnSpPr/>
          <p:nvPr/>
        </p:nvCxnSpPr>
        <p:spPr>
          <a:xfrm flipH="1">
            <a:off x="6567516" y="2555633"/>
            <a:ext cx="4436" cy="347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Düz Bağlayıcı 71"/>
          <p:cNvCxnSpPr/>
          <p:nvPr/>
        </p:nvCxnSpPr>
        <p:spPr>
          <a:xfrm flipV="1">
            <a:off x="5627423" y="6168145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5594460" y="6108781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74" name="Düz Bağlayıcı 73"/>
          <p:cNvCxnSpPr/>
          <p:nvPr/>
        </p:nvCxnSpPr>
        <p:spPr>
          <a:xfrm flipV="1">
            <a:off x="560512" y="484558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530650" y="69100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6" name="Metin kutusu 75"/>
          <p:cNvSpPr txBox="1"/>
          <p:nvPr/>
        </p:nvSpPr>
        <p:spPr>
          <a:xfrm>
            <a:off x="1736575" y="86144"/>
            <a:ext cx="343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SSN</a:t>
            </a:r>
            <a:endParaRPr lang="tr-TR" sz="800" dirty="0"/>
          </a:p>
        </p:txBody>
      </p:sp>
      <p:sp>
        <p:nvSpPr>
          <p:cNvPr id="77" name="Metin kutusu 76"/>
          <p:cNvSpPr txBox="1"/>
          <p:nvPr/>
        </p:nvSpPr>
        <p:spPr>
          <a:xfrm>
            <a:off x="1963154" y="81288"/>
            <a:ext cx="4498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NAME</a:t>
            </a:r>
            <a:endParaRPr lang="tr-TR" sz="800" dirty="0"/>
          </a:p>
        </p:txBody>
      </p:sp>
      <p:sp>
        <p:nvSpPr>
          <p:cNvPr id="78" name="Metin kutusu 77"/>
          <p:cNvSpPr txBox="1"/>
          <p:nvPr/>
        </p:nvSpPr>
        <p:spPr>
          <a:xfrm>
            <a:off x="2251955" y="-3120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SURNAME</a:t>
            </a:r>
            <a:endParaRPr lang="tr-TR" sz="800" dirty="0"/>
          </a:p>
        </p:txBody>
      </p:sp>
      <p:sp>
        <p:nvSpPr>
          <p:cNvPr id="79" name="Metin kutusu 78"/>
          <p:cNvSpPr txBox="1"/>
          <p:nvPr/>
        </p:nvSpPr>
        <p:spPr>
          <a:xfrm>
            <a:off x="2200962" y="3015800"/>
            <a:ext cx="833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STUDENT ID</a:t>
            </a:r>
            <a:endParaRPr lang="tr-TR" sz="800" dirty="0"/>
          </a:p>
        </p:txBody>
      </p:sp>
      <p:sp>
        <p:nvSpPr>
          <p:cNvPr id="80" name="Metin kutusu 79"/>
          <p:cNvSpPr txBox="1"/>
          <p:nvPr/>
        </p:nvSpPr>
        <p:spPr>
          <a:xfrm>
            <a:off x="6308" y="3120096"/>
            <a:ext cx="343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ID</a:t>
            </a:r>
            <a:endParaRPr lang="tr-TR" sz="800" dirty="0"/>
          </a:p>
        </p:txBody>
      </p:sp>
      <p:sp>
        <p:nvSpPr>
          <p:cNvPr id="81" name="Metin kutusu 80"/>
          <p:cNvSpPr txBox="1"/>
          <p:nvPr/>
        </p:nvSpPr>
        <p:spPr>
          <a:xfrm>
            <a:off x="239236" y="3141749"/>
            <a:ext cx="517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#BOOK</a:t>
            </a:r>
            <a:endParaRPr lang="tr-TR" sz="800" dirty="0"/>
          </a:p>
        </p:txBody>
      </p:sp>
      <p:sp>
        <p:nvSpPr>
          <p:cNvPr id="82" name="Metin kutusu 81"/>
          <p:cNvSpPr txBox="1"/>
          <p:nvPr/>
        </p:nvSpPr>
        <p:spPr>
          <a:xfrm>
            <a:off x="1831739" y="2780929"/>
            <a:ext cx="8901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DEPARTMENT</a:t>
            </a:r>
            <a:endParaRPr lang="tr-TR" sz="800" dirty="0"/>
          </a:p>
        </p:txBody>
      </p:sp>
      <p:sp>
        <p:nvSpPr>
          <p:cNvPr id="83" name="Metin kutusu 82"/>
          <p:cNvSpPr txBox="1"/>
          <p:nvPr/>
        </p:nvSpPr>
        <p:spPr>
          <a:xfrm>
            <a:off x="2013645" y="5443898"/>
            <a:ext cx="533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YEAR OF STUDY</a:t>
            </a:r>
            <a:endParaRPr lang="tr-TR" sz="800" dirty="0"/>
          </a:p>
        </p:txBody>
      </p:sp>
      <p:sp>
        <p:nvSpPr>
          <p:cNvPr id="84" name="Metin kutusu 83"/>
          <p:cNvSpPr txBox="1"/>
          <p:nvPr/>
        </p:nvSpPr>
        <p:spPr>
          <a:xfrm>
            <a:off x="3609452" y="5458607"/>
            <a:ext cx="920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DURATION OF STAY</a:t>
            </a:r>
            <a:endParaRPr lang="tr-TR" sz="800" dirty="0"/>
          </a:p>
        </p:txBody>
      </p:sp>
      <p:sp>
        <p:nvSpPr>
          <p:cNvPr id="85" name="Metin kutusu 84"/>
          <p:cNvSpPr txBox="1"/>
          <p:nvPr/>
        </p:nvSpPr>
        <p:spPr>
          <a:xfrm>
            <a:off x="6595700" y="2749657"/>
            <a:ext cx="343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ID</a:t>
            </a:r>
            <a:endParaRPr lang="tr-TR" sz="800" dirty="0"/>
          </a:p>
        </p:txBody>
      </p:sp>
      <p:sp>
        <p:nvSpPr>
          <p:cNvPr id="86" name="Metin kutusu 85"/>
          <p:cNvSpPr txBox="1"/>
          <p:nvPr/>
        </p:nvSpPr>
        <p:spPr>
          <a:xfrm>
            <a:off x="5420184" y="5880693"/>
            <a:ext cx="476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NAME</a:t>
            </a:r>
            <a:endParaRPr lang="tr-TR" sz="800" dirty="0"/>
          </a:p>
        </p:txBody>
      </p:sp>
      <p:sp>
        <p:nvSpPr>
          <p:cNvPr id="88" name="Metin kutusu 87"/>
          <p:cNvSpPr txBox="1"/>
          <p:nvPr/>
        </p:nvSpPr>
        <p:spPr>
          <a:xfrm>
            <a:off x="6228429" y="5859456"/>
            <a:ext cx="5223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ISBN</a:t>
            </a:r>
            <a:endParaRPr lang="tr-TR" sz="800" dirty="0"/>
          </a:p>
        </p:txBody>
      </p:sp>
      <p:sp>
        <p:nvSpPr>
          <p:cNvPr id="89" name="Metin kutusu 88"/>
          <p:cNvSpPr txBox="1"/>
          <p:nvPr/>
        </p:nvSpPr>
        <p:spPr>
          <a:xfrm>
            <a:off x="8330804" y="5432687"/>
            <a:ext cx="5406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#BOOK</a:t>
            </a:r>
            <a:endParaRPr lang="tr-TR" sz="800" dirty="0"/>
          </a:p>
        </p:txBody>
      </p:sp>
      <p:sp>
        <p:nvSpPr>
          <p:cNvPr id="90" name="Metin kutusu 89"/>
          <p:cNvSpPr txBox="1"/>
          <p:nvPr/>
        </p:nvSpPr>
        <p:spPr>
          <a:xfrm>
            <a:off x="8980505" y="5432493"/>
            <a:ext cx="6093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CAPACITY</a:t>
            </a:r>
            <a:endParaRPr lang="tr-TR" sz="800" dirty="0"/>
          </a:p>
        </p:txBody>
      </p:sp>
      <p:cxnSp>
        <p:nvCxnSpPr>
          <p:cNvPr id="94" name="Düz Bağlayıcı 93"/>
          <p:cNvCxnSpPr/>
          <p:nvPr/>
        </p:nvCxnSpPr>
        <p:spPr>
          <a:xfrm flipV="1">
            <a:off x="5769879" y="217744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5733875" y="135455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96" name="Düz Bağlayıcı 95"/>
          <p:cNvCxnSpPr/>
          <p:nvPr/>
        </p:nvCxnSpPr>
        <p:spPr>
          <a:xfrm flipV="1">
            <a:off x="6124774" y="199838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6088770" y="117549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98" name="Metin kutusu 97"/>
          <p:cNvSpPr txBox="1"/>
          <p:nvPr/>
        </p:nvSpPr>
        <p:spPr>
          <a:xfrm>
            <a:off x="5099977" y="-7981"/>
            <a:ext cx="7516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POPULATION</a:t>
            </a:r>
          </a:p>
        </p:txBody>
      </p:sp>
      <p:sp>
        <p:nvSpPr>
          <p:cNvPr id="99" name="Metin kutusu 98"/>
          <p:cNvSpPr txBox="1"/>
          <p:nvPr/>
        </p:nvSpPr>
        <p:spPr>
          <a:xfrm>
            <a:off x="5793747" y="-43985"/>
            <a:ext cx="5096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NAME</a:t>
            </a:r>
          </a:p>
        </p:txBody>
      </p:sp>
      <p:cxnSp>
        <p:nvCxnSpPr>
          <p:cNvPr id="100" name="Düz Bağlayıcı 99"/>
          <p:cNvCxnSpPr/>
          <p:nvPr/>
        </p:nvCxnSpPr>
        <p:spPr>
          <a:xfrm flipV="1">
            <a:off x="5859430" y="1911092"/>
            <a:ext cx="0" cy="1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5823426" y="1828803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02" name="Metin kutusu 101"/>
          <p:cNvSpPr txBox="1"/>
          <p:nvPr/>
        </p:nvSpPr>
        <p:spPr>
          <a:xfrm>
            <a:off x="5615143" y="1634526"/>
            <a:ext cx="5096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STATUS</a:t>
            </a:r>
          </a:p>
        </p:txBody>
      </p:sp>
      <p:sp>
        <p:nvSpPr>
          <p:cNvPr id="103" name="Metin kutusu 102"/>
          <p:cNvSpPr txBox="1"/>
          <p:nvPr/>
        </p:nvSpPr>
        <p:spPr>
          <a:xfrm>
            <a:off x="8907865" y="1612629"/>
            <a:ext cx="7837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#STUDENT</a:t>
            </a:r>
          </a:p>
        </p:txBody>
      </p:sp>
      <p:cxnSp>
        <p:nvCxnSpPr>
          <p:cNvPr id="104" name="Düz Bağlayıcı 103"/>
          <p:cNvCxnSpPr/>
          <p:nvPr/>
        </p:nvCxnSpPr>
        <p:spPr>
          <a:xfrm flipV="1">
            <a:off x="9045663" y="1911092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9009659" y="1828803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06" name="Düz Bağlayıcı 105"/>
          <p:cNvCxnSpPr/>
          <p:nvPr/>
        </p:nvCxnSpPr>
        <p:spPr>
          <a:xfrm flipV="1">
            <a:off x="6478697" y="217744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6442693" y="13545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08" name="Düz Bağlayıcı 107"/>
          <p:cNvCxnSpPr/>
          <p:nvPr/>
        </p:nvCxnSpPr>
        <p:spPr>
          <a:xfrm flipV="1">
            <a:off x="8200988" y="1921031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8164984" y="1838742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10" name="Metin kutusu 109"/>
          <p:cNvSpPr txBox="1"/>
          <p:nvPr/>
        </p:nvSpPr>
        <p:spPr>
          <a:xfrm>
            <a:off x="7907580" y="1613359"/>
            <a:ext cx="491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NAME</a:t>
            </a:r>
            <a:endParaRPr lang="tr-TR" sz="800" dirty="0"/>
          </a:p>
        </p:txBody>
      </p:sp>
      <p:sp>
        <p:nvSpPr>
          <p:cNvPr id="111" name="Metin kutusu 110"/>
          <p:cNvSpPr txBox="1"/>
          <p:nvPr/>
        </p:nvSpPr>
        <p:spPr>
          <a:xfrm>
            <a:off x="8294021" y="1623298"/>
            <a:ext cx="491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ID</a:t>
            </a:r>
            <a:endParaRPr lang="tr-TR" sz="800" dirty="0"/>
          </a:p>
        </p:txBody>
      </p:sp>
      <p:cxnSp>
        <p:nvCxnSpPr>
          <p:cNvPr id="112" name="Düz Bağlayıcı 111"/>
          <p:cNvCxnSpPr/>
          <p:nvPr/>
        </p:nvCxnSpPr>
        <p:spPr>
          <a:xfrm flipV="1">
            <a:off x="8271448" y="5755419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8235444" y="5673130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14" name="Metin kutusu 113"/>
          <p:cNvSpPr txBox="1"/>
          <p:nvPr/>
        </p:nvSpPr>
        <p:spPr>
          <a:xfrm>
            <a:off x="8076978" y="5493690"/>
            <a:ext cx="491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ID</a:t>
            </a:r>
            <a:endParaRPr lang="tr-TR" sz="800" dirty="0"/>
          </a:p>
        </p:txBody>
      </p:sp>
      <p:sp>
        <p:nvSpPr>
          <p:cNvPr id="115" name="Metin kutusu 114"/>
          <p:cNvSpPr txBox="1"/>
          <p:nvPr/>
        </p:nvSpPr>
        <p:spPr>
          <a:xfrm>
            <a:off x="6321770" y="-43520"/>
            <a:ext cx="4914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ID</a:t>
            </a:r>
            <a:endParaRPr lang="tr-TR" sz="800" dirty="0"/>
          </a:p>
        </p:txBody>
      </p:sp>
      <p:cxnSp>
        <p:nvCxnSpPr>
          <p:cNvPr id="123" name="Düz Bağlayıcı 122"/>
          <p:cNvCxnSpPr/>
          <p:nvPr/>
        </p:nvCxnSpPr>
        <p:spPr>
          <a:xfrm flipV="1">
            <a:off x="4574677" y="3483237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4531042" y="3669083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132" name="Düz Bağlayıcı 131"/>
          <p:cNvCxnSpPr/>
          <p:nvPr/>
        </p:nvCxnSpPr>
        <p:spPr>
          <a:xfrm flipV="1">
            <a:off x="4042091" y="3419284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4006087" y="3606679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35" name="Metin kutusu 134"/>
          <p:cNvSpPr txBox="1"/>
          <p:nvPr/>
        </p:nvSpPr>
        <p:spPr>
          <a:xfrm>
            <a:off x="3658257" y="3719399"/>
            <a:ext cx="633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TYPE OF PROCESS</a:t>
            </a:r>
          </a:p>
        </p:txBody>
      </p:sp>
      <p:sp>
        <p:nvSpPr>
          <p:cNvPr id="139" name="Metin kutusu 138"/>
          <p:cNvSpPr txBox="1"/>
          <p:nvPr/>
        </p:nvSpPr>
        <p:spPr>
          <a:xfrm>
            <a:off x="4503110" y="3719399"/>
            <a:ext cx="453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Date</a:t>
            </a:r>
          </a:p>
        </p:txBody>
      </p:sp>
      <p:sp>
        <p:nvSpPr>
          <p:cNvPr id="140" name="Metin kutusu 139"/>
          <p:cNvSpPr txBox="1"/>
          <p:nvPr/>
        </p:nvSpPr>
        <p:spPr>
          <a:xfrm>
            <a:off x="3087938" y="418040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(1, 1)</a:t>
            </a:r>
            <a:endParaRPr lang="tr-TR" sz="800" dirty="0"/>
          </a:p>
        </p:txBody>
      </p:sp>
      <p:sp>
        <p:nvSpPr>
          <p:cNvPr id="142" name="Metin kutusu 141"/>
          <p:cNvSpPr txBox="1"/>
          <p:nvPr/>
        </p:nvSpPr>
        <p:spPr>
          <a:xfrm>
            <a:off x="7259230" y="440958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(0, n)</a:t>
            </a:r>
            <a:endParaRPr lang="tr-TR" sz="800" dirty="0"/>
          </a:p>
        </p:txBody>
      </p:sp>
      <p:sp>
        <p:nvSpPr>
          <p:cNvPr id="143" name="Metin kutusu 142"/>
          <p:cNvSpPr txBox="1"/>
          <p:nvPr/>
        </p:nvSpPr>
        <p:spPr>
          <a:xfrm>
            <a:off x="4932142" y="432485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(0, n)</a:t>
            </a:r>
            <a:endParaRPr lang="tr-TR" sz="800" dirty="0"/>
          </a:p>
        </p:txBody>
      </p:sp>
      <p:sp>
        <p:nvSpPr>
          <p:cNvPr id="145" name="Metin kutusu 144"/>
          <p:cNvSpPr txBox="1"/>
          <p:nvPr/>
        </p:nvSpPr>
        <p:spPr>
          <a:xfrm>
            <a:off x="3096298" y="3105172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(1, n)</a:t>
            </a:r>
            <a:endParaRPr lang="tr-TR" sz="800" dirty="0"/>
          </a:p>
        </p:txBody>
      </p:sp>
      <p:sp>
        <p:nvSpPr>
          <p:cNvPr id="146" name="Metin kutusu 145"/>
          <p:cNvSpPr txBox="1"/>
          <p:nvPr/>
        </p:nvSpPr>
        <p:spPr>
          <a:xfrm>
            <a:off x="8769146" y="3159134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(1, n)</a:t>
            </a:r>
            <a:endParaRPr lang="tr-TR" sz="800" dirty="0"/>
          </a:p>
        </p:txBody>
      </p:sp>
      <p:sp>
        <p:nvSpPr>
          <p:cNvPr id="148" name="Metin kutusu 147"/>
          <p:cNvSpPr txBox="1"/>
          <p:nvPr/>
        </p:nvSpPr>
        <p:spPr>
          <a:xfrm>
            <a:off x="4859407" y="2593080"/>
            <a:ext cx="648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(1, </a:t>
            </a:r>
            <a:r>
              <a:rPr lang="tr-TR" sz="800" dirty="0"/>
              <a:t>n</a:t>
            </a:r>
            <a:r>
              <a:rPr lang="tr-TR" sz="800" dirty="0" smtClean="0"/>
              <a:t>)</a:t>
            </a:r>
            <a:endParaRPr lang="tr-TR" sz="800" dirty="0"/>
          </a:p>
          <a:p>
            <a:endParaRPr lang="tr-TR" sz="800" dirty="0"/>
          </a:p>
        </p:txBody>
      </p:sp>
      <p:sp>
        <p:nvSpPr>
          <p:cNvPr id="149" name="Metin kutusu 148"/>
          <p:cNvSpPr txBox="1"/>
          <p:nvPr/>
        </p:nvSpPr>
        <p:spPr>
          <a:xfrm>
            <a:off x="4355235" y="6563611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(1, 1)</a:t>
            </a:r>
            <a:endParaRPr lang="tr-TR" sz="800" dirty="0"/>
          </a:p>
        </p:txBody>
      </p:sp>
      <p:sp>
        <p:nvSpPr>
          <p:cNvPr id="153" name="Metin kutusu 152"/>
          <p:cNvSpPr txBox="1"/>
          <p:nvPr/>
        </p:nvSpPr>
        <p:spPr>
          <a:xfrm>
            <a:off x="8573340" y="1444082"/>
            <a:ext cx="648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/>
              <a:t>(1,1)</a:t>
            </a:r>
          </a:p>
          <a:p>
            <a:endParaRPr lang="tr-TR" sz="800" dirty="0"/>
          </a:p>
        </p:txBody>
      </p:sp>
      <p:sp>
        <p:nvSpPr>
          <p:cNvPr id="154" name="Metin kutusu 153"/>
          <p:cNvSpPr txBox="1"/>
          <p:nvPr/>
        </p:nvSpPr>
        <p:spPr>
          <a:xfrm>
            <a:off x="7341358" y="5273331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(1, n)</a:t>
            </a:r>
            <a:endParaRPr lang="tr-TR" sz="800" dirty="0"/>
          </a:p>
        </p:txBody>
      </p:sp>
      <p:sp>
        <p:nvSpPr>
          <p:cNvPr id="155" name="Metin kutusu 154"/>
          <p:cNvSpPr txBox="1"/>
          <p:nvPr/>
        </p:nvSpPr>
        <p:spPr>
          <a:xfrm>
            <a:off x="7130283" y="3109347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(0, 1)</a:t>
            </a:r>
            <a:endParaRPr lang="tr-TR" sz="800" dirty="0"/>
          </a:p>
        </p:txBody>
      </p:sp>
      <p:sp>
        <p:nvSpPr>
          <p:cNvPr id="156" name="Metin kutusu 155"/>
          <p:cNvSpPr txBox="1"/>
          <p:nvPr/>
        </p:nvSpPr>
        <p:spPr>
          <a:xfrm>
            <a:off x="47834" y="4881370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(1, n)</a:t>
            </a:r>
            <a:endParaRPr lang="tr-TR" sz="800" dirty="0"/>
          </a:p>
        </p:txBody>
      </p:sp>
      <p:sp>
        <p:nvSpPr>
          <p:cNvPr id="157" name="Metin kutusu 156"/>
          <p:cNvSpPr txBox="1"/>
          <p:nvPr/>
        </p:nvSpPr>
        <p:spPr>
          <a:xfrm>
            <a:off x="8769146" y="5188364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(1, 1)</a:t>
            </a:r>
            <a:endParaRPr lang="tr-TR" sz="800" dirty="0"/>
          </a:p>
        </p:txBody>
      </p:sp>
      <p:cxnSp>
        <p:nvCxnSpPr>
          <p:cNvPr id="159" name="Düz Bağlayıcı 158"/>
          <p:cNvCxnSpPr/>
          <p:nvPr/>
        </p:nvCxnSpPr>
        <p:spPr>
          <a:xfrm flipH="1">
            <a:off x="2360712" y="3390647"/>
            <a:ext cx="5027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Düz Bağlayıcı 176"/>
          <p:cNvCxnSpPr/>
          <p:nvPr/>
        </p:nvCxnSpPr>
        <p:spPr>
          <a:xfrm flipV="1">
            <a:off x="1865592" y="2464792"/>
            <a:ext cx="30166" cy="1036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Düz Bağlayıcı 180"/>
          <p:cNvCxnSpPr>
            <a:stCxn id="6" idx="0"/>
          </p:cNvCxnSpPr>
          <p:nvPr/>
        </p:nvCxnSpPr>
        <p:spPr>
          <a:xfrm flipH="1" flipV="1">
            <a:off x="597870" y="2638803"/>
            <a:ext cx="1" cy="974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Düz Bağlayıcı 183"/>
          <p:cNvCxnSpPr/>
          <p:nvPr/>
        </p:nvCxnSpPr>
        <p:spPr>
          <a:xfrm flipV="1">
            <a:off x="615529" y="1032543"/>
            <a:ext cx="1465005" cy="888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Düz Bağlayıcı 185"/>
          <p:cNvCxnSpPr/>
          <p:nvPr/>
        </p:nvCxnSpPr>
        <p:spPr>
          <a:xfrm flipV="1">
            <a:off x="1908554" y="1032545"/>
            <a:ext cx="1049954" cy="806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Dikdörtgen 212"/>
          <p:cNvSpPr/>
          <p:nvPr/>
        </p:nvSpPr>
        <p:spPr>
          <a:xfrm rot="18938063">
            <a:off x="1437343" y="4836409"/>
            <a:ext cx="465692" cy="473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ISA R - S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214" name="Dikdörtgen 213"/>
          <p:cNvSpPr/>
          <p:nvPr/>
        </p:nvSpPr>
        <p:spPr>
          <a:xfrm rot="18938063">
            <a:off x="2891240" y="4816765"/>
            <a:ext cx="473535" cy="456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ISA E - S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215" name="Dikdörtgen 214"/>
          <p:cNvSpPr/>
          <p:nvPr/>
        </p:nvSpPr>
        <p:spPr>
          <a:xfrm rot="18938063">
            <a:off x="342310" y="2012215"/>
            <a:ext cx="527888" cy="5131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ISA W - P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216" name="Dikdörtgen 215"/>
          <p:cNvSpPr/>
          <p:nvPr/>
        </p:nvSpPr>
        <p:spPr>
          <a:xfrm rot="18938063">
            <a:off x="1663912" y="1934047"/>
            <a:ext cx="465692" cy="4735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ISA S - P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221" name="Dikdörtgen 220"/>
          <p:cNvSpPr/>
          <p:nvPr/>
        </p:nvSpPr>
        <p:spPr>
          <a:xfrm rot="18938063">
            <a:off x="216188" y="1246190"/>
            <a:ext cx="442196" cy="4279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HAS</a:t>
            </a:r>
            <a:endParaRPr lang="tr-TR" sz="1200" dirty="0">
              <a:solidFill>
                <a:schemeClr val="tx1"/>
              </a:solidFill>
            </a:endParaRPr>
          </a:p>
        </p:txBody>
      </p:sp>
      <p:cxnSp>
        <p:nvCxnSpPr>
          <p:cNvPr id="223" name="Düz Bağlayıcı 222"/>
          <p:cNvCxnSpPr/>
          <p:nvPr/>
        </p:nvCxnSpPr>
        <p:spPr>
          <a:xfrm flipV="1">
            <a:off x="3132853" y="5374129"/>
            <a:ext cx="1" cy="693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Düz Bağlayıcı 225"/>
          <p:cNvCxnSpPr/>
          <p:nvPr/>
        </p:nvCxnSpPr>
        <p:spPr>
          <a:xfrm flipV="1">
            <a:off x="1663602" y="5384601"/>
            <a:ext cx="1" cy="693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Düz Bağlayıcı 226"/>
          <p:cNvCxnSpPr/>
          <p:nvPr/>
        </p:nvCxnSpPr>
        <p:spPr>
          <a:xfrm flipH="1" flipV="1">
            <a:off x="1471112" y="4088901"/>
            <a:ext cx="199077" cy="652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Düz Bağlayıcı 229"/>
          <p:cNvCxnSpPr/>
          <p:nvPr/>
        </p:nvCxnSpPr>
        <p:spPr>
          <a:xfrm flipH="1" flipV="1">
            <a:off x="2522729" y="4088901"/>
            <a:ext cx="610124" cy="652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Düz Bağlayıcı 231"/>
          <p:cNvCxnSpPr/>
          <p:nvPr/>
        </p:nvCxnSpPr>
        <p:spPr>
          <a:xfrm flipV="1">
            <a:off x="697745" y="869550"/>
            <a:ext cx="1210809" cy="590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Düz Bağlayıcı 233"/>
          <p:cNvCxnSpPr/>
          <p:nvPr/>
        </p:nvCxnSpPr>
        <p:spPr>
          <a:xfrm>
            <a:off x="129697" y="440958"/>
            <a:ext cx="0" cy="1019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Dikdörtgen 240"/>
          <p:cNvSpPr/>
          <p:nvPr/>
        </p:nvSpPr>
        <p:spPr>
          <a:xfrm>
            <a:off x="129697" y="118462"/>
            <a:ext cx="632066" cy="353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TEL</a:t>
            </a:r>
            <a:endParaRPr lang="tr-TR" dirty="0"/>
          </a:p>
        </p:txBody>
      </p:sp>
      <p:sp>
        <p:nvSpPr>
          <p:cNvPr id="247" name="Metin kutusu 246"/>
          <p:cNvSpPr txBox="1"/>
          <p:nvPr/>
        </p:nvSpPr>
        <p:spPr>
          <a:xfrm>
            <a:off x="477811" y="763016"/>
            <a:ext cx="6061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NUMBER</a:t>
            </a:r>
            <a:endParaRPr lang="tr-TR" sz="800" dirty="0"/>
          </a:p>
        </p:txBody>
      </p:sp>
      <p:sp>
        <p:nvSpPr>
          <p:cNvPr id="248" name="Metin kutusu 247"/>
          <p:cNvSpPr txBox="1"/>
          <p:nvPr/>
        </p:nvSpPr>
        <p:spPr>
          <a:xfrm>
            <a:off x="1055582" y="957502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</a:t>
            </a:r>
            <a:r>
              <a:rPr lang="tr-TR" sz="800" dirty="0"/>
              <a:t>0</a:t>
            </a:r>
            <a:r>
              <a:rPr lang="tr-TR" sz="800" dirty="0" smtClean="0"/>
              <a:t>, n)</a:t>
            </a:r>
            <a:endParaRPr lang="tr-TR" sz="800" dirty="0"/>
          </a:p>
        </p:txBody>
      </p:sp>
      <p:sp>
        <p:nvSpPr>
          <p:cNvPr id="249" name="Metin kutusu 248"/>
          <p:cNvSpPr txBox="1"/>
          <p:nvPr/>
        </p:nvSpPr>
        <p:spPr>
          <a:xfrm>
            <a:off x="49395" y="820853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</a:t>
            </a:r>
            <a:r>
              <a:rPr lang="tr-TR" sz="800" dirty="0"/>
              <a:t>1</a:t>
            </a:r>
            <a:r>
              <a:rPr lang="tr-TR" sz="800" dirty="0" smtClean="0"/>
              <a:t>, 1)</a:t>
            </a:r>
            <a:endParaRPr lang="tr-TR" sz="800" dirty="0"/>
          </a:p>
        </p:txBody>
      </p:sp>
      <p:sp>
        <p:nvSpPr>
          <p:cNvPr id="253" name="Metin kutusu 252"/>
          <p:cNvSpPr txBox="1"/>
          <p:nvPr/>
        </p:nvSpPr>
        <p:spPr>
          <a:xfrm>
            <a:off x="1377057" y="1369065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(0, 1)</a:t>
            </a:r>
            <a:endParaRPr lang="tr-TR" sz="800" dirty="0"/>
          </a:p>
        </p:txBody>
      </p:sp>
      <p:sp>
        <p:nvSpPr>
          <p:cNvPr id="254" name="Metin kutusu 253"/>
          <p:cNvSpPr txBox="1"/>
          <p:nvPr/>
        </p:nvSpPr>
        <p:spPr>
          <a:xfrm>
            <a:off x="2397746" y="1419082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</a:t>
            </a:r>
            <a:r>
              <a:rPr lang="tr-TR" sz="800" dirty="0"/>
              <a:t>0</a:t>
            </a:r>
            <a:r>
              <a:rPr lang="tr-TR" sz="800" dirty="0" smtClean="0"/>
              <a:t>,  1)</a:t>
            </a:r>
            <a:endParaRPr lang="tr-TR" sz="800" dirty="0"/>
          </a:p>
        </p:txBody>
      </p:sp>
      <p:sp>
        <p:nvSpPr>
          <p:cNvPr id="255" name="Metin kutusu 254"/>
          <p:cNvSpPr txBox="1"/>
          <p:nvPr/>
        </p:nvSpPr>
        <p:spPr>
          <a:xfrm>
            <a:off x="1471112" y="3245391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(1, 1)</a:t>
            </a:r>
            <a:endParaRPr lang="tr-TR" sz="800" dirty="0"/>
          </a:p>
        </p:txBody>
      </p:sp>
      <p:sp>
        <p:nvSpPr>
          <p:cNvPr id="256" name="Metin kutusu 255"/>
          <p:cNvSpPr txBox="1"/>
          <p:nvPr/>
        </p:nvSpPr>
        <p:spPr>
          <a:xfrm>
            <a:off x="572923" y="3325333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(1, 1)</a:t>
            </a:r>
            <a:endParaRPr lang="tr-TR" sz="800" dirty="0"/>
          </a:p>
        </p:txBody>
      </p:sp>
      <p:sp>
        <p:nvSpPr>
          <p:cNvPr id="257" name="Metin kutusu 256"/>
          <p:cNvSpPr txBox="1"/>
          <p:nvPr/>
        </p:nvSpPr>
        <p:spPr>
          <a:xfrm>
            <a:off x="1229627" y="4350625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(0, 1)</a:t>
            </a:r>
            <a:endParaRPr lang="tr-TR" sz="800" dirty="0"/>
          </a:p>
        </p:txBody>
      </p:sp>
      <p:sp>
        <p:nvSpPr>
          <p:cNvPr id="258" name="Metin kutusu 257"/>
          <p:cNvSpPr txBox="1"/>
          <p:nvPr/>
        </p:nvSpPr>
        <p:spPr>
          <a:xfrm>
            <a:off x="2397746" y="4317170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</a:t>
            </a:r>
            <a:r>
              <a:rPr lang="tr-TR" sz="800" dirty="0"/>
              <a:t>0</a:t>
            </a:r>
            <a:r>
              <a:rPr lang="tr-TR" sz="800" dirty="0" smtClean="0"/>
              <a:t>, 1)</a:t>
            </a:r>
            <a:endParaRPr lang="tr-TR" sz="800" dirty="0"/>
          </a:p>
        </p:txBody>
      </p:sp>
      <p:sp>
        <p:nvSpPr>
          <p:cNvPr id="259" name="Metin kutusu 258"/>
          <p:cNvSpPr txBox="1"/>
          <p:nvPr/>
        </p:nvSpPr>
        <p:spPr>
          <a:xfrm>
            <a:off x="3096849" y="5637416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(1, 1)</a:t>
            </a:r>
            <a:endParaRPr lang="tr-TR" sz="800" dirty="0"/>
          </a:p>
        </p:txBody>
      </p:sp>
      <p:sp>
        <p:nvSpPr>
          <p:cNvPr id="260" name="Metin kutusu 259"/>
          <p:cNvSpPr txBox="1"/>
          <p:nvPr/>
        </p:nvSpPr>
        <p:spPr>
          <a:xfrm>
            <a:off x="1632032" y="5688174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(1, 1)</a:t>
            </a:r>
            <a:endParaRPr lang="tr-TR" sz="800" dirty="0"/>
          </a:p>
        </p:txBody>
      </p:sp>
      <p:cxnSp>
        <p:nvCxnSpPr>
          <p:cNvPr id="261" name="Düz Bağlayıcı 260"/>
          <p:cNvCxnSpPr/>
          <p:nvPr/>
        </p:nvCxnSpPr>
        <p:spPr>
          <a:xfrm flipH="1">
            <a:off x="1632032" y="1767730"/>
            <a:ext cx="579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Düz Bağlayıcı 261"/>
          <p:cNvCxnSpPr/>
          <p:nvPr/>
        </p:nvCxnSpPr>
        <p:spPr>
          <a:xfrm>
            <a:off x="1632032" y="1767730"/>
            <a:ext cx="0" cy="319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Düz Bağlayıcı 267"/>
          <p:cNvCxnSpPr/>
          <p:nvPr/>
        </p:nvCxnSpPr>
        <p:spPr>
          <a:xfrm flipH="1">
            <a:off x="317592" y="1862386"/>
            <a:ext cx="579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Düz Bağlayıcı 268"/>
          <p:cNvCxnSpPr/>
          <p:nvPr/>
        </p:nvCxnSpPr>
        <p:spPr>
          <a:xfrm flipH="1">
            <a:off x="316031" y="1862386"/>
            <a:ext cx="1561" cy="33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Düz Bağlayıcı 269"/>
          <p:cNvCxnSpPr/>
          <p:nvPr/>
        </p:nvCxnSpPr>
        <p:spPr>
          <a:xfrm flipH="1">
            <a:off x="1630036" y="2543430"/>
            <a:ext cx="579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Düz Bağlayıcı 270"/>
          <p:cNvCxnSpPr/>
          <p:nvPr/>
        </p:nvCxnSpPr>
        <p:spPr>
          <a:xfrm>
            <a:off x="1633365" y="2225055"/>
            <a:ext cx="0" cy="319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Düz Bağlayıcı 271"/>
          <p:cNvCxnSpPr/>
          <p:nvPr/>
        </p:nvCxnSpPr>
        <p:spPr>
          <a:xfrm flipH="1">
            <a:off x="322140" y="2698251"/>
            <a:ext cx="579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Düz Bağlayıcı 272"/>
          <p:cNvCxnSpPr/>
          <p:nvPr/>
        </p:nvCxnSpPr>
        <p:spPr>
          <a:xfrm>
            <a:off x="325469" y="2379876"/>
            <a:ext cx="0" cy="319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l 273"/>
          <p:cNvSpPr/>
          <p:nvPr/>
        </p:nvSpPr>
        <p:spPr>
          <a:xfrm>
            <a:off x="889187" y="266568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75" name="Oval 274"/>
          <p:cNvSpPr/>
          <p:nvPr/>
        </p:nvSpPr>
        <p:spPr>
          <a:xfrm>
            <a:off x="898158" y="182638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76" name="Oval 275"/>
          <p:cNvSpPr/>
          <p:nvPr/>
        </p:nvSpPr>
        <p:spPr>
          <a:xfrm>
            <a:off x="2188089" y="173174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77" name="Oval 276"/>
          <p:cNvSpPr/>
          <p:nvPr/>
        </p:nvSpPr>
        <p:spPr>
          <a:xfrm>
            <a:off x="2199753" y="251860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80" name="Düz Bağlayıcı 279"/>
          <p:cNvCxnSpPr/>
          <p:nvPr/>
        </p:nvCxnSpPr>
        <p:spPr>
          <a:xfrm flipH="1">
            <a:off x="389600" y="3095658"/>
            <a:ext cx="415927" cy="9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Oval 280"/>
          <p:cNvSpPr/>
          <p:nvPr/>
        </p:nvSpPr>
        <p:spPr>
          <a:xfrm>
            <a:off x="792826" y="306309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82" name="Düz Bağlayıcı 281"/>
          <p:cNvCxnSpPr/>
          <p:nvPr/>
        </p:nvCxnSpPr>
        <p:spPr>
          <a:xfrm flipH="1" flipV="1">
            <a:off x="1701232" y="3187930"/>
            <a:ext cx="325217" cy="4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/>
          <p:cNvSpPr/>
          <p:nvPr/>
        </p:nvSpPr>
        <p:spPr>
          <a:xfrm>
            <a:off x="2013748" y="315967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87" name="Düz Bağlayıcı 286"/>
          <p:cNvCxnSpPr/>
          <p:nvPr/>
        </p:nvCxnSpPr>
        <p:spPr>
          <a:xfrm flipH="1">
            <a:off x="2881164" y="4633461"/>
            <a:ext cx="579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Düz Bağlayıcı 287"/>
          <p:cNvCxnSpPr/>
          <p:nvPr/>
        </p:nvCxnSpPr>
        <p:spPr>
          <a:xfrm>
            <a:off x="2881164" y="4633461"/>
            <a:ext cx="0" cy="319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3437221" y="459747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90" name="Düz Bağlayıcı 289"/>
          <p:cNvCxnSpPr/>
          <p:nvPr/>
        </p:nvCxnSpPr>
        <p:spPr>
          <a:xfrm flipH="1">
            <a:off x="1400073" y="4669484"/>
            <a:ext cx="579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Düz Bağlayıcı 290"/>
          <p:cNvCxnSpPr/>
          <p:nvPr/>
        </p:nvCxnSpPr>
        <p:spPr>
          <a:xfrm>
            <a:off x="1400073" y="4669484"/>
            <a:ext cx="0" cy="319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1956130" y="4633499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93" name="Düz Bağlayıcı 292"/>
          <p:cNvCxnSpPr/>
          <p:nvPr/>
        </p:nvCxnSpPr>
        <p:spPr>
          <a:xfrm flipH="1">
            <a:off x="1396744" y="5477736"/>
            <a:ext cx="579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Düz Bağlayıcı 293"/>
          <p:cNvCxnSpPr/>
          <p:nvPr/>
        </p:nvCxnSpPr>
        <p:spPr>
          <a:xfrm>
            <a:off x="1400073" y="5159361"/>
            <a:ext cx="0" cy="319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Oval 294"/>
          <p:cNvSpPr/>
          <p:nvPr/>
        </p:nvSpPr>
        <p:spPr>
          <a:xfrm>
            <a:off x="1963791" y="544517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96" name="Düz Bağlayıcı 295"/>
          <p:cNvCxnSpPr/>
          <p:nvPr/>
        </p:nvCxnSpPr>
        <p:spPr>
          <a:xfrm flipH="1">
            <a:off x="2872457" y="5466113"/>
            <a:ext cx="579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Düz Bağlayıcı 296"/>
          <p:cNvCxnSpPr/>
          <p:nvPr/>
        </p:nvCxnSpPr>
        <p:spPr>
          <a:xfrm>
            <a:off x="2875786" y="5147738"/>
            <a:ext cx="0" cy="319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/>
          <p:cNvSpPr/>
          <p:nvPr/>
        </p:nvSpPr>
        <p:spPr>
          <a:xfrm>
            <a:off x="3439504" y="543354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99" name="Düz Bağlayıcı 298"/>
          <p:cNvCxnSpPr/>
          <p:nvPr/>
        </p:nvCxnSpPr>
        <p:spPr>
          <a:xfrm flipH="1">
            <a:off x="1438747" y="5618370"/>
            <a:ext cx="415927" cy="9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1841973" y="558580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01" name="Düz Bağlayıcı 300"/>
          <p:cNvCxnSpPr/>
          <p:nvPr/>
        </p:nvCxnSpPr>
        <p:spPr>
          <a:xfrm flipH="1">
            <a:off x="2945239" y="5618370"/>
            <a:ext cx="415927" cy="9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val 301"/>
          <p:cNvSpPr/>
          <p:nvPr/>
        </p:nvSpPr>
        <p:spPr>
          <a:xfrm>
            <a:off x="3348465" y="558580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03" name="Düz Bağlayıcı 302"/>
          <p:cNvCxnSpPr/>
          <p:nvPr/>
        </p:nvCxnSpPr>
        <p:spPr>
          <a:xfrm flipH="1">
            <a:off x="41168" y="1144632"/>
            <a:ext cx="3939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Oval 304"/>
          <p:cNvSpPr/>
          <p:nvPr/>
        </p:nvSpPr>
        <p:spPr>
          <a:xfrm>
            <a:off x="25701" y="110862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07" name="Düz Bağlayıcı 306"/>
          <p:cNvCxnSpPr/>
          <p:nvPr/>
        </p:nvCxnSpPr>
        <p:spPr>
          <a:xfrm flipH="1" flipV="1">
            <a:off x="3473225" y="315469"/>
            <a:ext cx="4534" cy="550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Oval 307"/>
          <p:cNvSpPr/>
          <p:nvPr/>
        </p:nvSpPr>
        <p:spPr>
          <a:xfrm>
            <a:off x="3441755" y="80622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13" name="Düz Bağlayıcı 312"/>
          <p:cNvCxnSpPr/>
          <p:nvPr/>
        </p:nvCxnSpPr>
        <p:spPr>
          <a:xfrm flipH="1" flipV="1">
            <a:off x="3466329" y="324330"/>
            <a:ext cx="424183" cy="3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Düz Bağlayıcı 314"/>
          <p:cNvCxnSpPr/>
          <p:nvPr/>
        </p:nvCxnSpPr>
        <p:spPr>
          <a:xfrm flipH="1">
            <a:off x="8372663" y="1302173"/>
            <a:ext cx="579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Düz Bağlayıcı 315"/>
          <p:cNvCxnSpPr/>
          <p:nvPr/>
        </p:nvCxnSpPr>
        <p:spPr>
          <a:xfrm>
            <a:off x="8375992" y="983798"/>
            <a:ext cx="0" cy="319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316"/>
          <p:cNvSpPr/>
          <p:nvPr/>
        </p:nvSpPr>
        <p:spPr>
          <a:xfrm>
            <a:off x="8939710" y="1269608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18" name="Düz Bağlayıcı 317"/>
          <p:cNvCxnSpPr/>
          <p:nvPr/>
        </p:nvCxnSpPr>
        <p:spPr>
          <a:xfrm flipH="1">
            <a:off x="8573340" y="5081390"/>
            <a:ext cx="579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Düz Bağlayıcı 318"/>
          <p:cNvCxnSpPr/>
          <p:nvPr/>
        </p:nvCxnSpPr>
        <p:spPr>
          <a:xfrm>
            <a:off x="8576669" y="4763015"/>
            <a:ext cx="0" cy="319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Oval 319"/>
          <p:cNvSpPr/>
          <p:nvPr/>
        </p:nvSpPr>
        <p:spPr>
          <a:xfrm>
            <a:off x="9140387" y="504882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30" name="Düz Bağlayıcı 329"/>
          <p:cNvCxnSpPr>
            <a:endCxn id="25" idx="2"/>
          </p:cNvCxnSpPr>
          <p:nvPr/>
        </p:nvCxnSpPr>
        <p:spPr>
          <a:xfrm flipV="1">
            <a:off x="930015" y="6480690"/>
            <a:ext cx="2869" cy="298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Oval 330"/>
          <p:cNvSpPr/>
          <p:nvPr/>
        </p:nvSpPr>
        <p:spPr>
          <a:xfrm>
            <a:off x="895445" y="674941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44" name="Düz Bağlayıcı 343"/>
          <p:cNvCxnSpPr/>
          <p:nvPr/>
        </p:nvCxnSpPr>
        <p:spPr>
          <a:xfrm flipV="1">
            <a:off x="165700" y="3430192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/>
          <p:cNvSpPr/>
          <p:nvPr/>
        </p:nvSpPr>
        <p:spPr>
          <a:xfrm>
            <a:off x="129696" y="334790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346" name="Düz Bağlayıcı 345"/>
          <p:cNvCxnSpPr/>
          <p:nvPr/>
        </p:nvCxnSpPr>
        <p:spPr>
          <a:xfrm flipV="1">
            <a:off x="6360899" y="6175743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Oval 346"/>
          <p:cNvSpPr/>
          <p:nvPr/>
        </p:nvSpPr>
        <p:spPr>
          <a:xfrm>
            <a:off x="6324895" y="609345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39" name="Oval 238"/>
          <p:cNvSpPr/>
          <p:nvPr/>
        </p:nvSpPr>
        <p:spPr>
          <a:xfrm>
            <a:off x="6533730" y="2881191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33" name="Düz Bağlayıcı 232"/>
          <p:cNvCxnSpPr/>
          <p:nvPr/>
        </p:nvCxnSpPr>
        <p:spPr>
          <a:xfrm flipV="1">
            <a:off x="2465709" y="3318381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2429705" y="3236092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45" name="Düz Bağlayıcı 244"/>
          <p:cNvCxnSpPr/>
          <p:nvPr/>
        </p:nvCxnSpPr>
        <p:spPr>
          <a:xfrm flipH="1">
            <a:off x="6078333" y="2713596"/>
            <a:ext cx="63713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/>
          <p:cNvSpPr/>
          <p:nvPr/>
        </p:nvSpPr>
        <p:spPr>
          <a:xfrm>
            <a:off x="6716290" y="2677593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12" name="Düz Bağlayıcı 211"/>
          <p:cNvCxnSpPr/>
          <p:nvPr/>
        </p:nvCxnSpPr>
        <p:spPr>
          <a:xfrm flipV="1">
            <a:off x="2844960" y="383252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2808956" y="300963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18" name="Metin kutusu 217"/>
          <p:cNvSpPr txBox="1"/>
          <p:nvPr/>
        </p:nvSpPr>
        <p:spPr>
          <a:xfrm>
            <a:off x="2522729" y="99741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GENDER</a:t>
            </a:r>
            <a:endParaRPr lang="tr-TR" sz="800" dirty="0"/>
          </a:p>
        </p:txBody>
      </p:sp>
      <p:sp>
        <p:nvSpPr>
          <p:cNvPr id="219" name="Dikdörtgen 218"/>
          <p:cNvSpPr/>
          <p:nvPr/>
        </p:nvSpPr>
        <p:spPr>
          <a:xfrm rot="18938063">
            <a:off x="4718927" y="1104152"/>
            <a:ext cx="612289" cy="678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REGİSTERED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0" name="Düz Bağlayıcı 219"/>
          <p:cNvCxnSpPr/>
          <p:nvPr/>
        </p:nvCxnSpPr>
        <p:spPr>
          <a:xfrm flipV="1">
            <a:off x="2501999" y="1341616"/>
            <a:ext cx="2134345" cy="2179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Düz Bağlayıcı 221"/>
          <p:cNvCxnSpPr/>
          <p:nvPr/>
        </p:nvCxnSpPr>
        <p:spPr>
          <a:xfrm>
            <a:off x="5481068" y="1476787"/>
            <a:ext cx="2595910" cy="69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Metin kutusu 223"/>
          <p:cNvSpPr txBox="1"/>
          <p:nvPr/>
        </p:nvSpPr>
        <p:spPr>
          <a:xfrm>
            <a:off x="3030070" y="2289690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(1, </a:t>
            </a:r>
            <a:r>
              <a:rPr lang="tr-TR" sz="800" dirty="0"/>
              <a:t>1</a:t>
            </a:r>
            <a:r>
              <a:rPr lang="tr-TR" sz="800" dirty="0" smtClean="0"/>
              <a:t>)</a:t>
            </a:r>
            <a:endParaRPr lang="tr-TR" sz="800" dirty="0"/>
          </a:p>
        </p:txBody>
      </p:sp>
      <p:sp>
        <p:nvSpPr>
          <p:cNvPr id="225" name="Metin kutusu 224"/>
          <p:cNvSpPr txBox="1"/>
          <p:nvPr/>
        </p:nvSpPr>
        <p:spPr>
          <a:xfrm>
            <a:off x="6512860" y="1444082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(0, n)</a:t>
            </a:r>
            <a:endParaRPr lang="tr-TR" sz="800" dirty="0"/>
          </a:p>
        </p:txBody>
      </p:sp>
      <p:sp>
        <p:nvSpPr>
          <p:cNvPr id="228" name="Dikdörtgen 227"/>
          <p:cNvSpPr/>
          <p:nvPr/>
        </p:nvSpPr>
        <p:spPr>
          <a:xfrm rot="18938063">
            <a:off x="5388099" y="4009451"/>
            <a:ext cx="681123" cy="678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smtClean="0">
                <a:solidFill>
                  <a:schemeClr val="tx1"/>
                </a:solidFill>
              </a:rPr>
              <a:t>OF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29" name="Düz Bağlayıcı 228"/>
          <p:cNvCxnSpPr>
            <a:stCxn id="14" idx="2"/>
          </p:cNvCxnSpPr>
          <p:nvPr/>
        </p:nvCxnSpPr>
        <p:spPr>
          <a:xfrm flipH="1">
            <a:off x="5728661" y="2539728"/>
            <a:ext cx="521027" cy="1328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Düz Bağlayıcı 230"/>
          <p:cNvCxnSpPr>
            <a:endCxn id="13" idx="0"/>
          </p:cNvCxnSpPr>
          <p:nvPr/>
        </p:nvCxnSpPr>
        <p:spPr>
          <a:xfrm>
            <a:off x="5728660" y="4793142"/>
            <a:ext cx="180294" cy="1569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Metin kutusu 241"/>
          <p:cNvSpPr txBox="1"/>
          <p:nvPr/>
        </p:nvSpPr>
        <p:spPr>
          <a:xfrm>
            <a:off x="5885380" y="3338574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(1, 1)</a:t>
            </a:r>
            <a:endParaRPr lang="tr-TR" sz="800" dirty="0"/>
          </a:p>
        </p:txBody>
      </p:sp>
      <p:sp>
        <p:nvSpPr>
          <p:cNvPr id="243" name="Metin kutusu 242"/>
          <p:cNvSpPr txBox="1"/>
          <p:nvPr/>
        </p:nvSpPr>
        <p:spPr>
          <a:xfrm>
            <a:off x="5798750" y="5307419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(1, </a:t>
            </a:r>
            <a:r>
              <a:rPr lang="tr-TR" sz="800" dirty="0"/>
              <a:t>n</a:t>
            </a:r>
            <a:r>
              <a:rPr lang="tr-TR" sz="800" dirty="0" smtClean="0"/>
              <a:t>)</a:t>
            </a:r>
            <a:endParaRPr lang="tr-TR" sz="800" dirty="0"/>
          </a:p>
        </p:txBody>
      </p:sp>
      <p:cxnSp>
        <p:nvCxnSpPr>
          <p:cNvPr id="236" name="Düz Bağlayıcı 235"/>
          <p:cNvCxnSpPr/>
          <p:nvPr/>
        </p:nvCxnSpPr>
        <p:spPr>
          <a:xfrm flipV="1">
            <a:off x="2666814" y="383252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2630810" y="300963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38" name="Metin kutusu 237"/>
          <p:cNvSpPr txBox="1"/>
          <p:nvPr/>
        </p:nvSpPr>
        <p:spPr>
          <a:xfrm>
            <a:off x="2852891" y="212704"/>
            <a:ext cx="648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AGE</a:t>
            </a:r>
            <a:endParaRPr lang="tr-TR" sz="800" dirty="0"/>
          </a:p>
        </p:txBody>
      </p:sp>
      <p:cxnSp>
        <p:nvCxnSpPr>
          <p:cNvPr id="240" name="Düz Bağlayıcı 239"/>
          <p:cNvCxnSpPr/>
          <p:nvPr/>
        </p:nvCxnSpPr>
        <p:spPr>
          <a:xfrm flipV="1">
            <a:off x="4327104" y="3722753"/>
            <a:ext cx="0" cy="226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/>
          <p:cNvSpPr/>
          <p:nvPr/>
        </p:nvSpPr>
        <p:spPr>
          <a:xfrm>
            <a:off x="4291100" y="3940824"/>
            <a:ext cx="72008" cy="72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50" name="Metin kutusu 249"/>
          <p:cNvSpPr txBox="1"/>
          <p:nvPr/>
        </p:nvSpPr>
        <p:spPr>
          <a:xfrm>
            <a:off x="4102205" y="4032059"/>
            <a:ext cx="626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isSUCCEED</a:t>
            </a:r>
          </a:p>
        </p:txBody>
      </p:sp>
      <p:sp>
        <p:nvSpPr>
          <p:cNvPr id="251" name="Metin kutusu 250"/>
          <p:cNvSpPr txBox="1"/>
          <p:nvPr/>
        </p:nvSpPr>
        <p:spPr>
          <a:xfrm>
            <a:off x="3368725" y="3508953"/>
            <a:ext cx="7039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 smtClean="0"/>
              <a:t>PROCESS_ID</a:t>
            </a:r>
          </a:p>
        </p:txBody>
      </p:sp>
      <p:cxnSp>
        <p:nvCxnSpPr>
          <p:cNvPr id="252" name="Düz Bağlayıcı 251"/>
          <p:cNvCxnSpPr/>
          <p:nvPr/>
        </p:nvCxnSpPr>
        <p:spPr>
          <a:xfrm flipV="1">
            <a:off x="3835938" y="3251273"/>
            <a:ext cx="0" cy="1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3799934" y="3436945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64" name="Düz Bağlayıcı 263"/>
          <p:cNvCxnSpPr/>
          <p:nvPr/>
        </p:nvCxnSpPr>
        <p:spPr>
          <a:xfrm flipH="1">
            <a:off x="7173864" y="3748682"/>
            <a:ext cx="579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Düz Bağlayıcı 264"/>
          <p:cNvCxnSpPr/>
          <p:nvPr/>
        </p:nvCxnSpPr>
        <p:spPr>
          <a:xfrm>
            <a:off x="7173864" y="3748682"/>
            <a:ext cx="0" cy="319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/>
          <p:cNvSpPr/>
          <p:nvPr/>
        </p:nvSpPr>
        <p:spPr>
          <a:xfrm>
            <a:off x="7729921" y="371269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67" name="Düz Bağlayıcı 266"/>
          <p:cNvCxnSpPr/>
          <p:nvPr/>
        </p:nvCxnSpPr>
        <p:spPr>
          <a:xfrm flipH="1">
            <a:off x="5581030" y="3712697"/>
            <a:ext cx="579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Düz Bağlayıcı 277"/>
          <p:cNvCxnSpPr/>
          <p:nvPr/>
        </p:nvCxnSpPr>
        <p:spPr>
          <a:xfrm>
            <a:off x="5581030" y="3712697"/>
            <a:ext cx="0" cy="319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Oval 278"/>
          <p:cNvSpPr/>
          <p:nvPr/>
        </p:nvSpPr>
        <p:spPr>
          <a:xfrm>
            <a:off x="6137087" y="367671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284" name="Düz Bağlayıcı 283"/>
          <p:cNvCxnSpPr/>
          <p:nvPr/>
        </p:nvCxnSpPr>
        <p:spPr>
          <a:xfrm flipH="1">
            <a:off x="4150176" y="1556790"/>
            <a:ext cx="5797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l 284"/>
          <p:cNvSpPr/>
          <p:nvPr/>
        </p:nvSpPr>
        <p:spPr>
          <a:xfrm>
            <a:off x="4165509" y="1531101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10" name="Oval 309"/>
          <p:cNvSpPr/>
          <p:nvPr/>
        </p:nvSpPr>
        <p:spPr>
          <a:xfrm>
            <a:off x="734478" y="3013510"/>
            <a:ext cx="173900" cy="1811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11" name="Oval 310"/>
          <p:cNvSpPr/>
          <p:nvPr/>
        </p:nvSpPr>
        <p:spPr>
          <a:xfrm>
            <a:off x="1974244" y="3104077"/>
            <a:ext cx="165527" cy="1763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24" name="Oval 323"/>
          <p:cNvSpPr/>
          <p:nvPr/>
        </p:nvSpPr>
        <p:spPr>
          <a:xfrm>
            <a:off x="2852891" y="3361047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14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3469</TotalTime>
  <Words>1297</Words>
  <Application>Microsoft Office PowerPoint</Application>
  <PresentationFormat>A4 Kağıt (210x297 mm)</PresentationFormat>
  <Paragraphs>554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4" baseType="lpstr">
      <vt:lpstr>Ofis Teması</vt:lpstr>
      <vt:lpstr>SIMPLE LIBRARY DATABASE</vt:lpstr>
      <vt:lpstr>PowerPoint Sunusu</vt:lpstr>
      <vt:lpstr>EXTERNAL CONSTRAINTS</vt:lpstr>
      <vt:lpstr>ENTITIES</vt:lpstr>
      <vt:lpstr>RELATIONSHIPS</vt:lpstr>
      <vt:lpstr>ATTRIBUTES 1/3</vt:lpstr>
      <vt:lpstr>ATTRIBUTES 2/3</vt:lpstr>
      <vt:lpstr>ATTRIBUTES 3/3</vt:lpstr>
      <vt:lpstr>PowerPoint Sunusu</vt:lpstr>
      <vt:lpstr>EXTERNAL CONSTRAINTS</vt:lpstr>
      <vt:lpstr>ADDITIONAL ENTITIES, RELATIONSHIPS &amp; ATTRIBUTES AFTER RESTRUCTURING 1 / 2</vt:lpstr>
      <vt:lpstr>ADDITIONAL ENTITIES, RELATIONSHIPS &amp; ATTRIBUTES AFTER RESTRUCTURING 2 / 2</vt:lpstr>
      <vt:lpstr>DIRECT TRANSLATION 1/6</vt:lpstr>
      <vt:lpstr>DIRECT TRANSLATION 2/6</vt:lpstr>
      <vt:lpstr>DIRECT TRANSLATION 3/6</vt:lpstr>
      <vt:lpstr>DIRECT TRANSLATION 4/6</vt:lpstr>
      <vt:lpstr>DIRECT TRANSLATION 5/6</vt:lpstr>
      <vt:lpstr>DIRECT TRANSLATION 6/6</vt:lpstr>
      <vt:lpstr>RESTRUCTURING OF RELATIONAL SCHEMA</vt:lpstr>
      <vt:lpstr>OPERATIONS</vt:lpstr>
      <vt:lpstr>TABLE OF OPERATIONS</vt:lpstr>
      <vt:lpstr>NOTES 1 / 2</vt:lpstr>
      <vt:lpstr>NOTES 2 /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urkmez</dc:creator>
  <cp:lastModifiedBy>urkmez</cp:lastModifiedBy>
  <cp:revision>303</cp:revision>
  <dcterms:created xsi:type="dcterms:W3CDTF">2019-01-15T16:20:59Z</dcterms:created>
  <dcterms:modified xsi:type="dcterms:W3CDTF">2019-02-05T16:48:54Z</dcterms:modified>
</cp:coreProperties>
</file>