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1815D2-F25F-4262-A1F0-786CC3EF512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EE6778-AE92-43D8-B145-2E355876563A}">
      <dgm:prSet/>
      <dgm:spPr/>
      <dgm:t>
        <a:bodyPr/>
        <a:lstStyle/>
        <a:p>
          <a:r>
            <a:rPr lang="tr-TR" b="1"/>
            <a:t>Giriş</a:t>
          </a:r>
          <a:endParaRPr lang="en-US"/>
        </a:p>
      </dgm:t>
    </dgm:pt>
    <dgm:pt modelId="{4F69D88D-96DF-477D-9E08-59BC23C0035C}" type="parTrans" cxnId="{9F77359E-91C7-4237-BC7C-AC765B3C86D4}">
      <dgm:prSet/>
      <dgm:spPr/>
      <dgm:t>
        <a:bodyPr/>
        <a:lstStyle/>
        <a:p>
          <a:endParaRPr lang="en-US"/>
        </a:p>
      </dgm:t>
    </dgm:pt>
    <dgm:pt modelId="{9AF74DAB-6355-4A7F-A5D7-BEA65E9D7CBF}" type="sibTrans" cxnId="{9F77359E-91C7-4237-BC7C-AC765B3C86D4}">
      <dgm:prSet/>
      <dgm:spPr/>
      <dgm:t>
        <a:bodyPr/>
        <a:lstStyle/>
        <a:p>
          <a:endParaRPr lang="en-US"/>
        </a:p>
      </dgm:t>
    </dgm:pt>
    <dgm:pt modelId="{B2C6CBA4-C8AF-4CF0-8637-8FC4C8164508}">
      <dgm:prSet/>
      <dgm:spPr/>
      <dgm:t>
        <a:bodyPr/>
        <a:lstStyle/>
        <a:p>
          <a:r>
            <a:rPr lang="tr-TR" b="1"/>
            <a:t>Sistem Mimarisi</a:t>
          </a:r>
          <a:endParaRPr lang="en-US"/>
        </a:p>
      </dgm:t>
    </dgm:pt>
    <dgm:pt modelId="{6FA86D06-1A4F-4D7D-9670-BC898C4A1732}" type="parTrans" cxnId="{C49B1BA8-5160-493C-993F-2A8E4D4CAF22}">
      <dgm:prSet/>
      <dgm:spPr/>
      <dgm:t>
        <a:bodyPr/>
        <a:lstStyle/>
        <a:p>
          <a:endParaRPr lang="en-US"/>
        </a:p>
      </dgm:t>
    </dgm:pt>
    <dgm:pt modelId="{10A2291A-8E4F-42E2-9BD1-9382819EF68E}" type="sibTrans" cxnId="{C49B1BA8-5160-493C-993F-2A8E4D4CAF22}">
      <dgm:prSet/>
      <dgm:spPr/>
      <dgm:t>
        <a:bodyPr/>
        <a:lstStyle/>
        <a:p>
          <a:endParaRPr lang="en-US"/>
        </a:p>
      </dgm:t>
    </dgm:pt>
    <dgm:pt modelId="{0C8B744A-3572-4A5B-B1F0-A67285C9A49E}">
      <dgm:prSet/>
      <dgm:spPr/>
      <dgm:t>
        <a:bodyPr/>
        <a:lstStyle/>
        <a:p>
          <a:r>
            <a:rPr lang="tr-TR" b="1"/>
            <a:t>Kullanılan Yazılım</a:t>
          </a:r>
          <a:endParaRPr lang="en-US"/>
        </a:p>
      </dgm:t>
    </dgm:pt>
    <dgm:pt modelId="{75CE9F60-505A-4650-ABB2-EB1CC15F452A}" type="parTrans" cxnId="{7C7939F6-019F-4D9E-A28C-714AB31EA21A}">
      <dgm:prSet/>
      <dgm:spPr/>
      <dgm:t>
        <a:bodyPr/>
        <a:lstStyle/>
        <a:p>
          <a:endParaRPr lang="en-US"/>
        </a:p>
      </dgm:t>
    </dgm:pt>
    <dgm:pt modelId="{D39E32A0-AAA7-4215-AF3A-DAAF47F363B6}" type="sibTrans" cxnId="{7C7939F6-019F-4D9E-A28C-714AB31EA21A}">
      <dgm:prSet/>
      <dgm:spPr/>
      <dgm:t>
        <a:bodyPr/>
        <a:lstStyle/>
        <a:p>
          <a:endParaRPr lang="en-US"/>
        </a:p>
      </dgm:t>
    </dgm:pt>
    <dgm:pt modelId="{F19E09DA-CD96-41A6-AE01-4553F103BDD9}">
      <dgm:prSet/>
      <dgm:spPr/>
      <dgm:t>
        <a:bodyPr/>
        <a:lstStyle/>
        <a:p>
          <a:r>
            <a:rPr lang="tr-TR" b="1" dirty="0"/>
            <a:t>Sonuçlar</a:t>
          </a:r>
          <a:endParaRPr lang="en-US" dirty="0"/>
        </a:p>
      </dgm:t>
    </dgm:pt>
    <dgm:pt modelId="{0F7C6DC0-7607-46C2-B5AE-E58DDA8E29C5}" type="parTrans" cxnId="{3B7EAC4D-D58F-47D4-AAFA-1B1E741EAF5D}">
      <dgm:prSet/>
      <dgm:spPr/>
      <dgm:t>
        <a:bodyPr/>
        <a:lstStyle/>
        <a:p>
          <a:endParaRPr lang="en-US"/>
        </a:p>
      </dgm:t>
    </dgm:pt>
    <dgm:pt modelId="{9D3DCDB5-7515-4CD2-8949-2A2DEFD0A77E}" type="sibTrans" cxnId="{3B7EAC4D-D58F-47D4-AAFA-1B1E741EAF5D}">
      <dgm:prSet/>
      <dgm:spPr/>
      <dgm:t>
        <a:bodyPr/>
        <a:lstStyle/>
        <a:p>
          <a:endParaRPr lang="en-US"/>
        </a:p>
      </dgm:t>
    </dgm:pt>
    <dgm:pt modelId="{A2C2F99C-1F76-4EB4-9F31-A57D39DF2C0C}">
      <dgm:prSet/>
      <dgm:spPr/>
      <dgm:t>
        <a:bodyPr/>
        <a:lstStyle/>
        <a:p>
          <a:r>
            <a:rPr lang="tr-TR" b="1"/>
            <a:t>Kaynaklar</a:t>
          </a:r>
          <a:endParaRPr lang="en-US"/>
        </a:p>
      </dgm:t>
    </dgm:pt>
    <dgm:pt modelId="{3CFFA00B-C3C1-41F4-AAFB-6CA4DA8B7857}" type="parTrans" cxnId="{2CFC4F8A-D867-4270-A886-380F6A7D875F}">
      <dgm:prSet/>
      <dgm:spPr/>
      <dgm:t>
        <a:bodyPr/>
        <a:lstStyle/>
        <a:p>
          <a:endParaRPr lang="en-US"/>
        </a:p>
      </dgm:t>
    </dgm:pt>
    <dgm:pt modelId="{4EBB8FF6-963A-4FEE-B3EA-9512CC04419D}" type="sibTrans" cxnId="{2CFC4F8A-D867-4270-A886-380F6A7D875F}">
      <dgm:prSet/>
      <dgm:spPr/>
      <dgm:t>
        <a:bodyPr/>
        <a:lstStyle/>
        <a:p>
          <a:endParaRPr lang="en-US"/>
        </a:p>
      </dgm:t>
    </dgm:pt>
    <dgm:pt modelId="{567E2D15-EE15-44A2-A310-FFEB0A3C7B55}" type="pres">
      <dgm:prSet presAssocID="{FC1815D2-F25F-4262-A1F0-786CC3EF5129}" presName="linear" presStyleCnt="0">
        <dgm:presLayoutVars>
          <dgm:animLvl val="lvl"/>
          <dgm:resizeHandles val="exact"/>
        </dgm:presLayoutVars>
      </dgm:prSet>
      <dgm:spPr/>
    </dgm:pt>
    <dgm:pt modelId="{E919858F-B55B-4F02-9DE9-F2993854D78D}" type="pres">
      <dgm:prSet presAssocID="{F6EE6778-AE92-43D8-B145-2E355876563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8AB980C-F745-424B-B552-48C1F0472363}" type="pres">
      <dgm:prSet presAssocID="{9AF74DAB-6355-4A7F-A5D7-BEA65E9D7CBF}" presName="spacer" presStyleCnt="0"/>
      <dgm:spPr/>
    </dgm:pt>
    <dgm:pt modelId="{A4B687E8-2A60-4C3D-BC0B-55C086CE05AC}" type="pres">
      <dgm:prSet presAssocID="{B2C6CBA4-C8AF-4CF0-8637-8FC4C816450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BD8AE76-B39C-40EA-A980-FC0637ABD895}" type="pres">
      <dgm:prSet presAssocID="{10A2291A-8E4F-42E2-9BD1-9382819EF68E}" presName="spacer" presStyleCnt="0"/>
      <dgm:spPr/>
    </dgm:pt>
    <dgm:pt modelId="{59B4E4EA-6F62-4196-9E5A-89456F062F97}" type="pres">
      <dgm:prSet presAssocID="{0C8B744A-3572-4A5B-B1F0-A67285C9A49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3303B2D-C735-4E52-946F-FBDAAEACF3E4}" type="pres">
      <dgm:prSet presAssocID="{D39E32A0-AAA7-4215-AF3A-DAAF47F363B6}" presName="spacer" presStyleCnt="0"/>
      <dgm:spPr/>
    </dgm:pt>
    <dgm:pt modelId="{DD496991-9A68-43A4-B59D-B9FAEEC8F27B}" type="pres">
      <dgm:prSet presAssocID="{F19E09DA-CD96-41A6-AE01-4553F103BDD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7AE695B-35A0-47B6-9357-68AEDACE1CE9}" type="pres">
      <dgm:prSet presAssocID="{9D3DCDB5-7515-4CD2-8949-2A2DEFD0A77E}" presName="spacer" presStyleCnt="0"/>
      <dgm:spPr/>
    </dgm:pt>
    <dgm:pt modelId="{151A05FB-B3FC-408D-9EDA-AADAD5371155}" type="pres">
      <dgm:prSet presAssocID="{A2C2F99C-1F76-4EB4-9F31-A57D39DF2C0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85E1308-0BB0-433D-81F8-8585625A295B}" type="presOf" srcId="{0C8B744A-3572-4A5B-B1F0-A67285C9A49E}" destId="{59B4E4EA-6F62-4196-9E5A-89456F062F97}" srcOrd="0" destOrd="0" presId="urn:microsoft.com/office/officeart/2005/8/layout/vList2"/>
    <dgm:cxn modelId="{A8582737-67A7-4FC1-8DB2-A27CE06DE5DC}" type="presOf" srcId="{A2C2F99C-1F76-4EB4-9F31-A57D39DF2C0C}" destId="{151A05FB-B3FC-408D-9EDA-AADAD5371155}" srcOrd="0" destOrd="0" presId="urn:microsoft.com/office/officeart/2005/8/layout/vList2"/>
    <dgm:cxn modelId="{3B7EAC4D-D58F-47D4-AAFA-1B1E741EAF5D}" srcId="{FC1815D2-F25F-4262-A1F0-786CC3EF5129}" destId="{F19E09DA-CD96-41A6-AE01-4553F103BDD9}" srcOrd="3" destOrd="0" parTransId="{0F7C6DC0-7607-46C2-B5AE-E58DDA8E29C5}" sibTransId="{9D3DCDB5-7515-4CD2-8949-2A2DEFD0A77E}"/>
    <dgm:cxn modelId="{9A6B0B7C-402B-44F8-9D27-439CB8B98CE1}" type="presOf" srcId="{B2C6CBA4-C8AF-4CF0-8637-8FC4C8164508}" destId="{A4B687E8-2A60-4C3D-BC0B-55C086CE05AC}" srcOrd="0" destOrd="0" presId="urn:microsoft.com/office/officeart/2005/8/layout/vList2"/>
    <dgm:cxn modelId="{2CFC4F8A-D867-4270-A886-380F6A7D875F}" srcId="{FC1815D2-F25F-4262-A1F0-786CC3EF5129}" destId="{A2C2F99C-1F76-4EB4-9F31-A57D39DF2C0C}" srcOrd="4" destOrd="0" parTransId="{3CFFA00B-C3C1-41F4-AAFB-6CA4DA8B7857}" sibTransId="{4EBB8FF6-963A-4FEE-B3EA-9512CC04419D}"/>
    <dgm:cxn modelId="{AA586197-B28A-424E-9356-C5E17E5FD624}" type="presOf" srcId="{FC1815D2-F25F-4262-A1F0-786CC3EF5129}" destId="{567E2D15-EE15-44A2-A310-FFEB0A3C7B55}" srcOrd="0" destOrd="0" presId="urn:microsoft.com/office/officeart/2005/8/layout/vList2"/>
    <dgm:cxn modelId="{9F77359E-91C7-4237-BC7C-AC765B3C86D4}" srcId="{FC1815D2-F25F-4262-A1F0-786CC3EF5129}" destId="{F6EE6778-AE92-43D8-B145-2E355876563A}" srcOrd="0" destOrd="0" parTransId="{4F69D88D-96DF-477D-9E08-59BC23C0035C}" sibTransId="{9AF74DAB-6355-4A7F-A5D7-BEA65E9D7CBF}"/>
    <dgm:cxn modelId="{268F02A8-CC36-425E-8B9B-209EC641E64D}" type="presOf" srcId="{F6EE6778-AE92-43D8-B145-2E355876563A}" destId="{E919858F-B55B-4F02-9DE9-F2993854D78D}" srcOrd="0" destOrd="0" presId="urn:microsoft.com/office/officeart/2005/8/layout/vList2"/>
    <dgm:cxn modelId="{C49B1BA8-5160-493C-993F-2A8E4D4CAF22}" srcId="{FC1815D2-F25F-4262-A1F0-786CC3EF5129}" destId="{B2C6CBA4-C8AF-4CF0-8637-8FC4C8164508}" srcOrd="1" destOrd="0" parTransId="{6FA86D06-1A4F-4D7D-9670-BC898C4A1732}" sibTransId="{10A2291A-8E4F-42E2-9BD1-9382819EF68E}"/>
    <dgm:cxn modelId="{67E03BF2-175F-4AD0-B420-2AD914B0B005}" type="presOf" srcId="{F19E09DA-CD96-41A6-AE01-4553F103BDD9}" destId="{DD496991-9A68-43A4-B59D-B9FAEEC8F27B}" srcOrd="0" destOrd="0" presId="urn:microsoft.com/office/officeart/2005/8/layout/vList2"/>
    <dgm:cxn modelId="{7C7939F6-019F-4D9E-A28C-714AB31EA21A}" srcId="{FC1815D2-F25F-4262-A1F0-786CC3EF5129}" destId="{0C8B744A-3572-4A5B-B1F0-A67285C9A49E}" srcOrd="2" destOrd="0" parTransId="{75CE9F60-505A-4650-ABB2-EB1CC15F452A}" sibTransId="{D39E32A0-AAA7-4215-AF3A-DAAF47F363B6}"/>
    <dgm:cxn modelId="{15164F34-BC8B-48BB-BFF1-A4399C77570F}" type="presParOf" srcId="{567E2D15-EE15-44A2-A310-FFEB0A3C7B55}" destId="{E919858F-B55B-4F02-9DE9-F2993854D78D}" srcOrd="0" destOrd="0" presId="urn:microsoft.com/office/officeart/2005/8/layout/vList2"/>
    <dgm:cxn modelId="{5A7E0661-8946-48ED-9EE6-2E7805B10DCA}" type="presParOf" srcId="{567E2D15-EE15-44A2-A310-FFEB0A3C7B55}" destId="{38AB980C-F745-424B-B552-48C1F0472363}" srcOrd="1" destOrd="0" presId="urn:microsoft.com/office/officeart/2005/8/layout/vList2"/>
    <dgm:cxn modelId="{08E82BFE-6349-49A2-9314-F0C337F1E3FF}" type="presParOf" srcId="{567E2D15-EE15-44A2-A310-FFEB0A3C7B55}" destId="{A4B687E8-2A60-4C3D-BC0B-55C086CE05AC}" srcOrd="2" destOrd="0" presId="urn:microsoft.com/office/officeart/2005/8/layout/vList2"/>
    <dgm:cxn modelId="{425D7FB9-A067-4E01-BC1A-F8BD20B08323}" type="presParOf" srcId="{567E2D15-EE15-44A2-A310-FFEB0A3C7B55}" destId="{9BD8AE76-B39C-40EA-A980-FC0637ABD895}" srcOrd="3" destOrd="0" presId="urn:microsoft.com/office/officeart/2005/8/layout/vList2"/>
    <dgm:cxn modelId="{FD9070E4-814C-45CF-B82D-83306BB9C257}" type="presParOf" srcId="{567E2D15-EE15-44A2-A310-FFEB0A3C7B55}" destId="{59B4E4EA-6F62-4196-9E5A-89456F062F97}" srcOrd="4" destOrd="0" presId="urn:microsoft.com/office/officeart/2005/8/layout/vList2"/>
    <dgm:cxn modelId="{45F27788-CFC9-4955-950C-A90B1E17855C}" type="presParOf" srcId="{567E2D15-EE15-44A2-A310-FFEB0A3C7B55}" destId="{C3303B2D-C735-4E52-946F-FBDAAEACF3E4}" srcOrd="5" destOrd="0" presId="urn:microsoft.com/office/officeart/2005/8/layout/vList2"/>
    <dgm:cxn modelId="{5B6F5372-B877-4DF5-859D-11ACD2C927E9}" type="presParOf" srcId="{567E2D15-EE15-44A2-A310-FFEB0A3C7B55}" destId="{DD496991-9A68-43A4-B59D-B9FAEEC8F27B}" srcOrd="6" destOrd="0" presId="urn:microsoft.com/office/officeart/2005/8/layout/vList2"/>
    <dgm:cxn modelId="{BA7A722C-53D8-4D43-A7F9-025FF8CE99BC}" type="presParOf" srcId="{567E2D15-EE15-44A2-A310-FFEB0A3C7B55}" destId="{07AE695B-35A0-47B6-9357-68AEDACE1CE9}" srcOrd="7" destOrd="0" presId="urn:microsoft.com/office/officeart/2005/8/layout/vList2"/>
    <dgm:cxn modelId="{8CB90DF9-8890-491C-99E0-FD1DE45CA0BA}" type="presParOf" srcId="{567E2D15-EE15-44A2-A310-FFEB0A3C7B55}" destId="{151A05FB-B3FC-408D-9EDA-AADAD537115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19858F-B55B-4F02-9DE9-F2993854D78D}">
      <dsp:nvSpPr>
        <dsp:cNvPr id="0" name=""/>
        <dsp:cNvSpPr/>
      </dsp:nvSpPr>
      <dsp:spPr>
        <a:xfrm>
          <a:off x="0" y="25717"/>
          <a:ext cx="10869248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700" b="1" kern="1200"/>
            <a:t>Giriş</a:t>
          </a:r>
          <a:endParaRPr lang="en-US" sz="2700" kern="1200"/>
        </a:p>
      </dsp:txBody>
      <dsp:txXfrm>
        <a:off x="31613" y="57330"/>
        <a:ext cx="10806022" cy="584369"/>
      </dsp:txXfrm>
    </dsp:sp>
    <dsp:sp modelId="{A4B687E8-2A60-4C3D-BC0B-55C086CE05AC}">
      <dsp:nvSpPr>
        <dsp:cNvPr id="0" name=""/>
        <dsp:cNvSpPr/>
      </dsp:nvSpPr>
      <dsp:spPr>
        <a:xfrm>
          <a:off x="0" y="751072"/>
          <a:ext cx="10869248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700" b="1" kern="1200"/>
            <a:t>Sistem Mimarisi</a:t>
          </a:r>
          <a:endParaRPr lang="en-US" sz="2700" kern="1200"/>
        </a:p>
      </dsp:txBody>
      <dsp:txXfrm>
        <a:off x="31613" y="782685"/>
        <a:ext cx="10806022" cy="584369"/>
      </dsp:txXfrm>
    </dsp:sp>
    <dsp:sp modelId="{59B4E4EA-6F62-4196-9E5A-89456F062F97}">
      <dsp:nvSpPr>
        <dsp:cNvPr id="0" name=""/>
        <dsp:cNvSpPr/>
      </dsp:nvSpPr>
      <dsp:spPr>
        <a:xfrm>
          <a:off x="0" y="1476427"/>
          <a:ext cx="10869248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700" b="1" kern="1200"/>
            <a:t>Kullanılan Yazılım</a:t>
          </a:r>
          <a:endParaRPr lang="en-US" sz="2700" kern="1200"/>
        </a:p>
      </dsp:txBody>
      <dsp:txXfrm>
        <a:off x="31613" y="1508040"/>
        <a:ext cx="10806022" cy="584369"/>
      </dsp:txXfrm>
    </dsp:sp>
    <dsp:sp modelId="{DD496991-9A68-43A4-B59D-B9FAEEC8F27B}">
      <dsp:nvSpPr>
        <dsp:cNvPr id="0" name=""/>
        <dsp:cNvSpPr/>
      </dsp:nvSpPr>
      <dsp:spPr>
        <a:xfrm>
          <a:off x="0" y="2201782"/>
          <a:ext cx="10869248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700" b="1" kern="1200" dirty="0"/>
            <a:t>Sonuçlar</a:t>
          </a:r>
          <a:endParaRPr lang="en-US" sz="2700" kern="1200" dirty="0"/>
        </a:p>
      </dsp:txBody>
      <dsp:txXfrm>
        <a:off x="31613" y="2233395"/>
        <a:ext cx="10806022" cy="584369"/>
      </dsp:txXfrm>
    </dsp:sp>
    <dsp:sp modelId="{151A05FB-B3FC-408D-9EDA-AADAD5371155}">
      <dsp:nvSpPr>
        <dsp:cNvPr id="0" name=""/>
        <dsp:cNvSpPr/>
      </dsp:nvSpPr>
      <dsp:spPr>
        <a:xfrm>
          <a:off x="0" y="2927137"/>
          <a:ext cx="10869248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700" b="1" kern="1200"/>
            <a:t>Kaynaklar</a:t>
          </a:r>
          <a:endParaRPr lang="en-US" sz="2700" kern="1200"/>
        </a:p>
      </dsp:txBody>
      <dsp:txXfrm>
        <a:off x="31613" y="2958750"/>
        <a:ext cx="10806022" cy="584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7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9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93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6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1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9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0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7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4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4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6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C8041AD-0A28-47FA-8BFF-56BAAA246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5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85ED97B-1085-7D2B-5FC5-76F18B1FD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3" y="397275"/>
            <a:ext cx="5216531" cy="3761257"/>
          </a:xfrm>
        </p:spPr>
        <p:txBody>
          <a:bodyPr anchor="ctr">
            <a:normAutofit/>
          </a:bodyPr>
          <a:lstStyle/>
          <a:p>
            <a:r>
              <a:rPr lang="tr-TR" b="1" i="0" dirty="0">
                <a:solidFill>
                  <a:srgbClr val="000000"/>
                </a:solidFill>
                <a:effectLst/>
                <a:latin typeface="NonBreakingSpaceOverride"/>
              </a:rPr>
              <a:t>Engel Kaldırıcı Sumo Robot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BF15F25-6F7B-5660-DB10-DD7F89A41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83" y="4846029"/>
            <a:ext cx="5238584" cy="1370463"/>
          </a:xfrm>
        </p:spPr>
        <p:txBody>
          <a:bodyPr anchor="ctr">
            <a:normAutofit/>
          </a:bodyPr>
          <a:lstStyle/>
          <a:p>
            <a:r>
              <a:rPr lang="tr-TR" dirty="0"/>
              <a:t>Alp Eren Gürle – 190301028</a:t>
            </a:r>
          </a:p>
          <a:p>
            <a:r>
              <a:rPr lang="tr-TR" dirty="0"/>
              <a:t>Taha Yasin Öztürk - 190301027</a:t>
            </a:r>
          </a:p>
        </p:txBody>
      </p:sp>
      <p:pic>
        <p:nvPicPr>
          <p:cNvPr id="4" name="Picture 3" descr="Dijital numaralar ve grafikler">
            <a:extLst>
              <a:ext uri="{FF2B5EF4-FFF2-40B4-BE49-F238E27FC236}">
                <a16:creationId xmlns:a16="http://schemas.microsoft.com/office/drawing/2014/main" id="{91B8AFA3-1890-204C-6645-51724371A2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74" r="21149" b="1"/>
          <a:stretch/>
        </p:blipFill>
        <p:spPr>
          <a:xfrm>
            <a:off x="6095998" y="-1"/>
            <a:ext cx="609600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37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45D51B4-515D-3BE8-65DD-BB53295ED397}"/>
              </a:ext>
            </a:extLst>
          </p:cNvPr>
          <p:cNvSpPr txBox="1"/>
          <p:nvPr/>
        </p:nvSpPr>
        <p:spPr>
          <a:xfrm>
            <a:off x="456272" y="420928"/>
            <a:ext cx="5022630" cy="6186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effectLst/>
              </a:rPr>
              <a:t>İlk </a:t>
            </a:r>
            <a:r>
              <a:rPr lang="en-US" dirty="0" err="1">
                <a:solidFill>
                  <a:schemeClr val="bg1"/>
                </a:solidFill>
                <a:effectLst/>
              </a:rPr>
              <a:t>fonksiyonumuz</a:t>
            </a:r>
            <a:r>
              <a:rPr lang="en-US" dirty="0">
                <a:solidFill>
                  <a:schemeClr val="bg1"/>
                </a:solidFill>
                <a:effectLst/>
              </a:rPr>
              <a:t> da sol </a:t>
            </a:r>
            <a:r>
              <a:rPr lang="en-US" dirty="0" err="1">
                <a:solidFill>
                  <a:schemeClr val="bg1"/>
                </a:solidFill>
                <a:effectLst/>
              </a:rPr>
              <a:t>sensör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rakibi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algılarsa</a:t>
            </a:r>
            <a:r>
              <a:rPr lang="en-US" dirty="0">
                <a:solidFill>
                  <a:schemeClr val="bg1"/>
                </a:solidFill>
                <a:effectLst/>
              </a:rPr>
              <a:t>  </a:t>
            </a:r>
            <a:r>
              <a:rPr lang="en-US" dirty="0" err="1">
                <a:solidFill>
                  <a:schemeClr val="bg1"/>
                </a:solidFill>
                <a:effectLst/>
              </a:rPr>
              <a:t>merkez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sensör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rakibi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algılayana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kadar</a:t>
            </a:r>
            <a:r>
              <a:rPr lang="en-US" dirty="0">
                <a:solidFill>
                  <a:schemeClr val="bg1"/>
                </a:solidFill>
                <a:effectLst/>
              </a:rPr>
              <a:t>  </a:t>
            </a:r>
            <a:r>
              <a:rPr lang="en-US" dirty="0" err="1">
                <a:solidFill>
                  <a:schemeClr val="bg1"/>
                </a:solidFill>
                <a:effectLst/>
              </a:rPr>
              <a:t>sağ</a:t>
            </a:r>
            <a:r>
              <a:rPr lang="en-US" dirty="0">
                <a:solidFill>
                  <a:schemeClr val="bg1"/>
                </a:solidFill>
                <a:effectLst/>
              </a:rPr>
              <a:t> motor </a:t>
            </a:r>
            <a:r>
              <a:rPr lang="en-US" dirty="0" err="1">
                <a:solidFill>
                  <a:schemeClr val="bg1"/>
                </a:solidFill>
                <a:effectLst/>
              </a:rPr>
              <a:t>çalıştırılır</a:t>
            </a:r>
            <a:r>
              <a:rPr lang="en-US" dirty="0">
                <a:solidFill>
                  <a:schemeClr val="bg1"/>
                </a:solidFill>
                <a:effectLst/>
              </a:rPr>
              <a:t>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  <a:effectLst/>
              </a:rPr>
              <a:t>Diğer</a:t>
            </a:r>
            <a:r>
              <a:rPr lang="en-US" dirty="0">
                <a:solidFill>
                  <a:schemeClr val="bg1"/>
                </a:solidFill>
                <a:effectLst/>
              </a:rPr>
              <a:t> if </a:t>
            </a:r>
            <a:r>
              <a:rPr lang="en-US" dirty="0" err="1">
                <a:solidFill>
                  <a:schemeClr val="bg1"/>
                </a:solidFill>
                <a:effectLst/>
              </a:rPr>
              <a:t>fonksiyonumuz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ise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yukardakinin</a:t>
            </a:r>
            <a:r>
              <a:rPr lang="en-US" dirty="0">
                <a:solidFill>
                  <a:schemeClr val="bg1"/>
                </a:solidFill>
                <a:effectLst/>
              </a:rPr>
              <a:t> tam </a:t>
            </a:r>
            <a:r>
              <a:rPr lang="en-US" dirty="0" err="1">
                <a:solidFill>
                  <a:schemeClr val="bg1"/>
                </a:solidFill>
                <a:effectLst/>
              </a:rPr>
              <a:t>tersi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sağ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sensör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rakibi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algılarsa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merkez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sensör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algılayana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kadar</a:t>
            </a:r>
            <a:r>
              <a:rPr lang="en-US" dirty="0">
                <a:solidFill>
                  <a:schemeClr val="bg1"/>
                </a:solidFill>
                <a:effectLst/>
              </a:rPr>
              <a:t> sol </a:t>
            </a:r>
            <a:r>
              <a:rPr lang="en-US" dirty="0" err="1">
                <a:solidFill>
                  <a:schemeClr val="bg1"/>
                </a:solidFill>
                <a:effectLst/>
              </a:rPr>
              <a:t>motoru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çalıştırır</a:t>
            </a:r>
            <a:r>
              <a:rPr lang="en-US" dirty="0">
                <a:solidFill>
                  <a:schemeClr val="bg1"/>
                </a:solidFill>
                <a:effectLst/>
              </a:rPr>
              <a:t>.</a:t>
            </a:r>
            <a:endParaRPr lang="tr-TR" dirty="0">
              <a:solidFill>
                <a:schemeClr val="bg1"/>
              </a:solidFill>
              <a:effectLst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tr-TR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tr-TR" dirty="0">
              <a:solidFill>
                <a:schemeClr val="bg1"/>
              </a:solidFill>
              <a:effectLst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tr-TR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tr-TR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tr-TR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tr-TR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Sensörler</a:t>
            </a:r>
            <a: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hiçbir şey algılamazsa kendi etrafında döner.</a:t>
            </a:r>
            <a:endParaRPr lang="tr-TR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dirty="0">
              <a:solidFill>
                <a:schemeClr val="bg1"/>
              </a:solidFill>
              <a:effectLst/>
            </a:endParaRPr>
          </a:p>
        </p:txBody>
      </p:sp>
      <p:pic>
        <p:nvPicPr>
          <p:cNvPr id="4" name="İçerik Yer Tutucusu 3" descr="metin içeren bir resim&#10;&#10;Açıklama otomatik olarak oluşturuldu">
            <a:extLst>
              <a:ext uri="{FF2B5EF4-FFF2-40B4-BE49-F238E27FC236}">
                <a16:creationId xmlns:a16="http://schemas.microsoft.com/office/drawing/2014/main" id="{252335DA-1D1E-2608-8A6D-309A32D5D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2210" y="149906"/>
            <a:ext cx="3265889" cy="4248546"/>
          </a:xfrm>
          <a:prstGeom prst="rect">
            <a:avLst/>
          </a:prstGeom>
        </p:spPr>
      </p:pic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6FDAF2C3-51E9-8495-6AEF-DF0CD23B3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736" y="4548358"/>
            <a:ext cx="3265889" cy="213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41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A4C279AE-AAC4-E9C2-67E8-C27518409F5D}"/>
              </a:ext>
            </a:extLst>
          </p:cNvPr>
          <p:cNvSpPr txBox="1"/>
          <p:nvPr/>
        </p:nvSpPr>
        <p:spPr>
          <a:xfrm>
            <a:off x="536684" y="1716321"/>
            <a:ext cx="5022630" cy="3122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  <a:effectLst/>
              </a:rPr>
              <a:t>Eğer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sensörlerden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biri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ve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ikisi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beyaz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rengi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görürse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sahaya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geri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dönmeye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çalışır</a:t>
            </a:r>
            <a:r>
              <a:rPr lang="en-US" dirty="0">
                <a:solidFill>
                  <a:schemeClr val="bg1"/>
                </a:solidFill>
                <a:effectLst/>
              </a:rPr>
              <a:t>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  <a:effectLst/>
              </a:rPr>
              <a:t>Delayını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otomatik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olarak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oluşturduk</a:t>
            </a:r>
            <a:r>
              <a:rPr lang="en-US" dirty="0">
                <a:solidFill>
                  <a:schemeClr val="bg1"/>
                </a:solidFill>
                <a:effectLst/>
              </a:rPr>
              <a:t> ne </a:t>
            </a:r>
            <a:r>
              <a:rPr lang="en-US" dirty="0" err="1">
                <a:solidFill>
                  <a:schemeClr val="bg1"/>
                </a:solidFill>
                <a:effectLst/>
              </a:rPr>
              <a:t>kadar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bekleme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süresi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geçeceğini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başka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sayı</a:t>
            </a:r>
            <a:r>
              <a:rPr lang="en-US" dirty="0">
                <a:solidFill>
                  <a:schemeClr val="bg1"/>
                </a:solidFill>
                <a:effectLst/>
              </a:rPr>
              <a:t> da </a:t>
            </a:r>
            <a:r>
              <a:rPr lang="en-US" dirty="0" err="1">
                <a:solidFill>
                  <a:schemeClr val="bg1"/>
                </a:solidFill>
                <a:effectLst/>
              </a:rPr>
              <a:t>verilebilir</a:t>
            </a:r>
            <a:r>
              <a:rPr lang="en-US" dirty="0">
                <a:solidFill>
                  <a:schemeClr val="bg1"/>
                </a:solidFill>
                <a:effectLst/>
              </a:rPr>
              <a:t>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  <a:effectLst/>
              </a:rPr>
              <a:t>En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altta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ise</a:t>
            </a:r>
            <a:r>
              <a:rPr lang="en-US" dirty="0">
                <a:solidFill>
                  <a:schemeClr val="bg1"/>
                </a:solidFill>
                <a:effectLst/>
              </a:rPr>
              <a:t> Geri </a:t>
            </a:r>
            <a:r>
              <a:rPr lang="en-US" dirty="0" err="1">
                <a:solidFill>
                  <a:schemeClr val="bg1"/>
                </a:solidFill>
                <a:effectLst/>
              </a:rPr>
              <a:t>getirip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etrafında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tekrar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döndürdürüyoruz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nedeni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ise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rakip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aramasıdır</a:t>
            </a:r>
            <a:r>
              <a:rPr lang="en-US" dirty="0">
                <a:solidFill>
                  <a:schemeClr val="bg1"/>
                </a:solidFill>
                <a:effectLst/>
              </a:rPr>
              <a:t>. </a:t>
            </a:r>
          </a:p>
        </p:txBody>
      </p:sp>
      <p:pic>
        <p:nvPicPr>
          <p:cNvPr id="4" name="İçerik Yer Tutucusu 3" descr="metin içeren bir resim&#10;&#10;Açıklama otomatik olarak oluşturuldu">
            <a:extLst>
              <a:ext uri="{FF2B5EF4-FFF2-40B4-BE49-F238E27FC236}">
                <a16:creationId xmlns:a16="http://schemas.microsoft.com/office/drawing/2014/main" id="{EE15A6F0-F714-6641-4A24-5521C46C9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7761" y="531905"/>
            <a:ext cx="4752476" cy="568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38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90BE78C-A710-A61C-50DB-D1728C05E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1800" b="1" u="none" strike="noStrike" kern="0" cap="small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SONUÇLAR</a:t>
            </a:r>
            <a:br>
              <a:rPr lang="tr-TR" sz="1800" b="1" u="none" strike="noStrike" kern="0" cap="small" dirty="0">
                <a:effectLst/>
                <a:latin typeface="Times New Roman" panose="02020603050405020304" pitchFamily="18" charset="0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AF5810-9406-4270-2A28-1BFE59573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Bu proje siyah çizgi üzerinde yapıldığı için bu renk biti kullanılmıştır. Farklı renkler için sayıları değiştirebiliriz. Böylece Robotumuz siyah çizgi üzerinde gidebiliyor, sapma yapmadan.</a:t>
            </a:r>
            <a:endParaRPr lang="tr-T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94211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29D28C-9042-DF4D-7F5D-15CF1EC55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1800" b="1" cap="small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Kaynaklar</a:t>
            </a:r>
            <a:br>
              <a:rPr lang="tr-TR" sz="1800" b="1" cap="small" dirty="0">
                <a:effectLst/>
                <a:latin typeface="Times New Roman" panose="02020603050405020304" pitchFamily="18" charset="0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1147F52-C19A-F328-8836-5E8358207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tr-TR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https://maker.robotistan.com/arduino-yazilim-kurulum/</a:t>
            </a:r>
            <a:r>
              <a:rPr lang="tr-TR" sz="1800" u="sng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MS Mincho" panose="02020609040205080304" pitchFamily="49" charset="-128"/>
              </a:rPr>
              <a:t>.</a:t>
            </a:r>
            <a:endParaRPr lang="tr-TR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342900" lvl="0" indent="-342900" algn="just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tr-TR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hlinkClick r:id="rId2"/>
              </a:rPr>
              <a:t>https://www.arduino.cc</a:t>
            </a:r>
            <a:endParaRPr lang="tr-TR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342900" lvl="0" indent="-342900" algn="just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tr-TR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http://www.levent.tc/courses/microcontrollers/lecture-notes-9</a:t>
            </a:r>
          </a:p>
          <a:p>
            <a:pPr marL="342900" lvl="0" indent="-342900" algn="just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tr-TR" sz="180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https://maker.robotistan.com/sumo-robot/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2947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BFE090-B60A-BDD5-8F28-86E4F056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İçerikler</a:t>
            </a:r>
            <a:endParaRPr lang="tr-TR" dirty="0"/>
          </a:p>
        </p:txBody>
      </p:sp>
      <p:graphicFrame>
        <p:nvGraphicFramePr>
          <p:cNvPr id="7" name="İçerik Yer Tutucusu 2">
            <a:extLst>
              <a:ext uri="{FF2B5EF4-FFF2-40B4-BE49-F238E27FC236}">
                <a16:creationId xmlns:a16="http://schemas.microsoft.com/office/drawing/2014/main" id="{5639C2C7-4206-6C6F-78CF-51DAEF24C7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37783"/>
              </p:ext>
            </p:extLst>
          </p:nvPr>
        </p:nvGraphicFramePr>
        <p:xfrm>
          <a:off x="484552" y="2576513"/>
          <a:ext cx="10869248" cy="360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832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D15C02-0FE7-1145-A38E-9442E047A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1800" b="1" u="none" strike="noStrike" kern="0" cap="small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					        Giriş</a:t>
            </a:r>
            <a:br>
              <a:rPr lang="tr-TR" sz="1800" b="1" u="none" strike="noStrike" kern="0" cap="small" dirty="0">
                <a:effectLst/>
                <a:latin typeface="Times New Roman" panose="02020603050405020304" pitchFamily="18" charset="0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D46F9F1-86B7-9FCB-2C5E-346D31C5C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Sumo robot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gerçeklenip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verilecek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5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adet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hedefin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60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saniye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içerisinde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platformdan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atabilecek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sumo robot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algoritması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geliştirilecektir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Robot’un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diğer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çizgi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izlemektir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Bu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kensine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bağlı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sensörleri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kullanarak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çizgi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üzerinde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takip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etmesi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beklenmektedir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62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93DA8F-AC58-7BC9-9B63-733421CE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1800" b="1" u="none" strike="noStrike" kern="0" cap="small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					Kullanılan Yazılım</a:t>
            </a:r>
            <a:br>
              <a:rPr lang="tr-TR" sz="1800" b="1" u="none" strike="noStrike" kern="0" cap="small" dirty="0">
                <a:effectLst/>
                <a:latin typeface="Times New Roman" panose="02020603050405020304" pitchFamily="18" charset="0"/>
              </a:rPr>
            </a:br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A537DB8E-EAA1-17DF-B444-E52802549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04868" y="3203591"/>
            <a:ext cx="3091132" cy="3320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59B8EF7-EFA0-09D2-7164-0FC299392C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09" y="3282163"/>
            <a:ext cx="2289763" cy="332043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ED761478-A78C-4B24-BED8-8BFE3E43B658}"/>
              </a:ext>
            </a:extLst>
          </p:cNvPr>
          <p:cNvSpPr txBox="1"/>
          <p:nvPr/>
        </p:nvSpPr>
        <p:spPr>
          <a:xfrm>
            <a:off x="614238" y="2584960"/>
            <a:ext cx="6094674" cy="618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tr-TR" sz="18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Kodunu üzerine yazacağımız sumo robot bu şekilde kurulu bir şekilde okuldan aldık. </a:t>
            </a:r>
          </a:p>
        </p:txBody>
      </p:sp>
      <p:pic>
        <p:nvPicPr>
          <p:cNvPr id="8" name="Resim 7" descr="yer içeren bir resim&#10;&#10;Açıklama otomatik olarak oluşturuldu">
            <a:extLst>
              <a:ext uri="{FF2B5EF4-FFF2-40B4-BE49-F238E27FC236}">
                <a16:creationId xmlns:a16="http://schemas.microsoft.com/office/drawing/2014/main" id="{ED3ABFD9-3B8C-DA49-E23E-D0EBA828F7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099542" y="2948317"/>
            <a:ext cx="1196300" cy="212811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DE67C451-5103-B6A4-432A-14305D3E0482}"/>
              </a:ext>
            </a:extLst>
          </p:cNvPr>
          <p:cNvSpPr txBox="1"/>
          <p:nvPr/>
        </p:nvSpPr>
        <p:spPr>
          <a:xfrm>
            <a:off x="6367096" y="5286801"/>
            <a:ext cx="6094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Usb</a:t>
            </a:r>
            <a:r>
              <a:rPr lang="tr-TR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aracılığıyla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arduino</a:t>
            </a:r>
            <a:r>
              <a:rPr lang="tr-TR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üzerinde yazdığımız kodu bir ucunu com4 portuna diğer ucunu sumo robotuna takarak, sumo robotun içine kodumuz entegre edilir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77239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11A4F83-A941-77AC-6FA8-093DF8878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054927"/>
            <a:ext cx="5022630" cy="3122036"/>
          </a:xfrm>
        </p:spPr>
        <p:txBody>
          <a:bodyPr>
            <a:normAutofit/>
          </a:bodyPr>
          <a:lstStyle/>
          <a:p>
            <a: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Sol renk </a:t>
            </a:r>
            <a:r>
              <a:rPr lang="tr-TR" sz="18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sensörünü</a:t>
            </a:r>
            <a: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a0, sağ renk </a:t>
            </a:r>
            <a:r>
              <a:rPr lang="tr-TR" sz="18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sensörünü</a:t>
            </a:r>
            <a: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a1 </a:t>
            </a:r>
            <a:r>
              <a:rPr lang="tr-TR" sz="18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pinine</a:t>
            </a:r>
            <a: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bağladık.</a:t>
            </a:r>
            <a:endParaRPr lang="tr-TR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Sol motor Hız </a:t>
            </a:r>
            <a:r>
              <a:rPr lang="tr-TR" sz="18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pinini</a:t>
            </a:r>
            <a: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tr-TR" sz="18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digital</a:t>
            </a:r>
            <a: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tr-TR" sz="18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pin</a:t>
            </a:r>
            <a: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olan 3, Yöne ise 12</a:t>
            </a:r>
            <a:endParaRPr lang="tr-TR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Sağ motor </a:t>
            </a:r>
            <a:r>
              <a:rPr lang="tr-TR" sz="18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hiz</a:t>
            </a:r>
            <a: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11, sağ motor yön 13 olacak şekilde ayarladık</a:t>
            </a:r>
            <a:endParaRPr lang="tr-TR" sz="1800" dirty="0">
              <a:solidFill>
                <a:schemeClr val="bg1"/>
              </a:solidFill>
            </a:endParaRPr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F999E747-ADF9-71D5-5AB8-48A799FE3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550" y="1319002"/>
            <a:ext cx="5126898" cy="4113725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080E1C4C-435A-22D3-D5F3-8D35F2D7B474}"/>
              </a:ext>
            </a:extLst>
          </p:cNvPr>
          <p:cNvSpPr txBox="1"/>
          <p:nvPr/>
        </p:nvSpPr>
        <p:spPr>
          <a:xfrm>
            <a:off x="380673" y="1173561"/>
            <a:ext cx="52303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İlk başta bizden istenen başlangıç noktasından itibaren çizilmiş siyah çizgi üzerinde yolunu takip</a:t>
            </a:r>
            <a:endParaRPr lang="tr-TR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edebilmesidir. Bu </a:t>
            </a:r>
            <a:r>
              <a:rPr lang="tr-TR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platform’u</a:t>
            </a:r>
            <a: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en fazla 3 </a:t>
            </a:r>
            <a:r>
              <a:rPr lang="tr-TR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dk</a:t>
            </a:r>
            <a: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içerisinde tamamlaması gerekmektedir.</a:t>
            </a:r>
            <a:endParaRPr lang="tr-TR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610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4EF5A338-233E-3ABB-FE79-15327C806427}"/>
              </a:ext>
            </a:extLst>
          </p:cNvPr>
          <p:cNvSpPr txBox="1"/>
          <p:nvPr/>
        </p:nvSpPr>
        <p:spPr>
          <a:xfrm>
            <a:off x="536684" y="1867982"/>
            <a:ext cx="5022630" cy="3122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  <a:effectLst/>
              </a:rPr>
              <a:t>Sağ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ve</a:t>
            </a:r>
            <a:r>
              <a:rPr lang="en-US" dirty="0">
                <a:solidFill>
                  <a:schemeClr val="bg1"/>
                </a:solidFill>
                <a:effectLst/>
              </a:rPr>
              <a:t> sol </a:t>
            </a:r>
            <a:r>
              <a:rPr lang="en-US" dirty="0" err="1">
                <a:solidFill>
                  <a:schemeClr val="bg1"/>
                </a:solidFill>
                <a:effectLst/>
              </a:rPr>
              <a:t>renkler</a:t>
            </a:r>
            <a:r>
              <a:rPr lang="en-US" dirty="0">
                <a:solidFill>
                  <a:schemeClr val="bg1"/>
                </a:solidFill>
                <a:effectLst/>
              </a:rPr>
              <a:t> input </a:t>
            </a:r>
            <a:r>
              <a:rPr lang="en-US" dirty="0" err="1">
                <a:solidFill>
                  <a:schemeClr val="bg1"/>
                </a:solidFill>
                <a:effectLst/>
              </a:rPr>
              <a:t>olucak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şekilde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sağ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ve</a:t>
            </a:r>
            <a:r>
              <a:rPr lang="en-US" dirty="0">
                <a:solidFill>
                  <a:schemeClr val="bg1"/>
                </a:solidFill>
                <a:effectLst/>
              </a:rPr>
              <a:t> sol </a:t>
            </a:r>
            <a:r>
              <a:rPr lang="en-US" dirty="0" err="1">
                <a:solidFill>
                  <a:schemeClr val="bg1"/>
                </a:solidFill>
                <a:effectLst/>
              </a:rPr>
              <a:t>motorların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hız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ve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yönleri</a:t>
            </a:r>
            <a:r>
              <a:rPr lang="en-US" dirty="0">
                <a:solidFill>
                  <a:schemeClr val="bg1"/>
                </a:solidFill>
                <a:effectLst/>
              </a:rPr>
              <a:t> output </a:t>
            </a:r>
            <a:r>
              <a:rPr lang="en-US" dirty="0" err="1">
                <a:solidFill>
                  <a:schemeClr val="bg1"/>
                </a:solidFill>
                <a:effectLst/>
              </a:rPr>
              <a:t>olacak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şekilde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ayarladık</a:t>
            </a:r>
            <a:r>
              <a:rPr lang="en-US" dirty="0">
                <a:solidFill>
                  <a:schemeClr val="bg1"/>
                </a:solidFill>
                <a:effectLst/>
              </a:rPr>
              <a:t>. </a:t>
            </a:r>
            <a:r>
              <a:rPr lang="en-US" dirty="0" err="1">
                <a:solidFill>
                  <a:schemeClr val="bg1"/>
                </a:solidFill>
                <a:effectLst/>
              </a:rPr>
              <a:t>Programımızda</a:t>
            </a:r>
            <a:r>
              <a:rPr lang="en-US" dirty="0">
                <a:solidFill>
                  <a:schemeClr val="bg1"/>
                </a:solidFill>
                <a:effectLst/>
              </a:rPr>
              <a:t> setup </a:t>
            </a:r>
            <a:r>
              <a:rPr lang="en-US" dirty="0" err="1">
                <a:solidFill>
                  <a:schemeClr val="bg1"/>
                </a:solidFill>
                <a:effectLst/>
              </a:rPr>
              <a:t>fonksiyonu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içerisinde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serial.begin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kullanamımızın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nedeni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iletişim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hızını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ayarlamak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istememizdir</a:t>
            </a:r>
            <a:r>
              <a:rPr lang="en-US" dirty="0">
                <a:solidFill>
                  <a:schemeClr val="bg1"/>
                </a:solidFill>
                <a:effectLst/>
              </a:rPr>
              <a:t>.</a:t>
            </a:r>
          </a:p>
        </p:txBody>
      </p:sp>
      <p:pic>
        <p:nvPicPr>
          <p:cNvPr id="4" name="İçerik Yer Tutucusu 3" descr="tablo içeren bir resim&#10;&#10;Açıklama otomatik olarak oluşturuldu">
            <a:extLst>
              <a:ext uri="{FF2B5EF4-FFF2-40B4-BE49-F238E27FC236}">
                <a16:creationId xmlns:a16="http://schemas.microsoft.com/office/drawing/2014/main" id="{515CAB20-3293-5120-6F84-E0B77178B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0550" y="977041"/>
            <a:ext cx="5126898" cy="479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03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3E510288-462A-D100-426B-34D0EC420C46}"/>
              </a:ext>
            </a:extLst>
          </p:cNvPr>
          <p:cNvSpPr txBox="1"/>
          <p:nvPr/>
        </p:nvSpPr>
        <p:spPr>
          <a:xfrm>
            <a:off x="530507" y="1659760"/>
            <a:ext cx="5022630" cy="3122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100" dirty="0">
                <a:solidFill>
                  <a:schemeClr val="bg1"/>
                </a:solidFill>
                <a:effectLst/>
              </a:rPr>
              <a:t>Loop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fonksiyonun</a:t>
            </a:r>
            <a:r>
              <a:rPr lang="en-US" sz="110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bu</a:t>
            </a:r>
            <a:r>
              <a:rPr lang="en-US" sz="110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sonsuz</a:t>
            </a:r>
            <a:r>
              <a:rPr lang="en-US" sz="110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döngü</a:t>
            </a:r>
            <a:r>
              <a:rPr lang="en-US" sz="110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özelliği</a:t>
            </a:r>
            <a:r>
              <a:rPr lang="en-US" sz="110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kullanılarak</a:t>
            </a:r>
            <a:r>
              <a:rPr lang="en-US" sz="110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sürekli</a:t>
            </a:r>
            <a:r>
              <a:rPr lang="en-US" sz="110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tekrar</a:t>
            </a:r>
            <a:r>
              <a:rPr lang="en-US" sz="110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edecek</a:t>
            </a:r>
            <a:r>
              <a:rPr lang="en-US" sz="110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olan</a:t>
            </a:r>
            <a:r>
              <a:rPr lang="en-US" sz="110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işlemlerimizin</a:t>
            </a:r>
            <a:r>
              <a:rPr lang="en-US" sz="110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gerçekleştirilmesini</a:t>
            </a:r>
            <a:r>
              <a:rPr lang="en-US" sz="110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sağlanır</a:t>
            </a:r>
            <a:r>
              <a:rPr lang="en-US" sz="1100" dirty="0">
                <a:solidFill>
                  <a:schemeClr val="bg1"/>
                </a:solidFill>
                <a:effectLst/>
              </a:rPr>
              <a:t>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100" dirty="0" err="1">
                <a:solidFill>
                  <a:schemeClr val="bg1"/>
                </a:solidFill>
                <a:effectLst/>
              </a:rPr>
              <a:t>Sol_renk</a:t>
            </a:r>
            <a:r>
              <a:rPr lang="en-US" sz="110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ve</a:t>
            </a:r>
            <a:r>
              <a:rPr lang="en-US" sz="110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sag_renk’i</a:t>
            </a:r>
            <a:r>
              <a:rPr lang="en-US" sz="1100" dirty="0">
                <a:solidFill>
                  <a:schemeClr val="bg1"/>
                </a:solidFill>
                <a:effectLst/>
              </a:rPr>
              <a:t> analog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okuyucu</a:t>
            </a:r>
            <a:r>
              <a:rPr lang="en-US" sz="110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olması</a:t>
            </a:r>
            <a:r>
              <a:rPr lang="en-US" sz="110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için</a:t>
            </a:r>
            <a:r>
              <a:rPr lang="en-US" sz="110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başka</a:t>
            </a:r>
            <a:r>
              <a:rPr lang="en-US" sz="110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bir</a:t>
            </a:r>
            <a:r>
              <a:rPr lang="en-US" sz="110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değere</a:t>
            </a:r>
            <a:r>
              <a:rPr lang="en-US" sz="110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atıyoruz</a:t>
            </a:r>
            <a:r>
              <a:rPr lang="en-US" sz="1100" dirty="0">
                <a:solidFill>
                  <a:schemeClr val="bg1"/>
                </a:solidFill>
                <a:effectLst/>
              </a:rPr>
              <a:t>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100" dirty="0">
                <a:solidFill>
                  <a:schemeClr val="bg1"/>
                </a:solidFill>
                <a:effectLst/>
              </a:rPr>
              <a:t>İlk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fonksiyonda</a:t>
            </a:r>
            <a:r>
              <a:rPr lang="en-US" sz="110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sağ</a:t>
            </a:r>
            <a:r>
              <a:rPr lang="en-US" sz="110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ve</a:t>
            </a:r>
            <a:r>
              <a:rPr lang="en-US" sz="1100" dirty="0">
                <a:solidFill>
                  <a:schemeClr val="bg1"/>
                </a:solidFill>
                <a:effectLst/>
              </a:rPr>
              <a:t> sol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sensör</a:t>
            </a:r>
            <a:r>
              <a:rPr lang="en-US" sz="110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beyaz</a:t>
            </a:r>
            <a:r>
              <a:rPr lang="en-US" sz="110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zemini</a:t>
            </a:r>
            <a:r>
              <a:rPr lang="en-US" sz="110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okursa</a:t>
            </a:r>
            <a:r>
              <a:rPr lang="en-US" sz="110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ileri</a:t>
            </a:r>
            <a:r>
              <a:rPr lang="en-US" sz="110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yönde</a:t>
            </a:r>
            <a:r>
              <a:rPr lang="en-US" sz="110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hızlanma</a:t>
            </a:r>
            <a:r>
              <a:rPr lang="en-US" sz="110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gerçekleştiriyor</a:t>
            </a:r>
            <a:r>
              <a:rPr lang="en-US" sz="1100" dirty="0">
                <a:solidFill>
                  <a:schemeClr val="bg1"/>
                </a:solidFill>
                <a:effectLst/>
              </a:rPr>
              <a:t>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100" dirty="0" err="1">
                <a:solidFill>
                  <a:schemeClr val="bg1"/>
                </a:solidFill>
                <a:effectLst/>
              </a:rPr>
              <a:t>İkinci</a:t>
            </a:r>
            <a:r>
              <a:rPr lang="en-US" sz="110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fonksiyonumuz</a:t>
            </a:r>
            <a:r>
              <a:rPr lang="en-US" sz="1100" dirty="0">
                <a:solidFill>
                  <a:schemeClr val="bg1"/>
                </a:solidFill>
                <a:effectLst/>
              </a:rPr>
              <a:t> da sol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sensör</a:t>
            </a:r>
            <a:r>
              <a:rPr lang="en-US" sz="110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siyah</a:t>
            </a:r>
            <a:r>
              <a:rPr lang="en-US" sz="110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renkli</a:t>
            </a:r>
            <a:r>
              <a:rPr lang="en-US" sz="110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çizgiyi</a:t>
            </a:r>
            <a:r>
              <a:rPr lang="en-US" sz="110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okursa</a:t>
            </a:r>
            <a:r>
              <a:rPr lang="en-US" sz="110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sağa</a:t>
            </a:r>
            <a:r>
              <a:rPr lang="en-US" sz="110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dönme</a:t>
            </a:r>
            <a:r>
              <a:rPr lang="en-US" sz="110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gerçekleşiyor</a:t>
            </a:r>
            <a:r>
              <a:rPr lang="en-US" sz="1100" dirty="0">
                <a:solidFill>
                  <a:schemeClr val="bg1"/>
                </a:solidFill>
                <a:effectLst/>
              </a:rPr>
              <a:t>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100" dirty="0">
                <a:solidFill>
                  <a:schemeClr val="bg1"/>
                </a:solidFill>
                <a:effectLst/>
              </a:rPr>
              <a:t>Son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fonksiyonumuz</a:t>
            </a:r>
            <a:r>
              <a:rPr lang="en-US" sz="1100" dirty="0">
                <a:solidFill>
                  <a:schemeClr val="bg1"/>
                </a:solidFill>
                <a:effectLst/>
              </a:rPr>
              <a:t> da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ise</a:t>
            </a:r>
            <a:r>
              <a:rPr lang="en-US" sz="110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sağ</a:t>
            </a:r>
            <a:r>
              <a:rPr lang="en-US" sz="110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sensör</a:t>
            </a:r>
            <a:r>
              <a:rPr lang="en-US" sz="110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siyah</a:t>
            </a:r>
            <a:r>
              <a:rPr lang="en-US" sz="110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renkli</a:t>
            </a:r>
            <a:r>
              <a:rPr lang="en-US" sz="110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çizgiyi</a:t>
            </a:r>
            <a:r>
              <a:rPr lang="en-US" sz="110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okursa</a:t>
            </a:r>
            <a:r>
              <a:rPr lang="en-US" sz="1100" dirty="0">
                <a:solidFill>
                  <a:schemeClr val="bg1"/>
                </a:solidFill>
                <a:effectLst/>
              </a:rPr>
              <a:t> sola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dönme</a:t>
            </a:r>
            <a:r>
              <a:rPr lang="en-US" sz="110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gerçekleşiyor</a:t>
            </a:r>
            <a:r>
              <a:rPr lang="en-US" sz="1100" dirty="0">
                <a:solidFill>
                  <a:schemeClr val="bg1"/>
                </a:solidFill>
                <a:effectLst/>
              </a:rPr>
              <a:t>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10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Diğer</a:t>
            </a:r>
            <a:r>
              <a:rPr lang="en-US" sz="110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bir</a:t>
            </a:r>
            <a:r>
              <a:rPr lang="en-US" sz="110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görev</a:t>
            </a:r>
            <a:r>
              <a:rPr lang="en-US" sz="110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ise</a:t>
            </a:r>
            <a:r>
              <a:rPr lang="en-US" sz="1100" dirty="0">
                <a:solidFill>
                  <a:schemeClr val="bg1"/>
                </a:solidFill>
                <a:effectLst/>
              </a:rPr>
              <a:t> Bu platform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üzerine</a:t>
            </a:r>
            <a:r>
              <a:rPr lang="en-US" sz="110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rasgele</a:t>
            </a:r>
            <a:r>
              <a:rPr lang="en-US" sz="110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yerleştirilecek</a:t>
            </a:r>
            <a:r>
              <a:rPr lang="en-US" sz="110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olan</a:t>
            </a:r>
            <a:r>
              <a:rPr lang="en-US" sz="1100" dirty="0">
                <a:solidFill>
                  <a:schemeClr val="bg1"/>
                </a:solidFill>
                <a:effectLst/>
              </a:rPr>
              <a:t> 5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nesneyi</a:t>
            </a:r>
            <a:r>
              <a:rPr lang="en-US" sz="1100" dirty="0">
                <a:solidFill>
                  <a:schemeClr val="bg1"/>
                </a:solidFill>
                <a:effectLst/>
              </a:rPr>
              <a:t> 60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saniye</a:t>
            </a:r>
            <a:r>
              <a:rPr lang="en-US" sz="110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içerisinde</a:t>
            </a:r>
            <a:r>
              <a:rPr lang="en-US" sz="1100" dirty="0">
                <a:solidFill>
                  <a:schemeClr val="bg1"/>
                </a:solidFill>
                <a:effectLst/>
              </a:rPr>
              <a:t> platform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dışına</a:t>
            </a:r>
            <a:r>
              <a:rPr lang="en-US" sz="110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itmesi</a:t>
            </a:r>
            <a:endParaRPr lang="en-US" sz="1100" dirty="0">
              <a:solidFill>
                <a:schemeClr val="bg1"/>
              </a:solidFill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100" dirty="0" err="1">
                <a:solidFill>
                  <a:schemeClr val="bg1"/>
                </a:solidFill>
                <a:effectLst/>
              </a:rPr>
              <a:t>beklenmektedir</a:t>
            </a:r>
            <a:r>
              <a:rPr lang="en-US" sz="1100" dirty="0">
                <a:solidFill>
                  <a:schemeClr val="bg1"/>
                </a:solidFill>
                <a:effectLst/>
              </a:rPr>
              <a:t>.</a:t>
            </a:r>
          </a:p>
        </p:txBody>
      </p:sp>
      <p:pic>
        <p:nvPicPr>
          <p:cNvPr id="4" name="İçerik Yer Tutucusu 3" descr="metin içeren bir resim&#10;&#10;Açıklama otomatik olarak oluşturuldu">
            <a:extLst>
              <a:ext uri="{FF2B5EF4-FFF2-40B4-BE49-F238E27FC236}">
                <a16:creationId xmlns:a16="http://schemas.microsoft.com/office/drawing/2014/main" id="{BCACEF78-CDA0-8E0E-2ADE-1627C67A8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8699" y="225262"/>
            <a:ext cx="4048615" cy="502072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45DA401-455B-AE25-E694-1D4ACC433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753" y="5471248"/>
            <a:ext cx="3386509" cy="115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99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7729BF0-227B-4DC8-8855-F203649A3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1D6B95-70D1-4E75-876B-77D9C7F6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6095998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82F115A-83E9-A7C6-E71E-B74CF8FB4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844413"/>
            <a:ext cx="5257487" cy="233255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effectLst/>
              </a:rPr>
              <a:t> </a:t>
            </a:r>
            <a:r>
              <a:rPr lang="en-US" sz="3400" dirty="0" err="1">
                <a:effectLst/>
              </a:rPr>
              <a:t>Sağ</a:t>
            </a:r>
            <a:r>
              <a:rPr lang="en-US" sz="3400" dirty="0">
                <a:effectLst/>
              </a:rPr>
              <a:t> </a:t>
            </a:r>
            <a:r>
              <a:rPr lang="en-US" sz="3400" dirty="0" err="1">
                <a:effectLst/>
              </a:rPr>
              <a:t>uzaklık</a:t>
            </a:r>
            <a:r>
              <a:rPr lang="en-US" sz="3400" dirty="0">
                <a:effectLst/>
              </a:rPr>
              <a:t> </a:t>
            </a:r>
            <a:r>
              <a:rPr lang="en-US" sz="3400" dirty="0" err="1">
                <a:effectLst/>
              </a:rPr>
              <a:t>sensörünü</a:t>
            </a:r>
            <a:r>
              <a:rPr lang="en-US" sz="3400" dirty="0">
                <a:effectLst/>
              </a:rPr>
              <a:t> a2, </a:t>
            </a:r>
            <a:r>
              <a:rPr lang="en-US" sz="3400" dirty="0" err="1">
                <a:effectLst/>
              </a:rPr>
              <a:t>orta</a:t>
            </a:r>
            <a:r>
              <a:rPr lang="en-US" sz="3400" dirty="0">
                <a:effectLst/>
              </a:rPr>
              <a:t> </a:t>
            </a:r>
            <a:r>
              <a:rPr lang="en-US" sz="3400" dirty="0" err="1">
                <a:effectLst/>
              </a:rPr>
              <a:t>uzaklık</a:t>
            </a:r>
            <a:r>
              <a:rPr lang="en-US" sz="3400" dirty="0">
                <a:effectLst/>
              </a:rPr>
              <a:t> </a:t>
            </a:r>
            <a:r>
              <a:rPr lang="en-US" sz="3400" dirty="0" err="1">
                <a:effectLst/>
              </a:rPr>
              <a:t>sensörünü</a:t>
            </a:r>
            <a:r>
              <a:rPr lang="en-US" sz="3400" dirty="0">
                <a:effectLst/>
              </a:rPr>
              <a:t> a3 </a:t>
            </a:r>
            <a:r>
              <a:rPr lang="en-US" sz="3400" dirty="0" err="1">
                <a:effectLst/>
              </a:rPr>
              <a:t>ve</a:t>
            </a:r>
            <a:r>
              <a:rPr lang="en-US" sz="3400" dirty="0">
                <a:effectLst/>
              </a:rPr>
              <a:t> sol </a:t>
            </a:r>
            <a:r>
              <a:rPr lang="en-US" sz="3400" dirty="0" err="1">
                <a:effectLst/>
              </a:rPr>
              <a:t>uzaklık</a:t>
            </a:r>
            <a:r>
              <a:rPr lang="en-US" sz="3400" dirty="0">
                <a:effectLst/>
              </a:rPr>
              <a:t> </a:t>
            </a:r>
            <a:r>
              <a:rPr lang="en-US" sz="3400" dirty="0" err="1">
                <a:effectLst/>
              </a:rPr>
              <a:t>sensörünü</a:t>
            </a:r>
            <a:r>
              <a:rPr lang="en-US" sz="3400" dirty="0">
                <a:effectLst/>
              </a:rPr>
              <a:t> a4e </a:t>
            </a:r>
            <a:r>
              <a:rPr lang="en-US" sz="3400" dirty="0" err="1">
                <a:effectLst/>
              </a:rPr>
              <a:t>bağlıyoruz</a:t>
            </a:r>
            <a:r>
              <a:rPr lang="en-US" sz="3400" dirty="0">
                <a:effectLst/>
              </a:rPr>
              <a:t>.</a:t>
            </a:r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9195A98F-3825-9964-5DF9-52AB89A4E9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" b="6931"/>
          <a:stretch/>
        </p:blipFill>
        <p:spPr>
          <a:xfrm>
            <a:off x="7884784" y="1808933"/>
            <a:ext cx="3046636" cy="3428990"/>
          </a:xfrm>
          <a:prstGeom prst="rect">
            <a:avLst/>
          </a:prstGeom>
        </p:spPr>
      </p:pic>
      <p:pic>
        <p:nvPicPr>
          <p:cNvPr id="4" name="İçerik Yer Tutucusu 3" descr="metin içeren bir resim&#10;&#10;Açıklama otomatik olarak oluşturuldu">
            <a:extLst>
              <a:ext uri="{FF2B5EF4-FFF2-40B4-BE49-F238E27FC236}">
                <a16:creationId xmlns:a16="http://schemas.microsoft.com/office/drawing/2014/main" id="{CB4FDA22-F505-4F98-D6C7-20B63C8500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28" r="3" b="19273"/>
          <a:stretch/>
        </p:blipFill>
        <p:spPr>
          <a:xfrm>
            <a:off x="1315978" y="260430"/>
            <a:ext cx="2751671" cy="3097007"/>
          </a:xfrm>
          <a:prstGeom prst="rect">
            <a:avLst/>
          </a:prstGeom>
        </p:spPr>
      </p:pic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138912F2-A19A-0A7B-798D-968272944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1853" y="523081"/>
            <a:ext cx="4962832" cy="5811838"/>
          </a:xfrm>
        </p:spPr>
        <p:txBody>
          <a:bodyPr>
            <a:normAutofit/>
          </a:bodyPr>
          <a:lstStyle/>
          <a:p>
            <a:r>
              <a:rPr lang="tr-TR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Bu sefer sağ, orta ve sol uzaklık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sensörleri</a:t>
            </a:r>
            <a:r>
              <a:rPr lang="tr-TR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de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input</a:t>
            </a:r>
            <a:r>
              <a:rPr lang="tr-TR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şekilde oluşturuyoruz. </a:t>
            </a:r>
            <a:endParaRPr lang="tr-T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92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EB4CFBA-1AF7-10EE-D483-C9E672B91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18" y="1584345"/>
            <a:ext cx="5022630" cy="31220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tr-TR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Loop</a:t>
            </a:r>
            <a:r>
              <a:rPr lang="tr-TR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fonksiyonunda  uzaklık </a:t>
            </a:r>
            <a:r>
              <a:rPr lang="tr-TR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sensörlerini</a:t>
            </a:r>
            <a:r>
              <a:rPr lang="tr-TR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tr-TR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digital</a:t>
            </a:r>
            <a:r>
              <a:rPr lang="tr-TR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okuma yapıyoruz.</a:t>
            </a:r>
            <a:endParaRPr lang="tr-TR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tr-TR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Eğer iki </a:t>
            </a:r>
            <a:r>
              <a:rPr lang="tr-TR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sensör</a:t>
            </a:r>
            <a:r>
              <a:rPr lang="tr-TR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de siyah rengi görürse rakip bir eşyayı aramaya başlıyor. Merkezde bulunan </a:t>
            </a:r>
            <a:r>
              <a:rPr lang="tr-TR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sensör</a:t>
            </a:r>
            <a:r>
              <a:rPr lang="tr-TR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rakip robotu algılarsa tam karşında şeklinde sinyal gönderiyor. Rakibi sahadan atmak için rakibe doğru ilerle komutu veriliyor burada. </a:t>
            </a:r>
            <a:endParaRPr lang="tr-TR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4" name="Resim 3" descr="tablo içeren bir resim&#10;&#10;Açıklama otomatik olarak oluşturuldu">
            <a:extLst>
              <a:ext uri="{FF2B5EF4-FFF2-40B4-BE49-F238E27FC236}">
                <a16:creationId xmlns:a16="http://schemas.microsoft.com/office/drawing/2014/main" id="{1D0C7C86-6191-A424-CA04-A264C31C8D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" r="5509" b="-3"/>
          <a:stretch/>
        </p:blipFill>
        <p:spPr>
          <a:xfrm>
            <a:off x="6083644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90811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DarkSeedLeftStep">
      <a:dk1>
        <a:srgbClr val="000000"/>
      </a:dk1>
      <a:lt1>
        <a:srgbClr val="FFFFFF"/>
      </a:lt1>
      <a:dk2>
        <a:srgbClr val="1E1833"/>
      </a:dk2>
      <a:lt2>
        <a:srgbClr val="F0F3F2"/>
      </a:lt2>
      <a:accent1>
        <a:srgbClr val="CA468C"/>
      </a:accent1>
      <a:accent2>
        <a:srgbClr val="B834B1"/>
      </a:accent2>
      <a:accent3>
        <a:srgbClr val="9A46CA"/>
      </a:accent3>
      <a:accent4>
        <a:srgbClr val="5438B9"/>
      </a:accent4>
      <a:accent5>
        <a:srgbClr val="4660CA"/>
      </a:accent5>
      <a:accent6>
        <a:srgbClr val="3485B8"/>
      </a:accent6>
      <a:hlink>
        <a:srgbClr val="3F43BF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530</Words>
  <Application>Microsoft Office PowerPoint</Application>
  <PresentationFormat>Geniş ekran</PresentationFormat>
  <Paragraphs>49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9" baseType="lpstr">
      <vt:lpstr>Arial</vt:lpstr>
      <vt:lpstr>Avenir Next LT Pro</vt:lpstr>
      <vt:lpstr>Bahnschrift</vt:lpstr>
      <vt:lpstr>NonBreakingSpaceOverride</vt:lpstr>
      <vt:lpstr>Times New Roman</vt:lpstr>
      <vt:lpstr>MatrixVTI</vt:lpstr>
      <vt:lpstr>Engel Kaldırıcı Sumo Robot</vt:lpstr>
      <vt:lpstr>İçerikler</vt:lpstr>
      <vt:lpstr>             Giriş </vt:lpstr>
      <vt:lpstr>     Kullanılan Yazılım </vt:lpstr>
      <vt:lpstr>PowerPoint Sunusu</vt:lpstr>
      <vt:lpstr>PowerPoint Sunusu</vt:lpstr>
      <vt:lpstr>PowerPoint Sunusu</vt:lpstr>
      <vt:lpstr> Sağ uzaklık sensörünü a2, orta uzaklık sensörünü a3 ve sol uzaklık sensörünü a4e bağlıyoruz.</vt:lpstr>
      <vt:lpstr>PowerPoint Sunusu</vt:lpstr>
      <vt:lpstr>PowerPoint Sunusu</vt:lpstr>
      <vt:lpstr>PowerPoint Sunusu</vt:lpstr>
      <vt:lpstr>SONUÇLAR </vt:lpstr>
      <vt:lpstr>Kaynaklar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Engel Kaldırıcı Sumo Robot</dc:title>
  <dc:creator>14601</dc:creator>
  <cp:lastModifiedBy>14601</cp:lastModifiedBy>
  <cp:revision>1</cp:revision>
  <dcterms:created xsi:type="dcterms:W3CDTF">2022-05-17T23:01:11Z</dcterms:created>
  <dcterms:modified xsi:type="dcterms:W3CDTF">2022-05-17T23:24:07Z</dcterms:modified>
</cp:coreProperties>
</file>