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9"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0F43B-E238-4F40-8D3A-96826D36E2DD}" v="32" dt="2021-01-11T23:22:18.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1/13/2021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34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1/13/2021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7789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1/13/2021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72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1/13/2021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06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1/13/2021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563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1/13/2021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54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1/13/2021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841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1/13/2021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232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1/13/2021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84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1/13/2021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14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1/13/2021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5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1/13/2021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1299966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7ABEEBC-285D-41C2-A2D3-26B33C1429BC}"/>
              </a:ext>
            </a:extLst>
          </p:cNvPr>
          <p:cNvPicPr>
            <a:picLocks noChangeAspect="1"/>
          </p:cNvPicPr>
          <p:nvPr/>
        </p:nvPicPr>
        <p:blipFill rotWithShape="1">
          <a:blip r:embed="rId2">
            <a:alphaModFix amt="55000"/>
          </a:blip>
          <a:srcRect/>
          <a:stretch/>
        </p:blipFill>
        <p:spPr>
          <a:xfrm>
            <a:off x="20" y="10"/>
            <a:ext cx="12191980" cy="6857990"/>
          </a:xfrm>
          <a:prstGeom prst="rect">
            <a:avLst/>
          </a:prstGeom>
        </p:spPr>
      </p:pic>
      <p:sp>
        <p:nvSpPr>
          <p:cNvPr id="33" name="Oval 32">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E618EB74-9C97-4B8E-B0F6-90894B364498}"/>
              </a:ext>
            </a:extLst>
          </p:cNvPr>
          <p:cNvSpPr>
            <a:spLocks noGrp="1"/>
          </p:cNvSpPr>
          <p:nvPr>
            <p:ph type="ctrTitle"/>
          </p:nvPr>
        </p:nvSpPr>
        <p:spPr>
          <a:xfrm>
            <a:off x="3496622" y="0"/>
            <a:ext cx="5037616" cy="2982360"/>
          </a:xfrm>
        </p:spPr>
        <p:txBody>
          <a:bodyPr>
            <a:normAutofit/>
          </a:bodyPr>
          <a:lstStyle/>
          <a:p>
            <a:r>
              <a:rPr lang="tr-TR" dirty="0"/>
              <a:t>FB-CPU RTL TASARIMI </a:t>
            </a:r>
          </a:p>
        </p:txBody>
      </p:sp>
      <p:sp>
        <p:nvSpPr>
          <p:cNvPr id="3" name="Alt Başlık 2">
            <a:extLst>
              <a:ext uri="{FF2B5EF4-FFF2-40B4-BE49-F238E27FC236}">
                <a16:creationId xmlns:a16="http://schemas.microsoft.com/office/drawing/2014/main" id="{E4F75BF6-27B1-4D8D-B2B4-8EF8004F59FB}"/>
              </a:ext>
            </a:extLst>
          </p:cNvPr>
          <p:cNvSpPr>
            <a:spLocks noGrp="1"/>
          </p:cNvSpPr>
          <p:nvPr>
            <p:ph type="subTitle" idx="1"/>
          </p:nvPr>
        </p:nvSpPr>
        <p:spPr>
          <a:xfrm>
            <a:off x="3053509" y="3134532"/>
            <a:ext cx="5923841" cy="1655762"/>
          </a:xfrm>
        </p:spPr>
        <p:txBody>
          <a:bodyPr>
            <a:normAutofit/>
          </a:bodyPr>
          <a:lstStyle/>
          <a:p>
            <a:r>
              <a:rPr lang="tr-TR" dirty="0"/>
              <a:t>ALP EREN GÜRLE -190301028</a:t>
            </a:r>
          </a:p>
          <a:p>
            <a:r>
              <a:rPr lang="tr-TR" dirty="0"/>
              <a:t>TAHA YASİN ÖZTÜRK- 190301027</a:t>
            </a:r>
          </a:p>
          <a:p>
            <a:r>
              <a:rPr lang="tr-TR" dirty="0"/>
              <a:t>DAMLA SU KARADOĞAN -190302016</a:t>
            </a:r>
          </a:p>
        </p:txBody>
      </p:sp>
      <p:sp>
        <p:nvSpPr>
          <p:cNvPr id="35" name="Arc 34">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9397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AE1893-30A7-4E0F-93E8-F5831B819483}"/>
              </a:ext>
            </a:extLst>
          </p:cNvPr>
          <p:cNvSpPr>
            <a:spLocks noGrp="1"/>
          </p:cNvSpPr>
          <p:nvPr>
            <p:ph type="title"/>
          </p:nvPr>
        </p:nvSpPr>
        <p:spPr>
          <a:xfrm>
            <a:off x="93305" y="133332"/>
            <a:ext cx="10515600" cy="1325563"/>
          </a:xfrm>
        </p:spPr>
        <p:txBody>
          <a:bodyPr/>
          <a:lstStyle/>
          <a:p>
            <a:r>
              <a:rPr lang="tr-TR" sz="1800" dirty="0">
                <a:effectLst/>
                <a:latin typeface="Calibri Light" panose="020F0302020204030204" pitchFamily="34" charset="0"/>
                <a:ea typeface="MS Mincho" panose="02020609040205080304" pitchFamily="49" charset="-128"/>
              </a:rPr>
              <a:t>Test Yazılımı 1:</a:t>
            </a:r>
            <a:br>
              <a:rPr lang="tr-TR" sz="1800" dirty="0">
                <a:effectLst/>
                <a:latin typeface="Times New Roman" panose="02020603050405020304" pitchFamily="18" charset="0"/>
                <a:ea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0B1804DB-67C7-46FD-BF1D-369F90CBE323}"/>
              </a:ext>
            </a:extLst>
          </p:cNvPr>
          <p:cNvSpPr>
            <a:spLocks noGrp="1"/>
          </p:cNvSpPr>
          <p:nvPr>
            <p:ph idx="1"/>
          </p:nvPr>
        </p:nvSpPr>
        <p:spPr>
          <a:xfrm>
            <a:off x="0" y="615533"/>
            <a:ext cx="6634065" cy="2980995"/>
          </a:xfrm>
        </p:spPr>
        <p:txBody>
          <a:bodyPr/>
          <a:lstStyle/>
          <a:p>
            <a:pPr>
              <a:buFont typeface="Wingdings" panose="05000000000000000000" pitchFamily="2" charset="2"/>
              <a:buChar char="ü"/>
            </a:pPr>
            <a:endParaRPr lang="tr-TR" sz="1800" dirty="0">
              <a:effectLst/>
              <a:latin typeface="Calibri Light" panose="020F0302020204030204" pitchFamily="34" charset="0"/>
              <a:ea typeface="MS Mincho" panose="02020609040205080304" pitchFamily="49" charset="-128"/>
            </a:endParaRP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FB-CPU için bellekte 50 adrese </a:t>
            </a:r>
            <a:r>
              <a:rPr lang="tr-TR" sz="1800" dirty="0" err="1">
                <a:effectLst/>
                <a:latin typeface="Calibri Light" panose="020F0302020204030204" pitchFamily="34" charset="0"/>
                <a:ea typeface="MS Mincho" panose="02020609040205080304" pitchFamily="49" charset="-128"/>
              </a:rPr>
              <a:t>hexadecimal</a:t>
            </a:r>
            <a:r>
              <a:rPr lang="tr-TR" sz="1800" dirty="0">
                <a:effectLst/>
                <a:latin typeface="Calibri Light" panose="020F0302020204030204" pitchFamily="34" charset="0"/>
                <a:ea typeface="MS Mincho" panose="02020609040205080304" pitchFamily="49" charset="-128"/>
              </a:rPr>
              <a:t> karşılığı 5 olan sayıyı ACC saklayıcısının içine LOD komutuyla beraber yüklenir. ADD komutuyla ACC saklayıcımızın içinde bulunan 50. adresin değeri, 51. adresteki </a:t>
            </a:r>
            <a:r>
              <a:rPr lang="tr-TR" sz="1800" dirty="0" err="1">
                <a:effectLst/>
                <a:latin typeface="Calibri Light" panose="020F0302020204030204" pitchFamily="34" charset="0"/>
                <a:ea typeface="MS Mincho" panose="02020609040205080304" pitchFamily="49" charset="-128"/>
              </a:rPr>
              <a:t>hexadecimal</a:t>
            </a:r>
            <a:r>
              <a:rPr lang="tr-TR" sz="1800" dirty="0">
                <a:effectLst/>
                <a:latin typeface="Calibri Light" panose="020F0302020204030204" pitchFamily="34" charset="0"/>
                <a:ea typeface="MS Mincho" panose="02020609040205080304" pitchFamily="49" charset="-128"/>
              </a:rPr>
              <a:t> karşılığı A olan ifade toplanır. STO komutuyla ACC saklayıcısının değeri (50 ve 51. adreslerin toplamı F’dir) 52. adrese kayıt edilmiş olur. HLT komutuyla da test durdurulmuş olur.</a:t>
            </a:r>
            <a:endParaRPr lang="tr-TR" sz="1800" dirty="0">
              <a:effectLst/>
              <a:latin typeface="Times New Roman" panose="02020603050405020304" pitchFamily="18" charset="0"/>
              <a:ea typeface="Times New Roman" panose="02020603050405020304" pitchFamily="18" charset="0"/>
            </a:endParaRPr>
          </a:p>
        </p:txBody>
      </p:sp>
      <p:pic>
        <p:nvPicPr>
          <p:cNvPr id="4" name="Resim 3">
            <a:extLst>
              <a:ext uri="{FF2B5EF4-FFF2-40B4-BE49-F238E27FC236}">
                <a16:creationId xmlns:a16="http://schemas.microsoft.com/office/drawing/2014/main" id="{043E39EA-B988-4D30-8D16-DC985092EC26}"/>
              </a:ext>
            </a:extLst>
          </p:cNvPr>
          <p:cNvPicPr/>
          <p:nvPr/>
        </p:nvPicPr>
        <p:blipFill rotWithShape="1">
          <a:blip r:embed="rId2"/>
          <a:srcRect l="1513" t="2977" b="2358"/>
          <a:stretch/>
        </p:blipFill>
        <p:spPr>
          <a:xfrm>
            <a:off x="6809064" y="1213502"/>
            <a:ext cx="4984132" cy="1358781"/>
          </a:xfrm>
          <a:prstGeom prst="rect">
            <a:avLst/>
          </a:prstGeom>
        </p:spPr>
      </p:pic>
      <p:sp>
        <p:nvSpPr>
          <p:cNvPr id="6" name="Metin kutusu 5">
            <a:extLst>
              <a:ext uri="{FF2B5EF4-FFF2-40B4-BE49-F238E27FC236}">
                <a16:creationId xmlns:a16="http://schemas.microsoft.com/office/drawing/2014/main" id="{6905E3BA-57DE-465E-ACBE-1ACFEE8C33F8}"/>
              </a:ext>
            </a:extLst>
          </p:cNvPr>
          <p:cNvSpPr txBox="1"/>
          <p:nvPr/>
        </p:nvSpPr>
        <p:spPr>
          <a:xfrm>
            <a:off x="93305" y="2939624"/>
            <a:ext cx="6447453" cy="2862322"/>
          </a:xfrm>
          <a:prstGeom prst="rect">
            <a:avLst/>
          </a:prstGeom>
          <a:noFill/>
        </p:spPr>
        <p:txBody>
          <a:bodyPr wrap="square">
            <a:spAutoFit/>
          </a:bodyPr>
          <a:lstStyle/>
          <a:p>
            <a:r>
              <a:rPr lang="tr-TR" sz="1800" dirty="0">
                <a:effectLst/>
                <a:latin typeface="Calibri Light" panose="020F0302020204030204" pitchFamily="34" charset="0"/>
                <a:ea typeface="MS Mincho" panose="02020609040205080304" pitchFamily="49" charset="-128"/>
              </a:rPr>
              <a:t>Test Yazılımı 2:</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a:p>
          <a:p>
            <a:pPr marL="285750" indent="-285750">
              <a:buFont typeface="Wingdings" panose="05000000000000000000" pitchFamily="2" charset="2"/>
              <a:buChar char="ü"/>
            </a:pPr>
            <a:r>
              <a:rPr lang="tr-TR" dirty="0">
                <a:latin typeface="Calibri Light" panose="020F0302020204030204" pitchFamily="34" charset="0"/>
                <a:cs typeface="Calibri Light" panose="020F0302020204030204" pitchFamily="34" charset="0"/>
              </a:rPr>
              <a:t>FB-CPU için bellekte 50 adrese </a:t>
            </a:r>
            <a:r>
              <a:rPr lang="tr-TR" dirty="0" err="1">
                <a:latin typeface="Calibri Light" panose="020F0302020204030204" pitchFamily="34" charset="0"/>
                <a:cs typeface="Calibri Light" panose="020F0302020204030204" pitchFamily="34" charset="0"/>
              </a:rPr>
              <a:t>hexadecimal</a:t>
            </a:r>
            <a:r>
              <a:rPr lang="tr-TR" dirty="0">
                <a:latin typeface="Calibri Light" panose="020F0302020204030204" pitchFamily="34" charset="0"/>
                <a:cs typeface="Calibri Light" panose="020F0302020204030204" pitchFamily="34" charset="0"/>
              </a:rPr>
              <a:t> karşılığı 5 olan sayıyı ACC saklayıcısının içine LOD komutuyla beraber yüklenir. MUL komutuyla ACC saklayıcımızın içinde bulunan 50. adresin değeri, 51 adresteki </a:t>
            </a:r>
            <a:r>
              <a:rPr lang="tr-TR" dirty="0" err="1">
                <a:latin typeface="Calibri Light" panose="020F0302020204030204" pitchFamily="34" charset="0"/>
                <a:cs typeface="Calibri Light" panose="020F0302020204030204" pitchFamily="34" charset="0"/>
              </a:rPr>
              <a:t>hexadecimal</a:t>
            </a:r>
            <a:r>
              <a:rPr lang="tr-TR" dirty="0">
                <a:latin typeface="Calibri Light" panose="020F0302020204030204" pitchFamily="34" charset="0"/>
                <a:cs typeface="Calibri Light" panose="020F0302020204030204" pitchFamily="34" charset="0"/>
              </a:rPr>
              <a:t> karşılığı A olan ifade çarpılır. STO komutuyla ACC saklayıcısının değer (50 ve 51. adreslerin çarpımı 32’dir) 52. adrese kayıt edilmiş olur. HLT komutuyla da test durdurulmuştur.</a:t>
            </a:r>
          </a:p>
        </p:txBody>
      </p:sp>
      <p:pic>
        <p:nvPicPr>
          <p:cNvPr id="7" name="Resim 6">
            <a:extLst>
              <a:ext uri="{FF2B5EF4-FFF2-40B4-BE49-F238E27FC236}">
                <a16:creationId xmlns:a16="http://schemas.microsoft.com/office/drawing/2014/main" id="{30957D97-C15E-4A34-B2CD-C3DF5212D4C7}"/>
              </a:ext>
            </a:extLst>
          </p:cNvPr>
          <p:cNvPicPr/>
          <p:nvPr/>
        </p:nvPicPr>
        <p:blipFill rotWithShape="1">
          <a:blip r:embed="rId3" cstate="print">
            <a:extLst>
              <a:ext uri="{28A0092B-C50C-407E-A947-70E740481C1C}">
                <a14:useLocalDpi xmlns:a14="http://schemas.microsoft.com/office/drawing/2010/main" val="0"/>
              </a:ext>
            </a:extLst>
          </a:blip>
          <a:srcRect l="1429" t="1" r="8095" b="1639"/>
          <a:stretch/>
        </p:blipFill>
        <p:spPr bwMode="auto">
          <a:xfrm>
            <a:off x="6809064" y="3857803"/>
            <a:ext cx="5129411" cy="15345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135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D170AE3-7B81-4D1C-8BE4-99768BBEB846}"/>
              </a:ext>
            </a:extLst>
          </p:cNvPr>
          <p:cNvSpPr>
            <a:spLocks noGrp="1"/>
          </p:cNvSpPr>
          <p:nvPr>
            <p:ph type="title"/>
          </p:nvPr>
        </p:nvSpPr>
        <p:spPr>
          <a:xfrm>
            <a:off x="5894962" y="479493"/>
            <a:ext cx="5458838" cy="1325563"/>
          </a:xfrm>
        </p:spPr>
        <p:txBody>
          <a:bodyPr>
            <a:normAutofit/>
          </a:bodyPr>
          <a:lstStyle/>
          <a:p>
            <a:r>
              <a:rPr lang="tr-TR" dirty="0">
                <a:latin typeface="Calibri Light" panose="020F0302020204030204" pitchFamily="34" charset="0"/>
                <a:cs typeface="Calibri Light" panose="020F0302020204030204" pitchFamily="34" charset="0"/>
              </a:rPr>
              <a:t>Test Yazılımı 3:</a:t>
            </a: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Resim 6">
            <a:extLst>
              <a:ext uri="{FF2B5EF4-FFF2-40B4-BE49-F238E27FC236}">
                <a16:creationId xmlns:a16="http://schemas.microsoft.com/office/drawing/2014/main" id="{975B6676-BB78-4269-898E-1DC72E745DE6}"/>
              </a:ext>
            </a:extLst>
          </p:cNvPr>
          <p:cNvPicPr/>
          <p:nvPr/>
        </p:nvPicPr>
        <p:blipFill rotWithShape="1">
          <a:blip r:embed="rId2" cstate="print">
            <a:extLst>
              <a:ext uri="{28A0092B-C50C-407E-A947-70E740481C1C}">
                <a14:useLocalDpi xmlns:a14="http://schemas.microsoft.com/office/drawing/2010/main" val="0"/>
              </a:ext>
            </a:extLst>
          </a:blip>
          <a:srcRect l="997" r="3809"/>
          <a:stretch/>
        </p:blipFill>
        <p:spPr bwMode="auto">
          <a:xfrm>
            <a:off x="188006" y="1542602"/>
            <a:ext cx="5706956" cy="377279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extLst>
            <a:ext uri="{53640926-AAD7-44D8-BBD7-CCE9431645EC}">
              <a14:shadowObscured xmlns:a14="http://schemas.microsoft.com/office/drawing/2010/main"/>
            </a:ext>
          </a:extLst>
        </p:spPr>
      </p:pic>
      <p:sp>
        <p:nvSpPr>
          <p:cNvPr id="3" name="İçerik Yer Tutucusu 2">
            <a:extLst>
              <a:ext uri="{FF2B5EF4-FFF2-40B4-BE49-F238E27FC236}">
                <a16:creationId xmlns:a16="http://schemas.microsoft.com/office/drawing/2014/main" id="{2D62526A-AE16-4246-919B-83451FDD7C97}"/>
              </a:ext>
            </a:extLst>
          </p:cNvPr>
          <p:cNvSpPr>
            <a:spLocks noGrp="1"/>
          </p:cNvSpPr>
          <p:nvPr>
            <p:ph idx="1"/>
          </p:nvPr>
        </p:nvSpPr>
        <p:spPr>
          <a:xfrm>
            <a:off x="5894962" y="1552965"/>
            <a:ext cx="5458838" cy="4711102"/>
          </a:xfrm>
        </p:spPr>
        <p:txBody>
          <a:bodyPr>
            <a:normAutofit fontScale="92500" lnSpcReduction="10000"/>
          </a:bodyPr>
          <a:lstStyle/>
          <a:p>
            <a:pPr>
              <a:buFont typeface="Wingdings" panose="05000000000000000000" pitchFamily="2" charset="2"/>
              <a:buChar char="ü"/>
            </a:pPr>
            <a:r>
              <a:rPr lang="tr-TR" sz="1700" dirty="0">
                <a:effectLst/>
                <a:latin typeface="Calibri Light" panose="020F0302020204030204" pitchFamily="34" charset="0"/>
                <a:ea typeface="MS Mincho" panose="02020609040205080304" pitchFamily="49" charset="-128"/>
                <a:cs typeface="Calibri Light" panose="020F0302020204030204" pitchFamily="34" charset="0"/>
              </a:rPr>
              <a:t>FB-CPU için bizden yapılması istenen işlem çarpma işlemidir ama bunu MUL komutuyla değil döngülerle yapmamız gerekmektedir.</a:t>
            </a:r>
          </a:p>
          <a:p>
            <a:pPr>
              <a:buFont typeface="Wingdings" panose="05000000000000000000" pitchFamily="2" charset="2"/>
              <a:buChar char="ü"/>
            </a:pPr>
            <a:r>
              <a:rPr lang="tr-TR" sz="1700" dirty="0">
                <a:effectLst/>
                <a:latin typeface="Calibri Light" panose="020F0302020204030204" pitchFamily="34" charset="0"/>
                <a:ea typeface="MS Mincho" panose="02020609040205080304" pitchFamily="49" charset="-128"/>
                <a:cs typeface="Calibri Light" panose="020F0302020204030204" pitchFamily="34" charset="0"/>
              </a:rPr>
              <a:t>Bellekte 51. adresteki değer LOD komutuyla </a:t>
            </a:r>
            <a:r>
              <a:rPr lang="tr-TR" sz="1700" dirty="0" err="1">
                <a:effectLst/>
                <a:latin typeface="Calibri Light" panose="020F0302020204030204" pitchFamily="34" charset="0"/>
                <a:ea typeface="MS Mincho" panose="02020609040205080304" pitchFamily="49" charset="-128"/>
                <a:cs typeface="Calibri Light" panose="020F0302020204030204" pitchFamily="34" charset="0"/>
              </a:rPr>
              <a:t>ACC’a</a:t>
            </a:r>
            <a:r>
              <a:rPr lang="tr-TR" sz="1700" dirty="0">
                <a:effectLst/>
                <a:latin typeface="Calibri Light" panose="020F0302020204030204" pitchFamily="34" charset="0"/>
                <a:ea typeface="MS Mincho" panose="02020609040205080304" pitchFamily="49" charset="-128"/>
                <a:cs typeface="Calibri Light" panose="020F0302020204030204" pitchFamily="34" charset="0"/>
              </a:rPr>
              <a:t> kayıt edilir. SUB komutuyla ACC içinde olan değerden 49 çıkartılır ve tekrar ACC saklayıcısının içine kaydedilir. JMZ komutu ile bir önceki basamakta yaptığımız işlemin (ACC-49) sonucu 0’a eşit mi değil mi diye kontrol edilir. 0’a eşit ise döngüden çıkar ve 10. adresteki işlemi gerçekleştirmeye gider. Yani 48. adresteki </a:t>
            </a:r>
            <a:r>
              <a:rPr lang="tr-TR" sz="1700" dirty="0" err="1">
                <a:effectLst/>
                <a:latin typeface="Calibri Light" panose="020F0302020204030204" pitchFamily="34" charset="0"/>
                <a:ea typeface="MS Mincho" panose="02020609040205080304" pitchFamily="49" charset="-128"/>
                <a:cs typeface="Calibri Light" panose="020F0302020204030204" pitchFamily="34" charset="0"/>
              </a:rPr>
              <a:t>temp’in</a:t>
            </a:r>
            <a:r>
              <a:rPr lang="tr-TR" sz="1700" dirty="0">
                <a:effectLst/>
                <a:latin typeface="Calibri Light" panose="020F0302020204030204" pitchFamily="34" charset="0"/>
                <a:ea typeface="MS Mincho" panose="02020609040205080304" pitchFamily="49" charset="-128"/>
                <a:cs typeface="Calibri Light" panose="020F0302020204030204" pitchFamily="34" charset="0"/>
              </a:rPr>
              <a:t> değerini ACC saklayıcısın içine yükler, STO ile ACC içindeki değeri 52. adrese kayıt eder ve sonra da HLT ile kodu bitirir. Bu şekilde döngülerle, MUL komutu kullanmadan sonuç belleğe kayıt edilir. </a:t>
            </a:r>
          </a:p>
          <a:p>
            <a:pPr>
              <a:buFont typeface="Wingdings" panose="05000000000000000000" pitchFamily="2" charset="2"/>
              <a:buChar char="ü"/>
            </a:pPr>
            <a:r>
              <a:rPr lang="tr-TR" sz="1700" dirty="0">
                <a:effectLst/>
                <a:latin typeface="Calibri Light" panose="020F0302020204030204" pitchFamily="34" charset="0"/>
                <a:ea typeface="MS Mincho" panose="02020609040205080304" pitchFamily="49" charset="-128"/>
                <a:cs typeface="Calibri Light" panose="020F0302020204030204" pitchFamily="34" charset="0"/>
              </a:rPr>
              <a:t>Ama JMZ 0’a eşit değilse ACC-49, 0 oluncaya kadar dönmeye devam eder. Kontrolden sonra 48. adrese </a:t>
            </a:r>
            <a:r>
              <a:rPr lang="tr-TR" sz="1700" dirty="0" err="1">
                <a:effectLst/>
                <a:latin typeface="Calibri Light" panose="020F0302020204030204" pitchFamily="34" charset="0"/>
                <a:ea typeface="MS Mincho" panose="02020609040205080304" pitchFamily="49" charset="-128"/>
                <a:cs typeface="Calibri Light" panose="020F0302020204030204" pitchFamily="34" charset="0"/>
              </a:rPr>
              <a:t>temp</a:t>
            </a:r>
            <a:r>
              <a:rPr lang="tr-TR" sz="1700" dirty="0">
                <a:effectLst/>
                <a:latin typeface="Calibri Light" panose="020F0302020204030204" pitchFamily="34" charset="0"/>
                <a:ea typeface="MS Mincho" panose="02020609040205080304" pitchFamily="49" charset="-128"/>
                <a:cs typeface="Calibri Light" panose="020F0302020204030204" pitchFamily="34" charset="0"/>
              </a:rPr>
              <a:t> değerini LOD ile yükler. 50. adresteki değeri </a:t>
            </a:r>
            <a:r>
              <a:rPr lang="tr-TR" sz="1700" dirty="0" err="1">
                <a:effectLst/>
                <a:latin typeface="Calibri Light" panose="020F0302020204030204" pitchFamily="34" charset="0"/>
                <a:ea typeface="MS Mincho" panose="02020609040205080304" pitchFamily="49" charset="-128"/>
                <a:cs typeface="Calibri Light" panose="020F0302020204030204" pitchFamily="34" charset="0"/>
              </a:rPr>
              <a:t>ACC’ın</a:t>
            </a:r>
            <a:r>
              <a:rPr lang="tr-TR" sz="1700" dirty="0">
                <a:effectLst/>
                <a:latin typeface="Calibri Light" panose="020F0302020204030204" pitchFamily="34" charset="0"/>
                <a:ea typeface="MS Mincho" panose="02020609040205080304" pitchFamily="49" charset="-128"/>
                <a:cs typeface="Calibri Light" panose="020F0302020204030204" pitchFamily="34" charset="0"/>
              </a:rPr>
              <a:t> üstüne ADD ile ekler. 48. adrese gider ve </a:t>
            </a:r>
            <a:r>
              <a:rPr lang="tr-TR" sz="1700" dirty="0" err="1">
                <a:effectLst/>
                <a:latin typeface="Calibri Light" panose="020F0302020204030204" pitchFamily="34" charset="0"/>
                <a:ea typeface="MS Mincho" panose="02020609040205080304" pitchFamily="49" charset="-128"/>
                <a:cs typeface="Calibri Light" panose="020F0302020204030204" pitchFamily="34" charset="0"/>
              </a:rPr>
              <a:t>ACC’nin</a:t>
            </a:r>
            <a:r>
              <a:rPr lang="tr-TR" sz="1700" dirty="0">
                <a:effectLst/>
                <a:latin typeface="Calibri Light" panose="020F0302020204030204" pitchFamily="34" charset="0"/>
                <a:ea typeface="MS Mincho" panose="02020609040205080304" pitchFamily="49" charset="-128"/>
                <a:cs typeface="Calibri Light" panose="020F0302020204030204" pitchFamily="34" charset="0"/>
              </a:rPr>
              <a:t> değerini STO </a:t>
            </a:r>
            <a:r>
              <a:rPr lang="tr-TR" sz="1700" dirty="0" err="1">
                <a:effectLst/>
                <a:latin typeface="Calibri Light" panose="020F0302020204030204" pitchFamily="34" charset="0"/>
                <a:ea typeface="MS Mincho" panose="02020609040205080304" pitchFamily="49" charset="-128"/>
                <a:cs typeface="Calibri Light" panose="020F0302020204030204" pitchFamily="34" charset="0"/>
              </a:rPr>
              <a:t>temp’e</a:t>
            </a:r>
            <a:r>
              <a:rPr lang="tr-TR" sz="1700" dirty="0">
                <a:effectLst/>
                <a:latin typeface="Calibri Light" panose="020F0302020204030204" pitchFamily="34" charset="0"/>
                <a:ea typeface="MS Mincho" panose="02020609040205080304" pitchFamily="49" charset="-128"/>
                <a:cs typeface="Calibri Light" panose="020F0302020204030204" pitchFamily="34" charset="0"/>
              </a:rPr>
              <a:t> kayıt eder. 49. adresteki değeri </a:t>
            </a:r>
            <a:r>
              <a:rPr lang="tr-TR" sz="1700" dirty="0" err="1">
                <a:effectLst/>
                <a:latin typeface="Calibri Light" panose="020F0302020204030204" pitchFamily="34" charset="0"/>
                <a:ea typeface="MS Mincho" panose="02020609040205080304" pitchFamily="49" charset="-128"/>
                <a:cs typeface="Calibri Light" panose="020F0302020204030204" pitchFamily="34" charset="0"/>
              </a:rPr>
              <a:t>ACC’nin</a:t>
            </a:r>
            <a:r>
              <a:rPr lang="tr-TR" sz="1700" dirty="0">
                <a:effectLst/>
                <a:latin typeface="Calibri Light" panose="020F0302020204030204" pitchFamily="34" charset="0"/>
                <a:ea typeface="MS Mincho" panose="02020609040205080304" pitchFamily="49" charset="-128"/>
                <a:cs typeface="Calibri Light" panose="020F0302020204030204" pitchFamily="34" charset="0"/>
              </a:rPr>
              <a:t> içine atar ve 46. adresteki değer ile toplar ve 49. adrese tekrar kayıt eder. JMP komutuyla tekrar 0. Satıra yani döngünün başına döner</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a:t>
            </a:r>
            <a:r>
              <a:rPr lang="tr-TR" sz="1800" i="1" dirty="0">
                <a:effectLst/>
                <a:latin typeface="Calibri Light" panose="020F0302020204030204" pitchFamily="34" charset="0"/>
                <a:ea typeface="Times New Roman" panose="02020603050405020304" pitchFamily="18" charset="0"/>
                <a:cs typeface="Calibri Light" panose="020F0302020204030204" pitchFamily="34" charset="0"/>
              </a:rPr>
              <a:t> </a:t>
            </a:r>
            <a:endParaRPr lang="tr-TR" sz="1800" dirty="0">
              <a:effectLst/>
              <a:latin typeface="Calibri Light" panose="020F0302020204030204" pitchFamily="34" charset="0"/>
              <a:ea typeface="Times New Roman" panose="02020603050405020304" pitchFamily="18" charset="0"/>
              <a:cs typeface="Calibri Light" panose="020F0302020204030204" pitchFamily="34" charset="0"/>
            </a:endParaRPr>
          </a:p>
        </p:txBody>
      </p:sp>
    </p:spTree>
    <p:extLst>
      <p:ext uri="{BB962C8B-B14F-4D97-AF65-F5344CB8AC3E}">
        <p14:creationId xmlns:p14="http://schemas.microsoft.com/office/powerpoint/2010/main" val="2965416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F9960D-CD36-41AD-B287-2E3DD72C3746}"/>
              </a:ext>
            </a:extLst>
          </p:cNvPr>
          <p:cNvSpPr>
            <a:spLocks noGrp="1"/>
          </p:cNvSpPr>
          <p:nvPr>
            <p:ph type="title"/>
          </p:nvPr>
        </p:nvSpPr>
        <p:spPr>
          <a:xfrm>
            <a:off x="303655" y="975326"/>
            <a:ext cx="10515600" cy="1325563"/>
          </a:xfrm>
        </p:spPr>
        <p:txBody>
          <a:bodyPr/>
          <a:lstStyle/>
          <a:p>
            <a:r>
              <a:rPr lang="tr-TR" sz="3600" b="1" u="none" strike="noStrike" kern="0" cap="small" dirty="0">
                <a:effectLst/>
                <a:latin typeface="Calibri Light" panose="020F0302020204030204" pitchFamily="34" charset="0"/>
                <a:ea typeface="MS Mincho" panose="02020609040205080304" pitchFamily="49" charset="-128"/>
                <a:cs typeface="Calibri Light" panose="020F0302020204030204" pitchFamily="34" charset="0"/>
              </a:rPr>
              <a:t>Sonuçlar</a:t>
            </a:r>
            <a:br>
              <a:rPr lang="tr-TR" sz="1800" b="1" u="none" strike="noStrike" kern="0" cap="small" dirty="0">
                <a:effectLst/>
                <a:latin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63ED0CC0-5DC6-4FA8-9556-7CC5BA8BDBEB}"/>
              </a:ext>
            </a:extLst>
          </p:cNvPr>
          <p:cNvSpPr>
            <a:spLocks noGrp="1"/>
          </p:cNvSpPr>
          <p:nvPr>
            <p:ph idx="1"/>
          </p:nvPr>
        </p:nvSpPr>
        <p:spPr>
          <a:xfrm>
            <a:off x="-1" y="1892737"/>
            <a:ext cx="11827379" cy="2499801"/>
          </a:xfrm>
        </p:spPr>
        <p:txBody>
          <a:bodyPr/>
          <a:lstStyle/>
          <a:p>
            <a:pPr marL="514350" indent="-285750" algn="just">
              <a:lnSpc>
                <a:spcPct val="95000"/>
              </a:lnSpc>
              <a:spcAft>
                <a:spcPts val="600"/>
              </a:spcAft>
              <a:buFont typeface="Wingdings" panose="05000000000000000000" pitchFamily="2" charset="2"/>
              <a:buChar char="ü"/>
              <a:tabLst>
                <a:tab pos="182880" algn="l"/>
              </a:tabLst>
            </a:pPr>
            <a:r>
              <a:rPr lang="tr-TR" sz="1800" spc="-5" dirty="0">
                <a:effectLst/>
                <a:latin typeface="Calibri Light" panose="020F0302020204030204" pitchFamily="34" charset="0"/>
                <a:ea typeface="MS Mincho" panose="02020609040205080304" pitchFamily="49" charset="-128"/>
              </a:rPr>
              <a:t>Geliştirilen işlemcinin desteklediği işlemler, FB-CPU ISA (</a:t>
            </a:r>
            <a:r>
              <a:rPr lang="tr-TR" sz="1800" spc="-5" dirty="0" err="1">
                <a:effectLst/>
                <a:latin typeface="Calibri Light" panose="020F0302020204030204" pitchFamily="34" charset="0"/>
                <a:ea typeface="MS Mincho" panose="02020609040205080304" pitchFamily="49" charset="-128"/>
              </a:rPr>
              <a:t>Instruction</a:t>
            </a:r>
            <a:r>
              <a:rPr lang="tr-TR" sz="1800" spc="-5" dirty="0">
                <a:effectLst/>
                <a:latin typeface="Calibri Light" panose="020F0302020204030204" pitchFamily="34" charset="0"/>
                <a:ea typeface="MS Mincho" panose="02020609040205080304" pitchFamily="49" charset="-128"/>
              </a:rPr>
              <a:t> Set Architecture) tablosundan alınmıştır. FB işlemcisini </a:t>
            </a:r>
            <a:r>
              <a:rPr lang="tr-TR" sz="1800" spc="-5" dirty="0" err="1">
                <a:effectLst/>
                <a:latin typeface="Calibri Light" panose="020F0302020204030204" pitchFamily="34" charset="0"/>
                <a:ea typeface="MS Mincho" panose="02020609040205080304" pitchFamily="49" charset="-128"/>
              </a:rPr>
              <a:t>verilog</a:t>
            </a:r>
            <a:r>
              <a:rPr lang="tr-TR" sz="1800" spc="-5" dirty="0">
                <a:effectLst/>
                <a:latin typeface="Calibri Light" panose="020F0302020204030204" pitchFamily="34" charset="0"/>
                <a:ea typeface="MS Mincho" panose="02020609040205080304" pitchFamily="49" charset="-128"/>
              </a:rPr>
              <a:t> dilinde ifade ederken ALU yani aritmetik işlem ünitesi aritmetik işlemlerin gerçekleştirildiği bölümdür. FB-CPU’da 3 adet aritmetik işlem vardır. Bunlar toplama, çıkarma ve çarpmadır. Gelen operasyon koduna göre işlemler yapılıp ACC saklayıcısına yazılır.</a:t>
            </a:r>
            <a:endParaRPr lang="tr-TR" sz="1800" spc="-5" dirty="0">
              <a:effectLst/>
              <a:latin typeface="Times New Roman" panose="02020603050405020304" pitchFamily="18" charset="0"/>
              <a:ea typeface="MS Mincho" panose="02020609040205080304" pitchFamily="49" charset="-128"/>
            </a:endParaRPr>
          </a:p>
          <a:p>
            <a:pPr marL="514350" indent="-285750" algn="just">
              <a:lnSpc>
                <a:spcPct val="95000"/>
              </a:lnSpc>
              <a:spcAft>
                <a:spcPts val="600"/>
              </a:spcAft>
              <a:buFont typeface="Wingdings" panose="05000000000000000000" pitchFamily="2" charset="2"/>
              <a:buChar char="ü"/>
              <a:tabLst>
                <a:tab pos="182880" algn="l"/>
              </a:tabLst>
            </a:pPr>
            <a:r>
              <a:rPr lang="en-US" sz="1800" spc="-5" dirty="0">
                <a:effectLst/>
                <a:latin typeface="Calibri Light" panose="020F0302020204030204" pitchFamily="34" charset="0"/>
                <a:ea typeface="MS Mincho" panose="02020609040205080304" pitchFamily="49" charset="-128"/>
              </a:rPr>
              <a:t>Test </a:t>
            </a:r>
            <a:r>
              <a:rPr lang="en-US" sz="1800" spc="-5" dirty="0" err="1">
                <a:effectLst/>
                <a:latin typeface="Calibri Light" panose="020F0302020204030204" pitchFamily="34" charset="0"/>
                <a:ea typeface="MS Mincho" panose="02020609040205080304" pitchFamily="49" charset="-128"/>
              </a:rPr>
              <a:t>yazılımı</a:t>
            </a:r>
            <a:r>
              <a:rPr lang="en-US" sz="1800" spc="-5" dirty="0">
                <a:effectLst/>
                <a:latin typeface="Calibri Light" panose="020F0302020204030204" pitchFamily="34" charset="0"/>
                <a:ea typeface="MS Mincho" panose="02020609040205080304" pitchFamily="49" charset="-128"/>
              </a:rPr>
              <a:t>(</a:t>
            </a:r>
            <a:r>
              <a:rPr lang="en-US" sz="1800" spc="-5" dirty="0" err="1">
                <a:effectLst/>
                <a:latin typeface="Calibri Light" panose="020F0302020204030204" pitchFamily="34" charset="0"/>
                <a:ea typeface="MS Mincho" panose="02020609040205080304" pitchFamily="49" charset="-128"/>
              </a:rPr>
              <a:t>test_case</a:t>
            </a:r>
            <a:r>
              <a:rPr lang="en-US" sz="1800" spc="-5" dirty="0">
                <a:effectLst/>
                <a:latin typeface="Calibri Light" panose="020F0302020204030204" pitchFamily="34" charset="0"/>
                <a:ea typeface="MS Mincho" panose="02020609040205080304" pitchFamily="49" charset="-128"/>
              </a:rPr>
              <a:t>)1, test </a:t>
            </a:r>
            <a:r>
              <a:rPr lang="en-US" sz="1800" spc="-5" dirty="0" err="1">
                <a:effectLst/>
                <a:latin typeface="Calibri Light" panose="020F0302020204030204" pitchFamily="34" charset="0"/>
                <a:ea typeface="MS Mincho" panose="02020609040205080304" pitchFamily="49" charset="-128"/>
              </a:rPr>
              <a:t>yazılımı</a:t>
            </a:r>
            <a:r>
              <a:rPr lang="en-US" sz="1800" spc="-5" dirty="0">
                <a:effectLst/>
                <a:latin typeface="Calibri Light" panose="020F0302020204030204" pitchFamily="34" charset="0"/>
                <a:ea typeface="MS Mincho" panose="02020609040205080304" pitchFamily="49" charset="-128"/>
              </a:rPr>
              <a:t> 2 </a:t>
            </a:r>
            <a:r>
              <a:rPr lang="en-US" sz="1800" spc="-5" dirty="0" err="1">
                <a:effectLst/>
                <a:latin typeface="Calibri Light" panose="020F0302020204030204" pitchFamily="34" charset="0"/>
                <a:ea typeface="MS Mincho" panose="02020609040205080304" pitchFamily="49" charset="-128"/>
              </a:rPr>
              <a:t>ve</a:t>
            </a:r>
            <a:r>
              <a:rPr lang="en-US" sz="1800" spc="-5" dirty="0">
                <a:effectLst/>
                <a:latin typeface="Calibri Light" panose="020F0302020204030204" pitchFamily="34" charset="0"/>
                <a:ea typeface="MS Mincho" panose="02020609040205080304" pitchFamily="49" charset="-128"/>
              </a:rPr>
              <a:t> test </a:t>
            </a:r>
            <a:r>
              <a:rPr lang="en-US" sz="1800" spc="-5" dirty="0" err="1">
                <a:effectLst/>
                <a:latin typeface="Calibri Light" panose="020F0302020204030204" pitchFamily="34" charset="0"/>
                <a:ea typeface="MS Mincho" panose="02020609040205080304" pitchFamily="49" charset="-128"/>
              </a:rPr>
              <a:t>yazılımı</a:t>
            </a:r>
            <a:r>
              <a:rPr lang="en-US" sz="1800" spc="-5" dirty="0">
                <a:effectLst/>
                <a:latin typeface="Calibri Light" panose="020F0302020204030204" pitchFamily="34" charset="0"/>
                <a:ea typeface="MS Mincho" panose="02020609040205080304" pitchFamily="49" charset="-128"/>
              </a:rPr>
              <a:t> 3 </a:t>
            </a:r>
            <a:r>
              <a:rPr lang="en-US" sz="1800" spc="-5" dirty="0" err="1">
                <a:effectLst/>
                <a:latin typeface="Calibri Light" panose="020F0302020204030204" pitchFamily="34" charset="0"/>
                <a:ea typeface="MS Mincho" panose="02020609040205080304" pitchFamily="49" charset="-128"/>
              </a:rPr>
              <a:t>tek</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tek</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denenerek</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Vivado</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üzerindeki</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simülasyon</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üzerinden</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incelenmiştir</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Algoritmik</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düşünce</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yeteneğimiz</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gelişmiş</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ve</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verilog</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diline</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olan</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hakimiyetimiz</a:t>
            </a:r>
            <a:r>
              <a:rPr lang="en-US" sz="1800" spc="-5" dirty="0">
                <a:effectLst/>
                <a:latin typeface="Calibri Light" panose="020F0302020204030204" pitchFamily="34" charset="0"/>
                <a:ea typeface="MS Mincho" panose="02020609040205080304" pitchFamily="49" charset="-128"/>
              </a:rPr>
              <a:t> </a:t>
            </a:r>
            <a:r>
              <a:rPr lang="en-US" sz="1800" spc="-5" dirty="0" err="1">
                <a:effectLst/>
                <a:latin typeface="Calibri Light" panose="020F0302020204030204" pitchFamily="34" charset="0"/>
                <a:ea typeface="MS Mincho" panose="02020609040205080304" pitchFamily="49" charset="-128"/>
              </a:rPr>
              <a:t>artmıştır</a:t>
            </a:r>
            <a:r>
              <a:rPr lang="en-US" sz="1800" spc="-5" dirty="0">
                <a:effectLst/>
                <a:latin typeface="Calibri Light" panose="020F0302020204030204" pitchFamily="34" charset="0"/>
                <a:ea typeface="MS Mincho" panose="02020609040205080304" pitchFamily="49" charset="-128"/>
              </a:rPr>
              <a:t>.</a:t>
            </a:r>
            <a:endParaRPr lang="tr-TR" sz="1800" spc="-5" dirty="0">
              <a:effectLst/>
              <a:latin typeface="Times New Roman" panose="02020603050405020304" pitchFamily="18" charset="0"/>
              <a:ea typeface="MS Mincho" panose="02020609040205080304" pitchFamily="49" charset="-128"/>
            </a:endParaRPr>
          </a:p>
          <a:p>
            <a:endParaRPr lang="tr-TR" dirty="0"/>
          </a:p>
        </p:txBody>
      </p:sp>
    </p:spTree>
    <p:extLst>
      <p:ext uri="{BB962C8B-B14F-4D97-AF65-F5344CB8AC3E}">
        <p14:creationId xmlns:p14="http://schemas.microsoft.com/office/powerpoint/2010/main" val="131699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a:extLst>
              <a:ext uri="{FF2B5EF4-FFF2-40B4-BE49-F238E27FC236}">
                <a16:creationId xmlns:a16="http://schemas.microsoft.com/office/drawing/2014/main" id="{0BA84CF2-26FC-47E4-9AB0-426C422CBBBF}"/>
              </a:ext>
            </a:extLst>
          </p:cNvPr>
          <p:cNvPicPr>
            <a:picLocks noChangeAspect="1"/>
          </p:cNvPicPr>
          <p:nvPr/>
        </p:nvPicPr>
        <p:blipFill>
          <a:blip r:embed="rId2"/>
          <a:stretch>
            <a:fillRect/>
          </a:stretch>
        </p:blipFill>
        <p:spPr>
          <a:xfrm>
            <a:off x="6611058" y="3718722"/>
            <a:ext cx="5580942" cy="3139279"/>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30" name="Oval 29">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F492C7E3-F13E-4932-ADAF-35D337676059}"/>
              </a:ext>
            </a:extLst>
          </p:cNvPr>
          <p:cNvSpPr>
            <a:spLocks noGrp="1"/>
          </p:cNvSpPr>
          <p:nvPr>
            <p:ph type="title"/>
          </p:nvPr>
        </p:nvSpPr>
        <p:spPr>
          <a:xfrm>
            <a:off x="376305" y="777667"/>
            <a:ext cx="9024069" cy="735174"/>
          </a:xfrm>
        </p:spPr>
        <p:txBody>
          <a:bodyPr vert="horz" lIns="91440" tIns="45720" rIns="91440" bIns="45720" rtlCol="0" anchor="ctr">
            <a:normAutofit/>
          </a:bodyPr>
          <a:lstStyle/>
          <a:p>
            <a:r>
              <a:rPr lang="en-US" sz="3600" kern="1200" dirty="0">
                <a:latin typeface="Tw Cen MT (Başlıklar)"/>
                <a:cs typeface="Calibri Light" panose="020F0302020204030204" pitchFamily="34" charset="0"/>
              </a:rPr>
              <a:t>PROJENİN AMACI</a:t>
            </a:r>
          </a:p>
        </p:txBody>
      </p:sp>
      <p:sp>
        <p:nvSpPr>
          <p:cNvPr id="13" name="Metin kutusu 12">
            <a:extLst>
              <a:ext uri="{FF2B5EF4-FFF2-40B4-BE49-F238E27FC236}">
                <a16:creationId xmlns:a16="http://schemas.microsoft.com/office/drawing/2014/main" id="{DBD9538C-3BF9-4D7D-815C-3DD02EEF252F}"/>
              </a:ext>
            </a:extLst>
          </p:cNvPr>
          <p:cNvSpPr txBox="1"/>
          <p:nvPr/>
        </p:nvSpPr>
        <p:spPr>
          <a:xfrm>
            <a:off x="419100" y="1834014"/>
            <a:ext cx="5772858" cy="4566786"/>
          </a:xfrm>
          <a:prstGeom prst="rect">
            <a:avLst/>
          </a:prstGeom>
        </p:spPr>
        <p:txBody>
          <a:bodyPr vert="horz" lIns="91440" tIns="45720" rIns="91440" bIns="45720" rtlCol="0">
            <a:normAutofit/>
          </a:bodyPr>
          <a:lstStyle/>
          <a:p>
            <a:pPr marL="342900" indent="-342900">
              <a:lnSpc>
                <a:spcPct val="90000"/>
              </a:lnSpc>
              <a:spcAft>
                <a:spcPts val="800"/>
              </a:spcAft>
              <a:buFont typeface="Wingdings" panose="05000000000000000000" pitchFamily="2" charset="2"/>
              <a:buChar char="ü"/>
            </a:pPr>
            <a:r>
              <a:rPr lang="en-US" sz="2400" dirty="0">
                <a:latin typeface="Calibri Light" panose="020F0302020204030204" pitchFamily="34" charset="0"/>
                <a:cs typeface="Calibri Light" panose="020F0302020204030204" pitchFamily="34" charset="0"/>
              </a:rPr>
              <a:t>FB </a:t>
            </a:r>
            <a:r>
              <a:rPr lang="tr-TR" sz="2400" dirty="0">
                <a:latin typeface="Calibri Light" panose="020F0302020204030204" pitchFamily="34" charset="0"/>
                <a:cs typeface="Calibri Light" panose="020F0302020204030204" pitchFamily="34" charset="0"/>
              </a:rPr>
              <a:t>-</a:t>
            </a:r>
            <a:r>
              <a:rPr lang="en-US" sz="2400" dirty="0">
                <a:latin typeface="Calibri Light" panose="020F0302020204030204" pitchFamily="34" charset="0"/>
                <a:cs typeface="Calibri Light" panose="020F0302020204030204" pitchFamily="34" charset="0"/>
              </a:rPr>
              <a:t>CPU </a:t>
            </a:r>
            <a:r>
              <a:rPr lang="tr-TR" sz="2400" dirty="0">
                <a:latin typeface="Calibri Light" panose="020F0302020204030204" pitchFamily="34" charset="0"/>
                <a:cs typeface="Calibri Light" panose="020F0302020204030204" pitchFamily="34" charset="0"/>
              </a:rPr>
              <a:t>i</a:t>
            </a:r>
            <a:r>
              <a:rPr lang="en-US" sz="2400" dirty="0" err="1">
                <a:latin typeface="Calibri Light" panose="020F0302020204030204" pitchFamily="34" charset="0"/>
                <a:cs typeface="Calibri Light" panose="020F0302020204030204" pitchFamily="34" charset="0"/>
              </a:rPr>
              <a:t>simli</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işlemcinin</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tasarım</a:t>
            </a:r>
            <a:r>
              <a:rPr lang="tr-TR" sz="2400" dirty="0" err="1">
                <a:latin typeface="Calibri Light" panose="020F0302020204030204" pitchFamily="34" charset="0"/>
                <a:cs typeface="Calibri Light" panose="020F0302020204030204" pitchFamily="34" charset="0"/>
              </a:rPr>
              <a:t>ın</a:t>
            </a:r>
            <a:r>
              <a:rPr lang="en-US" sz="2400" dirty="0">
                <a:latin typeface="Calibri Light" panose="020F0302020204030204" pitchFamily="34" charset="0"/>
                <a:cs typeface="Calibri Light" panose="020F0302020204030204" pitchFamily="34" charset="0"/>
              </a:rPr>
              <a:t>da </a:t>
            </a:r>
            <a:r>
              <a:rPr lang="tr-TR" sz="2400" dirty="0">
                <a:latin typeface="Calibri Light" panose="020F0302020204030204" pitchFamily="34" charset="0"/>
                <a:cs typeface="Calibri Light" panose="020F0302020204030204" pitchFamily="34" charset="0"/>
              </a:rPr>
              <a:t> </a:t>
            </a:r>
            <a:r>
              <a:rPr lang="en-US" sz="2400" dirty="0">
                <a:latin typeface="Calibri Light" panose="020F0302020204030204" pitchFamily="34" charset="0"/>
                <a:cs typeface="Calibri Light" panose="020F0302020204030204" pitchFamily="34" charset="0"/>
              </a:rPr>
              <a:t>VON</a:t>
            </a:r>
            <a:r>
              <a:rPr lang="tr-TR" sz="2400" dirty="0">
                <a:latin typeface="Calibri Light" panose="020F0302020204030204" pitchFamily="34" charset="0"/>
                <a:cs typeface="Calibri Light" panose="020F0302020204030204" pitchFamily="34" charset="0"/>
              </a:rPr>
              <a:t>-</a:t>
            </a:r>
            <a:r>
              <a:rPr lang="en-US" sz="2400" dirty="0">
                <a:latin typeface="Calibri Light" panose="020F0302020204030204" pitchFamily="34" charset="0"/>
                <a:cs typeface="Calibri Light" panose="020F0302020204030204" pitchFamily="34" charset="0"/>
              </a:rPr>
              <a:t> NEUMANN </a:t>
            </a:r>
            <a:r>
              <a:rPr lang="en-US" sz="2400" dirty="0" err="1">
                <a:latin typeface="Calibri Light" panose="020F0302020204030204" pitchFamily="34" charset="0"/>
                <a:cs typeface="Calibri Light" panose="020F0302020204030204" pitchFamily="34" charset="0"/>
              </a:rPr>
              <a:t>mimarisi</a:t>
            </a:r>
            <a:r>
              <a:rPr lang="tr-TR" sz="2400" dirty="0" err="1">
                <a:latin typeface="Calibri Light" panose="020F0302020204030204" pitchFamily="34" charset="0"/>
                <a:cs typeface="Calibri Light" panose="020F0302020204030204" pitchFamily="34" charset="0"/>
              </a:rPr>
              <a:t>ni</a:t>
            </a:r>
            <a:r>
              <a:rPr lang="tr-TR" sz="2400" dirty="0">
                <a:latin typeface="Calibri Light" panose="020F0302020204030204" pitchFamily="34" charset="0"/>
                <a:cs typeface="Calibri Light" panose="020F0302020204030204" pitchFamily="34" charset="0"/>
              </a:rPr>
              <a:t> baz aldık </a:t>
            </a:r>
            <a:r>
              <a:rPr lang="en-US" sz="2400" dirty="0" err="1">
                <a:latin typeface="Calibri Light" panose="020F0302020204030204" pitchFamily="34" charset="0"/>
                <a:cs typeface="Calibri Light" panose="020F0302020204030204" pitchFamily="34" charset="0"/>
              </a:rPr>
              <a:t>ve</a:t>
            </a:r>
            <a:r>
              <a:rPr lang="en-US" sz="2400" dirty="0">
                <a:latin typeface="Calibri Light" panose="020F0302020204030204" pitchFamily="34" charset="0"/>
                <a:cs typeface="Calibri Light" panose="020F0302020204030204" pitchFamily="34" charset="0"/>
              </a:rPr>
              <a:t> durum </a:t>
            </a:r>
            <a:r>
              <a:rPr lang="en-US" sz="2400" dirty="0" err="1">
                <a:latin typeface="Calibri Light" panose="020F0302020204030204" pitchFamily="34" charset="0"/>
                <a:cs typeface="Calibri Light" panose="020F0302020204030204" pitchFamily="34" charset="0"/>
              </a:rPr>
              <a:t>makinesi</a:t>
            </a:r>
            <a:r>
              <a:rPr lang="tr-TR" sz="2400" dirty="0" err="1">
                <a:latin typeface="Calibri Light" panose="020F0302020204030204" pitchFamily="34" charset="0"/>
                <a:cs typeface="Calibri Light" panose="020F0302020204030204" pitchFamily="34" charset="0"/>
              </a:rPr>
              <a:t>ni</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kullanıldı</a:t>
            </a:r>
            <a:r>
              <a:rPr lang="tr-TR" sz="2400" dirty="0">
                <a:latin typeface="Calibri Light" panose="020F0302020204030204" pitchFamily="34" charset="0"/>
                <a:cs typeface="Calibri Light" panose="020F0302020204030204" pitchFamily="34" charset="0"/>
              </a:rPr>
              <a:t>k</a:t>
            </a:r>
            <a:r>
              <a:rPr lang="en-US" sz="2400" dirty="0">
                <a:latin typeface="Calibri Light" panose="020F0302020204030204" pitchFamily="34" charset="0"/>
                <a:cs typeface="Calibri Light" panose="020F0302020204030204" pitchFamily="34" charset="0"/>
              </a:rPr>
              <a:t>.</a:t>
            </a:r>
            <a:r>
              <a:rPr lang="tr-TR"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Kontrol</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üniteleri</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ve</a:t>
            </a:r>
            <a:r>
              <a:rPr lang="en-US" sz="2400" dirty="0">
                <a:latin typeface="Calibri Light" panose="020F0302020204030204" pitchFamily="34" charset="0"/>
                <a:cs typeface="Calibri Light" panose="020F0302020204030204" pitchFamily="34" charset="0"/>
              </a:rPr>
              <a:t> ALU </a:t>
            </a:r>
            <a:r>
              <a:rPr lang="en-US" sz="2400" dirty="0" err="1">
                <a:latin typeface="Calibri Light" panose="020F0302020204030204" pitchFamily="34" charset="0"/>
                <a:cs typeface="Calibri Light" panose="020F0302020204030204" pitchFamily="34" charset="0"/>
              </a:rPr>
              <a:t>sistemleri</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kullanılarak</a:t>
            </a:r>
            <a:r>
              <a:rPr lang="en-US" sz="2400" dirty="0">
                <a:latin typeface="Calibri Light" panose="020F0302020204030204" pitchFamily="34" charset="0"/>
                <a:cs typeface="Calibri Light" panose="020F0302020204030204" pitchFamily="34" charset="0"/>
              </a:rPr>
              <a:t> </a:t>
            </a:r>
            <a:r>
              <a:rPr lang="tr-TR" sz="2400" dirty="0" err="1">
                <a:latin typeface="Calibri Light" panose="020F0302020204030204" pitchFamily="34" charset="0"/>
                <a:cs typeface="Calibri Light" panose="020F0302020204030204" pitchFamily="34" charset="0"/>
              </a:rPr>
              <a:t>assembly</a:t>
            </a:r>
            <a:r>
              <a:rPr lang="tr-TR" sz="2400" dirty="0">
                <a:latin typeface="Calibri Light" panose="020F0302020204030204" pitchFamily="34" charset="0"/>
                <a:cs typeface="Calibri Light" panose="020F0302020204030204" pitchFamily="34" charset="0"/>
              </a:rPr>
              <a:t> dilinde test kodları ile test edildi.</a:t>
            </a:r>
            <a:endParaRPr lang="en-US" sz="2400" dirty="0">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9147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E26C8610-DD3A-46E3-925D-C3EE705BB36D}"/>
              </a:ext>
            </a:extLst>
          </p:cNvPr>
          <p:cNvSpPr>
            <a:spLocks noGrp="1"/>
          </p:cNvSpPr>
          <p:nvPr>
            <p:ph type="title"/>
          </p:nvPr>
        </p:nvSpPr>
        <p:spPr>
          <a:xfrm>
            <a:off x="5894962" y="453717"/>
            <a:ext cx="5458838" cy="1325563"/>
          </a:xfrm>
        </p:spPr>
        <p:txBody>
          <a:bodyPr>
            <a:normAutofit/>
          </a:bodyPr>
          <a:lstStyle/>
          <a:p>
            <a:r>
              <a:rPr lang="tr-TR" dirty="0"/>
              <a:t>SİSTEM MİMARİSİ</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a:extLst>
              <a:ext uri="{FF2B5EF4-FFF2-40B4-BE49-F238E27FC236}">
                <a16:creationId xmlns:a16="http://schemas.microsoft.com/office/drawing/2014/main" id="{6374D309-E51F-4704-8BC8-9AD89D90F971}"/>
              </a:ext>
            </a:extLst>
          </p:cNvPr>
          <p:cNvPicPr/>
          <p:nvPr/>
        </p:nvPicPr>
        <p:blipFill rotWithShape="1">
          <a:blip r:embed="rId2" cstate="print">
            <a:extLst>
              <a:ext uri="{28A0092B-C50C-407E-A947-70E740481C1C}">
                <a14:useLocalDpi xmlns:a14="http://schemas.microsoft.com/office/drawing/2010/main" val="0"/>
              </a:ext>
            </a:extLst>
          </a:blip>
          <a:srcRect t="7077"/>
          <a:stretch/>
        </p:blipFill>
        <p:spPr bwMode="auto">
          <a:xfrm>
            <a:off x="703182" y="1779280"/>
            <a:ext cx="4777381" cy="312969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extLst>
            <a:ext uri="{53640926-AAD7-44D8-BBD7-CCE9431645EC}">
              <a14:shadowObscured xmlns:a14="http://schemas.microsoft.com/office/drawing/2010/main"/>
            </a:ext>
          </a:extLst>
        </p:spPr>
      </p:pic>
      <p:sp>
        <p:nvSpPr>
          <p:cNvPr id="3" name="İçerik Yer Tutucusu 2">
            <a:extLst>
              <a:ext uri="{FF2B5EF4-FFF2-40B4-BE49-F238E27FC236}">
                <a16:creationId xmlns:a16="http://schemas.microsoft.com/office/drawing/2014/main" id="{21B7ADFC-637A-4F1F-8F0E-DC52A147A867}"/>
              </a:ext>
            </a:extLst>
          </p:cNvPr>
          <p:cNvSpPr>
            <a:spLocks noGrp="1"/>
          </p:cNvSpPr>
          <p:nvPr>
            <p:ph idx="1"/>
          </p:nvPr>
        </p:nvSpPr>
        <p:spPr>
          <a:xfrm>
            <a:off x="5894962" y="1984443"/>
            <a:ext cx="5458838" cy="4192520"/>
          </a:xfrm>
        </p:spPr>
        <p:txBody>
          <a:bodyPr>
            <a:normAutofit/>
          </a:bodyPr>
          <a:lstStyle/>
          <a:p>
            <a:r>
              <a:rPr lang="tr-TR" sz="1500" spc="0" dirty="0">
                <a:effectLst/>
                <a:latin typeface="Calibri Light" panose="020F0302020204030204" pitchFamily="34" charset="0"/>
                <a:ea typeface="Calibri" panose="020F0502020204030204" pitchFamily="34" charset="0"/>
              </a:rPr>
              <a:t>FB-CPU RTL tasarımı, </a:t>
            </a:r>
            <a:r>
              <a:rPr lang="tr-TR" sz="1500" spc="0" dirty="0" err="1">
                <a:effectLst/>
                <a:latin typeface="Calibri Light" panose="020F0302020204030204" pitchFamily="34" charset="0"/>
                <a:ea typeface="Calibri" panose="020F0502020204030204" pitchFamily="34" charset="0"/>
              </a:rPr>
              <a:t>Von</a:t>
            </a:r>
            <a:r>
              <a:rPr lang="tr-TR" sz="1500" spc="0" dirty="0">
                <a:effectLst/>
                <a:latin typeface="Calibri Light" panose="020F0302020204030204" pitchFamily="34" charset="0"/>
                <a:ea typeface="Calibri" panose="020F0502020204030204" pitchFamily="34" charset="0"/>
              </a:rPr>
              <a:t> </a:t>
            </a:r>
            <a:r>
              <a:rPr lang="tr-TR" sz="1500" spc="0" dirty="0" err="1">
                <a:effectLst/>
                <a:latin typeface="Calibri Light" panose="020F0302020204030204" pitchFamily="34" charset="0"/>
                <a:ea typeface="Calibri" panose="020F0502020204030204" pitchFamily="34" charset="0"/>
              </a:rPr>
              <a:t>Neumann</a:t>
            </a:r>
            <a:r>
              <a:rPr lang="tr-TR" sz="1500" spc="0" dirty="0">
                <a:effectLst/>
                <a:latin typeface="Calibri Light" panose="020F0302020204030204" pitchFamily="34" charset="0"/>
                <a:ea typeface="Calibri" panose="020F0502020204030204" pitchFamily="34" charset="0"/>
              </a:rPr>
              <a:t> mimarisindedir. </a:t>
            </a:r>
            <a:endParaRPr lang="tr-TR" sz="1500" spc="-5" dirty="0">
              <a:effectLst/>
              <a:latin typeface="Times New Roman" panose="02020603050405020304" pitchFamily="18" charset="0"/>
              <a:ea typeface="MS Mincho" panose="02020609040205080304" pitchFamily="49" charset="-128"/>
            </a:endParaRPr>
          </a:p>
          <a:p>
            <a:pPr marL="0" indent="0">
              <a:buNone/>
            </a:pPr>
            <a:r>
              <a:rPr lang="tr-TR" sz="1500" spc="-5" dirty="0">
                <a:effectLst/>
                <a:latin typeface="Calibri Light" panose="020F0302020204030204" pitchFamily="34" charset="0"/>
                <a:ea typeface="MS Mincho" panose="02020609040205080304" pitchFamily="49" charset="-128"/>
              </a:rPr>
              <a:t>Temel olarak 4 elemanı vardır; </a:t>
            </a:r>
          </a:p>
          <a:p>
            <a:pPr>
              <a:buFont typeface="Wingdings" panose="05000000000000000000" pitchFamily="2" charset="2"/>
              <a:buChar char="ü"/>
            </a:pPr>
            <a:r>
              <a:rPr lang="tr-TR" sz="1500" spc="-5" dirty="0">
                <a:effectLst/>
                <a:latin typeface="Calibri Light" panose="020F0302020204030204" pitchFamily="34" charset="0"/>
                <a:ea typeface="MS Mincho" panose="02020609040205080304" pitchFamily="49" charset="-128"/>
              </a:rPr>
              <a:t>Saklayıcılar</a:t>
            </a:r>
          </a:p>
          <a:p>
            <a:pPr>
              <a:buFont typeface="Wingdings" panose="05000000000000000000" pitchFamily="2" charset="2"/>
              <a:buChar char="ü"/>
            </a:pPr>
            <a:r>
              <a:rPr lang="tr-TR" sz="1500" spc="-5" dirty="0">
                <a:effectLst/>
                <a:latin typeface="Calibri Light" panose="020F0302020204030204" pitchFamily="34" charset="0"/>
                <a:ea typeface="MS Mincho" panose="02020609040205080304" pitchFamily="49" charset="-128"/>
              </a:rPr>
              <a:t>Bellek(RAM)</a:t>
            </a:r>
          </a:p>
          <a:p>
            <a:pPr>
              <a:buFont typeface="Wingdings" panose="05000000000000000000" pitchFamily="2" charset="2"/>
              <a:buChar char="ü"/>
            </a:pPr>
            <a:r>
              <a:rPr lang="tr-TR" sz="1500" spc="-5" dirty="0">
                <a:effectLst/>
                <a:latin typeface="Calibri Light" panose="020F0302020204030204" pitchFamily="34" charset="0"/>
                <a:ea typeface="MS Mincho" panose="02020609040205080304" pitchFamily="49" charset="-128"/>
              </a:rPr>
              <a:t> İşlem Ünitesi (ALU)</a:t>
            </a:r>
          </a:p>
          <a:p>
            <a:pPr>
              <a:buFont typeface="Wingdings" panose="05000000000000000000" pitchFamily="2" charset="2"/>
              <a:buChar char="ü"/>
            </a:pPr>
            <a:r>
              <a:rPr lang="tr-TR" sz="1500" spc="-5" dirty="0">
                <a:effectLst/>
                <a:latin typeface="Calibri Light" panose="020F0302020204030204" pitchFamily="34" charset="0"/>
                <a:ea typeface="MS Mincho" panose="02020609040205080304" pitchFamily="49" charset="-128"/>
              </a:rPr>
              <a:t> Kontrol Ünitesi</a:t>
            </a:r>
            <a:endParaRPr lang="tr-TR" sz="1500" spc="-5" dirty="0">
              <a:effectLst/>
              <a:latin typeface="Times New Roman" panose="02020603050405020304" pitchFamily="18" charset="0"/>
              <a:ea typeface="MS Mincho" panose="02020609040205080304" pitchFamily="49" charset="-128"/>
            </a:endParaRPr>
          </a:p>
          <a:p>
            <a:pPr>
              <a:spcAft>
                <a:spcPts val="800"/>
              </a:spcAft>
            </a:pPr>
            <a:r>
              <a:rPr lang="tr-TR" sz="1500" dirty="0" err="1">
                <a:effectLst/>
                <a:latin typeface="Calibri Light" panose="020F0302020204030204" pitchFamily="34" charset="0"/>
                <a:ea typeface="Calibri" panose="020F0502020204030204" pitchFamily="34" charset="0"/>
                <a:cs typeface="Times New Roman" panose="02020603050405020304" pitchFamily="18" charset="0"/>
              </a:rPr>
              <a:t>Von</a:t>
            </a:r>
            <a:r>
              <a:rPr lang="tr-TR" sz="1500" dirty="0">
                <a:effectLst/>
                <a:latin typeface="Calibri Light" panose="020F0302020204030204" pitchFamily="34" charset="0"/>
                <a:ea typeface="Calibri" panose="020F0502020204030204" pitchFamily="34" charset="0"/>
                <a:cs typeface="Times New Roman" panose="02020603050405020304" pitchFamily="18" charset="0"/>
              </a:rPr>
              <a:t> </a:t>
            </a:r>
            <a:r>
              <a:rPr lang="tr-TR" sz="1500" dirty="0" err="1">
                <a:effectLst/>
                <a:latin typeface="Calibri Light" panose="020F0302020204030204" pitchFamily="34" charset="0"/>
                <a:ea typeface="Calibri" panose="020F0502020204030204" pitchFamily="34" charset="0"/>
                <a:cs typeface="Times New Roman" panose="02020603050405020304" pitchFamily="18" charset="0"/>
              </a:rPr>
              <a:t>Neumann</a:t>
            </a:r>
            <a:r>
              <a:rPr lang="tr-TR" sz="1500" dirty="0">
                <a:effectLst/>
                <a:latin typeface="Calibri Light" panose="020F0302020204030204" pitchFamily="34" charset="0"/>
                <a:ea typeface="Calibri" panose="020F0502020204030204" pitchFamily="34" charset="0"/>
                <a:cs typeface="Times New Roman" panose="02020603050405020304" pitchFamily="18" charset="0"/>
              </a:rPr>
              <a:t> mimarisinde kullanılan ünitelerin görevleri:</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r>
              <a:rPr lang="tr-TR" sz="1500" dirty="0">
                <a:effectLst/>
                <a:latin typeface="Calibri Light" panose="020F0302020204030204" pitchFamily="34" charset="0"/>
                <a:ea typeface="Calibri" panose="020F0502020204030204" pitchFamily="34" charset="0"/>
                <a:cs typeface="Times New Roman" panose="02020603050405020304" pitchFamily="18" charset="0"/>
              </a:rPr>
              <a:t> Bellek, operasyon komutlarını ve değişkenleri tutmaktadır.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r>
              <a:rPr lang="tr-TR" sz="1500" dirty="0">
                <a:effectLst/>
                <a:latin typeface="Calibri Light" panose="020F0302020204030204" pitchFamily="34" charset="0"/>
                <a:ea typeface="Calibri" panose="020F0502020204030204" pitchFamily="34" charset="0"/>
                <a:cs typeface="Times New Roman" panose="02020603050405020304" pitchFamily="18" charset="0"/>
              </a:rPr>
              <a:t> İşlemci Ünitesi, aritmetik ve mantık işlemlerini yapmaktadır.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r>
              <a:rPr lang="tr-TR" sz="1500" dirty="0">
                <a:effectLst/>
                <a:latin typeface="Calibri Light" panose="020F0302020204030204" pitchFamily="34" charset="0"/>
                <a:ea typeface="Calibri" panose="020F0502020204030204" pitchFamily="34" charset="0"/>
                <a:cs typeface="Times New Roman" panose="02020603050405020304" pitchFamily="18" charset="0"/>
              </a:rPr>
              <a:t>Kontrol Ünitesi, komutların çözülmesi için gereklidir.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Font typeface="Wingdings" panose="05000000000000000000" pitchFamily="2" charset="2"/>
              <a:buChar char="ü"/>
            </a:pPr>
            <a:r>
              <a:rPr lang="tr-TR" sz="1500" dirty="0">
                <a:effectLst/>
                <a:latin typeface="Calibri Light" panose="020F0302020204030204" pitchFamily="34" charset="0"/>
                <a:ea typeface="Calibri" panose="020F0502020204030204" pitchFamily="34" charset="0"/>
                <a:cs typeface="Times New Roman" panose="02020603050405020304" pitchFamily="18" charset="0"/>
              </a:rPr>
              <a:t>Saklayıcılar, çeşitli görevlerde kullanılan saklama alanlarıdır.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500" dirty="0"/>
          </a:p>
        </p:txBody>
      </p:sp>
    </p:spTree>
    <p:extLst>
      <p:ext uri="{BB962C8B-B14F-4D97-AF65-F5344CB8AC3E}">
        <p14:creationId xmlns:p14="http://schemas.microsoft.com/office/powerpoint/2010/main" val="192577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46363B2-4B39-4E6B-A521-4C84A0670886}"/>
              </a:ext>
            </a:extLst>
          </p:cNvPr>
          <p:cNvSpPr>
            <a:spLocks noGrp="1"/>
          </p:cNvSpPr>
          <p:nvPr>
            <p:ph type="title"/>
          </p:nvPr>
        </p:nvSpPr>
        <p:spPr>
          <a:xfrm>
            <a:off x="633456" y="486184"/>
            <a:ext cx="5397237" cy="1325563"/>
          </a:xfrm>
        </p:spPr>
        <p:txBody>
          <a:bodyPr>
            <a:normAutofit/>
          </a:bodyPr>
          <a:lstStyle/>
          <a:p>
            <a:br>
              <a:rPr lang="tr-TR">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4D2A0068-007E-42EA-8EA0-37158E762AB0}"/>
              </a:ext>
            </a:extLst>
          </p:cNvPr>
          <p:cNvSpPr>
            <a:spLocks noGrp="1"/>
          </p:cNvSpPr>
          <p:nvPr>
            <p:ph idx="1"/>
          </p:nvPr>
        </p:nvSpPr>
        <p:spPr>
          <a:xfrm>
            <a:off x="445212" y="694744"/>
            <a:ext cx="5397237" cy="4351338"/>
          </a:xfrm>
        </p:spPr>
        <p:txBody>
          <a:bodyPr>
            <a:normAutofit/>
          </a:bodyPr>
          <a:lstStyle/>
          <a:p>
            <a:pPr>
              <a:spcAft>
                <a:spcPts val="800"/>
              </a:spcAft>
              <a:buFont typeface="Wingdings" panose="05000000000000000000" pitchFamily="2" charset="2"/>
              <a:buChar char="ü"/>
            </a:pPr>
            <a:r>
              <a:rPr lang="tr-TR" sz="2400" dirty="0">
                <a:effectLst/>
                <a:latin typeface="Calibri Light" panose="020F0302020204030204" pitchFamily="34" charset="0"/>
                <a:ea typeface="Calibri" panose="020F0502020204030204" pitchFamily="34" charset="0"/>
                <a:cs typeface="Times New Roman" panose="02020603050405020304" pitchFamily="18" charset="0"/>
              </a:rPr>
              <a:t>FB-CPU’nun desteklediği operasyonlar Tablo 1’de verilmektedir.</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spcAft>
                <a:spcPts val="800"/>
              </a:spcAft>
              <a:buNone/>
            </a:pP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ü"/>
            </a:pPr>
            <a:r>
              <a:rPr lang="tr-TR" sz="2400" dirty="0">
                <a:effectLst/>
                <a:latin typeface="Calibri Light" panose="020F0302020204030204" pitchFamily="34" charset="0"/>
                <a:ea typeface="Calibri" panose="020F0502020204030204" pitchFamily="34" charset="0"/>
              </a:rPr>
              <a:t>İşlemci 9 adet komutu desteklemektedir. Şekil 3’te FB-CPU’nun 10 bitlik komutunun, operasyon ve adres için bitlerinin ayrılması gösterilmiştir.</a:t>
            </a:r>
          </a:p>
          <a:p>
            <a:pPr marL="228600">
              <a:spcAft>
                <a:spcPts val="800"/>
              </a:spcAft>
            </a:pPr>
            <a:endParaRPr lang="tr-TR" sz="2400" dirty="0">
              <a:latin typeface="Calibri Light" panose="020F0302020204030204" pitchFamily="34" charset="0"/>
              <a:ea typeface="Calibri" panose="020F0502020204030204" pitchFamily="34" charset="0"/>
              <a:cs typeface="Times New Roman" panose="02020603050405020304" pitchFamily="18" charset="0"/>
            </a:endParaRPr>
          </a:p>
          <a:p>
            <a:pPr marL="228600">
              <a:spcAft>
                <a:spcPts val="800"/>
              </a:spcAft>
            </a:pPr>
            <a:endParaRPr lang="tr-TR" sz="2400" dirty="0">
              <a:effectLst/>
              <a:latin typeface="Calibri Light" panose="020F0302020204030204" pitchFamily="34" charset="0"/>
              <a:ea typeface="Calibri" panose="020F0502020204030204" pitchFamily="34" charset="0"/>
              <a:cs typeface="Times New Roman" panose="02020603050405020304" pitchFamily="18" charset="0"/>
            </a:endParaRPr>
          </a:p>
          <a:p>
            <a:pPr marL="228600">
              <a:spcAft>
                <a:spcPts val="800"/>
              </a:spcAft>
            </a:pPr>
            <a:endParaRPr lang="tr-TR" sz="2400" dirty="0">
              <a:latin typeface="Calibri Light" panose="020F0302020204030204" pitchFamily="34" charset="0"/>
              <a:ea typeface="Calibri" panose="020F0502020204030204" pitchFamily="34" charset="0"/>
              <a:cs typeface="Times New Roman" panose="02020603050405020304" pitchFamily="18" charset="0"/>
            </a:endParaRPr>
          </a:p>
          <a:p>
            <a:pPr marL="228600">
              <a:spcAft>
                <a:spcPts val="800"/>
              </a:spcAft>
            </a:pP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2400" dirty="0"/>
          </a:p>
        </p:txBody>
      </p:sp>
      <p:pic>
        <p:nvPicPr>
          <p:cNvPr id="5" name="Resim 4">
            <a:extLst>
              <a:ext uri="{FF2B5EF4-FFF2-40B4-BE49-F238E27FC236}">
                <a16:creationId xmlns:a16="http://schemas.microsoft.com/office/drawing/2014/main" id="{4390BDED-22D2-44D3-A9BA-15217B6407C2}"/>
              </a:ext>
            </a:extLst>
          </p:cNvPr>
          <p:cNvPicPr/>
          <p:nvPr/>
        </p:nvPicPr>
        <p:blipFill rotWithShape="1">
          <a:blip r:embed="rId2">
            <a:extLst>
              <a:ext uri="{28A0092B-C50C-407E-A947-70E740481C1C}">
                <a14:useLocalDpi xmlns:a14="http://schemas.microsoft.com/office/drawing/2010/main" val="0"/>
              </a:ext>
            </a:extLst>
          </a:blip>
          <a:srcRect l="13655" t="3153" r="5551" b="5085"/>
          <a:stretch/>
        </p:blipFill>
        <p:spPr bwMode="auto">
          <a:xfrm>
            <a:off x="1389327" y="4175683"/>
            <a:ext cx="3114306" cy="2157918"/>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extLst>
            <a:ext uri="{53640926-AAD7-44D8-BBD7-CCE9431645EC}">
              <a14:shadowObscured xmlns:a14="http://schemas.microsoft.com/office/drawing/2010/main"/>
            </a:ext>
          </a:extLst>
        </p:spPr>
      </p:pic>
      <p:sp>
        <p:nvSpPr>
          <p:cNvPr id="17" name="Freeform: Shape 11">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3">
            <a:extLst>
              <a:ext uri="{FF2B5EF4-FFF2-40B4-BE49-F238E27FC236}">
                <a16:creationId xmlns:a16="http://schemas.microsoft.com/office/drawing/2014/main" id="{E14104FE-C1CA-46E6-A826-4276AC6E242C}"/>
              </a:ext>
            </a:extLst>
          </p:cNvPr>
          <p:cNvPicPr/>
          <p:nvPr/>
        </p:nvPicPr>
        <p:blipFill rotWithShape="1">
          <a:blip r:embed="rId3">
            <a:extLst>
              <a:ext uri="{28A0092B-C50C-407E-A947-70E740481C1C}">
                <a14:useLocalDpi xmlns:a14="http://schemas.microsoft.com/office/drawing/2010/main" val="0"/>
              </a:ext>
            </a:extLst>
          </a:blip>
          <a:srcRect l="6054" t="2021" r="2857" b="3178"/>
          <a:stretch/>
        </p:blipFill>
        <p:spPr bwMode="auto">
          <a:xfrm>
            <a:off x="6813638" y="700755"/>
            <a:ext cx="5123460" cy="4339317"/>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a:extLst>
            <a:ext uri="{53640926-AAD7-44D8-BBD7-CCE9431645EC}">
              <a14:shadowObscured xmlns:a14="http://schemas.microsoft.com/office/drawing/2010/main"/>
            </a:ext>
          </a:extLst>
        </p:spPr>
      </p:pic>
      <p:sp>
        <p:nvSpPr>
          <p:cNvPr id="18" name="Arc 13">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3916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753896DE-A593-47FC-B9C1-4E1BDE1E57C2}"/>
              </a:ext>
            </a:extLst>
          </p:cNvPr>
          <p:cNvSpPr>
            <a:spLocks noGrp="1"/>
          </p:cNvSpPr>
          <p:nvPr>
            <p:ph type="title"/>
          </p:nvPr>
        </p:nvSpPr>
        <p:spPr>
          <a:xfrm>
            <a:off x="5894962" y="479493"/>
            <a:ext cx="5458838" cy="1325563"/>
          </a:xfrm>
        </p:spPr>
        <p:txBody>
          <a:bodyPr>
            <a:normAutofit/>
          </a:bodyPr>
          <a:lstStyle/>
          <a:p>
            <a:r>
              <a:rPr lang="tr-TR" dirty="0"/>
              <a:t>KULLANILAN YAZILIM</a:t>
            </a:r>
          </a:p>
        </p:txBody>
      </p:sp>
      <p:sp>
        <p:nvSpPr>
          <p:cNvPr id="21"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88448094-CFBA-4E23-A897-1000ED5F2CC1}"/>
              </a:ext>
            </a:extLst>
          </p:cNvPr>
          <p:cNvSpPr>
            <a:spLocks noGrp="1"/>
          </p:cNvSpPr>
          <p:nvPr>
            <p:ph idx="1"/>
          </p:nvPr>
        </p:nvSpPr>
        <p:spPr>
          <a:xfrm>
            <a:off x="6020530" y="1984442"/>
            <a:ext cx="5458838" cy="4481672"/>
          </a:xfrm>
        </p:spPr>
        <p:txBody>
          <a:bodyPr>
            <a:normAutofit/>
          </a:bodyPr>
          <a:lstStyle/>
          <a:p>
            <a:pPr>
              <a:buFont typeface="Wingdings" panose="05000000000000000000" pitchFamily="2" charset="2"/>
              <a:buChar char="ü"/>
            </a:pPr>
            <a:r>
              <a:rPr lang="tr-TR" sz="2400" dirty="0">
                <a:effectLst/>
                <a:latin typeface="Calibri Light" panose="020F0302020204030204" pitchFamily="34" charset="0"/>
                <a:ea typeface="MS Mincho" panose="02020609040205080304" pitchFamily="49" charset="-128"/>
              </a:rPr>
              <a:t>Tasarım, bir durum makinası şeklinde kodlandı. Case duruma bakıyor ve durumun içerisindeki yapılara göre sürekli ilerliyor. FB-CPU’nun durum diyagramı olarak ifade edilmiş hali Şekil 5’te </a:t>
            </a:r>
            <a:r>
              <a:rPr lang="tr-TR" sz="2400" dirty="0">
                <a:latin typeface="Calibri Light" panose="020F0302020204030204" pitchFamily="34" charset="0"/>
                <a:ea typeface="MS Mincho" panose="02020609040205080304" pitchFamily="49" charset="-128"/>
              </a:rPr>
              <a:t>yer alıyor</a:t>
            </a:r>
            <a:r>
              <a:rPr lang="tr-TR" sz="2400" dirty="0">
                <a:effectLst/>
                <a:latin typeface="Calibri Light" panose="020F0302020204030204" pitchFamily="34" charset="0"/>
                <a:ea typeface="MS Mincho" panose="02020609040205080304" pitchFamily="49" charset="-128"/>
              </a:rPr>
              <a:t>. İşlemcinin adım adım yapması gereken işler bir arada gösterilmektedir. </a:t>
            </a:r>
          </a:p>
          <a:p>
            <a:pPr>
              <a:buFont typeface="Wingdings" panose="05000000000000000000" pitchFamily="2" charset="2"/>
              <a:buChar char="ü"/>
            </a:pPr>
            <a:r>
              <a:rPr lang="tr-TR" sz="2400" dirty="0">
                <a:effectLst/>
                <a:latin typeface="Calibri Light" panose="020F0302020204030204" pitchFamily="34" charset="0"/>
                <a:ea typeface="MS Mincho" panose="02020609040205080304" pitchFamily="49" charset="-128"/>
              </a:rPr>
              <a:t>Durum saklayıcısı kullanmamızın sebebi; sistemdeki bütün çalışacak mekanizmanın ne zaman çalışacağını belirten saklayıcı, bu adımlara göre çalışır.</a:t>
            </a:r>
            <a:endParaRPr lang="tr-TR" sz="2400" dirty="0"/>
          </a:p>
          <a:p>
            <a:endParaRPr lang="tr-TR" sz="2400" dirty="0">
              <a:effectLst/>
              <a:latin typeface="Times New Roman" panose="02020603050405020304" pitchFamily="18" charset="0"/>
              <a:ea typeface="Times New Roman" panose="02020603050405020304" pitchFamily="18" charset="0"/>
            </a:endParaRPr>
          </a:p>
          <a:p>
            <a:endParaRPr lang="tr-TR" sz="2400" dirty="0"/>
          </a:p>
        </p:txBody>
      </p:sp>
      <p:pic>
        <p:nvPicPr>
          <p:cNvPr id="6" name="Resim 5">
            <a:extLst>
              <a:ext uri="{FF2B5EF4-FFF2-40B4-BE49-F238E27FC236}">
                <a16:creationId xmlns:a16="http://schemas.microsoft.com/office/drawing/2014/main" id="{645DD63A-9D57-4E01-AA6C-6E8A49D6A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6491"/>
            <a:ext cx="6020530" cy="4790216"/>
          </a:xfrm>
          <a:prstGeom prst="rect">
            <a:avLst/>
          </a:prstGeom>
        </p:spPr>
      </p:pic>
    </p:spTree>
    <p:extLst>
      <p:ext uri="{BB962C8B-B14F-4D97-AF65-F5344CB8AC3E}">
        <p14:creationId xmlns:p14="http://schemas.microsoft.com/office/powerpoint/2010/main" val="87667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609385-E4D6-406A-88D6-EE677D5D22FC}"/>
              </a:ext>
            </a:extLst>
          </p:cNvPr>
          <p:cNvSpPr>
            <a:spLocks noGrp="1"/>
          </p:cNvSpPr>
          <p:nvPr>
            <p:ph idx="1"/>
          </p:nvPr>
        </p:nvSpPr>
        <p:spPr>
          <a:xfrm>
            <a:off x="0" y="650656"/>
            <a:ext cx="7206143" cy="5556687"/>
          </a:xfrm>
        </p:spPr>
        <p:txBody>
          <a:bodyPr/>
          <a:lstStyle/>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Durum 0’da, Program Counter (PC) isimli saklayıcımız, bellekteki hangi komutu çalıştıracaksak onu tuttuğumuz saklayıcının değerini yani 0’ı, </a:t>
            </a:r>
            <a:r>
              <a:rPr lang="tr-TR" sz="1800" dirty="0" err="1">
                <a:effectLst/>
                <a:latin typeface="Calibri Light" panose="020F0302020204030204" pitchFamily="34" charset="0"/>
                <a:ea typeface="MS Mincho" panose="02020609040205080304" pitchFamily="49" charset="-128"/>
              </a:rPr>
              <a:t>MAR’ın</a:t>
            </a:r>
            <a:r>
              <a:rPr lang="tr-TR" sz="1800" dirty="0">
                <a:effectLst/>
                <a:latin typeface="Calibri Light" panose="020F0302020204030204" pitchFamily="34" charset="0"/>
                <a:ea typeface="MS Mincho" panose="02020609040205080304" pitchFamily="49" charset="-128"/>
              </a:rPr>
              <a:t> üstüne </a:t>
            </a:r>
            <a:r>
              <a:rPr lang="tr-TR" sz="1800" dirty="0" err="1">
                <a:effectLst/>
                <a:latin typeface="Calibri Light" panose="020F0302020204030204" pitchFamily="34" charset="0"/>
                <a:ea typeface="MS Mincho" panose="02020609040205080304" pitchFamily="49" charset="-128"/>
              </a:rPr>
              <a:t>atttı</a:t>
            </a:r>
            <a:r>
              <a:rPr lang="tr-TR" sz="1800" dirty="0">
                <a:effectLst/>
                <a:latin typeface="Calibri Light" panose="020F0302020204030204" pitchFamily="34" charset="0"/>
                <a:ea typeface="MS Mincho" panose="02020609040205080304" pitchFamily="49" charset="-128"/>
              </a:rPr>
              <a:t>. </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Bir yazma işlemi yapmadığımız için yazma sinyalimizi </a:t>
            </a:r>
            <a:r>
              <a:rPr lang="tr-TR" sz="1800" dirty="0" err="1">
                <a:effectLst/>
                <a:latin typeface="Calibri Light" panose="020F0302020204030204" pitchFamily="34" charset="0"/>
                <a:ea typeface="MS Mincho" panose="02020609040205080304" pitchFamily="49" charset="-128"/>
              </a:rPr>
              <a:t>RamWr’ı</a:t>
            </a:r>
            <a:r>
              <a:rPr lang="tr-TR" sz="1800" dirty="0">
                <a:effectLst/>
                <a:latin typeface="Calibri Light" panose="020F0302020204030204" pitchFamily="34" charset="0"/>
                <a:ea typeface="MS Mincho" panose="02020609040205080304" pitchFamily="49" charset="-128"/>
              </a:rPr>
              <a:t> 0’a çektik ve durumu 1 arttırarak 1 </a:t>
            </a:r>
            <a:r>
              <a:rPr lang="tr-TR" sz="1800" dirty="0" err="1">
                <a:effectLst/>
                <a:latin typeface="Calibri Light" panose="020F0302020204030204" pitchFamily="34" charset="0"/>
                <a:ea typeface="MS Mincho" panose="02020609040205080304" pitchFamily="49" charset="-128"/>
              </a:rPr>
              <a:t>cycle</a:t>
            </a:r>
            <a:r>
              <a:rPr lang="tr-TR" sz="1800" dirty="0">
                <a:effectLst/>
                <a:latin typeface="Calibri Light" panose="020F0302020204030204" pitchFamily="34" charset="0"/>
                <a:ea typeface="MS Mincho" panose="02020609040205080304" pitchFamily="49" charset="-128"/>
              </a:rPr>
              <a:t> sonra durum 1’e atladık. Yani burada PC’nin değerini </a:t>
            </a:r>
            <a:r>
              <a:rPr lang="tr-TR" sz="1800" dirty="0" err="1">
                <a:effectLst/>
                <a:latin typeface="Calibri Light" panose="020F0302020204030204" pitchFamily="34" charset="0"/>
                <a:ea typeface="MS Mincho" panose="02020609040205080304" pitchFamily="49" charset="-128"/>
              </a:rPr>
              <a:t>MAR’a</a:t>
            </a:r>
            <a:r>
              <a:rPr lang="tr-TR" sz="1800" dirty="0">
                <a:effectLst/>
                <a:latin typeface="Calibri Light" panose="020F0302020204030204" pitchFamily="34" charset="0"/>
                <a:ea typeface="MS Mincho" panose="02020609040205080304" pitchFamily="49" charset="-128"/>
              </a:rPr>
              <a:t> verdik böylelikle </a:t>
            </a:r>
            <a:r>
              <a:rPr lang="tr-TR" sz="1800" dirty="0" err="1">
                <a:effectLst/>
                <a:latin typeface="Calibri Light" panose="020F0302020204030204" pitchFamily="34" charset="0"/>
                <a:ea typeface="MS Mincho" panose="02020609040205080304" pitchFamily="49" charset="-128"/>
              </a:rPr>
              <a:t>RAM’den</a:t>
            </a:r>
            <a:r>
              <a:rPr lang="tr-TR" sz="1800" dirty="0">
                <a:effectLst/>
                <a:latin typeface="Calibri Light" panose="020F0302020204030204" pitchFamily="34" charset="0"/>
                <a:ea typeface="MS Mincho" panose="02020609040205080304" pitchFamily="49" charset="-128"/>
              </a:rPr>
              <a:t> 0. adresin içeriğini istemiş olduk durumu değiştirdiğimiz zaman RAM bize kendi data </a:t>
            </a:r>
            <a:r>
              <a:rPr lang="tr-TR" sz="1800" dirty="0" err="1">
                <a:effectLst/>
                <a:latin typeface="Calibri Light" panose="020F0302020204030204" pitchFamily="34" charset="0"/>
                <a:ea typeface="MS Mincho" panose="02020609040205080304" pitchFamily="49" charset="-128"/>
              </a:rPr>
              <a:t>outputundan</a:t>
            </a:r>
            <a:r>
              <a:rPr lang="tr-TR" sz="1800" dirty="0">
                <a:effectLst/>
                <a:latin typeface="Calibri Light" panose="020F0302020204030204" pitchFamily="34" charset="0"/>
                <a:ea typeface="MS Mincho" panose="02020609040205080304" pitchFamily="49" charset="-128"/>
              </a:rPr>
              <a:t> (</a:t>
            </a:r>
            <a:r>
              <a:rPr lang="tr-TR" sz="1800" dirty="0" err="1">
                <a:effectLst/>
                <a:latin typeface="Calibri Light" panose="020F0302020204030204" pitchFamily="34" charset="0"/>
                <a:ea typeface="MS Mincho" panose="02020609040205080304" pitchFamily="49" charset="-128"/>
              </a:rPr>
              <a:t>MDROut’tan</a:t>
            </a:r>
            <a:r>
              <a:rPr lang="tr-TR" sz="1800" dirty="0">
                <a:effectLst/>
                <a:latin typeface="Calibri Light" panose="020F0302020204030204" pitchFamily="34" charset="0"/>
                <a:ea typeface="MS Mincho" panose="02020609040205080304" pitchFamily="49" charset="-128"/>
              </a:rPr>
              <a:t>) 0. adresin içeriğini döndürecek.</a:t>
            </a:r>
          </a:p>
          <a:p>
            <a:endParaRPr lang="tr-TR" sz="1800" dirty="0">
              <a:latin typeface="Calibri Light" panose="020F0302020204030204" pitchFamily="34" charset="0"/>
              <a:ea typeface="MS Mincho" panose="02020609040205080304" pitchFamily="49" charset="-128"/>
            </a:endParaRPr>
          </a:p>
          <a:p>
            <a:pPr marL="0" indent="0">
              <a:buNone/>
            </a:pPr>
            <a:r>
              <a:rPr lang="tr-TR" sz="1800" spc="-5" dirty="0">
                <a:effectLst/>
                <a:latin typeface="Times New Roman" panose="02020603050405020304" pitchFamily="18" charset="0"/>
                <a:ea typeface="MS Mincho" panose="02020609040205080304" pitchFamily="49" charset="-128"/>
              </a:rPr>
              <a:t>   DURUM 1;</a:t>
            </a:r>
            <a:endParaRPr lang="tr-TR" sz="1800" dirty="0">
              <a:effectLst/>
              <a:latin typeface="Calibri Light" panose="020F0302020204030204" pitchFamily="34" charset="0"/>
              <a:ea typeface="MS Mincho" panose="02020609040205080304" pitchFamily="49" charset="-128"/>
            </a:endParaRPr>
          </a:p>
          <a:p>
            <a:pPr marL="0" indent="0">
              <a:buNone/>
            </a:pPr>
            <a:endParaRPr lang="tr-TR" sz="1800" dirty="0">
              <a:effectLst/>
              <a:latin typeface="Calibri Light" panose="020F0302020204030204" pitchFamily="34" charset="0"/>
              <a:ea typeface="MS Mincho" panose="02020609040205080304" pitchFamily="49" charset="-128"/>
            </a:endParaRP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Durum 1’e geçtiğimizde Memory Data </a:t>
            </a:r>
            <a:r>
              <a:rPr lang="tr-TR" sz="1800" dirty="0" err="1">
                <a:effectLst/>
                <a:latin typeface="Calibri Light" panose="020F0302020204030204" pitchFamily="34" charset="0"/>
                <a:ea typeface="MS Mincho" panose="02020609040205080304" pitchFamily="49" charset="-128"/>
              </a:rPr>
              <a:t>Out’tan</a:t>
            </a:r>
            <a:r>
              <a:rPr lang="tr-TR" sz="1800" dirty="0">
                <a:effectLst/>
                <a:latin typeface="Calibri Light" panose="020F0302020204030204" pitchFamily="34" charset="0"/>
                <a:ea typeface="MS Mincho" panose="02020609040205080304" pitchFamily="49" charset="-128"/>
              </a:rPr>
              <a:t>, gelen </a:t>
            </a:r>
            <a:r>
              <a:rPr lang="tr-TR" sz="1800" dirty="0" err="1">
                <a:effectLst/>
                <a:latin typeface="Calibri Light" panose="020F0302020204030204" pitchFamily="34" charset="0"/>
                <a:ea typeface="MS Mincho" panose="02020609040205080304" pitchFamily="49" charset="-128"/>
              </a:rPr>
              <a:t>instruction</a:t>
            </a:r>
            <a:r>
              <a:rPr lang="tr-TR" sz="1800" dirty="0">
                <a:effectLst/>
                <a:latin typeface="Calibri Light" panose="020F0302020204030204" pitchFamily="34" charset="0"/>
                <a:ea typeface="MS Mincho" panose="02020609040205080304" pitchFamily="49" charset="-128"/>
              </a:rPr>
              <a:t> bilgisi unutulmaması için </a:t>
            </a:r>
            <a:r>
              <a:rPr lang="tr-TR" sz="1800" dirty="0" err="1">
                <a:effectLst/>
                <a:latin typeface="Calibri Light" panose="020F0302020204030204" pitchFamily="34" charset="0"/>
                <a:ea typeface="MS Mincho" panose="02020609040205080304" pitchFamily="49" charset="-128"/>
              </a:rPr>
              <a:t>Instruction</a:t>
            </a:r>
            <a:r>
              <a:rPr lang="tr-TR" sz="1800" dirty="0">
                <a:effectLst/>
                <a:latin typeface="Calibri Light" panose="020F0302020204030204" pitchFamily="34" charset="0"/>
                <a:ea typeface="MS Mincho" panose="02020609040205080304" pitchFamily="49" charset="-128"/>
              </a:rPr>
              <a:t> </a:t>
            </a:r>
            <a:r>
              <a:rPr lang="tr-TR" sz="1800" dirty="0" err="1">
                <a:effectLst/>
                <a:latin typeface="Calibri Light" panose="020F0302020204030204" pitchFamily="34" charset="0"/>
                <a:ea typeface="MS Mincho" panose="02020609040205080304" pitchFamily="49" charset="-128"/>
              </a:rPr>
              <a:t>Register</a:t>
            </a:r>
            <a:r>
              <a:rPr lang="tr-TR" sz="1800" dirty="0">
                <a:effectLst/>
                <a:latin typeface="Calibri Light" panose="020F0302020204030204" pitchFamily="34" charset="0"/>
                <a:ea typeface="MS Mincho" panose="02020609040205080304" pitchFamily="49" charset="-128"/>
              </a:rPr>
              <a:t> (IR)’a yazılır. </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İşlemler sonrası tekrar durum 0’a döneceğimiz için durum 0’da iken daha önce okuduğumuz 0. adres değil de 1. adresi okumamız lazım, </a:t>
            </a:r>
            <a:r>
              <a:rPr lang="tr-TR" sz="1800" dirty="0">
                <a:latin typeface="Calibri Light" panose="020F0302020204030204" pitchFamily="34" charset="0"/>
                <a:ea typeface="MS Mincho" panose="02020609040205080304" pitchFamily="49" charset="-128"/>
              </a:rPr>
              <a:t>b</a:t>
            </a:r>
            <a:r>
              <a:rPr lang="tr-TR" sz="1800" dirty="0">
                <a:effectLst/>
                <a:latin typeface="Calibri Light" panose="020F0302020204030204" pitchFamily="34" charset="0"/>
                <a:ea typeface="MS Mincho" panose="02020609040205080304" pitchFamily="49" charset="-128"/>
              </a:rPr>
              <a:t>unun için PC’yi 1 arttırdık.</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 Bu işlemi yaptıktan sonra yeni işlemi yapmak için durumumuzu da 1 arttırıyoruz ve durum 2’ye geçiyoruz.</a:t>
            </a:r>
            <a:endParaRPr lang="tr-TR" sz="1800" dirty="0">
              <a:effectLst/>
              <a:latin typeface="Times New Roman" panose="02020603050405020304" pitchFamily="18" charset="0"/>
              <a:ea typeface="Times New Roman" panose="02020603050405020304" pitchFamily="18" charset="0"/>
            </a:endParaRPr>
          </a:p>
          <a:p>
            <a:endParaRPr lang="tr-TR" sz="1800" dirty="0">
              <a:latin typeface="Calibri Light" panose="020F0302020204030204" pitchFamily="34" charset="0"/>
              <a:ea typeface="MS Mincho" panose="02020609040205080304" pitchFamily="49" charset="-128"/>
            </a:endParaRPr>
          </a:p>
          <a:p>
            <a:endParaRPr lang="tr-TR" sz="1800" dirty="0">
              <a:effectLst/>
              <a:latin typeface="Calibri Light" panose="020F0302020204030204" pitchFamily="34" charset="0"/>
              <a:ea typeface="MS Mincho" panose="02020609040205080304" pitchFamily="49" charset="-128"/>
            </a:endParaRPr>
          </a:p>
          <a:p>
            <a:endParaRPr lang="tr-TR" sz="1800" dirty="0">
              <a:latin typeface="Calibri Light" panose="020F0302020204030204" pitchFamily="34" charset="0"/>
              <a:ea typeface="MS Mincho" panose="02020609040205080304" pitchFamily="49" charset="-128"/>
            </a:endParaRPr>
          </a:p>
          <a:p>
            <a:endParaRPr lang="tr-TR" sz="1800" dirty="0">
              <a:effectLst/>
              <a:latin typeface="Calibri Light" panose="020F0302020204030204" pitchFamily="34" charset="0"/>
              <a:ea typeface="MS Mincho" panose="02020609040205080304" pitchFamily="49" charset="-128"/>
            </a:endParaRPr>
          </a:p>
          <a:p>
            <a:endParaRPr lang="tr-TR" sz="1800" dirty="0">
              <a:latin typeface="Calibri Light" panose="020F0302020204030204" pitchFamily="34" charset="0"/>
              <a:ea typeface="MS Mincho" panose="02020609040205080304" pitchFamily="49" charset="-128"/>
            </a:endParaRPr>
          </a:p>
          <a:p>
            <a:endParaRPr lang="tr-TR" sz="1800" dirty="0">
              <a:effectLst/>
              <a:latin typeface="Calibri Light" panose="020F0302020204030204" pitchFamily="34" charset="0"/>
              <a:ea typeface="MS Mincho" panose="02020609040205080304" pitchFamily="49" charset="-128"/>
            </a:endParaRPr>
          </a:p>
          <a:p>
            <a:endParaRPr lang="tr-TR" sz="1800" dirty="0">
              <a:effectLst/>
              <a:latin typeface="Times New Roman" panose="02020603050405020304" pitchFamily="18" charset="0"/>
              <a:ea typeface="Times New Roman" panose="02020603050405020304" pitchFamily="18" charset="0"/>
            </a:endParaRPr>
          </a:p>
          <a:p>
            <a:endParaRPr lang="tr-TR" dirty="0"/>
          </a:p>
        </p:txBody>
      </p:sp>
      <p:pic>
        <p:nvPicPr>
          <p:cNvPr id="6" name="Resim 5">
            <a:extLst>
              <a:ext uri="{FF2B5EF4-FFF2-40B4-BE49-F238E27FC236}">
                <a16:creationId xmlns:a16="http://schemas.microsoft.com/office/drawing/2014/main" id="{F07B3579-4BA1-4E4D-BED6-6BC8138615A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9287" y="864301"/>
            <a:ext cx="3589374" cy="1596888"/>
          </a:xfrm>
          <a:prstGeom prst="rect">
            <a:avLst/>
          </a:prstGeom>
          <a:noFill/>
        </p:spPr>
      </p:pic>
      <p:pic>
        <p:nvPicPr>
          <p:cNvPr id="7" name="Resim 6">
            <a:extLst>
              <a:ext uri="{FF2B5EF4-FFF2-40B4-BE49-F238E27FC236}">
                <a16:creationId xmlns:a16="http://schemas.microsoft.com/office/drawing/2014/main" id="{4127089F-0E76-4322-AEB1-45BADF5E5C8A}"/>
              </a:ext>
            </a:extLst>
          </p:cNvPr>
          <p:cNvPicPr/>
          <p:nvPr/>
        </p:nvPicPr>
        <p:blipFill>
          <a:blip r:embed="rId3">
            <a:extLst>
              <a:ext uri="{28A0092B-C50C-407E-A947-70E740481C1C}">
                <a14:useLocalDpi xmlns:a14="http://schemas.microsoft.com/office/drawing/2010/main" val="0"/>
              </a:ext>
            </a:extLst>
          </a:blip>
          <a:stretch>
            <a:fillRect/>
          </a:stretch>
        </p:blipFill>
        <p:spPr>
          <a:xfrm>
            <a:off x="7859287" y="3793292"/>
            <a:ext cx="3589374" cy="1794266"/>
          </a:xfrm>
          <a:prstGeom prst="rect">
            <a:avLst/>
          </a:prstGeom>
        </p:spPr>
      </p:pic>
      <p:sp>
        <p:nvSpPr>
          <p:cNvPr id="13" name="Metin kutusu 12">
            <a:extLst>
              <a:ext uri="{FF2B5EF4-FFF2-40B4-BE49-F238E27FC236}">
                <a16:creationId xmlns:a16="http://schemas.microsoft.com/office/drawing/2014/main" id="{38F29DF4-088D-4F22-825E-7BF7A74D8882}"/>
              </a:ext>
            </a:extLst>
          </p:cNvPr>
          <p:cNvSpPr txBox="1"/>
          <p:nvPr/>
        </p:nvSpPr>
        <p:spPr>
          <a:xfrm>
            <a:off x="71306" y="111127"/>
            <a:ext cx="6115574" cy="355482"/>
          </a:xfrm>
          <a:prstGeom prst="rect">
            <a:avLst/>
          </a:prstGeom>
          <a:noFill/>
        </p:spPr>
        <p:txBody>
          <a:bodyPr wrap="square">
            <a:spAutoFit/>
          </a:bodyPr>
          <a:lstStyle/>
          <a:p>
            <a:pPr indent="182880" algn="just">
              <a:lnSpc>
                <a:spcPct val="95000"/>
              </a:lnSpc>
              <a:spcAft>
                <a:spcPts val="600"/>
              </a:spcAft>
              <a:tabLst>
                <a:tab pos="182880" algn="l"/>
              </a:tabLst>
            </a:pPr>
            <a:r>
              <a:rPr lang="tr-TR" sz="1800" spc="-5" dirty="0">
                <a:effectLst/>
                <a:latin typeface="Times New Roman" panose="02020603050405020304" pitchFamily="18" charset="0"/>
                <a:ea typeface="MS Mincho" panose="02020609040205080304" pitchFamily="49" charset="-128"/>
              </a:rPr>
              <a:t>DURUM 0;</a:t>
            </a:r>
          </a:p>
        </p:txBody>
      </p:sp>
    </p:spTree>
    <p:extLst>
      <p:ext uri="{BB962C8B-B14F-4D97-AF65-F5344CB8AC3E}">
        <p14:creationId xmlns:p14="http://schemas.microsoft.com/office/powerpoint/2010/main" val="78079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Resim 6">
            <a:extLst>
              <a:ext uri="{FF2B5EF4-FFF2-40B4-BE49-F238E27FC236}">
                <a16:creationId xmlns:a16="http://schemas.microsoft.com/office/drawing/2014/main" id="{087EF0EA-5A07-4DB6-9DC9-5E346FF9B7BA}"/>
              </a:ext>
            </a:extLst>
          </p:cNvPr>
          <p:cNvPicPr/>
          <p:nvPr/>
        </p:nvPicPr>
        <p:blipFill rotWithShape="1">
          <a:blip r:embed="rId2">
            <a:extLst>
              <a:ext uri="{28A0092B-C50C-407E-A947-70E740481C1C}">
                <a14:useLocalDpi xmlns:a14="http://schemas.microsoft.com/office/drawing/2010/main" val="0"/>
              </a:ext>
            </a:extLst>
          </a:blip>
          <a:srcRect r="14227" b="1"/>
          <a:stretch/>
        </p:blipFill>
        <p:spPr>
          <a:xfrm>
            <a:off x="858284" y="1165109"/>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İçerik Yer Tutucusu 2">
            <a:extLst>
              <a:ext uri="{FF2B5EF4-FFF2-40B4-BE49-F238E27FC236}">
                <a16:creationId xmlns:a16="http://schemas.microsoft.com/office/drawing/2014/main" id="{26B8A647-96C4-45AF-AF70-991EB7B1FFE0}"/>
              </a:ext>
            </a:extLst>
          </p:cNvPr>
          <p:cNvSpPr>
            <a:spLocks noGrp="1"/>
          </p:cNvSpPr>
          <p:nvPr>
            <p:ph idx="1"/>
          </p:nvPr>
        </p:nvSpPr>
        <p:spPr>
          <a:xfrm>
            <a:off x="5131825" y="725906"/>
            <a:ext cx="6201891" cy="6132094"/>
          </a:xfrm>
        </p:spPr>
        <p:txBody>
          <a:bodyPr>
            <a:normAutofit fontScale="85000" lnSpcReduction="10000"/>
          </a:bodyPr>
          <a:lstStyle/>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 </a:t>
            </a:r>
            <a:r>
              <a:rPr lang="tr-TR" sz="1800" dirty="0">
                <a:latin typeface="Calibri Light" panose="020F0302020204030204" pitchFamily="34" charset="0"/>
                <a:ea typeface="MS Mincho" panose="02020609040205080304" pitchFamily="49" charset="-128"/>
              </a:rPr>
              <a:t>B</a:t>
            </a:r>
            <a:r>
              <a:rPr lang="tr-TR" sz="1800" dirty="0">
                <a:effectLst/>
                <a:latin typeface="Calibri Light" panose="020F0302020204030204" pitchFamily="34" charset="0"/>
                <a:ea typeface="MS Mincho" panose="02020609040205080304" pitchFamily="49" charset="-128"/>
              </a:rPr>
              <a:t>ir önceki adımda </a:t>
            </a:r>
            <a:r>
              <a:rPr lang="tr-TR" sz="1800" dirty="0" err="1">
                <a:effectLst/>
                <a:latin typeface="Calibri Light" panose="020F0302020204030204" pitchFamily="34" charset="0"/>
                <a:ea typeface="MS Mincho" panose="02020609040205080304" pitchFamily="49" charset="-128"/>
              </a:rPr>
              <a:t>IR’ye</a:t>
            </a:r>
            <a:r>
              <a:rPr lang="tr-TR" sz="1800" dirty="0">
                <a:effectLst/>
                <a:latin typeface="Calibri Light" panose="020F0302020204030204" pitchFamily="34" charset="0"/>
                <a:ea typeface="MS Mincho" panose="02020609040205080304" pitchFamily="49" charset="-128"/>
              </a:rPr>
              <a:t> atadığımız saklayıcının 9’dan 6. biti , 6’dan küçük mü diye bakıyoruz. Bakma sebebimiz 6’dan küçük olan işlemlerinin hepsinin </a:t>
            </a:r>
            <a:r>
              <a:rPr lang="tr-TR" sz="1800" dirty="0" err="1">
                <a:effectLst/>
                <a:latin typeface="Calibri Light" panose="020F0302020204030204" pitchFamily="34" charset="0"/>
                <a:ea typeface="MS Mincho" panose="02020609040205080304" pitchFamily="49" charset="-128"/>
              </a:rPr>
              <a:t>RAM’den</a:t>
            </a:r>
            <a:r>
              <a:rPr lang="tr-TR" sz="1800" dirty="0">
                <a:effectLst/>
                <a:latin typeface="Calibri Light" panose="020F0302020204030204" pitchFamily="34" charset="0"/>
                <a:ea typeface="MS Mincho" panose="02020609040205080304" pitchFamily="49" charset="-128"/>
              </a:rPr>
              <a:t> bir adres okuma ihtiyacı olmasıdır. Bir tek </a:t>
            </a:r>
            <a:r>
              <a:rPr lang="tr-TR" sz="1800" dirty="0" err="1">
                <a:effectLst/>
                <a:latin typeface="Calibri Light" panose="020F0302020204030204" pitchFamily="34" charset="0"/>
                <a:ea typeface="MS Mincho" panose="02020609040205080304" pitchFamily="49" charset="-128"/>
              </a:rPr>
              <a:t>STO’da</a:t>
            </a:r>
            <a:r>
              <a:rPr lang="tr-TR" sz="1800" dirty="0">
                <a:effectLst/>
                <a:latin typeface="Calibri Light" panose="020F0302020204030204" pitchFamily="34" charset="0"/>
                <a:ea typeface="MS Mincho" panose="02020609040205080304" pitchFamily="49" charset="-128"/>
              </a:rPr>
              <a:t> içerik bilmeye ihtiyacımız yoktur. </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İlk 6 operasyonda içeriği okuma ihtiyacımız olduğu için hepsinin içeriğini okuma ve sonrasında durum 3’e götürme ve kalan işleri durum 3’de bitirme mantığıyla işlemci tasarlanmıştır.</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 9’dan 6’ya olan bitler 6’dan küçükse, adrese ve adresin içeriğine ihtiyacımız olacağı için adres </a:t>
            </a:r>
            <a:r>
              <a:rPr lang="tr-TR" sz="1800" dirty="0" err="1">
                <a:effectLst/>
                <a:latin typeface="Calibri Light" panose="020F0302020204030204" pitchFamily="34" charset="0"/>
                <a:ea typeface="MS Mincho" panose="02020609040205080304" pitchFamily="49" charset="-128"/>
              </a:rPr>
              <a:t>IR’nin</a:t>
            </a:r>
            <a:r>
              <a:rPr lang="tr-TR" sz="1800" dirty="0">
                <a:effectLst/>
                <a:latin typeface="Calibri Light" panose="020F0302020204030204" pitchFamily="34" charset="0"/>
                <a:ea typeface="MS Mincho" panose="02020609040205080304" pitchFamily="49" charset="-128"/>
              </a:rPr>
              <a:t> ilk 6 bitinde tutuluyor. Bunu </a:t>
            </a:r>
            <a:r>
              <a:rPr lang="tr-TR" sz="1800" dirty="0" err="1">
                <a:effectLst/>
                <a:latin typeface="Calibri Light" panose="020F0302020204030204" pitchFamily="34" charset="0"/>
                <a:ea typeface="MS Mincho" panose="02020609040205080304" pitchFamily="49" charset="-128"/>
              </a:rPr>
              <a:t>RAM’in</a:t>
            </a:r>
            <a:r>
              <a:rPr lang="tr-TR" sz="1800" dirty="0">
                <a:effectLst/>
                <a:latin typeface="Calibri Light" panose="020F0302020204030204" pitchFamily="34" charset="0"/>
                <a:ea typeface="MS Mincho" panose="02020609040205080304" pitchFamily="49" charset="-128"/>
              </a:rPr>
              <a:t> </a:t>
            </a:r>
            <a:r>
              <a:rPr lang="tr-TR" sz="1800" dirty="0" err="1">
                <a:effectLst/>
                <a:latin typeface="Calibri Light" panose="020F0302020204030204" pitchFamily="34" charset="0"/>
                <a:ea typeface="MS Mincho" panose="02020609040205080304" pitchFamily="49" charset="-128"/>
              </a:rPr>
              <a:t>MAR’ına</a:t>
            </a:r>
            <a:r>
              <a:rPr lang="tr-TR" sz="1800" dirty="0">
                <a:effectLst/>
                <a:latin typeface="Calibri Light" panose="020F0302020204030204" pitchFamily="34" charset="0"/>
                <a:ea typeface="MS Mincho" panose="02020609040205080304" pitchFamily="49" charset="-128"/>
              </a:rPr>
              <a:t> yazdık. Yani </a:t>
            </a:r>
            <a:r>
              <a:rPr lang="tr-TR" sz="1800" dirty="0" err="1">
                <a:effectLst/>
                <a:latin typeface="Calibri Light" panose="020F0302020204030204" pitchFamily="34" charset="0"/>
                <a:ea typeface="MS Mincho" panose="02020609040205080304" pitchFamily="49" charset="-128"/>
              </a:rPr>
              <a:t>RAM’den</a:t>
            </a:r>
            <a:r>
              <a:rPr lang="tr-TR" sz="1800" dirty="0">
                <a:effectLst/>
                <a:latin typeface="Calibri Light" panose="020F0302020204030204" pitchFamily="34" charset="0"/>
                <a:ea typeface="MS Mincho" panose="02020609040205080304" pitchFamily="49" charset="-128"/>
              </a:rPr>
              <a:t> tekrar bir adres istiyoruz ama bu sefer istediğimiz adres, oradaki komutun yanında yazılan adres.</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 Bu işlemlerden sonra durumu 3’e götürdük. Yani ilk 6 işlemden birisiyse, adres içeriğini tekrar okumamız gerektiği için </a:t>
            </a:r>
            <a:r>
              <a:rPr lang="tr-TR" sz="1800" dirty="0" err="1">
                <a:effectLst/>
                <a:latin typeface="Calibri Light" panose="020F0302020204030204" pitchFamily="34" charset="0"/>
                <a:ea typeface="MS Mincho" panose="02020609040205080304" pitchFamily="49" charset="-128"/>
              </a:rPr>
              <a:t>RAM’den</a:t>
            </a:r>
            <a:r>
              <a:rPr lang="tr-TR" sz="1800" dirty="0">
                <a:effectLst/>
                <a:latin typeface="Calibri Light" panose="020F0302020204030204" pitchFamily="34" charset="0"/>
                <a:ea typeface="MS Mincho" panose="02020609040205080304" pitchFamily="49" charset="-128"/>
              </a:rPr>
              <a:t> o bilgiyi istedik. Yani durum değişimimiz ilk 6 bite bağlı. Makine kodumuzun içindeki soldan ilk 4 biti 6’dan küçük geldiyse durumu 3’e atlattık.</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Eğer gelen değer 6 ise, PC değerini </a:t>
            </a:r>
            <a:r>
              <a:rPr lang="tr-TR" sz="1800" dirty="0" err="1">
                <a:effectLst/>
                <a:latin typeface="Calibri Light" panose="020F0302020204030204" pitchFamily="34" charset="0"/>
                <a:ea typeface="MS Mincho" panose="02020609040205080304" pitchFamily="49" charset="-128"/>
              </a:rPr>
              <a:t>IR’nin</a:t>
            </a:r>
            <a:r>
              <a:rPr lang="tr-TR" sz="1800" dirty="0">
                <a:effectLst/>
                <a:latin typeface="Calibri Light" panose="020F0302020204030204" pitchFamily="34" charset="0"/>
                <a:ea typeface="MS Mincho" panose="02020609040205080304" pitchFamily="49" charset="-128"/>
              </a:rPr>
              <a:t> 5’ten 0’a olan değerine karşılık gelen sayıya eşitliyoruz. Durumu da tekrar 0’a döndürüyoruz. Yani aslında JMP komutu geldi. PC’nin yeni değerini yazdık, durumu tekrar 0’a götürdüğümüz zaman artık PC değeri güncellenmiş olacağı için bizim </a:t>
            </a:r>
            <a:r>
              <a:rPr lang="tr-TR" sz="1800" dirty="0" err="1">
                <a:effectLst/>
                <a:latin typeface="Calibri Light" panose="020F0302020204030204" pitchFamily="34" charset="0"/>
                <a:ea typeface="MS Mincho" panose="02020609040205080304" pitchFamily="49" charset="-128"/>
              </a:rPr>
              <a:t>RAM’den</a:t>
            </a:r>
            <a:r>
              <a:rPr lang="tr-TR" sz="1800" dirty="0">
                <a:effectLst/>
                <a:latin typeface="Calibri Light" panose="020F0302020204030204" pitchFamily="34" charset="0"/>
                <a:ea typeface="MS Mincho" panose="02020609040205080304" pitchFamily="49" charset="-128"/>
              </a:rPr>
              <a:t> okuyacağımız işlem artık </a:t>
            </a:r>
            <a:r>
              <a:rPr lang="tr-TR" sz="1800" dirty="0" err="1">
                <a:effectLst/>
                <a:latin typeface="Calibri Light" panose="020F0302020204030204" pitchFamily="34" charset="0"/>
                <a:ea typeface="MS Mincho" panose="02020609040205080304" pitchFamily="49" charset="-128"/>
              </a:rPr>
              <a:t>RAM’den</a:t>
            </a:r>
            <a:r>
              <a:rPr lang="tr-TR" sz="1800" dirty="0">
                <a:effectLst/>
                <a:latin typeface="Calibri Light" panose="020F0302020204030204" pitchFamily="34" charset="0"/>
                <a:ea typeface="MS Mincho" panose="02020609040205080304" pitchFamily="49" charset="-128"/>
              </a:rPr>
              <a:t> çekeceğimiz kodun yeri, güncellenmiş yerden olacak ve biz JMP işlemi yapmış olacağız. </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7. komutun  özelliği koşullu JMP işlemidir. ACC değeri 0 ise PC değerini, </a:t>
            </a:r>
            <a:r>
              <a:rPr lang="tr-TR" sz="1800" dirty="0" err="1">
                <a:effectLst/>
                <a:latin typeface="Calibri Light" panose="020F0302020204030204" pitchFamily="34" charset="0"/>
                <a:ea typeface="MS Mincho" panose="02020609040205080304" pitchFamily="49" charset="-128"/>
              </a:rPr>
              <a:t>IR’nin</a:t>
            </a:r>
            <a:r>
              <a:rPr lang="tr-TR" sz="1800" dirty="0">
                <a:effectLst/>
                <a:latin typeface="Calibri Light" panose="020F0302020204030204" pitchFamily="34" charset="0"/>
                <a:ea typeface="MS Mincho" panose="02020609040205080304" pitchFamily="49" charset="-128"/>
              </a:rPr>
              <a:t> ilk 6 bitinin değerini atıyoruz ve durum 0’a gidiyoruz; değilse de PC değerini değiştirmiyoruz, hiç bir işlem yapmadan durumu 0’a gönderiyoruz. </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Eğer komut 8 geldiyse NOP komutu yani </a:t>
            </a:r>
            <a:r>
              <a:rPr lang="tr-TR" sz="1800" dirty="0">
                <a:latin typeface="Calibri Light" panose="020F0302020204030204" pitchFamily="34" charset="0"/>
                <a:ea typeface="MS Mincho" panose="02020609040205080304" pitchFamily="49" charset="-128"/>
              </a:rPr>
              <a:t>h</a:t>
            </a:r>
            <a:r>
              <a:rPr lang="tr-TR" sz="1800" dirty="0">
                <a:effectLst/>
                <a:latin typeface="Calibri Light" panose="020F0302020204030204" pitchFamily="34" charset="0"/>
                <a:ea typeface="MS Mincho" panose="02020609040205080304" pitchFamily="49" charset="-128"/>
              </a:rPr>
              <a:t>içbir işlem yapılmaz, durumu sadece direkt 0’a döndürüyoruz. Operasyon kodu 9 gelirse HLT yapılır. Yani kod durur. Durması için durum 4’e atlatıyoruz.</a:t>
            </a:r>
            <a:endParaRPr lang="tr-TR" sz="1800" dirty="0">
              <a:effectLst/>
              <a:latin typeface="Times New Roman" panose="02020603050405020304" pitchFamily="18" charset="0"/>
              <a:ea typeface="Times New Roman" panose="02020603050405020304" pitchFamily="18" charset="0"/>
            </a:endParaRPr>
          </a:p>
          <a:p>
            <a:endParaRPr lang="tr-TR" sz="1100" dirty="0"/>
          </a:p>
        </p:txBody>
      </p:sp>
      <p:sp>
        <p:nvSpPr>
          <p:cNvPr id="11" name="Metin kutusu 10">
            <a:extLst>
              <a:ext uri="{FF2B5EF4-FFF2-40B4-BE49-F238E27FC236}">
                <a16:creationId xmlns:a16="http://schemas.microsoft.com/office/drawing/2014/main" id="{A840EB99-1429-4A45-BAA8-30C9D70729EB}"/>
              </a:ext>
            </a:extLst>
          </p:cNvPr>
          <p:cNvSpPr txBox="1"/>
          <p:nvPr/>
        </p:nvSpPr>
        <p:spPr>
          <a:xfrm>
            <a:off x="5094184" y="166431"/>
            <a:ext cx="6097554" cy="355482"/>
          </a:xfrm>
          <a:prstGeom prst="rect">
            <a:avLst/>
          </a:prstGeom>
          <a:noFill/>
        </p:spPr>
        <p:txBody>
          <a:bodyPr wrap="square">
            <a:spAutoFit/>
          </a:bodyPr>
          <a:lstStyle/>
          <a:p>
            <a:pPr indent="182880" algn="just">
              <a:lnSpc>
                <a:spcPct val="95000"/>
              </a:lnSpc>
              <a:spcAft>
                <a:spcPts val="600"/>
              </a:spcAft>
              <a:tabLst>
                <a:tab pos="182880" algn="l"/>
              </a:tabLst>
            </a:pPr>
            <a:r>
              <a:rPr lang="tr-TR" sz="1800" spc="-5" dirty="0">
                <a:effectLst/>
                <a:latin typeface="Times New Roman" panose="02020603050405020304" pitchFamily="18" charset="0"/>
                <a:ea typeface="MS Mincho" panose="02020609040205080304" pitchFamily="49" charset="-128"/>
              </a:rPr>
              <a:t>DURUM 2;</a:t>
            </a:r>
          </a:p>
        </p:txBody>
      </p:sp>
    </p:spTree>
    <p:extLst>
      <p:ext uri="{BB962C8B-B14F-4D97-AF65-F5344CB8AC3E}">
        <p14:creationId xmlns:p14="http://schemas.microsoft.com/office/powerpoint/2010/main" val="364936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6B8A647-96C4-45AF-AF70-991EB7B1FFE0}"/>
              </a:ext>
            </a:extLst>
          </p:cNvPr>
          <p:cNvSpPr>
            <a:spLocks noGrp="1"/>
          </p:cNvSpPr>
          <p:nvPr>
            <p:ph idx="1"/>
          </p:nvPr>
        </p:nvSpPr>
        <p:spPr>
          <a:xfrm>
            <a:off x="5131825" y="725906"/>
            <a:ext cx="6201891" cy="6132094"/>
          </a:xfrm>
        </p:spPr>
        <p:txBody>
          <a:bodyPr>
            <a:normAutofit fontScale="85000" lnSpcReduction="20000"/>
          </a:bodyPr>
          <a:lstStyle/>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rPr>
              <a:t> </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İlk 6 operasyonu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RAM’den</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okuduktan sonra işlem yapmak için kullanıyoruz. Durum 3’e geçtiğimizde doğrudan gelecek durumumuzu 0’a götürüyoruz yani yaptığımız işlemlerden bir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cycle</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sonra direkt durum 0’a gidiyoruz. Yandaki resimde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RAMWr</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ve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MAR’ı</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0’a eşitledik ama alt taraftaki işlemlerde değerlerini güncelleyebiliriz.</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IR 9’dan 6’ya, 0’a eşitse LOD işlemi yaptığımız anlamına gelir. LOD, o adresin içeriğini alıp ACC içine atıyor. Biz aslında o durumun içeriğini durum 2’de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MAR’a</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vererek istedik ve bu bize bir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cycle</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sonra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MDROut’tan</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geliyor. Bunu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ACC’a</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atıyoruz.</a:t>
            </a:r>
          </a:p>
          <a:p>
            <a:pPr>
              <a:buFont typeface="Wingdings" panose="05000000000000000000" pitchFamily="2" charset="2"/>
              <a:buChar char="ü"/>
            </a:pP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Operasyon kodu 1 olduğunda STO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komutyla</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ACC’nin</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içerisindeki değeri, belleğin içindeki değere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atarız.Bu</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işlemi yapmak için,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MAR’a</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IR 5’ten 0’ına söylediğimiz yerin adresini verdik.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RAMWr’ı</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1 yaptık. Aynı zamanda da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RAM’in</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data içeriğini yüklüyoruz.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MDRIn’ine</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de ACC değerini verdik. Burada ACC içeriğini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Memory’nin</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Data portundan verdik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WriteIn’i</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1 yaptık aynı anda adresi de STO işleminden gelen adresi vermiş olduk.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STO’nun</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tamamı 10 bitlik bir sayı, onu da IR saklayıcısında tutuyorduk. IR saklayıcısının 5’den 0’ını verdiğimiz zaman 6 bitlik o adresi </a:t>
            </a:r>
            <a:r>
              <a:rPr lang="tr-TR" sz="1800" dirty="0" err="1">
                <a:effectLst/>
                <a:latin typeface="Calibri Light" panose="020F0302020204030204" pitchFamily="34" charset="0"/>
                <a:ea typeface="MS Mincho" panose="02020609040205080304" pitchFamily="49" charset="-128"/>
                <a:cs typeface="Calibri Light" panose="020F0302020204030204" pitchFamily="34" charset="0"/>
              </a:rPr>
              <a:t>MAR’a</a:t>
            </a:r>
            <a:r>
              <a:rPr lang="tr-TR" sz="1800" dirty="0">
                <a:effectLst/>
                <a:latin typeface="Calibri Light" panose="020F0302020204030204" pitchFamily="34" charset="0"/>
                <a:ea typeface="MS Mincho" panose="02020609040205080304" pitchFamily="49" charset="-128"/>
                <a:cs typeface="Calibri Light" panose="020F0302020204030204" pitchFamily="34" charset="0"/>
              </a:rPr>
              <a:t> vermiş olduk.</a:t>
            </a:r>
          </a:p>
          <a:p>
            <a:pPr>
              <a:buFont typeface="Wingdings" panose="05000000000000000000" pitchFamily="2" charset="2"/>
              <a:buChar char="ü"/>
            </a:pPr>
            <a:r>
              <a:rPr lang="tr-TR" sz="1800" dirty="0">
                <a:latin typeface="Calibri Light" panose="020F0302020204030204" pitchFamily="34" charset="0"/>
                <a:cs typeface="Calibri Light" panose="020F0302020204030204" pitchFamily="34" charset="0"/>
              </a:rPr>
              <a:t>Operasyon kodu 2 olduğunda ADD işlemi yapılır. Bir </a:t>
            </a:r>
            <a:r>
              <a:rPr lang="tr-TR" sz="1800" dirty="0" err="1">
                <a:latin typeface="Calibri Light" panose="020F0302020204030204" pitchFamily="34" charset="0"/>
                <a:cs typeface="Calibri Light" panose="020F0302020204030204" pitchFamily="34" charset="0"/>
              </a:rPr>
              <a:t>cycle</a:t>
            </a:r>
            <a:r>
              <a:rPr lang="tr-TR" sz="1800" dirty="0">
                <a:latin typeface="Calibri Light" panose="020F0302020204030204" pitchFamily="34" charset="0"/>
                <a:cs typeface="Calibri Light" panose="020F0302020204030204" pitchFamily="34" charset="0"/>
              </a:rPr>
              <a:t> önce adres içeriğini okuma işlemini yapmıştık. Okuduğumuz adres, Memory data </a:t>
            </a:r>
            <a:r>
              <a:rPr lang="tr-TR" sz="1800" dirty="0" err="1">
                <a:latin typeface="Calibri Light" panose="020F0302020204030204" pitchFamily="34" charset="0"/>
                <a:cs typeface="Calibri Light" panose="020F0302020204030204" pitchFamily="34" charset="0"/>
              </a:rPr>
              <a:t>read</a:t>
            </a:r>
            <a:r>
              <a:rPr lang="tr-TR" sz="1800" dirty="0">
                <a:latin typeface="Calibri Light" panose="020F0302020204030204" pitchFamily="34" charset="0"/>
                <a:cs typeface="Calibri Light" panose="020F0302020204030204" pitchFamily="34" charset="0"/>
              </a:rPr>
              <a:t> </a:t>
            </a:r>
            <a:r>
              <a:rPr lang="tr-TR" sz="1800" dirty="0" err="1">
                <a:latin typeface="Calibri Light" panose="020F0302020204030204" pitchFamily="34" charset="0"/>
                <a:cs typeface="Calibri Light" panose="020F0302020204030204" pitchFamily="34" charset="0"/>
              </a:rPr>
              <a:t>register</a:t>
            </a:r>
            <a:r>
              <a:rPr lang="tr-TR" sz="1800" dirty="0">
                <a:latin typeface="Calibri Light" panose="020F0302020204030204" pitchFamily="34" charset="0"/>
                <a:cs typeface="Calibri Light" panose="020F0302020204030204" pitchFamily="34" charset="0"/>
              </a:rPr>
              <a:t> </a:t>
            </a:r>
            <a:r>
              <a:rPr lang="tr-TR" sz="1800" dirty="0" err="1">
                <a:latin typeface="Calibri Light" panose="020F0302020204030204" pitchFamily="34" charset="0"/>
                <a:cs typeface="Calibri Light" panose="020F0302020204030204" pitchFamily="34" charset="0"/>
              </a:rPr>
              <a:t>outtan</a:t>
            </a:r>
            <a:r>
              <a:rPr lang="tr-TR" sz="1800" dirty="0">
                <a:latin typeface="Calibri Light" panose="020F0302020204030204" pitchFamily="34" charset="0"/>
                <a:cs typeface="Calibri Light" panose="020F0302020204030204" pitchFamily="34" charset="0"/>
              </a:rPr>
              <a:t> geldi, ACC ile toplayıp tekrar ACC yazdık.</a:t>
            </a:r>
          </a:p>
          <a:p>
            <a:pPr>
              <a:buFont typeface="Wingdings" panose="05000000000000000000" pitchFamily="2" charset="2"/>
              <a:buChar char="ü"/>
            </a:pPr>
            <a:r>
              <a:rPr lang="tr-TR" sz="1800" dirty="0">
                <a:latin typeface="Calibri Light" panose="020F0302020204030204" pitchFamily="34" charset="0"/>
                <a:cs typeface="Calibri Light" panose="020F0302020204030204" pitchFamily="34" charset="0"/>
              </a:rPr>
              <a:t> Operasyon kodu 3 olduğunda SUB yani çıkartma </a:t>
            </a:r>
            <a:r>
              <a:rPr lang="tr-TR" sz="1800" dirty="0" err="1">
                <a:latin typeface="Calibri Light" panose="020F0302020204030204" pitchFamily="34" charset="0"/>
                <a:cs typeface="Calibri Light" panose="020F0302020204030204" pitchFamily="34" charset="0"/>
              </a:rPr>
              <a:t>işemi</a:t>
            </a:r>
            <a:r>
              <a:rPr lang="tr-TR" sz="1800" dirty="0">
                <a:latin typeface="Calibri Light" panose="020F0302020204030204" pitchFamily="34" charset="0"/>
                <a:cs typeface="Calibri Light" panose="020F0302020204030204" pitchFamily="34" charset="0"/>
              </a:rPr>
              <a:t> geldiğinde ADD işlemindeki adımları çıkartma işlemine uyarlamış olduk. Yani Memory data </a:t>
            </a:r>
            <a:r>
              <a:rPr lang="tr-TR" sz="1800" dirty="0" err="1">
                <a:latin typeface="Calibri Light" panose="020F0302020204030204" pitchFamily="34" charset="0"/>
                <a:cs typeface="Calibri Light" panose="020F0302020204030204" pitchFamily="34" charset="0"/>
              </a:rPr>
              <a:t>read</a:t>
            </a:r>
            <a:r>
              <a:rPr lang="tr-TR" sz="1800" dirty="0">
                <a:latin typeface="Calibri Light" panose="020F0302020204030204" pitchFamily="34" charset="0"/>
                <a:cs typeface="Calibri Light" panose="020F0302020204030204" pitchFamily="34" charset="0"/>
              </a:rPr>
              <a:t> </a:t>
            </a:r>
            <a:r>
              <a:rPr lang="tr-TR" sz="1800" dirty="0" err="1">
                <a:latin typeface="Calibri Light" panose="020F0302020204030204" pitchFamily="34" charset="0"/>
                <a:cs typeface="Calibri Light" panose="020F0302020204030204" pitchFamily="34" charset="0"/>
              </a:rPr>
              <a:t>register</a:t>
            </a:r>
            <a:r>
              <a:rPr lang="tr-TR" sz="1800" dirty="0">
                <a:latin typeface="Calibri Light" panose="020F0302020204030204" pitchFamily="34" charset="0"/>
                <a:cs typeface="Calibri Light" panose="020F0302020204030204" pitchFamily="34" charset="0"/>
              </a:rPr>
              <a:t> </a:t>
            </a:r>
            <a:r>
              <a:rPr lang="tr-TR" sz="1800" dirty="0" err="1">
                <a:latin typeface="Calibri Light" panose="020F0302020204030204" pitchFamily="34" charset="0"/>
                <a:cs typeface="Calibri Light" panose="020F0302020204030204" pitchFamily="34" charset="0"/>
              </a:rPr>
              <a:t>outtan</a:t>
            </a:r>
            <a:r>
              <a:rPr lang="tr-TR" sz="1800" dirty="0">
                <a:latin typeface="Calibri Light" panose="020F0302020204030204" pitchFamily="34" charset="0"/>
                <a:cs typeface="Calibri Light" panose="020F0302020204030204" pitchFamily="34" charset="0"/>
              </a:rPr>
              <a:t> gelen değeri ACC ile çıkartıp tekrar </a:t>
            </a:r>
            <a:r>
              <a:rPr lang="tr-TR" sz="1800" dirty="0" err="1">
                <a:latin typeface="Calibri Light" panose="020F0302020204030204" pitchFamily="34" charset="0"/>
                <a:cs typeface="Calibri Light" panose="020F0302020204030204" pitchFamily="34" charset="0"/>
              </a:rPr>
              <a:t>ACC’a</a:t>
            </a:r>
            <a:r>
              <a:rPr lang="tr-TR" sz="1800" dirty="0">
                <a:latin typeface="Calibri Light" panose="020F0302020204030204" pitchFamily="34" charset="0"/>
                <a:cs typeface="Calibri Light" panose="020F0302020204030204" pitchFamily="34" charset="0"/>
              </a:rPr>
              <a:t> yazdık.</a:t>
            </a:r>
          </a:p>
          <a:p>
            <a:pPr>
              <a:buFont typeface="Wingdings" panose="05000000000000000000" pitchFamily="2" charset="2"/>
              <a:buChar char="ü"/>
            </a:pPr>
            <a:r>
              <a:rPr lang="tr-TR" sz="1800" dirty="0">
                <a:latin typeface="Calibri Light" panose="020F0302020204030204" pitchFamily="34" charset="0"/>
                <a:cs typeface="Calibri Light" panose="020F0302020204030204" pitchFamily="34" charset="0"/>
              </a:rPr>
              <a:t> Operasyon kodu 4 olduğunda MUL komutuyla çarpma işlemi gerçekleştirilir. </a:t>
            </a:r>
            <a:r>
              <a:rPr lang="tr-TR" sz="1800" dirty="0" err="1">
                <a:latin typeface="Calibri Light" panose="020F0302020204030204" pitchFamily="34" charset="0"/>
                <a:cs typeface="Calibri Light" panose="020F0302020204030204" pitchFamily="34" charset="0"/>
              </a:rPr>
              <a:t>MDROuttan</a:t>
            </a:r>
            <a:r>
              <a:rPr lang="tr-TR" sz="1800" dirty="0">
                <a:latin typeface="Calibri Light" panose="020F0302020204030204" pitchFamily="34" charset="0"/>
                <a:cs typeface="Calibri Light" panose="020F0302020204030204" pitchFamily="34" charset="0"/>
              </a:rPr>
              <a:t> gelen değer ACC ile çarpılıp tekrar </a:t>
            </a:r>
            <a:r>
              <a:rPr lang="tr-TR" sz="1800" dirty="0" err="1">
                <a:latin typeface="Calibri Light" panose="020F0302020204030204" pitchFamily="34" charset="0"/>
                <a:cs typeface="Calibri Light" panose="020F0302020204030204" pitchFamily="34" charset="0"/>
              </a:rPr>
              <a:t>ACC’ın</a:t>
            </a:r>
            <a:r>
              <a:rPr lang="tr-TR" sz="1800" dirty="0">
                <a:latin typeface="Calibri Light" panose="020F0302020204030204" pitchFamily="34" charset="0"/>
                <a:cs typeface="Calibri Light" panose="020F0302020204030204" pitchFamily="34" charset="0"/>
              </a:rPr>
              <a:t> üstüne yazılır.</a:t>
            </a:r>
          </a:p>
          <a:p>
            <a:pPr>
              <a:buFont typeface="Wingdings" panose="05000000000000000000" pitchFamily="2" charset="2"/>
              <a:buChar char="ü"/>
            </a:pPr>
            <a:r>
              <a:rPr lang="tr-TR" sz="1800" dirty="0">
                <a:latin typeface="Calibri Light" panose="020F0302020204030204" pitchFamily="34" charset="0"/>
                <a:cs typeface="Calibri Light" panose="020F0302020204030204" pitchFamily="34" charset="0"/>
              </a:rPr>
              <a:t> Operasyon kodu 5 olduğunda DIV komutuyla bölme işlemi yapılması istenir ama bizim düzeyimizin üstünde bir işlem karmaşıklığı içerdiği için biz operasyona kodu 5 geldiğinde hiçbir işlem yaptırmadan durumu 0’a göndereceğiz.</a:t>
            </a:r>
          </a:p>
          <a:p>
            <a:endParaRPr lang="tr-TR" sz="1100" dirty="0"/>
          </a:p>
        </p:txBody>
      </p:sp>
      <p:sp>
        <p:nvSpPr>
          <p:cNvPr id="11" name="Metin kutusu 10">
            <a:extLst>
              <a:ext uri="{FF2B5EF4-FFF2-40B4-BE49-F238E27FC236}">
                <a16:creationId xmlns:a16="http://schemas.microsoft.com/office/drawing/2014/main" id="{A840EB99-1429-4A45-BAA8-30C9D70729EB}"/>
              </a:ext>
            </a:extLst>
          </p:cNvPr>
          <p:cNvSpPr txBox="1"/>
          <p:nvPr/>
        </p:nvSpPr>
        <p:spPr>
          <a:xfrm>
            <a:off x="5094184" y="166431"/>
            <a:ext cx="6097554" cy="355482"/>
          </a:xfrm>
          <a:prstGeom prst="rect">
            <a:avLst/>
          </a:prstGeom>
          <a:noFill/>
        </p:spPr>
        <p:txBody>
          <a:bodyPr wrap="square">
            <a:spAutoFit/>
          </a:bodyPr>
          <a:lstStyle/>
          <a:p>
            <a:pPr indent="182880" algn="just">
              <a:lnSpc>
                <a:spcPct val="95000"/>
              </a:lnSpc>
              <a:spcAft>
                <a:spcPts val="600"/>
              </a:spcAft>
              <a:tabLst>
                <a:tab pos="182880" algn="l"/>
              </a:tabLst>
            </a:pPr>
            <a:r>
              <a:rPr lang="tr-TR" sz="1800" spc="-5" dirty="0">
                <a:effectLst/>
                <a:latin typeface="Times New Roman" panose="02020603050405020304" pitchFamily="18" charset="0"/>
                <a:ea typeface="MS Mincho" panose="02020609040205080304" pitchFamily="49" charset="-128"/>
              </a:rPr>
              <a:t>DURUM </a:t>
            </a:r>
            <a:r>
              <a:rPr lang="tr-TR" spc="-5" dirty="0">
                <a:latin typeface="Times New Roman" panose="02020603050405020304" pitchFamily="18" charset="0"/>
                <a:ea typeface="MS Mincho" panose="02020609040205080304" pitchFamily="49" charset="-128"/>
              </a:rPr>
              <a:t>3</a:t>
            </a:r>
            <a:r>
              <a:rPr lang="tr-TR" sz="1800" spc="-5" dirty="0">
                <a:effectLst/>
                <a:latin typeface="Times New Roman" panose="02020603050405020304" pitchFamily="18" charset="0"/>
                <a:ea typeface="MS Mincho" panose="02020609040205080304" pitchFamily="49" charset="-128"/>
              </a:rPr>
              <a:t>;</a:t>
            </a:r>
          </a:p>
        </p:txBody>
      </p:sp>
      <p:pic>
        <p:nvPicPr>
          <p:cNvPr id="8" name="Resim 7">
            <a:extLst>
              <a:ext uri="{FF2B5EF4-FFF2-40B4-BE49-F238E27FC236}">
                <a16:creationId xmlns:a16="http://schemas.microsoft.com/office/drawing/2014/main" id="{17CCE51B-AFBB-46F4-BF5E-FD7F9EA8CB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6052" y="725906"/>
            <a:ext cx="4524692" cy="4927144"/>
          </a:xfrm>
          <a:prstGeom prst="rect">
            <a:avLst/>
          </a:prstGeom>
          <a:noFill/>
        </p:spPr>
      </p:pic>
    </p:spTree>
    <p:extLst>
      <p:ext uri="{BB962C8B-B14F-4D97-AF65-F5344CB8AC3E}">
        <p14:creationId xmlns:p14="http://schemas.microsoft.com/office/powerpoint/2010/main" val="112502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505A3F7-5262-4DE5-95C8-6E31A3901B1E}"/>
              </a:ext>
            </a:extLst>
          </p:cNvPr>
          <p:cNvSpPr>
            <a:spLocks noGrp="1"/>
          </p:cNvSpPr>
          <p:nvPr>
            <p:ph idx="1"/>
          </p:nvPr>
        </p:nvSpPr>
        <p:spPr>
          <a:xfrm>
            <a:off x="1524394" y="1473310"/>
            <a:ext cx="4628578" cy="2876499"/>
          </a:xfrm>
        </p:spPr>
        <p:txBody>
          <a:bodyPr/>
          <a:lstStyle/>
          <a:p>
            <a:pPr>
              <a:buFont typeface="Wingdings" panose="05000000000000000000" pitchFamily="2" charset="2"/>
              <a:buChar char="ü"/>
            </a:pPr>
            <a:r>
              <a:rPr lang="tr-TR" sz="2400" dirty="0">
                <a:effectLst/>
                <a:latin typeface="Calibri Light" panose="020F0302020204030204" pitchFamily="34" charset="0"/>
                <a:ea typeface="MS Mincho" panose="02020609040205080304" pitchFamily="49" charset="-128"/>
              </a:rPr>
              <a:t>Durum 4’te hiçbir şey kontrol edilmiyor, hiçbir şey yapılmaz sadece üzerinde döner. Bir çıkış komutu da yoktur. HLT işlemi geldiğinde işlemcinin gücü kesilip yeniden verilmediği takdirde buradan yani durum 4’ten çıkması mümkün olmayacaktır</a:t>
            </a:r>
            <a:r>
              <a:rPr lang="tr-TR" sz="1800" dirty="0">
                <a:effectLst/>
                <a:latin typeface="Calibri Light" panose="020F0302020204030204" pitchFamily="34" charset="0"/>
                <a:ea typeface="MS Mincho" panose="02020609040205080304" pitchFamily="49" charset="-128"/>
              </a:rPr>
              <a:t>.</a:t>
            </a:r>
          </a:p>
        </p:txBody>
      </p:sp>
      <p:pic>
        <p:nvPicPr>
          <p:cNvPr id="4" name="Resim 3">
            <a:extLst>
              <a:ext uri="{FF2B5EF4-FFF2-40B4-BE49-F238E27FC236}">
                <a16:creationId xmlns:a16="http://schemas.microsoft.com/office/drawing/2014/main" id="{6546389E-99BA-40E4-8938-9BF6D72C33F2}"/>
              </a:ext>
            </a:extLst>
          </p:cNvPr>
          <p:cNvPicPr/>
          <p:nvPr/>
        </p:nvPicPr>
        <p:blipFill rotWithShape="1">
          <a:blip r:embed="rId2">
            <a:extLst>
              <a:ext uri="{28A0092B-C50C-407E-A947-70E740481C1C}">
                <a14:useLocalDpi xmlns:a14="http://schemas.microsoft.com/office/drawing/2010/main" val="0"/>
              </a:ext>
            </a:extLst>
          </a:blip>
          <a:srcRect l="7741" t="-1812" r="64532"/>
          <a:stretch/>
        </p:blipFill>
        <p:spPr bwMode="auto">
          <a:xfrm>
            <a:off x="7024926" y="2244862"/>
            <a:ext cx="3110385" cy="899992"/>
          </a:xfrm>
          <a:prstGeom prst="rect">
            <a:avLst/>
          </a:prstGeom>
          <a:noFill/>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id="{C023A2FE-B45D-4A13-B24E-2C4247F4A51F}"/>
              </a:ext>
            </a:extLst>
          </p:cNvPr>
          <p:cNvSpPr txBox="1"/>
          <p:nvPr/>
        </p:nvSpPr>
        <p:spPr>
          <a:xfrm>
            <a:off x="944431" y="826979"/>
            <a:ext cx="6595099" cy="646331"/>
          </a:xfrm>
          <a:prstGeom prst="rect">
            <a:avLst/>
          </a:prstGeom>
          <a:noFill/>
        </p:spPr>
        <p:txBody>
          <a:bodyPr wrap="square">
            <a:spAutoFit/>
          </a:bodyPr>
          <a:lstStyle/>
          <a:p>
            <a:r>
              <a:rPr lang="tr-TR" sz="1800" spc="-5" dirty="0">
                <a:effectLst/>
                <a:latin typeface="Times New Roman" panose="02020603050405020304" pitchFamily="18" charset="0"/>
                <a:ea typeface="MS Mincho" panose="02020609040205080304" pitchFamily="49" charset="-128"/>
              </a:rPr>
              <a:t>DURUM 4;</a:t>
            </a:r>
          </a:p>
          <a:p>
            <a:endParaRPr lang="tr-TR" dirty="0"/>
          </a:p>
        </p:txBody>
      </p:sp>
    </p:spTree>
    <p:extLst>
      <p:ext uri="{BB962C8B-B14F-4D97-AF65-F5344CB8AC3E}">
        <p14:creationId xmlns:p14="http://schemas.microsoft.com/office/powerpoint/2010/main" val="3529862201"/>
      </p:ext>
    </p:extLst>
  </p:cSld>
  <p:clrMapOvr>
    <a:masterClrMapping/>
  </p:clrMapOvr>
</p:sld>
</file>

<file path=ppt/theme/theme1.xml><?xml version="1.0" encoding="utf-8"?>
<a:theme xmlns:a="http://schemas.openxmlformats.org/drawingml/2006/main" name="ShapesVTI">
  <a:themeElements>
    <a:clrScheme name="AnalogousFromLightSeedLeftStep">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317</TotalTime>
  <Words>1463</Words>
  <Application>Microsoft Office PowerPoint</Application>
  <PresentationFormat>Geniş ekran</PresentationFormat>
  <Paragraphs>75</Paragraphs>
  <Slides>12</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12</vt:i4>
      </vt:variant>
    </vt:vector>
  </HeadingPairs>
  <TitlesOfParts>
    <vt:vector size="21" baseType="lpstr">
      <vt:lpstr>Arial</vt:lpstr>
      <vt:lpstr>Avenir Next LT Pro</vt:lpstr>
      <vt:lpstr>Calibri</vt:lpstr>
      <vt:lpstr>Calibri Light</vt:lpstr>
      <vt:lpstr>Times New Roman</vt:lpstr>
      <vt:lpstr>Tw Cen MT</vt:lpstr>
      <vt:lpstr>Tw Cen MT (Başlıklar)</vt:lpstr>
      <vt:lpstr>Wingdings</vt:lpstr>
      <vt:lpstr>ShapesVTI</vt:lpstr>
      <vt:lpstr>FB-CPU RTL TASARIMI </vt:lpstr>
      <vt:lpstr>PROJENİN AMACI</vt:lpstr>
      <vt:lpstr>SİSTEM MİMARİSİ</vt:lpstr>
      <vt:lpstr> </vt:lpstr>
      <vt:lpstr>KULLANILAN YAZILIM</vt:lpstr>
      <vt:lpstr>PowerPoint Sunusu</vt:lpstr>
      <vt:lpstr>PowerPoint Sunusu</vt:lpstr>
      <vt:lpstr>PowerPoint Sunusu</vt:lpstr>
      <vt:lpstr>PowerPoint Sunusu</vt:lpstr>
      <vt:lpstr>Test Yazılımı 1: </vt:lpstr>
      <vt:lpstr>Test Yazılımı 3:</vt:lpstr>
      <vt:lpstr>Sonuçlar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 CPU RTL TASARIMI</dc:title>
  <dc:creator>taha yasin öztürk</dc:creator>
  <cp:lastModifiedBy>taha yasin öztürk</cp:lastModifiedBy>
  <cp:revision>9</cp:revision>
  <dcterms:created xsi:type="dcterms:W3CDTF">2021-01-11T22:57:22Z</dcterms:created>
  <dcterms:modified xsi:type="dcterms:W3CDTF">2021-01-13T15:51:04Z</dcterms:modified>
</cp:coreProperties>
</file>