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p Gürle" initials="AG" lastIdx="2" clrIdx="0">
    <p:extLst>
      <p:ext uri="{19B8F6BF-5375-455C-9EA6-DF929625EA0E}">
        <p15:presenceInfo xmlns:p15="http://schemas.microsoft.com/office/powerpoint/2012/main" userId="ef6722b25f1b30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8T02:11:26.624" idx="2">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796027F-7875-4030-9381-8BD8C4F21935}"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4509A250-FF31-4206-8172-F9D3106AACB1}" type="datetimeFigureOut">
              <a:rPr lang="en-US" dirty="0"/>
              <a:t>6/8/2020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Resim 4" descr="nesne, saat, işaret, şehir içeren bir resim&#10;&#10;Açıklama otomatik olarak oluşturuldu">
            <a:extLst>
              <a:ext uri="{FF2B5EF4-FFF2-40B4-BE49-F238E27FC236}">
                <a16:creationId xmlns:a16="http://schemas.microsoft.com/office/drawing/2014/main" id="{40F97D6E-5AEF-429E-B83B-68A422BC96A5}"/>
              </a:ext>
            </a:extLst>
          </p:cNvPr>
          <p:cNvPicPr>
            <a:picLocks noChangeAspect="1"/>
          </p:cNvPicPr>
          <p:nvPr/>
        </p:nvPicPr>
        <p:blipFill>
          <a:blip r:embed="rId2"/>
          <a:stretch>
            <a:fillRect/>
          </a:stretch>
        </p:blipFill>
        <p:spPr>
          <a:xfrm>
            <a:off x="635458" y="1023330"/>
            <a:ext cx="9150807" cy="1990304"/>
          </a:xfrm>
          <a:prstGeom prst="rect">
            <a:avLst/>
          </a:prstGeom>
          <a:effectLst/>
        </p:spPr>
      </p:pic>
      <p:sp>
        <p:nvSpPr>
          <p:cNvPr id="16" name="Freeform: Shape 15">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2E57EF8-2C58-4C4B-AC0C-1FE8838F855D}"/>
              </a:ext>
            </a:extLst>
          </p:cNvPr>
          <p:cNvSpPr>
            <a:spLocks noGrp="1"/>
          </p:cNvSpPr>
          <p:nvPr>
            <p:ph type="ctrTitle"/>
          </p:nvPr>
        </p:nvSpPr>
        <p:spPr>
          <a:xfrm>
            <a:off x="636915" y="3928983"/>
            <a:ext cx="9182945" cy="1793390"/>
          </a:xfrm>
        </p:spPr>
        <p:txBody>
          <a:bodyPr>
            <a:normAutofit/>
          </a:bodyPr>
          <a:lstStyle/>
          <a:p>
            <a:r>
              <a:rPr lang="tr-TR" sz="6600">
                <a:solidFill>
                  <a:srgbClr val="EBEBEB"/>
                </a:solidFill>
              </a:rPr>
              <a:t>TELEFON KAYIT SİSTEMİ</a:t>
            </a:r>
          </a:p>
        </p:txBody>
      </p:sp>
      <p:sp>
        <p:nvSpPr>
          <p:cNvPr id="3" name="Alt Başlık 2">
            <a:extLst>
              <a:ext uri="{FF2B5EF4-FFF2-40B4-BE49-F238E27FC236}">
                <a16:creationId xmlns:a16="http://schemas.microsoft.com/office/drawing/2014/main" id="{04DA6467-4B12-40BB-B654-E9004FD904E7}"/>
              </a:ext>
            </a:extLst>
          </p:cNvPr>
          <p:cNvSpPr>
            <a:spLocks noGrp="1"/>
          </p:cNvSpPr>
          <p:nvPr>
            <p:ph type="subTitle" idx="1"/>
          </p:nvPr>
        </p:nvSpPr>
        <p:spPr>
          <a:xfrm>
            <a:off x="636916" y="5722374"/>
            <a:ext cx="9182944" cy="487924"/>
          </a:xfrm>
        </p:spPr>
        <p:txBody>
          <a:bodyPr>
            <a:normAutofit/>
          </a:bodyPr>
          <a:lstStyle/>
          <a:p>
            <a:pPr>
              <a:lnSpc>
                <a:spcPct val="90000"/>
              </a:lnSpc>
            </a:pPr>
            <a:r>
              <a:rPr lang="tr-TR" sz="800">
                <a:solidFill>
                  <a:schemeClr val="tx2">
                    <a:lumMod val="40000"/>
                    <a:lumOff val="60000"/>
                  </a:schemeClr>
                </a:solidFill>
              </a:rPr>
              <a:t>Alp Eren Gürle</a:t>
            </a:r>
          </a:p>
          <a:p>
            <a:pPr>
              <a:lnSpc>
                <a:spcPct val="90000"/>
              </a:lnSpc>
            </a:pPr>
            <a:r>
              <a:rPr lang="tr-TR" sz="800">
                <a:solidFill>
                  <a:schemeClr val="tx2">
                    <a:lumMod val="40000"/>
                    <a:lumOff val="60000"/>
                  </a:schemeClr>
                </a:solidFill>
              </a:rPr>
              <a:t>Taha Yasin Öztürk</a:t>
            </a:r>
          </a:p>
        </p:txBody>
      </p:sp>
    </p:spTree>
    <p:extLst>
      <p:ext uri="{BB962C8B-B14F-4D97-AF65-F5344CB8AC3E}">
        <p14:creationId xmlns:p14="http://schemas.microsoft.com/office/powerpoint/2010/main" val="189038245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45554-E319-41BB-AFF6-20955723B1FF}"/>
              </a:ext>
            </a:extLst>
          </p:cNvPr>
          <p:cNvSpPr>
            <a:spLocks noGrp="1"/>
          </p:cNvSpPr>
          <p:nvPr>
            <p:ph type="title"/>
          </p:nvPr>
        </p:nvSpPr>
        <p:spPr>
          <a:xfrm>
            <a:off x="646112" y="452718"/>
            <a:ext cx="4165580" cy="1400530"/>
          </a:xfrm>
        </p:spPr>
        <p:txBody>
          <a:bodyPr>
            <a:normAutofit/>
          </a:bodyPr>
          <a:lstStyle/>
          <a:p>
            <a:r>
              <a:rPr lang="tr-TR" dirty="0" err="1"/>
              <a:t>Contact</a:t>
            </a:r>
            <a:r>
              <a:rPr lang="tr-TR" dirty="0"/>
              <a:t> sınıfı  </a:t>
            </a:r>
          </a:p>
        </p:txBody>
      </p:sp>
      <p:sp>
        <p:nvSpPr>
          <p:cNvPr id="13" name="Freeform: Shape 12">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5"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İçerik Yer Tutucusu 5">
            <a:extLst>
              <a:ext uri="{FF2B5EF4-FFF2-40B4-BE49-F238E27FC236}">
                <a16:creationId xmlns:a16="http://schemas.microsoft.com/office/drawing/2014/main" id="{2D6D14CD-60B3-4357-BCF6-7C7DE9667FE8}"/>
              </a:ext>
            </a:extLst>
          </p:cNvPr>
          <p:cNvPicPr>
            <a:picLocks noChangeAspect="1"/>
          </p:cNvPicPr>
          <p:nvPr/>
        </p:nvPicPr>
        <p:blipFill>
          <a:blip r:embed="rId3"/>
          <a:stretch>
            <a:fillRect/>
          </a:stretch>
        </p:blipFill>
        <p:spPr>
          <a:xfrm>
            <a:off x="6094953" y="647699"/>
            <a:ext cx="5448385" cy="2683330"/>
          </a:xfrm>
          <a:prstGeom prst="rect">
            <a:avLst/>
          </a:prstGeom>
          <a:effectLst/>
        </p:spPr>
      </p:pic>
      <p:sp>
        <p:nvSpPr>
          <p:cNvPr id="17" name="Rectangle 16">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16A5DA1C-260E-4E15-8F02-B5FB706A843A}"/>
              </a:ext>
            </a:extLst>
          </p:cNvPr>
          <p:cNvSpPr>
            <a:spLocks noGrp="1"/>
          </p:cNvSpPr>
          <p:nvPr>
            <p:ph idx="1"/>
          </p:nvPr>
        </p:nvSpPr>
        <p:spPr>
          <a:xfrm>
            <a:off x="646113" y="2052918"/>
            <a:ext cx="4165146" cy="4195481"/>
          </a:xfrm>
        </p:spPr>
        <p:txBody>
          <a:bodyPr>
            <a:normAutofit/>
          </a:bodyPr>
          <a:lstStyle/>
          <a:p>
            <a:r>
              <a:rPr lang="tr-TR" dirty="0"/>
              <a:t>Bu sınıfta bir kişinin bilgilerini tutar.</a:t>
            </a:r>
          </a:p>
          <a:p>
            <a:r>
              <a:rPr lang="tr-TR" dirty="0"/>
              <a:t>Bir kişinin </a:t>
            </a:r>
            <a:r>
              <a:rPr lang="tr-TR" dirty="0" err="1"/>
              <a:t>ID,Adı,Soyadi,Cep</a:t>
            </a:r>
            <a:r>
              <a:rPr lang="tr-TR" dirty="0"/>
              <a:t> numarası, </a:t>
            </a:r>
            <a:r>
              <a:rPr lang="tr-TR" dirty="0" err="1"/>
              <a:t>Iş</a:t>
            </a:r>
            <a:r>
              <a:rPr lang="tr-TR" dirty="0"/>
              <a:t> </a:t>
            </a:r>
            <a:r>
              <a:rPr lang="tr-TR" dirty="0" err="1"/>
              <a:t>numarası’nı</a:t>
            </a:r>
            <a:r>
              <a:rPr lang="tr-TR" dirty="0"/>
              <a:t> tutar.</a:t>
            </a:r>
          </a:p>
        </p:txBody>
      </p:sp>
      <p:pic>
        <p:nvPicPr>
          <p:cNvPr id="5" name="Resim 4">
            <a:extLst>
              <a:ext uri="{FF2B5EF4-FFF2-40B4-BE49-F238E27FC236}">
                <a16:creationId xmlns:a16="http://schemas.microsoft.com/office/drawing/2014/main" id="{2A14B90C-FDC4-475D-9BC1-D89482F889FE}"/>
              </a:ext>
            </a:extLst>
          </p:cNvPr>
          <p:cNvPicPr>
            <a:picLocks noChangeAspect="1"/>
          </p:cNvPicPr>
          <p:nvPr/>
        </p:nvPicPr>
        <p:blipFill>
          <a:blip r:embed="rId4"/>
          <a:stretch>
            <a:fillRect/>
          </a:stretch>
        </p:blipFill>
        <p:spPr>
          <a:xfrm>
            <a:off x="7115875" y="3526971"/>
            <a:ext cx="3406541" cy="2721427"/>
          </a:xfrm>
          <a:prstGeom prst="rect">
            <a:avLst/>
          </a:prstGeom>
          <a:effectLst/>
        </p:spPr>
      </p:pic>
    </p:spTree>
    <p:extLst>
      <p:ext uri="{BB962C8B-B14F-4D97-AF65-F5344CB8AC3E}">
        <p14:creationId xmlns:p14="http://schemas.microsoft.com/office/powerpoint/2010/main" val="249250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199D2B-913E-471E-87AB-2AC111E43974}"/>
              </a:ext>
            </a:extLst>
          </p:cNvPr>
          <p:cNvSpPr>
            <a:spLocks noGrp="1"/>
          </p:cNvSpPr>
          <p:nvPr>
            <p:ph type="title"/>
          </p:nvPr>
        </p:nvSpPr>
        <p:spPr>
          <a:xfrm>
            <a:off x="648930" y="629266"/>
            <a:ext cx="9252154" cy="1223983"/>
          </a:xfrm>
        </p:spPr>
        <p:txBody>
          <a:bodyPr>
            <a:normAutofit/>
          </a:bodyPr>
          <a:lstStyle/>
          <a:p>
            <a:pPr>
              <a:lnSpc>
                <a:spcPct val="90000"/>
              </a:lnSpc>
            </a:pPr>
            <a:r>
              <a:rPr lang="tr-TR" sz="3900" dirty="0"/>
              <a:t>Programın Çıktısı</a:t>
            </a:r>
            <a:br>
              <a:rPr lang="tr-TR" sz="3900" dirty="0"/>
            </a:br>
            <a:endParaRPr lang="tr-TR" sz="3900" dirty="0"/>
          </a:p>
        </p:txBody>
      </p:sp>
      <p:sp>
        <p:nvSpPr>
          <p:cNvPr id="8" name="Content Placeholder 7">
            <a:extLst>
              <a:ext uri="{FF2B5EF4-FFF2-40B4-BE49-F238E27FC236}">
                <a16:creationId xmlns:a16="http://schemas.microsoft.com/office/drawing/2014/main" id="{8DCADF39-3C15-4D5A-96B5-8DE854D5AD0F}"/>
              </a:ext>
            </a:extLst>
          </p:cNvPr>
          <p:cNvSpPr>
            <a:spLocks noGrp="1"/>
          </p:cNvSpPr>
          <p:nvPr>
            <p:ph idx="1"/>
          </p:nvPr>
        </p:nvSpPr>
        <p:spPr>
          <a:xfrm>
            <a:off x="1103311" y="2052214"/>
            <a:ext cx="4338409" cy="4196185"/>
          </a:xfrm>
        </p:spPr>
        <p:txBody>
          <a:bodyPr>
            <a:normAutofit/>
          </a:bodyPr>
          <a:lstStyle/>
          <a:p>
            <a:r>
              <a:rPr lang="tr-TR" dirty="0"/>
              <a:t>Programın dosyayı açabilmesi için dosyanın </a:t>
            </a:r>
            <a:r>
              <a:rPr lang="tr-TR" dirty="0" err="1"/>
              <a:t>absolute</a:t>
            </a:r>
            <a:r>
              <a:rPr lang="tr-TR" dirty="0"/>
              <a:t> yeri girilmesi gerekmektedir.</a:t>
            </a:r>
          </a:p>
          <a:p>
            <a:r>
              <a:rPr lang="tr-TR" dirty="0"/>
              <a:t>Örnek: C:/telefon.txt</a:t>
            </a:r>
            <a:endParaRPr lang="en-US" dirty="0"/>
          </a:p>
        </p:txBody>
      </p:sp>
      <p:pic>
        <p:nvPicPr>
          <p:cNvPr id="4" name="İçerik Yer Tutucusu 3">
            <a:extLst>
              <a:ext uri="{FF2B5EF4-FFF2-40B4-BE49-F238E27FC236}">
                <a16:creationId xmlns:a16="http://schemas.microsoft.com/office/drawing/2014/main" id="{D1EAC7AE-C5AC-4289-94B5-63B1B214F9A9}"/>
              </a:ext>
            </a:extLst>
          </p:cNvPr>
          <p:cNvPicPr>
            <a:picLocks noChangeAspect="1"/>
          </p:cNvPicPr>
          <p:nvPr/>
        </p:nvPicPr>
        <p:blipFill>
          <a:blip r:embed="rId3"/>
          <a:stretch>
            <a:fillRect/>
          </a:stretch>
        </p:blipFill>
        <p:spPr>
          <a:xfrm>
            <a:off x="6091916" y="2052214"/>
            <a:ext cx="5451627" cy="352914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005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6FF642-3673-4F49-82D1-BB3F307AF2F3}"/>
              </a:ext>
            </a:extLst>
          </p:cNvPr>
          <p:cNvSpPr>
            <a:spLocks noGrp="1"/>
          </p:cNvSpPr>
          <p:nvPr>
            <p:ph type="title"/>
          </p:nvPr>
        </p:nvSpPr>
        <p:spPr/>
        <p:txBody>
          <a:bodyPr/>
          <a:lstStyle/>
          <a:p>
            <a:r>
              <a:rPr lang="tr-TR" dirty="0"/>
              <a:t>Kayıt ekleme çıktısı</a:t>
            </a:r>
          </a:p>
        </p:txBody>
      </p:sp>
      <p:sp>
        <p:nvSpPr>
          <p:cNvPr id="6" name="İçerik Yer Tutucusu 5">
            <a:extLst>
              <a:ext uri="{FF2B5EF4-FFF2-40B4-BE49-F238E27FC236}">
                <a16:creationId xmlns:a16="http://schemas.microsoft.com/office/drawing/2014/main" id="{9D426691-1B14-494A-90A6-9FC24508A437}"/>
              </a:ext>
            </a:extLst>
          </p:cNvPr>
          <p:cNvSpPr>
            <a:spLocks noGrp="1"/>
          </p:cNvSpPr>
          <p:nvPr>
            <p:ph idx="1"/>
          </p:nvPr>
        </p:nvSpPr>
        <p:spPr/>
        <p:txBody>
          <a:bodyPr/>
          <a:lstStyle/>
          <a:p>
            <a:endParaRPr lang="tr-TR" dirty="0"/>
          </a:p>
        </p:txBody>
      </p:sp>
      <p:pic>
        <p:nvPicPr>
          <p:cNvPr id="7" name="Resim 6">
            <a:extLst>
              <a:ext uri="{FF2B5EF4-FFF2-40B4-BE49-F238E27FC236}">
                <a16:creationId xmlns:a16="http://schemas.microsoft.com/office/drawing/2014/main" id="{F05C605C-AD18-4784-A01C-1E56127D6B9C}"/>
              </a:ext>
            </a:extLst>
          </p:cNvPr>
          <p:cNvPicPr>
            <a:picLocks noChangeAspect="1"/>
          </p:cNvPicPr>
          <p:nvPr/>
        </p:nvPicPr>
        <p:blipFill>
          <a:blip r:embed="rId2"/>
          <a:stretch>
            <a:fillRect/>
          </a:stretch>
        </p:blipFill>
        <p:spPr>
          <a:xfrm>
            <a:off x="3174353" y="4278108"/>
            <a:ext cx="6438900" cy="1774281"/>
          </a:xfrm>
          <a:prstGeom prst="rect">
            <a:avLst/>
          </a:prstGeom>
        </p:spPr>
      </p:pic>
      <p:pic>
        <p:nvPicPr>
          <p:cNvPr id="8" name="Resim 7">
            <a:extLst>
              <a:ext uri="{FF2B5EF4-FFF2-40B4-BE49-F238E27FC236}">
                <a16:creationId xmlns:a16="http://schemas.microsoft.com/office/drawing/2014/main" id="{CCDD0FF0-CC1B-4D80-A204-32E186E64649}"/>
              </a:ext>
            </a:extLst>
          </p:cNvPr>
          <p:cNvPicPr>
            <a:picLocks noChangeAspect="1"/>
          </p:cNvPicPr>
          <p:nvPr/>
        </p:nvPicPr>
        <p:blipFill>
          <a:blip r:embed="rId3"/>
          <a:stretch>
            <a:fillRect/>
          </a:stretch>
        </p:blipFill>
        <p:spPr>
          <a:xfrm>
            <a:off x="3212453" y="2028347"/>
            <a:ext cx="6174143" cy="2149925"/>
          </a:xfrm>
          <a:prstGeom prst="rect">
            <a:avLst/>
          </a:prstGeom>
        </p:spPr>
      </p:pic>
    </p:spTree>
    <p:extLst>
      <p:ext uri="{BB962C8B-B14F-4D97-AF65-F5344CB8AC3E}">
        <p14:creationId xmlns:p14="http://schemas.microsoft.com/office/powerpoint/2010/main" val="180453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53359BCF-ADE1-45C2-A7F4-4FB514917D8E}"/>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tr-TR" sz="5400" dirty="0"/>
              <a:t>Kayıt silme çıktısı</a:t>
            </a:r>
            <a:endParaRPr lang="en-US" sz="5400" dirty="0"/>
          </a:p>
        </p:txBody>
      </p:sp>
      <p:sp>
        <p:nvSpPr>
          <p:cNvPr id="22" name="Rectangle 21">
            <a:extLst>
              <a:ext uri="{FF2B5EF4-FFF2-40B4-BE49-F238E27FC236}">
                <a16:creationId xmlns:a16="http://schemas.microsoft.com/office/drawing/2014/main" id="{3950DF00-F110-48E6-8876-4F7E3E6BF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6F8CE998-002B-4516-AB01-B699D09D3607}"/>
              </a:ext>
            </a:extLst>
          </p:cNvPr>
          <p:cNvPicPr>
            <a:picLocks noChangeAspect="1"/>
          </p:cNvPicPr>
          <p:nvPr/>
        </p:nvPicPr>
        <p:blipFill>
          <a:blip r:embed="rId7"/>
          <a:stretch>
            <a:fillRect/>
          </a:stretch>
        </p:blipFill>
        <p:spPr>
          <a:xfrm>
            <a:off x="1715742" y="962904"/>
            <a:ext cx="1517558" cy="4935148"/>
          </a:xfrm>
          <a:prstGeom prst="rect">
            <a:avLst/>
          </a:prstGeom>
          <a:effectLst/>
        </p:spPr>
      </p:pic>
      <p:pic>
        <p:nvPicPr>
          <p:cNvPr id="4" name="İçerik Yer Tutucusu 3">
            <a:extLst>
              <a:ext uri="{FF2B5EF4-FFF2-40B4-BE49-F238E27FC236}">
                <a16:creationId xmlns:a16="http://schemas.microsoft.com/office/drawing/2014/main" id="{FBB995F8-0E0E-411E-B6AA-C1869C16DF29}"/>
              </a:ext>
            </a:extLst>
          </p:cNvPr>
          <p:cNvPicPr>
            <a:picLocks noGrp="1" noChangeAspect="1"/>
          </p:cNvPicPr>
          <p:nvPr>
            <p:ph idx="1"/>
          </p:nvPr>
        </p:nvPicPr>
        <p:blipFill>
          <a:blip r:embed="rId8"/>
          <a:stretch>
            <a:fillRect/>
          </a:stretch>
        </p:blipFill>
        <p:spPr>
          <a:xfrm>
            <a:off x="3426630" y="1249239"/>
            <a:ext cx="3747262" cy="4125192"/>
          </a:xfrm>
          <a:prstGeom prst="rect">
            <a:avLst/>
          </a:prstGeom>
          <a:effectLst/>
        </p:spPr>
      </p:pic>
    </p:spTree>
    <p:extLst>
      <p:ext uri="{BB962C8B-B14F-4D97-AF65-F5344CB8AC3E}">
        <p14:creationId xmlns:p14="http://schemas.microsoft.com/office/powerpoint/2010/main" val="96858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2C4C5001-F6EA-49D8-97B6-FC915F1A8F4B}"/>
              </a:ext>
            </a:extLst>
          </p:cNvPr>
          <p:cNvSpPr>
            <a:spLocks noGrp="1"/>
          </p:cNvSpPr>
          <p:nvPr>
            <p:ph type="title"/>
          </p:nvPr>
        </p:nvSpPr>
        <p:spPr>
          <a:xfrm>
            <a:off x="8210623" y="1447800"/>
            <a:ext cx="3333676" cy="3096987"/>
          </a:xfrm>
        </p:spPr>
        <p:txBody>
          <a:bodyPr vert="horz" lIns="91440" tIns="45720" rIns="91440" bIns="45720" rtlCol="0" anchor="b">
            <a:normAutofit fontScale="90000"/>
          </a:bodyPr>
          <a:lstStyle/>
          <a:p>
            <a:r>
              <a:rPr lang="tr-TR" sz="5400" dirty="0"/>
              <a:t>Kayıt </a:t>
            </a:r>
            <a:r>
              <a:rPr lang="tr-TR" sz="5400" dirty="0" err="1"/>
              <a:t>modifiye</a:t>
            </a:r>
            <a:r>
              <a:rPr lang="tr-TR" sz="5400" dirty="0"/>
              <a:t> etme çıktısı</a:t>
            </a:r>
            <a:endParaRPr lang="en-US" sz="5400" dirty="0"/>
          </a:p>
        </p:txBody>
      </p:sp>
      <p:sp>
        <p:nvSpPr>
          <p:cNvPr id="22" name="Rectangle 21">
            <a:extLst>
              <a:ext uri="{FF2B5EF4-FFF2-40B4-BE49-F238E27FC236}">
                <a16:creationId xmlns:a16="http://schemas.microsoft.com/office/drawing/2014/main" id="{1DB4B97F-BC4E-4607-8DED-CD7FC819F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7">
            <a:extLst>
              <a:ext uri="{FF2B5EF4-FFF2-40B4-BE49-F238E27FC236}">
                <a16:creationId xmlns:a16="http://schemas.microsoft.com/office/drawing/2014/main" id="{9FC6D7D0-2F17-4AAB-8FB2-86CBA146C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591673"/>
            <a:ext cx="6272784" cy="562624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6D054CBD-698E-4B97-8EF0-FABEF7A0F638}"/>
              </a:ext>
            </a:extLst>
          </p:cNvPr>
          <p:cNvPicPr>
            <a:picLocks noGrp="1" noChangeAspect="1"/>
          </p:cNvPicPr>
          <p:nvPr>
            <p:ph idx="1"/>
          </p:nvPr>
        </p:nvPicPr>
        <p:blipFill>
          <a:blip r:embed="rId7"/>
          <a:stretch>
            <a:fillRect/>
          </a:stretch>
        </p:blipFill>
        <p:spPr>
          <a:xfrm>
            <a:off x="1519224" y="1078988"/>
            <a:ext cx="4523701" cy="2227838"/>
          </a:xfrm>
          <a:prstGeom prst="rect">
            <a:avLst/>
          </a:prstGeom>
          <a:effectLst/>
        </p:spPr>
      </p:pic>
      <p:pic>
        <p:nvPicPr>
          <p:cNvPr id="5" name="Resim 4">
            <a:extLst>
              <a:ext uri="{FF2B5EF4-FFF2-40B4-BE49-F238E27FC236}">
                <a16:creationId xmlns:a16="http://schemas.microsoft.com/office/drawing/2014/main" id="{B82EB146-3455-4E36-A87D-E8DA7C1FEC2C}"/>
              </a:ext>
            </a:extLst>
          </p:cNvPr>
          <p:cNvPicPr>
            <a:picLocks noChangeAspect="1"/>
          </p:cNvPicPr>
          <p:nvPr/>
        </p:nvPicPr>
        <p:blipFill>
          <a:blip r:embed="rId8"/>
          <a:stretch>
            <a:fillRect/>
          </a:stretch>
        </p:blipFill>
        <p:spPr>
          <a:xfrm>
            <a:off x="1127253" y="3786213"/>
            <a:ext cx="5307644" cy="1660945"/>
          </a:xfrm>
          <a:prstGeom prst="rect">
            <a:avLst/>
          </a:prstGeom>
          <a:effectLst/>
        </p:spPr>
      </p:pic>
    </p:spTree>
    <p:extLst>
      <p:ext uri="{BB962C8B-B14F-4D97-AF65-F5344CB8AC3E}">
        <p14:creationId xmlns:p14="http://schemas.microsoft.com/office/powerpoint/2010/main" val="365892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4" name="İçerik Yer Tutucusu 3">
            <a:extLst>
              <a:ext uri="{FF2B5EF4-FFF2-40B4-BE49-F238E27FC236}">
                <a16:creationId xmlns:a16="http://schemas.microsoft.com/office/drawing/2014/main" id="{112F639C-A64A-4068-9C67-0270BFA989F0}"/>
              </a:ext>
            </a:extLst>
          </p:cNvPr>
          <p:cNvPicPr>
            <a:picLocks noGrp="1" noChangeAspect="1"/>
          </p:cNvPicPr>
          <p:nvPr>
            <p:ph idx="1"/>
          </p:nvPr>
        </p:nvPicPr>
        <p:blipFill>
          <a:blip r:embed="rId7"/>
          <a:stretch>
            <a:fillRect/>
          </a:stretch>
        </p:blipFill>
        <p:spPr>
          <a:xfrm>
            <a:off x="5323633" y="1806813"/>
            <a:ext cx="5491277" cy="1999655"/>
          </a:xfrm>
          <a:prstGeom prst="rect">
            <a:avLst/>
          </a:prstGeom>
          <a:effectLst/>
        </p:spPr>
      </p:pic>
      <p:sp useBgFill="1">
        <p:nvSpPr>
          <p:cNvPr id="28"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Başlık 1">
            <a:extLst>
              <a:ext uri="{FF2B5EF4-FFF2-40B4-BE49-F238E27FC236}">
                <a16:creationId xmlns:a16="http://schemas.microsoft.com/office/drawing/2014/main" id="{00CEE048-C16D-4BC3-AFD1-1C603F8A0543}"/>
              </a:ext>
            </a:extLst>
          </p:cNvPr>
          <p:cNvSpPr>
            <a:spLocks noGrp="1"/>
          </p:cNvSpPr>
          <p:nvPr>
            <p:ph type="title"/>
          </p:nvPr>
        </p:nvSpPr>
        <p:spPr>
          <a:xfrm>
            <a:off x="1269940" y="5450746"/>
            <a:ext cx="9345155" cy="861802"/>
          </a:xfrm>
        </p:spPr>
        <p:txBody>
          <a:bodyPr vert="horz" lIns="91440" tIns="45720" rIns="91440" bIns="45720" rtlCol="0" anchor="b">
            <a:normAutofit fontScale="90000"/>
          </a:bodyPr>
          <a:lstStyle/>
          <a:p>
            <a:r>
              <a:rPr lang="tr-TR" sz="4800" dirty="0"/>
              <a:t>Kayıt arama ve Kayıtları göster çıktısı</a:t>
            </a:r>
            <a:endParaRPr lang="en-US" sz="4800" dirty="0"/>
          </a:p>
        </p:txBody>
      </p:sp>
      <p:pic>
        <p:nvPicPr>
          <p:cNvPr id="5" name="Resim 4">
            <a:extLst>
              <a:ext uri="{FF2B5EF4-FFF2-40B4-BE49-F238E27FC236}">
                <a16:creationId xmlns:a16="http://schemas.microsoft.com/office/drawing/2014/main" id="{16F9C9DD-64A4-4ADD-9F76-4C2F2DDE4B33}"/>
              </a:ext>
            </a:extLst>
          </p:cNvPr>
          <p:cNvPicPr>
            <a:picLocks noChangeAspect="1"/>
          </p:cNvPicPr>
          <p:nvPr/>
        </p:nvPicPr>
        <p:blipFill>
          <a:blip r:embed="rId8"/>
          <a:stretch>
            <a:fillRect/>
          </a:stretch>
        </p:blipFill>
        <p:spPr>
          <a:xfrm>
            <a:off x="753398" y="484971"/>
            <a:ext cx="4118627" cy="4094656"/>
          </a:xfrm>
          <a:prstGeom prst="rect">
            <a:avLst/>
          </a:prstGeom>
          <a:effectLst/>
        </p:spPr>
      </p:pic>
    </p:spTree>
    <p:extLst>
      <p:ext uri="{BB962C8B-B14F-4D97-AF65-F5344CB8AC3E}">
        <p14:creationId xmlns:p14="http://schemas.microsoft.com/office/powerpoint/2010/main" val="399575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0" name="Picture 4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5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5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3" name="Picture 5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4" name="Picture 5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5" name="Rectangle 5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1972BDF6-9479-40DB-954C-8816036B0EB7}"/>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sz="4200" b="0" i="0" kern="1200" dirty="0">
                <a:solidFill>
                  <a:schemeClr val="tx2"/>
                </a:solidFill>
                <a:latin typeface="+mj-lt"/>
                <a:ea typeface="+mj-ea"/>
                <a:cs typeface="+mj-cs"/>
              </a:rPr>
              <a:t>Projenin amacı</a:t>
            </a:r>
          </a:p>
        </p:txBody>
      </p:sp>
      <p:sp>
        <p:nvSpPr>
          <p:cNvPr id="3" name="İçerik Yer Tutucusu 2">
            <a:extLst>
              <a:ext uri="{FF2B5EF4-FFF2-40B4-BE49-F238E27FC236}">
                <a16:creationId xmlns:a16="http://schemas.microsoft.com/office/drawing/2014/main" id="{3E02FFBF-F9D9-425B-825C-62AF3907B797}"/>
              </a:ext>
            </a:extLst>
          </p:cNvPr>
          <p:cNvSpPr>
            <a:spLocks noGrp="1"/>
          </p:cNvSpPr>
          <p:nvPr>
            <p:ph type="body" sz="half" idx="2"/>
          </p:nvPr>
        </p:nvSpPr>
        <p:spPr>
          <a:xfrm>
            <a:off x="1103311" y="2052214"/>
            <a:ext cx="5965394" cy="4196185"/>
          </a:xfrm>
        </p:spPr>
        <p:txBody>
          <a:bodyPr vert="horz" lIns="91440" tIns="45720" rIns="91440" bIns="45720" rtlCol="0">
            <a:normAutofit/>
          </a:bodyPr>
          <a:lstStyle/>
          <a:p>
            <a:pPr>
              <a:buFont typeface="Wingdings 3" charset="2"/>
              <a:buChar char=""/>
            </a:pPr>
            <a:r>
              <a:rPr lang="en-US" dirty="0"/>
              <a:t>Bir telefon rehberinde bulunması gereken kayıt ekleme, kayıtları gösterme, kayıtları modifiye etme, kayıt arama ve silme kabiliyetlerine sahip olan bir sistem geliştirmek. Geliştirilen sistem, kullanıcıya komut satırı arayüzü sunarak rehberin kullanımını sağlayacaktır.</a:t>
            </a:r>
          </a:p>
          <a:p>
            <a:pPr>
              <a:buFont typeface="Wingdings 3" charset="2"/>
              <a:buChar char=""/>
            </a:pPr>
            <a:endParaRPr lang="en-US" dirty="0"/>
          </a:p>
          <a:p>
            <a:pPr>
              <a:buFont typeface="Wingdings 3" charset="2"/>
              <a:buChar char=""/>
            </a:pPr>
            <a:r>
              <a:rPr lang="en-US" dirty="0"/>
              <a:t>Kullandığımız Araç:</a:t>
            </a:r>
          </a:p>
          <a:p>
            <a:pPr>
              <a:buFont typeface="Wingdings 3" charset="2"/>
              <a:buChar char=""/>
            </a:pPr>
            <a:r>
              <a:rPr lang="en-US" dirty="0"/>
              <a:t>Proje kapsamında, ödev ve LAB’larda kullanılan Microsoft’un derleyicisi olan Visual Studio Community kullanılacaktır.</a:t>
            </a:r>
          </a:p>
        </p:txBody>
      </p:sp>
      <p:pic>
        <p:nvPicPr>
          <p:cNvPr id="8" name="Resim 7" descr="işaret, çizim, siyah, direk içeren bir resim&#10;&#10;Açıklama otomatik olarak oluşturuldu">
            <a:extLst>
              <a:ext uri="{FF2B5EF4-FFF2-40B4-BE49-F238E27FC236}">
                <a16:creationId xmlns:a16="http://schemas.microsoft.com/office/drawing/2014/main" id="{AF456B3C-5D56-460C-8A86-9807337D6C48}"/>
              </a:ext>
            </a:extLst>
          </p:cNvPr>
          <p:cNvPicPr>
            <a:picLocks noChangeAspect="1"/>
          </p:cNvPicPr>
          <p:nvPr/>
        </p:nvPicPr>
        <p:blipFill>
          <a:blip r:embed="rId7"/>
          <a:stretch>
            <a:fillRect/>
          </a:stretch>
        </p:blipFill>
        <p:spPr>
          <a:xfrm>
            <a:off x="7534655" y="2145861"/>
            <a:ext cx="3573804" cy="357380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0436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31E513-6841-47EE-B5E6-491DB64628A7}"/>
              </a:ext>
            </a:extLst>
          </p:cNvPr>
          <p:cNvSpPr>
            <a:spLocks noGrp="1"/>
          </p:cNvSpPr>
          <p:nvPr>
            <p:ph type="title"/>
          </p:nvPr>
        </p:nvSpPr>
        <p:spPr>
          <a:xfrm>
            <a:off x="944181" y="-431808"/>
            <a:ext cx="5092906" cy="1574808"/>
          </a:xfrm>
        </p:spPr>
        <p:txBody>
          <a:bodyPr/>
          <a:lstStyle/>
          <a:p>
            <a:r>
              <a:rPr lang="tr-TR"/>
              <a:t>Yapım aşamaları</a:t>
            </a:r>
            <a:endParaRPr lang="tr-TR" dirty="0"/>
          </a:p>
        </p:txBody>
      </p:sp>
      <p:sp>
        <p:nvSpPr>
          <p:cNvPr id="4" name="Metin Yer Tutucusu 3">
            <a:extLst>
              <a:ext uri="{FF2B5EF4-FFF2-40B4-BE49-F238E27FC236}">
                <a16:creationId xmlns:a16="http://schemas.microsoft.com/office/drawing/2014/main" id="{EDD0E7E3-D5A0-4907-B4AB-0CAEAD9DDB8C}"/>
              </a:ext>
            </a:extLst>
          </p:cNvPr>
          <p:cNvSpPr>
            <a:spLocks noGrp="1"/>
          </p:cNvSpPr>
          <p:nvPr>
            <p:ph type="body" sz="half" idx="2"/>
          </p:nvPr>
        </p:nvSpPr>
        <p:spPr>
          <a:xfrm>
            <a:off x="1154954" y="2239861"/>
            <a:ext cx="5084979" cy="2789339"/>
          </a:xfrm>
        </p:spPr>
        <p:txBody>
          <a:bodyPr/>
          <a:lstStyle/>
          <a:p>
            <a:r>
              <a:rPr lang="tr-TR"/>
              <a:t>Öncelikle programımız 3 adet sınıftan (class) oluşmaktadır.</a:t>
            </a:r>
          </a:p>
          <a:p>
            <a:r>
              <a:rPr lang="tr-TR"/>
              <a:t>Bunlar program classı, contact classı ve buffer classıdır.</a:t>
            </a:r>
          </a:p>
          <a:p>
            <a:r>
              <a:rPr lang="tr-TR"/>
              <a:t>Her bir classın verilerini ve metotlarını kendi isimlerini taşıyan .h dosyalarında tanıttık (declaration) ve .cpp dosyalarında tanımladık(definition).</a:t>
            </a:r>
            <a:endParaRPr lang="tr-TR" dirty="0"/>
          </a:p>
        </p:txBody>
      </p:sp>
      <p:pic>
        <p:nvPicPr>
          <p:cNvPr id="8" name="Resim 7">
            <a:extLst>
              <a:ext uri="{FF2B5EF4-FFF2-40B4-BE49-F238E27FC236}">
                <a16:creationId xmlns:a16="http://schemas.microsoft.com/office/drawing/2014/main" id="{502ABAE9-9C21-4B3B-AE23-9F76B802E6FF}"/>
              </a:ext>
            </a:extLst>
          </p:cNvPr>
          <p:cNvPicPr>
            <a:picLocks noChangeAspect="1"/>
          </p:cNvPicPr>
          <p:nvPr/>
        </p:nvPicPr>
        <p:blipFill>
          <a:blip r:embed="rId2"/>
          <a:stretch>
            <a:fillRect/>
          </a:stretch>
        </p:blipFill>
        <p:spPr>
          <a:xfrm>
            <a:off x="6901921" y="1945304"/>
            <a:ext cx="3248025" cy="2183364"/>
          </a:xfrm>
          <a:prstGeom prst="rect">
            <a:avLst/>
          </a:prstGeom>
        </p:spPr>
      </p:pic>
      <p:sp>
        <p:nvSpPr>
          <p:cNvPr id="9" name="Resim Yer Tutucusu 8">
            <a:extLst>
              <a:ext uri="{FF2B5EF4-FFF2-40B4-BE49-F238E27FC236}">
                <a16:creationId xmlns:a16="http://schemas.microsoft.com/office/drawing/2014/main" id="{D5A8E5B7-F6C5-492A-ADAC-3CC4C59DF721}"/>
              </a:ext>
            </a:extLst>
          </p:cNvPr>
          <p:cNvSpPr>
            <a:spLocks noGrp="1"/>
          </p:cNvSpPr>
          <p:nvPr>
            <p:ph type="pic" idx="1"/>
          </p:nvPr>
        </p:nvSpPr>
        <p:spPr/>
      </p:sp>
    </p:spTree>
    <p:extLst>
      <p:ext uri="{BB962C8B-B14F-4D97-AF65-F5344CB8AC3E}">
        <p14:creationId xmlns:p14="http://schemas.microsoft.com/office/powerpoint/2010/main" val="320763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EB17CE81-ADEB-4A08-98D2-0F9691C3AD3C}"/>
              </a:ext>
            </a:extLst>
          </p:cNvPr>
          <p:cNvSpPr>
            <a:spLocks noGrp="1"/>
          </p:cNvSpPr>
          <p:nvPr>
            <p:ph type="title"/>
          </p:nvPr>
        </p:nvSpPr>
        <p:spPr/>
        <p:txBody>
          <a:bodyPr/>
          <a:lstStyle/>
          <a:p>
            <a:r>
              <a:rPr lang="tr-TR" dirty="0"/>
              <a:t>.h dosyaları şu şekilde oluşturduk</a:t>
            </a:r>
          </a:p>
        </p:txBody>
      </p:sp>
      <p:sp>
        <p:nvSpPr>
          <p:cNvPr id="6" name="Metin Yer Tutucusu 5">
            <a:extLst>
              <a:ext uri="{FF2B5EF4-FFF2-40B4-BE49-F238E27FC236}">
                <a16:creationId xmlns:a16="http://schemas.microsoft.com/office/drawing/2014/main" id="{0D909DA3-69F1-43E7-A1A8-90FBFB2C50F9}"/>
              </a:ext>
            </a:extLst>
          </p:cNvPr>
          <p:cNvSpPr>
            <a:spLocks noGrp="1"/>
          </p:cNvSpPr>
          <p:nvPr>
            <p:ph type="body" idx="1"/>
          </p:nvPr>
        </p:nvSpPr>
        <p:spPr>
          <a:xfrm>
            <a:off x="602880" y="4653621"/>
            <a:ext cx="2940050" cy="576262"/>
          </a:xfrm>
        </p:spPr>
        <p:txBody>
          <a:bodyPr/>
          <a:lstStyle/>
          <a:p>
            <a:r>
              <a:rPr lang="tr-TR" dirty="0" err="1"/>
              <a:t>Buffer.h</a:t>
            </a:r>
            <a:endParaRPr lang="tr-TR" dirty="0"/>
          </a:p>
        </p:txBody>
      </p:sp>
      <p:sp>
        <p:nvSpPr>
          <p:cNvPr id="9" name="Resim Yer Tutucusu 8">
            <a:extLst>
              <a:ext uri="{FF2B5EF4-FFF2-40B4-BE49-F238E27FC236}">
                <a16:creationId xmlns:a16="http://schemas.microsoft.com/office/drawing/2014/main" id="{FBC7FF96-B6B1-4062-8E76-C53DB5E9F7B0}"/>
              </a:ext>
            </a:extLst>
          </p:cNvPr>
          <p:cNvSpPr>
            <a:spLocks noGrp="1"/>
          </p:cNvSpPr>
          <p:nvPr>
            <p:ph type="pic" idx="15"/>
          </p:nvPr>
        </p:nvSpPr>
        <p:spPr/>
      </p:sp>
      <p:pic>
        <p:nvPicPr>
          <p:cNvPr id="16" name="Resim 15">
            <a:extLst>
              <a:ext uri="{FF2B5EF4-FFF2-40B4-BE49-F238E27FC236}">
                <a16:creationId xmlns:a16="http://schemas.microsoft.com/office/drawing/2014/main" id="{07C44CBE-9339-44C8-AFD6-EE0F20711FB8}"/>
              </a:ext>
            </a:extLst>
          </p:cNvPr>
          <p:cNvPicPr>
            <a:picLocks noChangeAspect="1"/>
          </p:cNvPicPr>
          <p:nvPr/>
        </p:nvPicPr>
        <p:blipFill>
          <a:blip r:embed="rId2"/>
          <a:stretch>
            <a:fillRect/>
          </a:stretch>
        </p:blipFill>
        <p:spPr>
          <a:xfrm>
            <a:off x="3726360" y="1371600"/>
            <a:ext cx="3352657" cy="3368180"/>
          </a:xfrm>
          <a:prstGeom prst="rect">
            <a:avLst/>
          </a:prstGeom>
        </p:spPr>
      </p:pic>
      <p:sp>
        <p:nvSpPr>
          <p:cNvPr id="10" name="Metin Yer Tutucusu 9">
            <a:extLst>
              <a:ext uri="{FF2B5EF4-FFF2-40B4-BE49-F238E27FC236}">
                <a16:creationId xmlns:a16="http://schemas.microsoft.com/office/drawing/2014/main" id="{DFB12143-BFB3-4AF3-8C70-C7A59DD462C3}"/>
              </a:ext>
            </a:extLst>
          </p:cNvPr>
          <p:cNvSpPr>
            <a:spLocks noGrp="1"/>
          </p:cNvSpPr>
          <p:nvPr>
            <p:ph type="body" sz="half" idx="18"/>
          </p:nvPr>
        </p:nvSpPr>
        <p:spPr>
          <a:xfrm>
            <a:off x="419450" y="5410899"/>
            <a:ext cx="3080504" cy="984901"/>
          </a:xfrm>
        </p:spPr>
        <p:txBody>
          <a:bodyPr>
            <a:normAutofit fontScale="85000" lnSpcReduction="20000"/>
          </a:bodyPr>
          <a:lstStyle/>
          <a:p>
            <a:r>
              <a:rPr lang="tr-TR" dirty="0" err="1"/>
              <a:t>sortedbuffer</a:t>
            </a:r>
            <a:r>
              <a:rPr lang="tr-TR" dirty="0"/>
              <a:t> objesi kullandık.</a:t>
            </a:r>
          </a:p>
          <a:p>
            <a:r>
              <a:rPr lang="tr-TR" dirty="0"/>
              <a:t>Bu obje dinamik bir </a:t>
            </a:r>
            <a:r>
              <a:rPr lang="tr-TR" dirty="0" err="1"/>
              <a:t>array</a:t>
            </a:r>
            <a:r>
              <a:rPr lang="tr-TR" dirty="0"/>
              <a:t> gibi davranarak </a:t>
            </a:r>
            <a:r>
              <a:rPr lang="tr-TR" dirty="0" err="1"/>
              <a:t>readFile</a:t>
            </a:r>
            <a:r>
              <a:rPr lang="tr-TR" dirty="0"/>
              <a:t> metodu çalıştırılırken dosyanın bütün içeriği bu objeye aktarılır</a:t>
            </a:r>
          </a:p>
        </p:txBody>
      </p:sp>
      <p:sp>
        <p:nvSpPr>
          <p:cNvPr id="7" name="Metin Yer Tutucusu 6">
            <a:extLst>
              <a:ext uri="{FF2B5EF4-FFF2-40B4-BE49-F238E27FC236}">
                <a16:creationId xmlns:a16="http://schemas.microsoft.com/office/drawing/2014/main" id="{FEF25426-95B7-45D1-87E4-31287107F5C3}"/>
              </a:ext>
            </a:extLst>
          </p:cNvPr>
          <p:cNvSpPr>
            <a:spLocks noGrp="1"/>
          </p:cNvSpPr>
          <p:nvPr>
            <p:ph type="body" sz="quarter" idx="3"/>
          </p:nvPr>
        </p:nvSpPr>
        <p:spPr>
          <a:xfrm>
            <a:off x="3899569" y="4732876"/>
            <a:ext cx="2930525" cy="576262"/>
          </a:xfrm>
        </p:spPr>
        <p:txBody>
          <a:bodyPr/>
          <a:lstStyle/>
          <a:p>
            <a:r>
              <a:rPr lang="tr-TR" dirty="0" err="1"/>
              <a:t>Contact.h</a:t>
            </a:r>
            <a:endParaRPr lang="tr-TR" dirty="0"/>
          </a:p>
        </p:txBody>
      </p:sp>
      <p:sp>
        <p:nvSpPr>
          <p:cNvPr id="13" name="Resim Yer Tutucusu 12">
            <a:extLst>
              <a:ext uri="{FF2B5EF4-FFF2-40B4-BE49-F238E27FC236}">
                <a16:creationId xmlns:a16="http://schemas.microsoft.com/office/drawing/2014/main" id="{7D4C6FCB-0814-45C5-B895-4CC988BA6CF2}"/>
              </a:ext>
            </a:extLst>
          </p:cNvPr>
          <p:cNvSpPr>
            <a:spLocks noGrp="1"/>
          </p:cNvSpPr>
          <p:nvPr>
            <p:ph type="pic" idx="21"/>
          </p:nvPr>
        </p:nvSpPr>
        <p:spPr>
          <a:xfrm>
            <a:off x="3961124" y="1447800"/>
            <a:ext cx="2930525" cy="1524000"/>
          </a:xfrm>
        </p:spPr>
      </p:sp>
      <p:sp>
        <p:nvSpPr>
          <p:cNvPr id="11" name="Metin Yer Tutucusu 10">
            <a:extLst>
              <a:ext uri="{FF2B5EF4-FFF2-40B4-BE49-F238E27FC236}">
                <a16:creationId xmlns:a16="http://schemas.microsoft.com/office/drawing/2014/main" id="{2AF4CD9A-4EFE-4DCE-93EB-489649B85A9E}"/>
              </a:ext>
            </a:extLst>
          </p:cNvPr>
          <p:cNvSpPr>
            <a:spLocks noGrp="1"/>
          </p:cNvSpPr>
          <p:nvPr>
            <p:ph type="body" sz="half" idx="19"/>
          </p:nvPr>
        </p:nvSpPr>
        <p:spPr>
          <a:xfrm>
            <a:off x="3773755" y="5736611"/>
            <a:ext cx="2934406" cy="659189"/>
          </a:xfrm>
        </p:spPr>
        <p:txBody>
          <a:bodyPr/>
          <a:lstStyle/>
          <a:p>
            <a:r>
              <a:rPr lang="tr-TR" dirty="0"/>
              <a:t>Programın ihtiyacı olan bilgileri oluşturduk</a:t>
            </a:r>
          </a:p>
        </p:txBody>
      </p:sp>
      <p:sp>
        <p:nvSpPr>
          <p:cNvPr id="8" name="Metin Yer Tutucusu 7">
            <a:extLst>
              <a:ext uri="{FF2B5EF4-FFF2-40B4-BE49-F238E27FC236}">
                <a16:creationId xmlns:a16="http://schemas.microsoft.com/office/drawing/2014/main" id="{26BE93E4-A2D7-4644-94C5-8E81247A0D97}"/>
              </a:ext>
            </a:extLst>
          </p:cNvPr>
          <p:cNvSpPr>
            <a:spLocks noGrp="1"/>
          </p:cNvSpPr>
          <p:nvPr>
            <p:ph type="body" sz="quarter" idx="13"/>
          </p:nvPr>
        </p:nvSpPr>
        <p:spPr>
          <a:xfrm>
            <a:off x="7186733" y="4941752"/>
            <a:ext cx="2932113" cy="576262"/>
          </a:xfrm>
        </p:spPr>
        <p:txBody>
          <a:bodyPr/>
          <a:lstStyle/>
          <a:p>
            <a:r>
              <a:rPr lang="tr-TR" dirty="0" err="1"/>
              <a:t>Program.h</a:t>
            </a:r>
            <a:endParaRPr lang="tr-TR" dirty="0"/>
          </a:p>
        </p:txBody>
      </p:sp>
      <p:sp>
        <p:nvSpPr>
          <p:cNvPr id="12" name="Metin Yer Tutucusu 11">
            <a:extLst>
              <a:ext uri="{FF2B5EF4-FFF2-40B4-BE49-F238E27FC236}">
                <a16:creationId xmlns:a16="http://schemas.microsoft.com/office/drawing/2014/main" id="{D3D967F8-1ED1-417F-B3AE-CD00A8F86F50}"/>
              </a:ext>
            </a:extLst>
          </p:cNvPr>
          <p:cNvSpPr>
            <a:spLocks noGrp="1"/>
          </p:cNvSpPr>
          <p:nvPr>
            <p:ph type="body" sz="half" idx="20"/>
          </p:nvPr>
        </p:nvSpPr>
        <p:spPr>
          <a:xfrm>
            <a:off x="6981962" y="5722602"/>
            <a:ext cx="2935997" cy="659189"/>
          </a:xfrm>
        </p:spPr>
        <p:txBody>
          <a:bodyPr>
            <a:normAutofit fontScale="77500" lnSpcReduction="20000"/>
          </a:bodyPr>
          <a:lstStyle/>
          <a:p>
            <a:r>
              <a:rPr lang="tr-TR" dirty="0"/>
              <a:t>Program objesi bizim kayıt ekleme, silme gibi işlemleri yaptığımız </a:t>
            </a:r>
            <a:r>
              <a:rPr lang="tr-TR" dirty="0" err="1"/>
              <a:t>objedir.Bu</a:t>
            </a:r>
            <a:r>
              <a:rPr lang="tr-TR" dirty="0"/>
              <a:t> fonksiyonlarda kişiyi </a:t>
            </a:r>
            <a:r>
              <a:rPr lang="tr-TR" dirty="0" err="1"/>
              <a:t>modifye</a:t>
            </a:r>
            <a:r>
              <a:rPr lang="tr-TR" dirty="0"/>
              <a:t> etme ve arama </a:t>
            </a:r>
            <a:r>
              <a:rPr lang="tr-TR" dirty="0" err="1"/>
              <a:t>metodlarını</a:t>
            </a:r>
            <a:r>
              <a:rPr lang="tr-TR" dirty="0"/>
              <a:t> kullandık </a:t>
            </a:r>
          </a:p>
        </p:txBody>
      </p:sp>
      <p:pic>
        <p:nvPicPr>
          <p:cNvPr id="15" name="Resim 14">
            <a:extLst>
              <a:ext uri="{FF2B5EF4-FFF2-40B4-BE49-F238E27FC236}">
                <a16:creationId xmlns:a16="http://schemas.microsoft.com/office/drawing/2014/main" id="{FDCF7AAE-F99D-421B-8682-C9424FC27E4B}"/>
              </a:ext>
            </a:extLst>
          </p:cNvPr>
          <p:cNvPicPr>
            <a:picLocks noChangeAspect="1"/>
          </p:cNvPicPr>
          <p:nvPr/>
        </p:nvPicPr>
        <p:blipFill>
          <a:blip r:embed="rId3"/>
          <a:stretch>
            <a:fillRect/>
          </a:stretch>
        </p:blipFill>
        <p:spPr>
          <a:xfrm>
            <a:off x="419450" y="1371600"/>
            <a:ext cx="3185763" cy="3368180"/>
          </a:xfrm>
          <a:prstGeom prst="rect">
            <a:avLst/>
          </a:prstGeom>
        </p:spPr>
      </p:pic>
      <p:sp>
        <p:nvSpPr>
          <p:cNvPr id="19" name="Resim Yer Tutucusu 18">
            <a:extLst>
              <a:ext uri="{FF2B5EF4-FFF2-40B4-BE49-F238E27FC236}">
                <a16:creationId xmlns:a16="http://schemas.microsoft.com/office/drawing/2014/main" id="{DE2D922B-0FCB-4788-ABF5-0648F7758AC7}"/>
              </a:ext>
            </a:extLst>
          </p:cNvPr>
          <p:cNvSpPr>
            <a:spLocks noGrp="1"/>
          </p:cNvSpPr>
          <p:nvPr>
            <p:ph type="pic" idx="22"/>
          </p:nvPr>
        </p:nvSpPr>
        <p:spPr/>
      </p:sp>
      <p:pic>
        <p:nvPicPr>
          <p:cNvPr id="20" name="Resim 19">
            <a:extLst>
              <a:ext uri="{FF2B5EF4-FFF2-40B4-BE49-F238E27FC236}">
                <a16:creationId xmlns:a16="http://schemas.microsoft.com/office/drawing/2014/main" id="{6D9F9B9D-47B1-4BE6-94D6-7D82E16998F3}"/>
              </a:ext>
            </a:extLst>
          </p:cNvPr>
          <p:cNvPicPr>
            <a:picLocks noChangeAspect="1"/>
          </p:cNvPicPr>
          <p:nvPr/>
        </p:nvPicPr>
        <p:blipFill>
          <a:blip r:embed="rId4"/>
          <a:stretch>
            <a:fillRect/>
          </a:stretch>
        </p:blipFill>
        <p:spPr>
          <a:xfrm>
            <a:off x="7124450" y="1256145"/>
            <a:ext cx="3534797" cy="3599090"/>
          </a:xfrm>
          <a:prstGeom prst="rect">
            <a:avLst/>
          </a:prstGeom>
        </p:spPr>
      </p:pic>
    </p:spTree>
    <p:extLst>
      <p:ext uri="{BB962C8B-B14F-4D97-AF65-F5344CB8AC3E}">
        <p14:creationId xmlns:p14="http://schemas.microsoft.com/office/powerpoint/2010/main" val="286250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Başlık 11">
            <a:extLst>
              <a:ext uri="{FF2B5EF4-FFF2-40B4-BE49-F238E27FC236}">
                <a16:creationId xmlns:a16="http://schemas.microsoft.com/office/drawing/2014/main" id="{9D6199EE-87F0-4471-88A5-1EA5F5A299C9}"/>
              </a:ext>
            </a:extLst>
          </p:cNvPr>
          <p:cNvSpPr>
            <a:spLocks noGrp="1"/>
          </p:cNvSpPr>
          <p:nvPr>
            <p:ph type="title"/>
          </p:nvPr>
        </p:nvSpPr>
        <p:spPr>
          <a:xfrm>
            <a:off x="648930" y="629267"/>
            <a:ext cx="9252154" cy="1016654"/>
          </a:xfrm>
        </p:spPr>
        <p:txBody>
          <a:bodyPr>
            <a:normAutofit/>
          </a:bodyPr>
          <a:lstStyle/>
          <a:p>
            <a:r>
              <a:rPr lang="tr-TR" dirty="0" err="1">
                <a:solidFill>
                  <a:srgbClr val="EBEBEB"/>
                </a:solidFill>
              </a:rPr>
              <a:t>Buffer</a:t>
            </a:r>
            <a:r>
              <a:rPr lang="tr-TR" dirty="0">
                <a:solidFill>
                  <a:srgbClr val="EBEBEB"/>
                </a:solidFill>
              </a:rPr>
              <a:t> sınıfı </a:t>
            </a: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16" name="İçerik Yer Tutucusu 15">
            <a:extLst>
              <a:ext uri="{FF2B5EF4-FFF2-40B4-BE49-F238E27FC236}">
                <a16:creationId xmlns:a16="http://schemas.microsoft.com/office/drawing/2014/main" id="{1BB89BF8-A359-4498-ABEF-FD45382A9027}"/>
              </a:ext>
            </a:extLst>
          </p:cNvPr>
          <p:cNvSpPr>
            <a:spLocks noGrp="1"/>
          </p:cNvSpPr>
          <p:nvPr>
            <p:ph idx="1"/>
          </p:nvPr>
        </p:nvSpPr>
        <p:spPr>
          <a:xfrm>
            <a:off x="648931" y="2548281"/>
            <a:ext cx="5122606" cy="3658689"/>
          </a:xfrm>
        </p:spPr>
        <p:txBody>
          <a:bodyPr>
            <a:normAutofit/>
          </a:bodyPr>
          <a:lstStyle/>
          <a:p>
            <a:pPr>
              <a:lnSpc>
                <a:spcPct val="90000"/>
              </a:lnSpc>
            </a:pPr>
            <a:r>
              <a:rPr lang="tr-TR" sz="1600" dirty="0" err="1"/>
              <a:t>Buffer</a:t>
            </a:r>
            <a:r>
              <a:rPr lang="tr-TR" sz="1600" dirty="0"/>
              <a:t> sınıfı kayıtların tutulduğu bir </a:t>
            </a:r>
            <a:r>
              <a:rPr lang="tr-TR" sz="1600" dirty="0" err="1"/>
              <a:t>contact</a:t>
            </a:r>
            <a:r>
              <a:rPr lang="tr-TR" sz="1600" dirty="0"/>
              <a:t> </a:t>
            </a:r>
            <a:r>
              <a:rPr lang="tr-TR" sz="1600" dirty="0" err="1"/>
              <a:t>pointer</a:t>
            </a:r>
            <a:r>
              <a:rPr lang="tr-TR" sz="1600" dirty="0"/>
              <a:t> ile bu </a:t>
            </a:r>
            <a:r>
              <a:rPr lang="tr-TR" sz="1600" dirty="0" err="1"/>
              <a:t>pointerla</a:t>
            </a:r>
            <a:r>
              <a:rPr lang="tr-TR" sz="1600" dirty="0"/>
              <a:t> oluşturulan </a:t>
            </a:r>
            <a:r>
              <a:rPr lang="tr-TR" sz="1600" dirty="0" err="1"/>
              <a:t>arrayin</a:t>
            </a:r>
            <a:r>
              <a:rPr lang="tr-TR" sz="1600" dirty="0"/>
              <a:t> boyutunu ve maksimum boyutunu tutar. Bu </a:t>
            </a:r>
            <a:r>
              <a:rPr lang="tr-TR" sz="1600" dirty="0" err="1"/>
              <a:t>array</a:t>
            </a:r>
            <a:r>
              <a:rPr lang="tr-TR" sz="1600" dirty="0"/>
              <a:t> kendi kendine büyüme özelliğine sahiptir. Eğer kapasitesi dolduysa ve yeni bir obje eklenecekse gerekli </a:t>
            </a:r>
            <a:r>
              <a:rPr lang="tr-TR" sz="1600" dirty="0" err="1"/>
              <a:t>memory</a:t>
            </a:r>
            <a:r>
              <a:rPr lang="tr-TR" sz="1600" dirty="0"/>
              <a:t> işlemlerini yaparak boyutunu iki katına çıkarır. Bunları ise </a:t>
            </a:r>
            <a:r>
              <a:rPr lang="tr-TR" sz="1600" dirty="0" err="1"/>
              <a:t>add</a:t>
            </a:r>
            <a:r>
              <a:rPr lang="tr-TR" sz="1600" dirty="0"/>
              <a:t> metodu ile yapar. </a:t>
            </a:r>
            <a:r>
              <a:rPr lang="tr-TR" sz="1600" dirty="0" err="1"/>
              <a:t>add</a:t>
            </a:r>
            <a:r>
              <a:rPr lang="tr-TR" sz="1600" dirty="0"/>
              <a:t> metodu her eklemeden önce objenin boyutunun </a:t>
            </a:r>
            <a:r>
              <a:rPr lang="tr-TR" sz="1600" dirty="0" err="1"/>
              <a:t>max</a:t>
            </a:r>
            <a:r>
              <a:rPr lang="tr-TR" sz="1600" dirty="0"/>
              <a:t>. boyuta eşit olmadığına bakar, eğer eşitse eski bloğun iki katı olan yeni bir hafıza bloğu açar ve bütün içeriği oraya kopyalar. Ayrıca işlem yapılmadan önce eski hafıza bloğu geçici bir </a:t>
            </a:r>
            <a:r>
              <a:rPr lang="tr-TR" sz="1600" dirty="0" err="1"/>
              <a:t>pointerla</a:t>
            </a:r>
            <a:r>
              <a:rPr lang="tr-TR" sz="1600" dirty="0"/>
              <a:t> tutulur ve büyütme işlemi bittiğinde eski hafıza </a:t>
            </a:r>
            <a:r>
              <a:rPr lang="tr-TR" sz="1600" dirty="0" err="1"/>
              <a:t>delete</a:t>
            </a:r>
            <a:r>
              <a:rPr lang="tr-TR" sz="1600" dirty="0"/>
              <a:t>[] kullanılarak temizlenir ve olası bir </a:t>
            </a:r>
            <a:r>
              <a:rPr lang="tr-TR" sz="1600" dirty="0" err="1"/>
              <a:t>memory</a:t>
            </a:r>
            <a:r>
              <a:rPr lang="tr-TR" sz="1600" dirty="0"/>
              <a:t> </a:t>
            </a:r>
            <a:r>
              <a:rPr lang="tr-TR" sz="1600" dirty="0" err="1"/>
              <a:t>leak</a:t>
            </a:r>
            <a:r>
              <a:rPr lang="tr-TR" sz="1600" dirty="0"/>
              <a:t> engellenir. </a:t>
            </a:r>
          </a:p>
        </p:txBody>
      </p:sp>
      <p:pic>
        <p:nvPicPr>
          <p:cNvPr id="17" name="Resim 16">
            <a:extLst>
              <a:ext uri="{FF2B5EF4-FFF2-40B4-BE49-F238E27FC236}">
                <a16:creationId xmlns:a16="http://schemas.microsoft.com/office/drawing/2014/main" id="{D5C553F0-846E-4165-BD5A-41401C98796B}"/>
              </a:ext>
            </a:extLst>
          </p:cNvPr>
          <p:cNvPicPr>
            <a:picLocks noChangeAspect="1"/>
          </p:cNvPicPr>
          <p:nvPr/>
        </p:nvPicPr>
        <p:blipFill>
          <a:blip r:embed="rId2"/>
          <a:stretch>
            <a:fillRect/>
          </a:stretch>
        </p:blipFill>
        <p:spPr>
          <a:xfrm>
            <a:off x="6096000" y="2640535"/>
            <a:ext cx="5451627" cy="2917387"/>
          </a:xfrm>
          <a:prstGeom prst="rect">
            <a:avLst/>
          </a:prstGeom>
          <a:effectLst/>
        </p:spPr>
      </p:pic>
    </p:spTree>
    <p:extLst>
      <p:ext uri="{BB962C8B-B14F-4D97-AF65-F5344CB8AC3E}">
        <p14:creationId xmlns:p14="http://schemas.microsoft.com/office/powerpoint/2010/main" val="14947044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58A2D05E-7BAF-426B-9AFF-D7459A835316}"/>
              </a:ext>
            </a:extLst>
          </p:cNvPr>
          <p:cNvSpPr>
            <a:spLocks noGrp="1"/>
          </p:cNvSpPr>
          <p:nvPr>
            <p:ph type="title"/>
          </p:nvPr>
        </p:nvSpPr>
        <p:spPr>
          <a:xfrm>
            <a:off x="648930" y="629267"/>
            <a:ext cx="9252154" cy="1016654"/>
          </a:xfrm>
        </p:spPr>
        <p:txBody>
          <a:bodyPr>
            <a:normAutofit/>
          </a:bodyPr>
          <a:lstStyle/>
          <a:p>
            <a:r>
              <a:rPr lang="tr-TR" dirty="0" err="1">
                <a:solidFill>
                  <a:srgbClr val="EBEBEB"/>
                </a:solidFill>
              </a:rPr>
              <a:t>Buffer</a:t>
            </a:r>
            <a:r>
              <a:rPr lang="tr-TR" dirty="0">
                <a:solidFill>
                  <a:srgbClr val="EBEBEB"/>
                </a:solidFill>
              </a:rPr>
              <a:t> </a:t>
            </a:r>
            <a:r>
              <a:rPr lang="tr-TR" dirty="0" err="1">
                <a:solidFill>
                  <a:srgbClr val="EBEBEB"/>
                </a:solidFill>
              </a:rPr>
              <a:t>metodları</a:t>
            </a:r>
            <a:endParaRPr lang="tr-TR" dirty="0">
              <a:solidFill>
                <a:srgbClr val="EBEBEB"/>
              </a:solidFill>
            </a:endParaRP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8" name="Content Placeholder 7">
            <a:extLst>
              <a:ext uri="{FF2B5EF4-FFF2-40B4-BE49-F238E27FC236}">
                <a16:creationId xmlns:a16="http://schemas.microsoft.com/office/drawing/2014/main" id="{9BADF0E2-A9E5-4C87-9416-E306C8A467C1}"/>
              </a:ext>
            </a:extLst>
          </p:cNvPr>
          <p:cNvSpPr>
            <a:spLocks noGrp="1"/>
          </p:cNvSpPr>
          <p:nvPr>
            <p:ph idx="1"/>
          </p:nvPr>
        </p:nvSpPr>
        <p:spPr>
          <a:xfrm>
            <a:off x="648931" y="2548281"/>
            <a:ext cx="5122606" cy="3658689"/>
          </a:xfrm>
        </p:spPr>
        <p:txBody>
          <a:bodyPr>
            <a:normAutofit/>
          </a:bodyPr>
          <a:lstStyle/>
          <a:p>
            <a:r>
              <a:rPr lang="tr-TR" dirty="0" err="1"/>
              <a:t>Remove</a:t>
            </a:r>
            <a:r>
              <a:rPr lang="tr-TR" dirty="0"/>
              <a:t> fonksiyonu bir </a:t>
            </a:r>
            <a:r>
              <a:rPr lang="tr-TR" dirty="0" err="1"/>
              <a:t>kayıtı</a:t>
            </a:r>
            <a:r>
              <a:rPr lang="tr-TR" dirty="0"/>
              <a:t> siler.</a:t>
            </a:r>
          </a:p>
          <a:p>
            <a:r>
              <a:rPr lang="tr-TR" dirty="0" err="1"/>
              <a:t>Sort</a:t>
            </a:r>
            <a:r>
              <a:rPr lang="tr-TR" dirty="0"/>
              <a:t> fonksiyonu alfabetik sıraya koyar.</a:t>
            </a:r>
          </a:p>
          <a:p>
            <a:endParaRPr lang="tr-TR" dirty="0"/>
          </a:p>
          <a:p>
            <a:r>
              <a:rPr lang="tr-TR" dirty="0"/>
              <a:t>Kısa yoldan </a:t>
            </a:r>
            <a:r>
              <a:rPr lang="tr-TR" dirty="0" err="1"/>
              <a:t>buffer</a:t>
            </a:r>
            <a:r>
              <a:rPr lang="tr-TR" dirty="0"/>
              <a:t> </a:t>
            </a:r>
            <a:r>
              <a:rPr lang="tr-TR" dirty="0" err="1"/>
              <a:t>arryine</a:t>
            </a:r>
            <a:r>
              <a:rPr lang="tr-TR" dirty="0"/>
              <a:t>  ulaşmak için [] operatörünü aşırı yükleme yaptık.</a:t>
            </a:r>
          </a:p>
          <a:p>
            <a:endParaRPr lang="en-US" dirty="0"/>
          </a:p>
        </p:txBody>
      </p:sp>
      <p:pic>
        <p:nvPicPr>
          <p:cNvPr id="4" name="İçerik Yer Tutucusu 3">
            <a:extLst>
              <a:ext uri="{FF2B5EF4-FFF2-40B4-BE49-F238E27FC236}">
                <a16:creationId xmlns:a16="http://schemas.microsoft.com/office/drawing/2014/main" id="{26C24E02-4042-45EC-875F-0737A0983CA1}"/>
              </a:ext>
            </a:extLst>
          </p:cNvPr>
          <p:cNvPicPr>
            <a:picLocks noChangeAspect="1"/>
          </p:cNvPicPr>
          <p:nvPr/>
        </p:nvPicPr>
        <p:blipFill>
          <a:blip r:embed="rId2"/>
          <a:stretch>
            <a:fillRect/>
          </a:stretch>
        </p:blipFill>
        <p:spPr>
          <a:xfrm>
            <a:off x="6091916" y="2573439"/>
            <a:ext cx="5451627" cy="3611702"/>
          </a:xfrm>
          <a:prstGeom prst="rect">
            <a:avLst/>
          </a:prstGeom>
          <a:effectLst/>
        </p:spPr>
      </p:pic>
    </p:spTree>
    <p:extLst>
      <p:ext uri="{BB962C8B-B14F-4D97-AF65-F5344CB8AC3E}">
        <p14:creationId xmlns:p14="http://schemas.microsoft.com/office/powerpoint/2010/main" val="38844837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D7EE2E-EE36-488F-AA51-E49ACB1E0EFA}"/>
              </a:ext>
            </a:extLst>
          </p:cNvPr>
          <p:cNvSpPr>
            <a:spLocks noGrp="1"/>
          </p:cNvSpPr>
          <p:nvPr>
            <p:ph type="title"/>
          </p:nvPr>
        </p:nvSpPr>
        <p:spPr>
          <a:xfrm>
            <a:off x="648930" y="629266"/>
            <a:ext cx="9252154" cy="1223983"/>
          </a:xfrm>
        </p:spPr>
        <p:txBody>
          <a:bodyPr>
            <a:normAutofit/>
          </a:bodyPr>
          <a:lstStyle/>
          <a:p>
            <a:r>
              <a:rPr lang="tr-TR" dirty="0"/>
              <a:t>Program sınıfı</a:t>
            </a:r>
          </a:p>
        </p:txBody>
      </p:sp>
      <p:sp>
        <p:nvSpPr>
          <p:cNvPr id="8" name="Content Placeholder 7">
            <a:extLst>
              <a:ext uri="{FF2B5EF4-FFF2-40B4-BE49-F238E27FC236}">
                <a16:creationId xmlns:a16="http://schemas.microsoft.com/office/drawing/2014/main" id="{980B0F99-94ED-45BB-A602-9E908A00F81A}"/>
              </a:ext>
            </a:extLst>
          </p:cNvPr>
          <p:cNvSpPr>
            <a:spLocks noGrp="1"/>
          </p:cNvSpPr>
          <p:nvPr>
            <p:ph idx="1"/>
          </p:nvPr>
        </p:nvSpPr>
        <p:spPr>
          <a:xfrm>
            <a:off x="1103311" y="1853250"/>
            <a:ext cx="4338409" cy="4395150"/>
          </a:xfrm>
        </p:spPr>
        <p:txBody>
          <a:bodyPr>
            <a:normAutofit fontScale="77500" lnSpcReduction="20000"/>
          </a:bodyPr>
          <a:lstStyle/>
          <a:p>
            <a:r>
              <a:rPr lang="tr-TR" dirty="0" err="1"/>
              <a:t>readFile</a:t>
            </a:r>
            <a:r>
              <a:rPr lang="tr-TR" dirty="0"/>
              <a:t> fonksiyonu dosyadan bilgileri okuyarak </a:t>
            </a:r>
            <a:r>
              <a:rPr lang="tr-TR" dirty="0" err="1"/>
              <a:t>buffer</a:t>
            </a:r>
            <a:r>
              <a:rPr lang="tr-TR" dirty="0"/>
              <a:t> objesinin içine atar.</a:t>
            </a:r>
          </a:p>
          <a:p>
            <a:endParaRPr lang="tr-TR" dirty="0"/>
          </a:p>
          <a:p>
            <a:r>
              <a:rPr lang="tr-TR" dirty="0" err="1"/>
              <a:t>Buffer’in</a:t>
            </a:r>
            <a:r>
              <a:rPr lang="tr-TR" dirty="0"/>
              <a:t> içindeki bilgileri </a:t>
            </a:r>
            <a:r>
              <a:rPr lang="tr-TR" dirty="0" err="1"/>
              <a:t>writeFile</a:t>
            </a:r>
            <a:r>
              <a:rPr lang="tr-TR" dirty="0"/>
              <a:t> fonksiyonu ile dosyaların içine yazar.</a:t>
            </a:r>
          </a:p>
          <a:p>
            <a:r>
              <a:rPr lang="tr-TR" dirty="0"/>
              <a:t>Bunları yaparken ise direkt olarak her işlemde dosyayı açıp okumak yerine öncelikle </a:t>
            </a:r>
            <a:r>
              <a:rPr lang="tr-TR" dirty="0" err="1"/>
              <a:t>Buffer</a:t>
            </a:r>
            <a:r>
              <a:rPr lang="tr-TR" dirty="0"/>
              <a:t> sınıfından </a:t>
            </a:r>
            <a:r>
              <a:rPr lang="tr-TR" dirty="0" err="1"/>
              <a:t>inheritance</a:t>
            </a:r>
            <a:r>
              <a:rPr lang="tr-TR" dirty="0"/>
              <a:t> ile oluşturulmuş bir </a:t>
            </a:r>
            <a:r>
              <a:rPr lang="tr-TR" dirty="0" err="1"/>
              <a:t>sortedbuffer</a:t>
            </a:r>
            <a:r>
              <a:rPr lang="tr-TR" dirty="0"/>
              <a:t> objesi kullanır. Bu obje dinamik bir </a:t>
            </a:r>
            <a:r>
              <a:rPr lang="tr-TR" dirty="0" err="1"/>
              <a:t>array</a:t>
            </a:r>
            <a:r>
              <a:rPr lang="tr-TR" dirty="0"/>
              <a:t> gibi davranarak </a:t>
            </a:r>
            <a:r>
              <a:rPr lang="tr-TR" dirty="0" err="1"/>
              <a:t>readFile</a:t>
            </a:r>
            <a:r>
              <a:rPr lang="tr-TR" dirty="0"/>
              <a:t> metodu çalıştırılırken dosyanın bütün içeriği bu objeye aktarılır ve bütün işlemler bu obje üzerinden yapılır. Aynı şekilde kullanıcının uygulama ile işi bittiğinde bu </a:t>
            </a:r>
            <a:r>
              <a:rPr lang="tr-TR" dirty="0" err="1"/>
              <a:t>arrayin</a:t>
            </a:r>
            <a:r>
              <a:rPr lang="tr-TR" dirty="0"/>
              <a:t> bütün içeriği </a:t>
            </a:r>
            <a:r>
              <a:rPr lang="tr-TR" dirty="0" err="1"/>
              <a:t>writeFile</a:t>
            </a:r>
            <a:r>
              <a:rPr lang="tr-TR" dirty="0"/>
              <a:t> metodu kullanılarak dosyaya geri yazdırılır</a:t>
            </a:r>
            <a:endParaRPr lang="en-US" dirty="0"/>
          </a:p>
        </p:txBody>
      </p:sp>
      <p:pic>
        <p:nvPicPr>
          <p:cNvPr id="4" name="İçerik Yer Tutucusu 3">
            <a:extLst>
              <a:ext uri="{FF2B5EF4-FFF2-40B4-BE49-F238E27FC236}">
                <a16:creationId xmlns:a16="http://schemas.microsoft.com/office/drawing/2014/main" id="{FCB7915C-D1E4-403B-AC4A-5793D38359C8}"/>
              </a:ext>
            </a:extLst>
          </p:cNvPr>
          <p:cNvPicPr>
            <a:picLocks noChangeAspect="1"/>
          </p:cNvPicPr>
          <p:nvPr/>
        </p:nvPicPr>
        <p:blipFill>
          <a:blip r:embed="rId3"/>
          <a:stretch>
            <a:fillRect/>
          </a:stretch>
        </p:blipFill>
        <p:spPr>
          <a:xfrm>
            <a:off x="6091916" y="2211354"/>
            <a:ext cx="5451627" cy="304971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0866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DAD2A7F-4673-4AFF-8929-A3C2A7B346C6}"/>
              </a:ext>
            </a:extLst>
          </p:cNvPr>
          <p:cNvSpPr>
            <a:spLocks noGrp="1"/>
          </p:cNvSpPr>
          <p:nvPr>
            <p:ph type="title"/>
          </p:nvPr>
        </p:nvSpPr>
        <p:spPr>
          <a:xfrm>
            <a:off x="648931" y="629266"/>
            <a:ext cx="4166510" cy="1622321"/>
          </a:xfrm>
        </p:spPr>
        <p:txBody>
          <a:bodyPr>
            <a:normAutofit/>
          </a:bodyPr>
          <a:lstStyle/>
          <a:p>
            <a:endParaRPr lang="tr-TR">
              <a:solidFill>
                <a:srgbClr val="EBEBEB"/>
              </a:solidFill>
            </a:endParaRP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İçerik Yer Tutucusu 3">
            <a:extLst>
              <a:ext uri="{FF2B5EF4-FFF2-40B4-BE49-F238E27FC236}">
                <a16:creationId xmlns:a16="http://schemas.microsoft.com/office/drawing/2014/main" id="{89971960-2378-46A4-BA06-83873F693D53}"/>
              </a:ext>
            </a:extLst>
          </p:cNvPr>
          <p:cNvPicPr>
            <a:picLocks noChangeAspect="1"/>
          </p:cNvPicPr>
          <p:nvPr/>
        </p:nvPicPr>
        <p:blipFill>
          <a:blip r:embed="rId2"/>
          <a:stretch>
            <a:fillRect/>
          </a:stretch>
        </p:blipFill>
        <p:spPr>
          <a:xfrm>
            <a:off x="6093992" y="1862155"/>
            <a:ext cx="5449889" cy="3133686"/>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C762A7E-4885-431C-AC92-4AA2F86DDA4C}"/>
              </a:ext>
            </a:extLst>
          </p:cNvPr>
          <p:cNvSpPr>
            <a:spLocks noGrp="1"/>
          </p:cNvSpPr>
          <p:nvPr>
            <p:ph idx="1"/>
          </p:nvPr>
        </p:nvSpPr>
        <p:spPr>
          <a:xfrm>
            <a:off x="648931" y="2438400"/>
            <a:ext cx="4166509" cy="3785419"/>
          </a:xfrm>
        </p:spPr>
        <p:txBody>
          <a:bodyPr>
            <a:normAutofit/>
          </a:bodyPr>
          <a:lstStyle/>
          <a:p>
            <a:r>
              <a:rPr lang="tr-TR" dirty="0">
                <a:solidFill>
                  <a:srgbClr val="EBEBEB"/>
                </a:solidFill>
              </a:rPr>
              <a:t>Bu  </a:t>
            </a:r>
            <a:r>
              <a:rPr lang="tr-TR" dirty="0" err="1">
                <a:solidFill>
                  <a:srgbClr val="EBEBEB"/>
                </a:solidFill>
              </a:rPr>
              <a:t>modify</a:t>
            </a:r>
            <a:r>
              <a:rPr lang="tr-TR" dirty="0">
                <a:solidFill>
                  <a:srgbClr val="EBEBEB"/>
                </a:solidFill>
              </a:rPr>
              <a:t> fonksiyon </a:t>
            </a:r>
            <a:r>
              <a:rPr lang="tr-TR" dirty="0" err="1">
                <a:solidFill>
                  <a:srgbClr val="EBEBEB"/>
                </a:solidFill>
              </a:rPr>
              <a:t>ID’si</a:t>
            </a:r>
            <a:r>
              <a:rPr lang="tr-TR" dirty="0">
                <a:solidFill>
                  <a:srgbClr val="EBEBEB"/>
                </a:solidFill>
              </a:rPr>
              <a:t> girilen kişinin bilgilerini </a:t>
            </a:r>
            <a:r>
              <a:rPr lang="tr-TR" dirty="0" err="1">
                <a:solidFill>
                  <a:srgbClr val="EBEBEB"/>
                </a:solidFill>
              </a:rPr>
              <a:t>ID,isim,Soyadi,Cep</a:t>
            </a:r>
            <a:r>
              <a:rPr lang="tr-TR" dirty="0">
                <a:solidFill>
                  <a:srgbClr val="EBEBEB"/>
                </a:solidFill>
              </a:rPr>
              <a:t> </a:t>
            </a:r>
            <a:r>
              <a:rPr lang="tr-TR" dirty="0" err="1">
                <a:solidFill>
                  <a:srgbClr val="EBEBEB"/>
                </a:solidFill>
              </a:rPr>
              <a:t>Numarası,Iş</a:t>
            </a:r>
            <a:r>
              <a:rPr lang="tr-TR" dirty="0">
                <a:solidFill>
                  <a:srgbClr val="EBEBEB"/>
                </a:solidFill>
              </a:rPr>
              <a:t> </a:t>
            </a:r>
            <a:r>
              <a:rPr lang="tr-TR" dirty="0" err="1">
                <a:solidFill>
                  <a:srgbClr val="EBEBEB"/>
                </a:solidFill>
              </a:rPr>
              <a:t>numarası’nı</a:t>
            </a:r>
            <a:r>
              <a:rPr lang="tr-TR" dirty="0">
                <a:solidFill>
                  <a:srgbClr val="EBEBEB"/>
                </a:solidFill>
              </a:rPr>
              <a:t> düzenler.</a:t>
            </a:r>
          </a:p>
          <a:p>
            <a:endParaRPr lang="en-US" dirty="0">
              <a:solidFill>
                <a:srgbClr val="EBEBEB"/>
              </a:solidFill>
            </a:endParaRPr>
          </a:p>
        </p:txBody>
      </p:sp>
    </p:spTree>
    <p:extLst>
      <p:ext uri="{BB962C8B-B14F-4D97-AF65-F5344CB8AC3E}">
        <p14:creationId xmlns:p14="http://schemas.microsoft.com/office/powerpoint/2010/main" val="152372757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D54B89-1BCA-4F7C-B5A1-ED66FA7637D4}"/>
              </a:ext>
            </a:extLst>
          </p:cNvPr>
          <p:cNvSpPr>
            <a:spLocks noGrp="1"/>
          </p:cNvSpPr>
          <p:nvPr>
            <p:ph type="title"/>
          </p:nvPr>
        </p:nvSpPr>
        <p:spPr>
          <a:xfrm>
            <a:off x="648930" y="629266"/>
            <a:ext cx="9252154" cy="1223983"/>
          </a:xfrm>
        </p:spPr>
        <p:txBody>
          <a:bodyPr>
            <a:normAutofit/>
          </a:bodyPr>
          <a:lstStyle/>
          <a:p>
            <a:r>
              <a:rPr lang="tr-TR" dirty="0"/>
              <a:t>Main Fonksiyonu</a:t>
            </a:r>
          </a:p>
        </p:txBody>
      </p:sp>
      <p:sp>
        <p:nvSpPr>
          <p:cNvPr id="8" name="Content Placeholder 7">
            <a:extLst>
              <a:ext uri="{FF2B5EF4-FFF2-40B4-BE49-F238E27FC236}">
                <a16:creationId xmlns:a16="http://schemas.microsoft.com/office/drawing/2014/main" id="{52C041DE-7652-4F2D-80F6-5838BF529C44}"/>
              </a:ext>
            </a:extLst>
          </p:cNvPr>
          <p:cNvSpPr>
            <a:spLocks noGrp="1"/>
          </p:cNvSpPr>
          <p:nvPr>
            <p:ph idx="1"/>
          </p:nvPr>
        </p:nvSpPr>
        <p:spPr>
          <a:xfrm>
            <a:off x="1103311" y="2052214"/>
            <a:ext cx="4338409" cy="4196185"/>
          </a:xfrm>
        </p:spPr>
        <p:txBody>
          <a:bodyPr>
            <a:normAutofit/>
          </a:bodyPr>
          <a:lstStyle/>
          <a:p>
            <a:r>
              <a:rPr lang="tr-TR" dirty="0"/>
              <a:t>Main fonksiyonu başlangıçta bir program objesi oluşturur ve kullanıcının program ile işi bitesiye kadar bir </a:t>
            </a:r>
            <a:r>
              <a:rPr lang="tr-TR" dirty="0" err="1"/>
              <a:t>while</a:t>
            </a:r>
            <a:r>
              <a:rPr lang="tr-TR" dirty="0"/>
              <a:t> döngüsü oluşturur.</a:t>
            </a:r>
            <a:endParaRPr lang="en-US" dirty="0"/>
          </a:p>
        </p:txBody>
      </p:sp>
      <p:pic>
        <p:nvPicPr>
          <p:cNvPr id="5" name="Resim 4">
            <a:extLst>
              <a:ext uri="{FF2B5EF4-FFF2-40B4-BE49-F238E27FC236}">
                <a16:creationId xmlns:a16="http://schemas.microsoft.com/office/drawing/2014/main" id="{572BD199-EE43-4AAB-9688-C3ADFBA18E35}"/>
              </a:ext>
            </a:extLst>
          </p:cNvPr>
          <p:cNvPicPr>
            <a:picLocks noChangeAspect="1"/>
          </p:cNvPicPr>
          <p:nvPr/>
        </p:nvPicPr>
        <p:blipFill>
          <a:blip r:embed="rId3"/>
          <a:stretch>
            <a:fillRect/>
          </a:stretch>
        </p:blipFill>
        <p:spPr>
          <a:xfrm>
            <a:off x="5654357" y="1710286"/>
            <a:ext cx="6232843" cy="4518448"/>
          </a:xfrm>
          <a:prstGeom prst="rect">
            <a:avLst/>
          </a:prstGeom>
        </p:spPr>
      </p:pic>
    </p:spTree>
    <p:extLst>
      <p:ext uri="{BB962C8B-B14F-4D97-AF65-F5344CB8AC3E}">
        <p14:creationId xmlns:p14="http://schemas.microsoft.com/office/powerpoint/2010/main" val="1599399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Geniş ekran</PresentationFormat>
  <Paragraphs>45</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Century Gothic</vt:lpstr>
      <vt:lpstr>Wingdings 3</vt:lpstr>
      <vt:lpstr>İyon</vt:lpstr>
      <vt:lpstr>TELEFON KAYIT SİSTEMİ</vt:lpstr>
      <vt:lpstr>Projenin amacı</vt:lpstr>
      <vt:lpstr>Yapım aşamaları</vt:lpstr>
      <vt:lpstr>.h dosyaları şu şekilde oluşturduk</vt:lpstr>
      <vt:lpstr>Buffer sınıfı </vt:lpstr>
      <vt:lpstr>Buffer metodları</vt:lpstr>
      <vt:lpstr>Program sınıfı</vt:lpstr>
      <vt:lpstr>PowerPoint Sunusu</vt:lpstr>
      <vt:lpstr>Main Fonksiyonu</vt:lpstr>
      <vt:lpstr>Contact sınıfı  </vt:lpstr>
      <vt:lpstr>Programın Çıktısı </vt:lpstr>
      <vt:lpstr>Kayıt ekleme çıktısı</vt:lpstr>
      <vt:lpstr>Kayıt silme çıktısı</vt:lpstr>
      <vt:lpstr>Kayıt modifiye etme çıktısı</vt:lpstr>
      <vt:lpstr>Kayıt arama ve Kayıtları göster çıktısı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TELEFON KAYIT SİSTEMİ</dc:title>
  <dc:creator>Alp Gürle</dc:creator>
  <cp:lastModifiedBy>Alp Gürle</cp:lastModifiedBy>
  <cp:revision>1</cp:revision>
  <dcterms:created xsi:type="dcterms:W3CDTF">2020-06-08T20:50:33Z</dcterms:created>
  <dcterms:modified xsi:type="dcterms:W3CDTF">2020-06-08T20:51:15Z</dcterms:modified>
</cp:coreProperties>
</file>