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29"/>
  </p:notesMasterIdLst>
  <p:sldIdLst>
    <p:sldId id="256" r:id="rId3"/>
    <p:sldId id="267" r:id="rId4"/>
    <p:sldId id="270" r:id="rId5"/>
    <p:sldId id="268" r:id="rId6"/>
    <p:sldId id="271" r:id="rId7"/>
    <p:sldId id="272" r:id="rId8"/>
    <p:sldId id="273" r:id="rId9"/>
    <p:sldId id="274" r:id="rId10"/>
    <p:sldId id="275" r:id="rId11"/>
    <p:sldId id="276" r:id="rId12"/>
    <p:sldId id="278" r:id="rId13"/>
    <p:sldId id="277" r:id="rId14"/>
    <p:sldId id="279" r:id="rId15"/>
    <p:sldId id="280" r:id="rId16"/>
    <p:sldId id="281" r:id="rId17"/>
    <p:sldId id="282" r:id="rId18"/>
    <p:sldId id="283" r:id="rId19"/>
    <p:sldId id="284" r:id="rId20"/>
    <p:sldId id="285" r:id="rId21"/>
    <p:sldId id="286" r:id="rId22"/>
    <p:sldId id="287" r:id="rId23"/>
    <p:sldId id="292" r:id="rId24"/>
    <p:sldId id="289" r:id="rId25"/>
    <p:sldId id="290" r:id="rId26"/>
    <p:sldId id="291" r:id="rId27"/>
    <p:sldId id="269"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10"/>
    <p:restoredTop sz="94694"/>
  </p:normalViewPr>
  <p:slideViewPr>
    <p:cSldViewPr snapToGrid="0" snapToObjects="1">
      <p:cViewPr varScale="1">
        <p:scale>
          <a:sx n="84" d="100"/>
          <a:sy n="84" d="100"/>
        </p:scale>
        <p:origin x="1541"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EE56E2-5479-4ACA-9923-82527404C5F9}" type="datetimeFigureOut">
              <a:rPr lang="tr-TR" smtClean="0"/>
              <a:t>9.06.2021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F41AB2-11D4-4976-BD6B-1CCFED925543}" type="slidenum">
              <a:rPr lang="tr-TR" smtClean="0"/>
              <a:t>‹#›</a:t>
            </a:fld>
            <a:endParaRPr lang="tr-TR"/>
          </a:p>
        </p:txBody>
      </p:sp>
    </p:spTree>
    <p:extLst>
      <p:ext uri="{BB962C8B-B14F-4D97-AF65-F5344CB8AC3E}">
        <p14:creationId xmlns:p14="http://schemas.microsoft.com/office/powerpoint/2010/main" val="2643220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8F41AB2-11D4-4976-BD6B-1CCFED925543}" type="slidenum">
              <a:rPr lang="tr-TR" smtClean="0"/>
              <a:t>21</a:t>
            </a:fld>
            <a:endParaRPr lang="tr-TR"/>
          </a:p>
        </p:txBody>
      </p:sp>
    </p:spTree>
    <p:extLst>
      <p:ext uri="{BB962C8B-B14F-4D97-AF65-F5344CB8AC3E}">
        <p14:creationId xmlns:p14="http://schemas.microsoft.com/office/powerpoint/2010/main" val="275338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8F41AB2-11D4-4976-BD6B-1CCFED925543}" type="slidenum">
              <a:rPr lang="tr-TR" smtClean="0"/>
              <a:t>23</a:t>
            </a:fld>
            <a:endParaRPr lang="tr-TR"/>
          </a:p>
        </p:txBody>
      </p:sp>
    </p:spTree>
    <p:extLst>
      <p:ext uri="{BB962C8B-B14F-4D97-AF65-F5344CB8AC3E}">
        <p14:creationId xmlns:p14="http://schemas.microsoft.com/office/powerpoint/2010/main" val="68821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4674A2A-4D8E-4B4E-B4AB-64DFC574BC7A}" type="datetimeFigureOut">
              <a:rPr lang="tr-TR" smtClean="0"/>
              <a:pPr/>
              <a:t>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390484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674A2A-4D8E-4B4E-B4AB-64DFC574BC7A}" type="datetimeFigureOut">
              <a:rPr lang="tr-TR" smtClean="0"/>
              <a:pPr/>
              <a:t>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200525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674A2A-4D8E-4B4E-B4AB-64DFC574BC7A}" type="datetimeFigureOut">
              <a:rPr lang="tr-TR" smtClean="0"/>
              <a:pPr/>
              <a:t>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2116172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04845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25080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48790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81907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8" name="Footer Placeholder 7"/>
          <p:cNvSpPr>
            <a:spLocks noGrp="1"/>
          </p:cNvSpPr>
          <p:nvPr>
            <p:ph type="ftr" sz="quarter" idx="11"/>
          </p:nvPr>
        </p:nvSpPr>
        <p:spPr/>
        <p:txBody>
          <a:bodyPr/>
          <a:lstStyle/>
          <a:p>
            <a:endParaRPr lang="tr-TR">
              <a:solidFill>
                <a:prstClr val="black">
                  <a:tint val="75000"/>
                </a:prstClr>
              </a:solidFill>
            </a:endParaRPr>
          </a:p>
        </p:txBody>
      </p:sp>
      <p:sp>
        <p:nvSpPr>
          <p:cNvPr id="9" name="Slide Number Placeholder 8"/>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191753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4" name="Footer Placeholder 3"/>
          <p:cNvSpPr>
            <a:spLocks noGrp="1"/>
          </p:cNvSpPr>
          <p:nvPr>
            <p:ph type="ftr" sz="quarter" idx="11"/>
          </p:nvPr>
        </p:nvSpPr>
        <p:spPr/>
        <p:txBody>
          <a:bodyPr/>
          <a:lstStyle/>
          <a:p>
            <a:endParaRPr lang="tr-TR">
              <a:solidFill>
                <a:prstClr val="black">
                  <a:tint val="75000"/>
                </a:prstClr>
              </a:solidFill>
            </a:endParaRPr>
          </a:p>
        </p:txBody>
      </p:sp>
      <p:sp>
        <p:nvSpPr>
          <p:cNvPr id="5" name="Slide Number Placeholder 4"/>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17468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3" name="Footer Placeholder 2"/>
          <p:cNvSpPr>
            <a:spLocks noGrp="1"/>
          </p:cNvSpPr>
          <p:nvPr>
            <p:ph type="ftr" sz="quarter" idx="11"/>
          </p:nvPr>
        </p:nvSpPr>
        <p:spPr/>
        <p:txBody>
          <a:bodyPr/>
          <a:lstStyle/>
          <a:p>
            <a:endParaRPr lang="tr-TR">
              <a:solidFill>
                <a:prstClr val="black">
                  <a:tint val="75000"/>
                </a:prstClr>
              </a:solidFill>
            </a:endParaRPr>
          </a:p>
        </p:txBody>
      </p:sp>
      <p:sp>
        <p:nvSpPr>
          <p:cNvPr id="4" name="Slide Number Placeholder 3"/>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8002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1136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674A2A-4D8E-4B4E-B4AB-64DFC574BC7A}" type="datetimeFigureOut">
              <a:rPr lang="tr-TR" smtClean="0"/>
              <a:pPr/>
              <a:t>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1025080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6" name="Footer Placeholder 5"/>
          <p:cNvSpPr>
            <a:spLocks noGrp="1"/>
          </p:cNvSpPr>
          <p:nvPr>
            <p:ph type="ftr" sz="quarter" idx="11"/>
          </p:nvPr>
        </p:nvSpPr>
        <p:spPr/>
        <p:txBody>
          <a:bodyPr/>
          <a:lstStyle/>
          <a:p>
            <a:endParaRPr lang="tr-TR">
              <a:solidFill>
                <a:prstClr val="black">
                  <a:tint val="75000"/>
                </a:prstClr>
              </a:solidFill>
            </a:endParaRPr>
          </a:p>
        </p:txBody>
      </p:sp>
      <p:sp>
        <p:nvSpPr>
          <p:cNvPr id="7" name="Slide Number Placeholder 6"/>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28282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052570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5" name="Footer Placeholder 4"/>
          <p:cNvSpPr>
            <a:spLocks noGrp="1"/>
          </p:cNvSpPr>
          <p:nvPr>
            <p:ph type="ftr" sz="quarter" idx="11"/>
          </p:nvPr>
        </p:nvSpPr>
        <p:spPr/>
        <p:txBody>
          <a:bodyPr/>
          <a:lstStyle/>
          <a:p>
            <a:endParaRPr lang="tr-TR">
              <a:solidFill>
                <a:prstClr val="black">
                  <a:tint val="75000"/>
                </a:prstClr>
              </a:solidFill>
            </a:endParaRPr>
          </a:p>
        </p:txBody>
      </p:sp>
      <p:sp>
        <p:nvSpPr>
          <p:cNvPr id="6" name="Slide Number Placeholder 5"/>
          <p:cNvSpPr>
            <a:spLocks noGrp="1"/>
          </p:cNvSpPr>
          <p:nvPr>
            <p:ph type="sldNum" sz="quarter" idx="12"/>
          </p:nvPr>
        </p:nvSpPr>
        <p:spPr/>
        <p:txBody>
          <a:body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16172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4674A2A-4D8E-4B4E-B4AB-64DFC574BC7A}" type="datetimeFigureOut">
              <a:rPr lang="tr-TR" smtClean="0"/>
              <a:pPr/>
              <a:t>9.06.2021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384879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4674A2A-4D8E-4B4E-B4AB-64DFC574BC7A}" type="datetimeFigureOut">
              <a:rPr lang="tr-TR" smtClean="0"/>
              <a:pPr/>
              <a:t>9.06.2021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388190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674A2A-4D8E-4B4E-B4AB-64DFC574BC7A}" type="datetimeFigureOut">
              <a:rPr lang="tr-TR" smtClean="0"/>
              <a:pPr/>
              <a:t>9.06.2021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419175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4674A2A-4D8E-4B4E-B4AB-64DFC574BC7A}" type="datetimeFigureOut">
              <a:rPr lang="tr-TR" smtClean="0"/>
              <a:pPr/>
              <a:t>9.06.2021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151746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674A2A-4D8E-4B4E-B4AB-64DFC574BC7A}" type="datetimeFigureOut">
              <a:rPr lang="tr-TR" smtClean="0"/>
              <a:pPr/>
              <a:t>9.06.2021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108002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674A2A-4D8E-4B4E-B4AB-64DFC574BC7A}" type="datetimeFigureOut">
              <a:rPr lang="tr-TR" smtClean="0"/>
              <a:pPr/>
              <a:t>9.06.2021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17113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4674A2A-4D8E-4B4E-B4AB-64DFC574BC7A}" type="datetimeFigureOut">
              <a:rPr lang="tr-TR" smtClean="0"/>
              <a:pPr/>
              <a:t>9.06.2021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940F91B-0DCA-CB41-B74F-E811C1E4D74F}" type="slidenum">
              <a:rPr lang="tr-TR" smtClean="0"/>
              <a:pPr/>
              <a:t>‹#›</a:t>
            </a:fld>
            <a:endParaRPr lang="tr-TR"/>
          </a:p>
        </p:txBody>
      </p:sp>
    </p:spTree>
    <p:extLst>
      <p:ext uri="{BB962C8B-B14F-4D97-AF65-F5344CB8AC3E}">
        <p14:creationId xmlns:p14="http://schemas.microsoft.com/office/powerpoint/2010/main" val="202828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74A2A-4D8E-4B4E-B4AB-64DFC574BC7A}" type="datetimeFigureOut">
              <a:rPr lang="tr-TR" smtClean="0"/>
              <a:pPr/>
              <a:t>9.06.2021</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0F91B-0DCA-CB41-B74F-E811C1E4D74F}" type="slidenum">
              <a:rPr lang="tr-TR" smtClean="0"/>
              <a:pPr/>
              <a:t>‹#›</a:t>
            </a:fld>
            <a:endParaRPr lang="tr-TR"/>
          </a:p>
        </p:txBody>
      </p:sp>
    </p:spTree>
    <p:extLst>
      <p:ext uri="{BB962C8B-B14F-4D97-AF65-F5344CB8AC3E}">
        <p14:creationId xmlns:p14="http://schemas.microsoft.com/office/powerpoint/2010/main" val="16548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74A2A-4D8E-4B4E-B4AB-64DFC574BC7A}" type="datetimeFigureOut">
              <a:rPr lang="tr-TR" smtClean="0">
                <a:solidFill>
                  <a:prstClr val="black">
                    <a:tint val="75000"/>
                  </a:prstClr>
                </a:solidFill>
              </a:rPr>
              <a:pPr/>
              <a:t>9.06.2021</a:t>
            </a:fld>
            <a:endParaRPr lang="tr-TR">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0F91B-0DCA-CB41-B74F-E811C1E4D74F}"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54865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04CBB66-EAB5-4B48-9F4B-4EB15EDE7D85}"/>
              </a:ext>
            </a:extLst>
          </p:cNvPr>
          <p:cNvPicPr>
            <a:picLocks noChangeAspect="1"/>
          </p:cNvPicPr>
          <p:nvPr/>
        </p:nvPicPr>
        <p:blipFill>
          <a:blip r:embed="rId3"/>
          <a:stretch>
            <a:fillRect/>
          </a:stretch>
        </p:blipFill>
        <p:spPr>
          <a:xfrm>
            <a:off x="137512" y="240863"/>
            <a:ext cx="4622800" cy="2235200"/>
          </a:xfrm>
          <a:prstGeom prst="rect">
            <a:avLst/>
          </a:prstGeom>
        </p:spPr>
      </p:pic>
      <p:sp>
        <p:nvSpPr>
          <p:cNvPr id="4" name="Subtitle 2"/>
          <p:cNvSpPr>
            <a:spLocks noGrp="1"/>
          </p:cNvSpPr>
          <p:nvPr>
            <p:ph type="subTitle" idx="1"/>
          </p:nvPr>
        </p:nvSpPr>
        <p:spPr>
          <a:xfrm>
            <a:off x="2993253" y="5437588"/>
            <a:ext cx="3255144" cy="288032"/>
          </a:xfrm>
        </p:spPr>
        <p:txBody>
          <a:bodyPr>
            <a:noAutofit/>
          </a:bodyPr>
          <a:lstStyle/>
          <a:p>
            <a:pPr algn="ctr"/>
            <a:r>
              <a:rPr lang="tr-TR" sz="1800" b="1" dirty="0" smtClean="0">
                <a:solidFill>
                  <a:schemeClr val="bg1"/>
                </a:solidFill>
                <a:latin typeface="Calibri" panose="020F0502020204030204" pitchFamily="34" charset="0"/>
              </a:rPr>
              <a:t>11.06.2021</a:t>
            </a:r>
            <a:endParaRPr lang="tr-TR" sz="1800" b="1" dirty="0">
              <a:solidFill>
                <a:schemeClr val="bg1"/>
              </a:solidFill>
              <a:latin typeface="Calibri" panose="020F0502020204030204" pitchFamily="34" charset="0"/>
            </a:endParaRPr>
          </a:p>
        </p:txBody>
      </p:sp>
      <p:sp>
        <p:nvSpPr>
          <p:cNvPr id="7" name="Title 1"/>
          <p:cNvSpPr txBox="1">
            <a:spLocks/>
          </p:cNvSpPr>
          <p:nvPr/>
        </p:nvSpPr>
        <p:spPr>
          <a:xfrm>
            <a:off x="0" y="4293579"/>
            <a:ext cx="9241653" cy="115212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2000" dirty="0">
                <a:solidFill>
                  <a:schemeClr val="bg1"/>
                </a:solidFill>
                <a:latin typeface="Calibri" panose="020F0502020204030204" pitchFamily="34" charset="0"/>
              </a:rPr>
              <a:t>Damla Su </a:t>
            </a:r>
            <a:r>
              <a:rPr lang="tr-TR" sz="2000" dirty="0" err="1">
                <a:solidFill>
                  <a:schemeClr val="bg1"/>
                </a:solidFill>
                <a:latin typeface="Calibri" panose="020F0502020204030204" pitchFamily="34" charset="0"/>
              </a:rPr>
              <a:t>Karadoğan</a:t>
            </a:r>
            <a:r>
              <a:rPr lang="tr-TR" sz="2000" dirty="0">
                <a:solidFill>
                  <a:schemeClr val="bg1"/>
                </a:solidFill>
                <a:latin typeface="Calibri" panose="020F0502020204030204" pitchFamily="34" charset="0"/>
              </a:rPr>
              <a:t> 190302016 damla.karadogan@stu.fbu.edu.tr</a:t>
            </a:r>
          </a:p>
          <a:p>
            <a:pPr algn="ctr"/>
            <a:r>
              <a:rPr lang="tr-TR" sz="2000" dirty="0">
                <a:solidFill>
                  <a:schemeClr val="bg1"/>
                </a:solidFill>
                <a:latin typeface="Calibri" panose="020F0502020204030204" pitchFamily="34" charset="0"/>
              </a:rPr>
              <a:t>Taha Yasin Öztürk 190301027  taha.ozturk@stu.fbu.edu.tr</a:t>
            </a:r>
          </a:p>
          <a:p>
            <a:pPr algn="ctr"/>
            <a:r>
              <a:rPr lang="tr-TR" sz="2000" dirty="0">
                <a:solidFill>
                  <a:schemeClr val="bg1"/>
                </a:solidFill>
                <a:latin typeface="Calibri" panose="020F0502020204030204" pitchFamily="34" charset="0"/>
              </a:rPr>
              <a:t>Alp Eren Gürle 190301028 alp.gurle@stu.fbu.edu.tr</a:t>
            </a:r>
          </a:p>
          <a:p>
            <a:pPr algn="ctr"/>
            <a:endParaRPr lang="tr-TR" sz="2000" dirty="0">
              <a:solidFill>
                <a:schemeClr val="bg1"/>
              </a:solidFill>
              <a:latin typeface="Calibri" panose="020F0502020204030204" pitchFamily="34" charset="0"/>
            </a:endParaRPr>
          </a:p>
        </p:txBody>
      </p:sp>
      <p:sp>
        <p:nvSpPr>
          <p:cNvPr id="2" name="Metin kutusu 1"/>
          <p:cNvSpPr txBox="1"/>
          <p:nvPr/>
        </p:nvSpPr>
        <p:spPr>
          <a:xfrm>
            <a:off x="1829609" y="2729215"/>
            <a:ext cx="5582431" cy="1242401"/>
          </a:xfrm>
          <a:prstGeom prst="rect">
            <a:avLst/>
          </a:prstGeom>
          <a:noFill/>
        </p:spPr>
        <p:txBody>
          <a:bodyPr wrap="square" rtlCol="0">
            <a:spAutoFit/>
          </a:bodyPr>
          <a:lstStyle/>
          <a:p>
            <a:pPr algn="ctr"/>
            <a:r>
              <a:rPr lang="tr-TR" sz="2400" b="1" dirty="0" smtClean="0">
                <a:solidFill>
                  <a:schemeClr val="bg1"/>
                </a:solidFill>
              </a:rPr>
              <a:t>COMP204 – FİNAL PROJESİ</a:t>
            </a:r>
          </a:p>
          <a:p>
            <a:pPr algn="ctr"/>
            <a:r>
              <a:rPr lang="tr-TR" sz="2400" b="1" dirty="0" smtClean="0">
                <a:solidFill>
                  <a:schemeClr val="bg1"/>
                </a:solidFill>
              </a:rPr>
              <a:t>MÜZİK SATIŞ PLATFORMU VERİTABANI</a:t>
            </a:r>
          </a:p>
          <a:p>
            <a:pPr algn="ctr"/>
            <a:endParaRPr lang="tr-TR" sz="2400" b="1" dirty="0">
              <a:solidFill>
                <a:schemeClr val="bg1"/>
              </a:solidFill>
            </a:endParaRPr>
          </a:p>
        </p:txBody>
      </p:sp>
    </p:spTree>
    <p:extLst>
      <p:ext uri="{BB962C8B-B14F-4D97-AF65-F5344CB8AC3E}">
        <p14:creationId xmlns:p14="http://schemas.microsoft.com/office/powerpoint/2010/main" val="2440056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430A03D-35AD-4707-85CD-AF6E3F6B5634}"/>
              </a:ext>
            </a:extLst>
          </p:cNvPr>
          <p:cNvSpPr>
            <a:spLocks noGrp="1"/>
          </p:cNvSpPr>
          <p:nvPr>
            <p:ph type="title"/>
          </p:nvPr>
        </p:nvSpPr>
        <p:spPr>
          <a:xfrm>
            <a:off x="0" y="18256"/>
            <a:ext cx="7886700" cy="754102"/>
          </a:xfrm>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Ödül Tablosunun Oluşturulması Ve Doldurulması</a:t>
            </a:r>
            <a:endParaRPr lang="tr-TR" b="1" dirty="0"/>
          </a:p>
        </p:txBody>
      </p:sp>
      <p:pic>
        <p:nvPicPr>
          <p:cNvPr id="4" name="İçerik Yer Tutucusu 3">
            <a:extLst>
              <a:ext uri="{FF2B5EF4-FFF2-40B4-BE49-F238E27FC236}">
                <a16:creationId xmlns:a16="http://schemas.microsoft.com/office/drawing/2014/main" xmlns="" id="{B6D6228F-43F3-4D9B-B9DE-2EA36C98227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513" t="7057" r="9788" b="54584"/>
          <a:stretch/>
        </p:blipFill>
        <p:spPr bwMode="auto">
          <a:xfrm>
            <a:off x="0" y="846350"/>
            <a:ext cx="5714475" cy="1827102"/>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D4E197FF-2C95-40DB-8051-527ABC769D70}"/>
              </a:ext>
            </a:extLst>
          </p:cNvPr>
          <p:cNvSpPr txBox="1"/>
          <p:nvPr/>
        </p:nvSpPr>
        <p:spPr>
          <a:xfrm>
            <a:off x="186432" y="2797047"/>
            <a:ext cx="8957568" cy="1200329"/>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Odul_No’ya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identity</a:t>
            </a:r>
            <a:r>
              <a:rPr lang="tr-TR" sz="1800" dirty="0">
                <a:effectLst/>
                <a:latin typeface="Calibri" panose="020F0502020204030204" pitchFamily="34" charset="0"/>
                <a:ea typeface="Calibri" panose="020F0502020204030204" pitchFamily="34" charset="0"/>
                <a:cs typeface="Times New Roman" panose="02020603050405020304" pitchFamily="18" charset="0"/>
              </a:rPr>
              <a:t>” yazılarak numaranın otomatik atanması sağlandı.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Primary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yazark</a:t>
            </a:r>
            <a:r>
              <a:rPr lang="tr-TR" sz="1800" dirty="0">
                <a:effectLst/>
                <a:latin typeface="Calibri" panose="020F0502020204030204" pitchFamily="34" charset="0"/>
                <a:ea typeface="Calibri" panose="020F0502020204030204" pitchFamily="34" charset="0"/>
                <a:cs typeface="Times New Roman" panose="02020603050405020304" pitchFamily="18" charset="0"/>
              </a:rPr>
              <a:t>, birincil anahtarımızı belirttik. 25 </a:t>
            </a:r>
            <a:r>
              <a:rPr lang="tr-TR" dirty="0"/>
              <a:t>harf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genişliğinde </a:t>
            </a:r>
            <a:r>
              <a:rPr lang="tr-TR" sz="1800" dirty="0">
                <a:effectLst/>
                <a:latin typeface="Calibri" panose="020F0502020204030204" pitchFamily="34" charset="0"/>
                <a:ea typeface="Calibri" panose="020F0502020204030204" pitchFamily="34" charset="0"/>
                <a:cs typeface="Times New Roman" panose="02020603050405020304" pitchFamily="18" charset="0"/>
              </a:rPr>
              <a:t>ödülün adının yazılabileceği yer tanıttık ve veriliş tarihine ilişkinin bilginin girilebilmesi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date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türünde tanımlamalar kullandık.</a:t>
            </a:r>
            <a:endParaRPr lang="tr-TR" dirty="0"/>
          </a:p>
        </p:txBody>
      </p:sp>
      <p:sp>
        <p:nvSpPr>
          <p:cNvPr id="8" name="Metin kutusu 7">
            <a:extLst>
              <a:ext uri="{FF2B5EF4-FFF2-40B4-BE49-F238E27FC236}">
                <a16:creationId xmlns:a16="http://schemas.microsoft.com/office/drawing/2014/main" xmlns="" id="{DCB83274-0A75-4644-80C4-A8CDEFC002E9}"/>
              </a:ext>
            </a:extLst>
          </p:cNvPr>
          <p:cNvSpPr txBox="1"/>
          <p:nvPr/>
        </p:nvSpPr>
        <p:spPr>
          <a:xfrm>
            <a:off x="244135" y="4201683"/>
            <a:ext cx="8655727"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a:t>
            </a:r>
            <a:endParaRPr lang="tr-TR" dirty="0"/>
          </a:p>
        </p:txBody>
      </p:sp>
      <p:pic>
        <p:nvPicPr>
          <p:cNvPr id="9" name="Resim 8">
            <a:extLst>
              <a:ext uri="{FF2B5EF4-FFF2-40B4-BE49-F238E27FC236}">
                <a16:creationId xmlns:a16="http://schemas.microsoft.com/office/drawing/2014/main" xmlns="" id="{E875B1FE-0AB7-4614-8E5B-2DB3B9C6E2C1}"/>
              </a:ext>
            </a:extLst>
          </p:cNvPr>
          <p:cNvPicPr/>
          <p:nvPr/>
        </p:nvPicPr>
        <p:blipFill rotWithShape="1">
          <a:blip r:embed="rId3" cstate="print">
            <a:extLst>
              <a:ext uri="{28A0092B-C50C-407E-A947-70E740481C1C}">
                <a14:useLocalDpi xmlns:a14="http://schemas.microsoft.com/office/drawing/2010/main" val="0"/>
              </a:ext>
            </a:extLst>
          </a:blip>
          <a:srcRect l="4139" t="4831" r="9974" b="78261"/>
          <a:stretch/>
        </p:blipFill>
        <p:spPr bwMode="auto">
          <a:xfrm>
            <a:off x="321327" y="5137205"/>
            <a:ext cx="4250671" cy="14322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7488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21F9C33-B2E7-4D61-995B-AF7CBAD896C0}"/>
              </a:ext>
            </a:extLst>
          </p:cNvPr>
          <p:cNvSpPr>
            <a:spLocks noGrp="1"/>
          </p:cNvSpPr>
          <p:nvPr>
            <p:ph type="title"/>
          </p:nvPr>
        </p:nvSpPr>
        <p:spPr>
          <a:xfrm>
            <a:off x="104868" y="18255"/>
            <a:ext cx="7886700" cy="1325563"/>
          </a:xfrm>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Ödülü olmayan şarkılara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veritabanını</a:t>
            </a:r>
            <a:r>
              <a:rPr lang="tr-TR" sz="1800" dirty="0">
                <a:effectLst/>
                <a:latin typeface="Calibri" panose="020F0502020204030204" pitchFamily="34" charset="0"/>
                <a:ea typeface="Calibri" panose="020F0502020204030204" pitchFamily="34" charset="0"/>
                <a:cs typeface="Times New Roman" panose="02020603050405020304" pitchFamily="18" charset="0"/>
              </a:rPr>
              <a:t> oluşturduğumuz tarihte henüz ödül sahibi olmadıklarını belirtmek üzere ayrı bir değer tanımlama kararı aldık.</a:t>
            </a:r>
            <a:endParaRPr lang="tr-TR" dirty="0"/>
          </a:p>
        </p:txBody>
      </p:sp>
      <p:pic>
        <p:nvPicPr>
          <p:cNvPr id="4" name="İçerik Yer Tutucusu 3">
            <a:extLst>
              <a:ext uri="{FF2B5EF4-FFF2-40B4-BE49-F238E27FC236}">
                <a16:creationId xmlns:a16="http://schemas.microsoft.com/office/drawing/2014/main" xmlns="" id="{FCF074A3-E62C-4D2F-9F03-01D0D3B17022}"/>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5089" t="10624" r="20170" b="73126"/>
          <a:stretch/>
        </p:blipFill>
        <p:spPr bwMode="auto">
          <a:xfrm>
            <a:off x="175889" y="1238925"/>
            <a:ext cx="6420219" cy="998248"/>
          </a:xfrm>
          <a:prstGeom prst="rect">
            <a:avLst/>
          </a:prstGeom>
          <a:noFill/>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57518FE6-226C-46D3-8F97-4C8EED737BC5}"/>
              </a:ext>
            </a:extLst>
          </p:cNvPr>
          <p:cNvSpPr txBox="1"/>
          <p:nvPr/>
        </p:nvSpPr>
        <p:spPr>
          <a:xfrm>
            <a:off x="175888" y="2765368"/>
            <a:ext cx="7521051"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ODUL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endParaRPr lang="tr-TR" dirty="0"/>
          </a:p>
        </p:txBody>
      </p:sp>
      <p:pic>
        <p:nvPicPr>
          <p:cNvPr id="7" name="Resim 6">
            <a:extLst>
              <a:ext uri="{FF2B5EF4-FFF2-40B4-BE49-F238E27FC236}">
                <a16:creationId xmlns:a16="http://schemas.microsoft.com/office/drawing/2014/main" xmlns="" id="{7F878A49-536C-41F5-AADB-FB8D81BA6E09}"/>
              </a:ext>
            </a:extLst>
          </p:cNvPr>
          <p:cNvPicPr/>
          <p:nvPr/>
        </p:nvPicPr>
        <p:blipFill rotWithShape="1">
          <a:blip r:embed="rId3">
            <a:extLst>
              <a:ext uri="{28A0092B-C50C-407E-A947-70E740481C1C}">
                <a14:useLocalDpi xmlns:a14="http://schemas.microsoft.com/office/drawing/2010/main" val="0"/>
              </a:ext>
            </a:extLst>
          </a:blip>
          <a:srcRect l="1305" t="72453" r="34438" b="-6"/>
          <a:stretch/>
        </p:blipFill>
        <p:spPr bwMode="auto">
          <a:xfrm>
            <a:off x="282584" y="3972054"/>
            <a:ext cx="5052896" cy="19315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042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F29A32E-2550-4BD8-A0CB-4655BF29EFC3}"/>
              </a:ext>
            </a:extLst>
          </p:cNvPr>
          <p:cNvSpPr>
            <a:spLocks noGrp="1"/>
          </p:cNvSpPr>
          <p:nvPr>
            <p:ph type="title"/>
          </p:nvPr>
        </p:nvSpPr>
        <p:spPr>
          <a:xfrm>
            <a:off x="0" y="0"/>
            <a:ext cx="7886700" cy="681037"/>
          </a:xfrm>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Tür Tablosunun Oluşturulması Ve Doldurulması</a:t>
            </a:r>
            <a:endParaRPr lang="tr-TR" b="1" dirty="0"/>
          </a:p>
        </p:txBody>
      </p:sp>
      <p:pic>
        <p:nvPicPr>
          <p:cNvPr id="4" name="İçerik Yer Tutucusu 3">
            <a:extLst>
              <a:ext uri="{FF2B5EF4-FFF2-40B4-BE49-F238E27FC236}">
                <a16:creationId xmlns:a16="http://schemas.microsoft.com/office/drawing/2014/main" xmlns="" id="{990EECAB-0849-4F88-878B-E0BE6286D0BD}"/>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365" t="6772" r="10582" b="60807"/>
          <a:stretch/>
        </p:blipFill>
        <p:spPr bwMode="auto">
          <a:xfrm>
            <a:off x="0" y="691468"/>
            <a:ext cx="6640497" cy="1501026"/>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0F5CD8B1-A859-496F-960B-4511370996F1}"/>
              </a:ext>
            </a:extLst>
          </p:cNvPr>
          <p:cNvSpPr txBox="1"/>
          <p:nvPr/>
        </p:nvSpPr>
        <p:spPr>
          <a:xfrm>
            <a:off x="133165" y="2306869"/>
            <a:ext cx="8637972" cy="968278"/>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Tur_No’ya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identity</a:t>
            </a:r>
            <a:r>
              <a:rPr lang="tr-TR" sz="1800" dirty="0">
                <a:effectLst/>
                <a:latin typeface="Calibri" panose="020F0502020204030204" pitchFamily="34" charset="0"/>
                <a:ea typeface="Calibri" panose="020F0502020204030204" pitchFamily="34" charset="0"/>
                <a:cs typeface="Times New Roman" panose="02020603050405020304" pitchFamily="18" charset="0"/>
              </a:rPr>
              <a:t>” yazılarak numaranın otomatik atanması sağlandı.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Primary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yazark</a:t>
            </a:r>
            <a:r>
              <a:rPr lang="tr-TR" sz="1800" dirty="0">
                <a:effectLst/>
                <a:latin typeface="Calibri" panose="020F0502020204030204" pitchFamily="34" charset="0"/>
                <a:ea typeface="Calibri" panose="020F0502020204030204" pitchFamily="34" charset="0"/>
                <a:cs typeface="Times New Roman" panose="02020603050405020304" pitchFamily="18" charset="0"/>
              </a:rPr>
              <a:t>, birincil anahtarımızı belirttik. 25 </a:t>
            </a:r>
            <a:r>
              <a:rPr lang="tr-TR" dirty="0"/>
              <a:t>harf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genişliğinde </a:t>
            </a:r>
            <a:r>
              <a:rPr lang="tr-TR" sz="1800" dirty="0">
                <a:effectLst/>
                <a:latin typeface="Calibri" panose="020F0502020204030204" pitchFamily="34" charset="0"/>
                <a:ea typeface="Calibri" panose="020F0502020204030204" pitchFamily="34" charset="0"/>
                <a:cs typeface="Times New Roman" panose="02020603050405020304" pitchFamily="18" charset="0"/>
              </a:rPr>
              <a:t>bir isim tanımladık</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Metin kutusu 7">
            <a:extLst>
              <a:ext uri="{FF2B5EF4-FFF2-40B4-BE49-F238E27FC236}">
                <a16:creationId xmlns:a16="http://schemas.microsoft.com/office/drawing/2014/main" xmlns="" id="{B9BEA076-78A1-402E-A99F-9B6AA008FCBF}"/>
              </a:ext>
            </a:extLst>
          </p:cNvPr>
          <p:cNvSpPr txBox="1"/>
          <p:nvPr/>
        </p:nvSpPr>
        <p:spPr>
          <a:xfrm>
            <a:off x="133165" y="3275147"/>
            <a:ext cx="8566953"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a:t>
            </a:r>
            <a:endParaRPr lang="tr-TR" dirty="0"/>
          </a:p>
        </p:txBody>
      </p:sp>
      <p:pic>
        <p:nvPicPr>
          <p:cNvPr id="9" name="Resim 8">
            <a:extLst>
              <a:ext uri="{FF2B5EF4-FFF2-40B4-BE49-F238E27FC236}">
                <a16:creationId xmlns:a16="http://schemas.microsoft.com/office/drawing/2014/main" xmlns="" id="{2B68DAD6-C60B-40F5-9091-2C7A1F8F0C51}"/>
              </a:ext>
            </a:extLst>
          </p:cNvPr>
          <p:cNvPicPr/>
          <p:nvPr/>
        </p:nvPicPr>
        <p:blipFill rotWithShape="1">
          <a:blip r:embed="rId3" cstate="print">
            <a:extLst>
              <a:ext uri="{28A0092B-C50C-407E-A947-70E740481C1C}">
                <a14:useLocalDpi xmlns:a14="http://schemas.microsoft.com/office/drawing/2010/main" val="0"/>
              </a:ext>
            </a:extLst>
          </a:blip>
          <a:srcRect l="2704" t="4523" r="17816" b="67295"/>
          <a:stretch/>
        </p:blipFill>
        <p:spPr bwMode="auto">
          <a:xfrm>
            <a:off x="3943350" y="3757460"/>
            <a:ext cx="3675357" cy="852363"/>
          </a:xfrm>
          <a:prstGeom prst="rect">
            <a:avLst/>
          </a:prstGeom>
          <a:ln>
            <a:noFill/>
          </a:ln>
          <a:extLst>
            <a:ext uri="{53640926-AAD7-44D8-BBD7-CCE9431645EC}">
              <a14:shadowObscured xmlns:a14="http://schemas.microsoft.com/office/drawing/2010/main"/>
            </a:ext>
          </a:extLst>
        </p:spPr>
      </p:pic>
      <p:sp>
        <p:nvSpPr>
          <p:cNvPr id="11" name="Metin kutusu 10">
            <a:extLst>
              <a:ext uri="{FF2B5EF4-FFF2-40B4-BE49-F238E27FC236}">
                <a16:creationId xmlns:a16="http://schemas.microsoft.com/office/drawing/2014/main" xmlns="" id="{A8C0CDD8-7EB2-4EBF-9C85-D16FEE3B27E3}"/>
              </a:ext>
            </a:extLst>
          </p:cNvPr>
          <p:cNvSpPr txBox="1"/>
          <p:nvPr/>
        </p:nvSpPr>
        <p:spPr>
          <a:xfrm>
            <a:off x="133162" y="4738355"/>
            <a:ext cx="8566955"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TUR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endParaRPr lang="tr-TR" dirty="0"/>
          </a:p>
        </p:txBody>
      </p:sp>
      <p:pic>
        <p:nvPicPr>
          <p:cNvPr id="12" name="Resim 11">
            <a:extLst>
              <a:ext uri="{FF2B5EF4-FFF2-40B4-BE49-F238E27FC236}">
                <a16:creationId xmlns:a16="http://schemas.microsoft.com/office/drawing/2014/main" xmlns="" id="{9CCABC78-ECED-4FC3-BEE8-73231CA29943}"/>
              </a:ext>
            </a:extLst>
          </p:cNvPr>
          <p:cNvPicPr/>
          <p:nvPr/>
        </p:nvPicPr>
        <p:blipFill rotWithShape="1">
          <a:blip r:embed="rId4">
            <a:extLst>
              <a:ext uri="{28A0092B-C50C-407E-A947-70E740481C1C}">
                <a14:useLocalDpi xmlns:a14="http://schemas.microsoft.com/office/drawing/2010/main" val="0"/>
              </a:ext>
            </a:extLst>
          </a:blip>
          <a:srcRect t="72042" r="53148"/>
          <a:stretch/>
        </p:blipFill>
        <p:spPr bwMode="auto">
          <a:xfrm>
            <a:off x="133162" y="5499194"/>
            <a:ext cx="3113671" cy="13346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3539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C58745F-855A-4F1E-95DC-D41CCA8331F1}"/>
              </a:ext>
            </a:extLst>
          </p:cNvPr>
          <p:cNvSpPr>
            <a:spLocks noGrp="1"/>
          </p:cNvSpPr>
          <p:nvPr>
            <p:ph type="title"/>
          </p:nvPr>
        </p:nvSpPr>
        <p:spPr>
          <a:xfrm>
            <a:off x="92134" y="559295"/>
            <a:ext cx="7886700" cy="602540"/>
          </a:xfrm>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Müzisyen Tablosunun Oluşturulması Ve Doldurulması</a:t>
            </a:r>
            <a:endParaRPr lang="tr-TR" b="1" dirty="0"/>
          </a:p>
        </p:txBody>
      </p:sp>
      <p:pic>
        <p:nvPicPr>
          <p:cNvPr id="4" name="İçerik Yer Tutucusu 3">
            <a:extLst>
              <a:ext uri="{FF2B5EF4-FFF2-40B4-BE49-F238E27FC236}">
                <a16:creationId xmlns:a16="http://schemas.microsoft.com/office/drawing/2014/main" xmlns="" id="{535DFE22-5D32-4E0A-92A3-493E0666E03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836" t="5507" r="16402" b="28629"/>
          <a:stretch/>
        </p:blipFill>
        <p:spPr bwMode="auto">
          <a:xfrm>
            <a:off x="92134" y="1467308"/>
            <a:ext cx="4621909" cy="1961692"/>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F9B9689C-AA08-4194-AE11-85D2F9D23D03}"/>
              </a:ext>
            </a:extLst>
          </p:cNvPr>
          <p:cNvSpPr txBox="1"/>
          <p:nvPr/>
        </p:nvSpPr>
        <p:spPr>
          <a:xfrm>
            <a:off x="0" y="3691966"/>
            <a:ext cx="8176334" cy="1477328"/>
          </a:xfrm>
          <a:prstGeom prst="rect">
            <a:avLst/>
          </a:prstGeom>
          <a:noFill/>
        </p:spPr>
        <p:txBody>
          <a:bodyPr wrap="square">
            <a:spAutoFit/>
          </a:bodyPr>
          <a:lstStyle/>
          <a:p>
            <a:r>
              <a:rPr lang="tr-TR"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a:t>
            </a:r>
            <a:r>
              <a:rPr lang="tr-TR" dirty="0" err="1">
                <a:effectLst/>
                <a:latin typeface="Calibri" panose="020F0502020204030204" pitchFamily="34" charset="0"/>
                <a:ea typeface="Calibri" panose="020F0502020204030204" pitchFamily="34" charset="0"/>
                <a:cs typeface="Times New Roman" panose="02020603050405020304" pitchFamily="18" charset="0"/>
              </a:rPr>
              <a:t>Muzisyen_ID’ye</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identity</a:t>
            </a:r>
            <a:r>
              <a:rPr lang="tr-TR" dirty="0">
                <a:effectLst/>
                <a:latin typeface="Calibri" panose="020F0502020204030204" pitchFamily="34" charset="0"/>
                <a:ea typeface="Calibri" panose="020F0502020204030204" pitchFamily="34" charset="0"/>
                <a:cs typeface="Times New Roman" panose="02020603050405020304" pitchFamily="18" charset="0"/>
              </a:rPr>
              <a:t>” yazılarak </a:t>
            </a:r>
            <a:r>
              <a:rPr lang="tr-TR" dirty="0" err="1">
                <a:effectLst/>
                <a:latin typeface="Calibri" panose="020F0502020204030204" pitchFamily="34" charset="0"/>
                <a:ea typeface="Calibri" panose="020F0502020204030204" pitchFamily="34" charset="0"/>
                <a:cs typeface="Times New Roman" panose="02020603050405020304" pitchFamily="18" charset="0"/>
              </a:rPr>
              <a:t>ID’nin</a:t>
            </a:r>
            <a:r>
              <a:rPr lang="tr-TR" dirty="0">
                <a:effectLst/>
                <a:latin typeface="Calibri" panose="020F0502020204030204" pitchFamily="34" charset="0"/>
                <a:ea typeface="Calibri" panose="020F0502020204030204" pitchFamily="34" charset="0"/>
                <a:cs typeface="Times New Roman" panose="02020603050405020304" pitchFamily="18" charset="0"/>
              </a:rPr>
              <a:t> otomatik atanması sağlandı. </a:t>
            </a:r>
            <a:r>
              <a:rPr lang="tr-TR" dirty="0" err="1">
                <a:effectLst/>
                <a:latin typeface="Calibri" panose="020F0502020204030204" pitchFamily="34" charset="0"/>
                <a:ea typeface="Calibri" panose="020F0502020204030204" pitchFamily="34" charset="0"/>
                <a:cs typeface="Times New Roman" panose="02020603050405020304" pitchFamily="18" charset="0"/>
              </a:rPr>
              <a:t>Primary</a:t>
            </a:r>
            <a:r>
              <a:rPr lang="tr-TR" dirty="0">
                <a:effectLst/>
                <a:latin typeface="Calibri" panose="020F0502020204030204" pitchFamily="34" charset="0"/>
                <a:ea typeface="Calibri" panose="020F0502020204030204" pitchFamily="34" charset="0"/>
                <a:cs typeface="Times New Roman" panose="02020603050405020304" pitchFamily="18" charset="0"/>
              </a:rPr>
              <a:t> </a:t>
            </a:r>
            <a:r>
              <a:rPr lang="tr-TR" dirty="0" err="1">
                <a:effectLst/>
                <a:latin typeface="Calibri" panose="020F0502020204030204" pitchFamily="34" charset="0"/>
                <a:ea typeface="Calibri" panose="020F0502020204030204" pitchFamily="34" charset="0"/>
                <a:cs typeface="Times New Roman" panose="02020603050405020304" pitchFamily="18" charset="0"/>
              </a:rPr>
              <a:t>key</a:t>
            </a:r>
            <a:r>
              <a:rPr lang="tr-TR" dirty="0">
                <a:effectLst/>
                <a:latin typeface="Calibri" panose="020F0502020204030204" pitchFamily="34" charset="0"/>
                <a:ea typeface="Calibri" panose="020F0502020204030204" pitchFamily="34" charset="0"/>
                <a:cs typeface="Times New Roman" panose="02020603050405020304" pitchFamily="18" charset="0"/>
              </a:rPr>
              <a:t> yazarak, birincil anahtarımızı belirttik. 25 </a:t>
            </a:r>
            <a:r>
              <a:rPr lang="tr-TR" dirty="0"/>
              <a:t>harf </a:t>
            </a:r>
            <a:r>
              <a:rPr lang="tr-TR" dirty="0" smtClean="0">
                <a:effectLst/>
                <a:latin typeface="Calibri" panose="020F0502020204030204" pitchFamily="34" charset="0"/>
                <a:ea typeface="Calibri" panose="020F0502020204030204" pitchFamily="34" charset="0"/>
                <a:cs typeface="Times New Roman" panose="02020603050405020304" pitchFamily="18" charset="0"/>
              </a:rPr>
              <a:t>genişliğinde </a:t>
            </a:r>
            <a:r>
              <a:rPr lang="tr-TR" dirty="0" err="1">
                <a:effectLst/>
                <a:latin typeface="Calibri" panose="020F0502020204030204" pitchFamily="34" charset="0"/>
                <a:ea typeface="Calibri" panose="020F0502020204030204" pitchFamily="34" charset="0"/>
                <a:cs typeface="Times New Roman" panose="02020603050405020304" pitchFamily="18" charset="0"/>
              </a:rPr>
              <a:t>müzisiyenin</a:t>
            </a:r>
            <a:r>
              <a:rPr lang="tr-TR" dirty="0">
                <a:effectLst/>
                <a:latin typeface="Calibri" panose="020F0502020204030204" pitchFamily="34" charset="0"/>
                <a:ea typeface="Calibri" panose="020F0502020204030204" pitchFamily="34" charset="0"/>
                <a:cs typeface="Times New Roman" panose="02020603050405020304" pitchFamily="18" charset="0"/>
              </a:rPr>
              <a:t> adının, soyadının ve cinsiyetinin tanımlamaları yapıldı; doğum tarihine ilişkinin bilginin girilebilmesi için </a:t>
            </a:r>
            <a:r>
              <a:rPr lang="tr-TR" dirty="0" err="1">
                <a:effectLst/>
                <a:latin typeface="Calibri" panose="020F0502020204030204" pitchFamily="34" charset="0"/>
                <a:ea typeface="Calibri" panose="020F0502020204030204" pitchFamily="34" charset="0"/>
                <a:cs typeface="Times New Roman" panose="02020603050405020304" pitchFamily="18" charset="0"/>
              </a:rPr>
              <a:t>date</a:t>
            </a:r>
            <a:r>
              <a:rPr lang="tr-TR" dirty="0">
                <a:effectLst/>
                <a:latin typeface="Calibri" panose="020F0502020204030204" pitchFamily="34" charset="0"/>
                <a:ea typeface="Calibri" panose="020F0502020204030204" pitchFamily="34" charset="0"/>
                <a:cs typeface="Times New Roman" panose="02020603050405020304" pitchFamily="18" charset="0"/>
              </a:rPr>
              <a:t> türünde tanımlamalar kullandık.</a:t>
            </a:r>
            <a:endParaRPr lang="tr-TR" dirty="0"/>
          </a:p>
        </p:txBody>
      </p:sp>
    </p:spTree>
    <p:extLst>
      <p:ext uri="{BB962C8B-B14F-4D97-AF65-F5344CB8AC3E}">
        <p14:creationId xmlns:p14="http://schemas.microsoft.com/office/powerpoint/2010/main" val="92985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xmlns="" id="{59E29F79-1816-4A29-B611-FAEBE59DFFAC}"/>
              </a:ext>
            </a:extLst>
          </p:cNvPr>
          <p:cNvPicPr/>
          <p:nvPr/>
        </p:nvPicPr>
        <p:blipFill rotWithShape="1">
          <a:blip r:embed="rId2" cstate="print">
            <a:extLst>
              <a:ext uri="{28A0092B-C50C-407E-A947-70E740481C1C}">
                <a14:useLocalDpi xmlns:a14="http://schemas.microsoft.com/office/drawing/2010/main" val="0"/>
              </a:ext>
            </a:extLst>
          </a:blip>
          <a:srcRect r="8886" b="32604"/>
          <a:stretch/>
        </p:blipFill>
        <p:spPr bwMode="auto">
          <a:xfrm>
            <a:off x="143998" y="158540"/>
            <a:ext cx="4428002" cy="2020901"/>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FCD269A2-6D95-44B0-B0E5-FD61220E48F8}"/>
              </a:ext>
            </a:extLst>
          </p:cNvPr>
          <p:cNvSpPr txBox="1"/>
          <p:nvPr/>
        </p:nvSpPr>
        <p:spPr>
          <a:xfrm>
            <a:off x="71021" y="2419138"/>
            <a:ext cx="8167456"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a:t>
            </a:r>
            <a:endParaRPr lang="tr-TR" dirty="0"/>
          </a:p>
        </p:txBody>
      </p:sp>
      <p:sp>
        <p:nvSpPr>
          <p:cNvPr id="8" name="Metin kutusu 7">
            <a:extLst>
              <a:ext uri="{FF2B5EF4-FFF2-40B4-BE49-F238E27FC236}">
                <a16:creationId xmlns:a16="http://schemas.microsoft.com/office/drawing/2014/main" xmlns="" id="{5B55C10B-C4CB-4894-8626-E184F6AA4115}"/>
              </a:ext>
            </a:extLst>
          </p:cNvPr>
          <p:cNvSpPr txBox="1"/>
          <p:nvPr/>
        </p:nvSpPr>
        <p:spPr>
          <a:xfrm>
            <a:off x="0" y="3429000"/>
            <a:ext cx="9144000"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MUZİSYEN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endParaRPr lang="tr-TR" dirty="0"/>
          </a:p>
        </p:txBody>
      </p:sp>
      <p:pic>
        <p:nvPicPr>
          <p:cNvPr id="9" name="Resim 8">
            <a:extLst>
              <a:ext uri="{FF2B5EF4-FFF2-40B4-BE49-F238E27FC236}">
                <a16:creationId xmlns:a16="http://schemas.microsoft.com/office/drawing/2014/main" xmlns="" id="{F6F2FFA9-2D0C-4B69-9EBA-56B63AE1C236}"/>
              </a:ext>
            </a:extLst>
          </p:cNvPr>
          <p:cNvPicPr/>
          <p:nvPr/>
        </p:nvPicPr>
        <p:blipFill rotWithShape="1">
          <a:blip r:embed="rId3">
            <a:extLst>
              <a:ext uri="{28A0092B-C50C-407E-A947-70E740481C1C}">
                <a14:useLocalDpi xmlns:a14="http://schemas.microsoft.com/office/drawing/2010/main" val="0"/>
              </a:ext>
            </a:extLst>
          </a:blip>
          <a:srcRect t="55082" r="45209" b="3279"/>
          <a:stretch/>
        </p:blipFill>
        <p:spPr bwMode="auto">
          <a:xfrm>
            <a:off x="143998" y="4215006"/>
            <a:ext cx="4428002" cy="23455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268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04C5E76F-F1CD-4048-8AF1-4FFD6A35A6CA}"/>
              </a:ext>
            </a:extLst>
          </p:cNvPr>
          <p:cNvSpPr>
            <a:spLocks noGrp="1"/>
          </p:cNvSpPr>
          <p:nvPr>
            <p:ph type="title"/>
          </p:nvPr>
        </p:nvSpPr>
        <p:spPr>
          <a:xfrm>
            <a:off x="0" y="-204187"/>
            <a:ext cx="7886700" cy="985421"/>
          </a:xfrm>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Şarkı Tablosunun Oluşturulması Ve Doldurulması</a:t>
            </a:r>
            <a:endParaRPr lang="tr-TR" b="1" dirty="0"/>
          </a:p>
        </p:txBody>
      </p:sp>
      <p:pic>
        <p:nvPicPr>
          <p:cNvPr id="4" name="İçerik Yer Tutucusu 3">
            <a:extLst>
              <a:ext uri="{FF2B5EF4-FFF2-40B4-BE49-F238E27FC236}">
                <a16:creationId xmlns:a16="http://schemas.microsoft.com/office/drawing/2014/main" xmlns="" id="{28EB44B3-4B71-4DE0-9B16-D0CB2BCF87B6}"/>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2645" t="5118" r="2381" b="22835"/>
          <a:stretch/>
        </p:blipFill>
        <p:spPr bwMode="auto">
          <a:xfrm>
            <a:off x="0" y="712757"/>
            <a:ext cx="7886700" cy="3548526"/>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4E2AA95B-3746-4CFE-815A-DD02AACFC7C3}"/>
              </a:ext>
            </a:extLst>
          </p:cNvPr>
          <p:cNvSpPr txBox="1"/>
          <p:nvPr/>
        </p:nvSpPr>
        <p:spPr>
          <a:xfrm>
            <a:off x="-13316" y="4465916"/>
            <a:ext cx="9170632" cy="1857368"/>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Sarkı_ID’ye</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identity</a:t>
            </a:r>
            <a:r>
              <a:rPr lang="tr-TR" sz="1800" dirty="0">
                <a:effectLst/>
                <a:latin typeface="Calibri" panose="020F0502020204030204" pitchFamily="34" charset="0"/>
                <a:ea typeface="Calibri" panose="020F0502020204030204" pitchFamily="34" charset="0"/>
                <a:cs typeface="Times New Roman" panose="02020603050405020304" pitchFamily="18" charset="0"/>
              </a:rPr>
              <a:t>” yazılarak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ID’nin</a:t>
            </a:r>
            <a:r>
              <a:rPr lang="tr-TR" sz="1800" dirty="0">
                <a:effectLst/>
                <a:latin typeface="Calibri" panose="020F0502020204030204" pitchFamily="34" charset="0"/>
                <a:ea typeface="Calibri" panose="020F0502020204030204" pitchFamily="34" charset="0"/>
                <a:cs typeface="Times New Roman" panose="02020603050405020304" pitchFamily="18" charset="0"/>
              </a:rPr>
              <a:t> otomatik atanması sağlandı.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Primary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yazark</a:t>
            </a:r>
            <a:r>
              <a:rPr lang="tr-TR" sz="1800" dirty="0">
                <a:effectLst/>
                <a:latin typeface="Calibri" panose="020F0502020204030204" pitchFamily="34" charset="0"/>
                <a:ea typeface="Calibri" panose="020F0502020204030204" pitchFamily="34" charset="0"/>
                <a:cs typeface="Times New Roman" panose="02020603050405020304" pitchFamily="18" charset="0"/>
              </a:rPr>
              <a:t>, birincil anahtarımızı belirttik. 25 </a:t>
            </a:r>
            <a:r>
              <a:rPr lang="tr-TR" dirty="0"/>
              <a:t>harf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genişliğinde </a:t>
            </a:r>
            <a:r>
              <a:rPr lang="tr-TR" sz="1800" dirty="0">
                <a:effectLst/>
                <a:latin typeface="Calibri" panose="020F0502020204030204" pitchFamily="34" charset="0"/>
                <a:ea typeface="Calibri" panose="020F0502020204030204" pitchFamily="34" charset="0"/>
                <a:cs typeface="Times New Roman" panose="02020603050405020304" pitchFamily="18" charset="0"/>
              </a:rPr>
              <a:t>şarkının adının tanımlamaları yapıldı; yayınlanış tarihine ilişkinin bilginin girilebilmesi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date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türünde, şarkıya ait fiyatın girilebilmesi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numeric</a:t>
            </a:r>
            <a:r>
              <a:rPr lang="tr-TR" sz="1800" dirty="0">
                <a:effectLst/>
                <a:latin typeface="Calibri" panose="020F0502020204030204" pitchFamily="34" charset="0"/>
                <a:ea typeface="Calibri" panose="020F0502020204030204" pitchFamily="34" charset="0"/>
                <a:cs typeface="Times New Roman" panose="02020603050405020304" pitchFamily="18" charset="0"/>
              </a:rPr>
              <a:t> türünde tanımlamalar kullandık.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Foreign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yabancı anahtarlarımızı belirttik.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Müzisyen_ID</a:t>
            </a:r>
            <a:r>
              <a:rPr lang="tr-TR" sz="1800" dirty="0">
                <a:effectLst/>
                <a:latin typeface="Calibri" panose="020F0502020204030204" pitchFamily="34" charset="0"/>
                <a:ea typeface="Calibri" panose="020F0502020204030204" pitchFamily="34" charset="0"/>
                <a:cs typeface="Times New Roman" panose="02020603050405020304" pitchFamily="18" charset="0"/>
              </a:rPr>
              <a:t> olmamasının sebebi iki tablo arasında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a:effectLst/>
                <a:latin typeface="Calibri" panose="020F0502020204030204" pitchFamily="34" charset="0"/>
                <a:ea typeface="Calibri" panose="020F0502020204030204" pitchFamily="34" charset="0"/>
                <a:cs typeface="Times New Roman" panose="02020603050405020304" pitchFamily="18" charset="0"/>
              </a:rPr>
              <a:t> çok ilişki olmasıdır. Bu ilişki için ayrı bir tablo tanılaması yapıldı.</a:t>
            </a:r>
          </a:p>
        </p:txBody>
      </p:sp>
    </p:spTree>
    <p:extLst>
      <p:ext uri="{BB962C8B-B14F-4D97-AF65-F5344CB8AC3E}">
        <p14:creationId xmlns:p14="http://schemas.microsoft.com/office/powerpoint/2010/main" val="2134541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D306A475-63EA-4B1E-B505-FD8F84801FF7}"/>
              </a:ext>
            </a:extLst>
          </p:cNvPr>
          <p:cNvSpPr>
            <a:spLocks noGrp="1"/>
          </p:cNvSpPr>
          <p:nvPr>
            <p:ph idx="1"/>
          </p:nvPr>
        </p:nvSpPr>
        <p:spPr>
          <a:xfrm>
            <a:off x="0" y="165501"/>
            <a:ext cx="9144000" cy="802165"/>
          </a:xfrm>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a:t>
            </a:r>
            <a:endParaRPr lang="tr-TR" dirty="0"/>
          </a:p>
        </p:txBody>
      </p:sp>
      <p:pic>
        <p:nvPicPr>
          <p:cNvPr id="4" name="Resim 3">
            <a:extLst>
              <a:ext uri="{FF2B5EF4-FFF2-40B4-BE49-F238E27FC236}">
                <a16:creationId xmlns:a16="http://schemas.microsoft.com/office/drawing/2014/main" xmlns="" id="{67DE08EA-D54B-4028-92A2-81FAC5C0D7DD}"/>
              </a:ext>
            </a:extLst>
          </p:cNvPr>
          <p:cNvPicPr/>
          <p:nvPr/>
        </p:nvPicPr>
        <p:blipFill rotWithShape="1">
          <a:blip r:embed="rId2">
            <a:extLst>
              <a:ext uri="{28A0092B-C50C-407E-A947-70E740481C1C}">
                <a14:useLocalDpi xmlns:a14="http://schemas.microsoft.com/office/drawing/2010/main" val="0"/>
              </a:ext>
            </a:extLst>
          </a:blip>
          <a:srcRect l="4101" t="4801" r="1720" b="42608"/>
          <a:stretch/>
        </p:blipFill>
        <p:spPr bwMode="auto">
          <a:xfrm>
            <a:off x="243839" y="962336"/>
            <a:ext cx="5153783" cy="1576678"/>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A03F6ACB-06EA-4698-A417-E01AC41DE91D}"/>
              </a:ext>
            </a:extLst>
          </p:cNvPr>
          <p:cNvSpPr txBox="1"/>
          <p:nvPr/>
        </p:nvSpPr>
        <p:spPr>
          <a:xfrm>
            <a:off x="243838" y="2874184"/>
            <a:ext cx="8154437"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SARKI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endParaRPr lang="tr-TR" dirty="0"/>
          </a:p>
        </p:txBody>
      </p:sp>
      <p:pic>
        <p:nvPicPr>
          <p:cNvPr id="7" name="Resim 6">
            <a:extLst>
              <a:ext uri="{FF2B5EF4-FFF2-40B4-BE49-F238E27FC236}">
                <a16:creationId xmlns:a16="http://schemas.microsoft.com/office/drawing/2014/main" xmlns="" id="{F99F0BB8-5882-4853-9AAD-37FD8D2D6E4C}"/>
              </a:ext>
            </a:extLst>
          </p:cNvPr>
          <p:cNvPicPr/>
          <p:nvPr/>
        </p:nvPicPr>
        <p:blipFill rotWithShape="1">
          <a:blip r:embed="rId3">
            <a:extLst>
              <a:ext uri="{28A0092B-C50C-407E-A947-70E740481C1C}">
                <a14:useLocalDpi xmlns:a14="http://schemas.microsoft.com/office/drawing/2010/main" val="0"/>
              </a:ext>
            </a:extLst>
          </a:blip>
          <a:srcRect t="58848" r="22506" b="7120"/>
          <a:stretch/>
        </p:blipFill>
        <p:spPr bwMode="auto">
          <a:xfrm>
            <a:off x="243838" y="3742862"/>
            <a:ext cx="5153783" cy="20009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1801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52A3C2B-F92C-4C73-9BCD-D205B5026DB7}"/>
              </a:ext>
            </a:extLst>
          </p:cNvPr>
          <p:cNvSpPr>
            <a:spLocks noGrp="1"/>
          </p:cNvSpPr>
          <p:nvPr>
            <p:ph type="title"/>
          </p:nvPr>
        </p:nvSpPr>
        <p:spPr>
          <a:xfrm>
            <a:off x="0" y="-443383"/>
            <a:ext cx="7886700" cy="1325563"/>
          </a:xfrm>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Kullanıcı Tablosunun Oluşturulması Ve Doldurulması</a:t>
            </a:r>
            <a:endParaRPr lang="tr-TR" b="1" dirty="0"/>
          </a:p>
        </p:txBody>
      </p:sp>
      <p:pic>
        <p:nvPicPr>
          <p:cNvPr id="4" name="İçerik Yer Tutucusu 3">
            <a:extLst>
              <a:ext uri="{FF2B5EF4-FFF2-40B4-BE49-F238E27FC236}">
                <a16:creationId xmlns:a16="http://schemas.microsoft.com/office/drawing/2014/main" xmlns="" id="{7C4FB2DA-4319-4C31-AC2D-48C395AF7E2A}"/>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895" t="6251" r="16799" b="28664"/>
          <a:stretch/>
        </p:blipFill>
        <p:spPr bwMode="auto">
          <a:xfrm>
            <a:off x="-1" y="449007"/>
            <a:ext cx="5736499" cy="2051712"/>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15944E06-103D-4996-AB5D-FD30A4CAF15E}"/>
              </a:ext>
            </a:extLst>
          </p:cNvPr>
          <p:cNvSpPr txBox="1"/>
          <p:nvPr/>
        </p:nvSpPr>
        <p:spPr>
          <a:xfrm>
            <a:off x="0" y="2571938"/>
            <a:ext cx="9159328" cy="1179105"/>
          </a:xfrm>
          <a:prstGeom prst="rect">
            <a:avLst/>
          </a:prstGeom>
          <a:noFill/>
        </p:spPr>
        <p:txBody>
          <a:bodyPr wrap="square">
            <a:spAutoFit/>
          </a:bodyPr>
          <a:lstStyle/>
          <a:p>
            <a:pPr>
              <a:lnSpc>
                <a:spcPct val="107000"/>
              </a:lnSpc>
              <a:spcAft>
                <a:spcPts val="80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Kullanıcı_ID’ye</a:t>
            </a: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identity</a:t>
            </a:r>
            <a:r>
              <a:rPr lang="tr-TR" sz="1600" dirty="0">
                <a:effectLst/>
                <a:latin typeface="Calibri" panose="020F0502020204030204" pitchFamily="34" charset="0"/>
                <a:ea typeface="Calibri" panose="020F0502020204030204" pitchFamily="34" charset="0"/>
                <a:cs typeface="Times New Roman" panose="02020603050405020304" pitchFamily="18" charset="0"/>
              </a:rPr>
              <a:t>” yazılarak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ID’nin</a:t>
            </a:r>
            <a:r>
              <a:rPr lang="tr-TR" sz="1600" dirty="0">
                <a:effectLst/>
                <a:latin typeface="Calibri" panose="020F0502020204030204" pitchFamily="34" charset="0"/>
                <a:ea typeface="Calibri" panose="020F0502020204030204" pitchFamily="34" charset="0"/>
                <a:cs typeface="Times New Roman" panose="02020603050405020304" pitchFamily="18" charset="0"/>
              </a:rPr>
              <a:t> otomatik atanması sağlandı.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Primary</a:t>
            </a: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600" dirty="0">
                <a:effectLst/>
                <a:latin typeface="Calibri" panose="020F0502020204030204" pitchFamily="34" charset="0"/>
                <a:ea typeface="Calibri" panose="020F0502020204030204" pitchFamily="34" charset="0"/>
                <a:cs typeface="Times New Roman" panose="02020603050405020304" pitchFamily="18" charset="0"/>
              </a:rPr>
              <a:t> yazarak, birincil anahtarımızı belirttik. 25 </a:t>
            </a:r>
            <a:r>
              <a:rPr lang="tr-TR" sz="1600" dirty="0"/>
              <a:t>harf </a:t>
            </a: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genişliğinde </a:t>
            </a:r>
            <a:r>
              <a:rPr lang="tr-TR" sz="1600" dirty="0">
                <a:effectLst/>
                <a:latin typeface="Calibri" panose="020F0502020204030204" pitchFamily="34" charset="0"/>
                <a:ea typeface="Calibri" panose="020F0502020204030204" pitchFamily="34" charset="0"/>
                <a:cs typeface="Times New Roman" panose="02020603050405020304" pitchFamily="18" charset="0"/>
              </a:rPr>
              <a:t>kullanıcını adının, soyadının ve cinsiyetinin tanımlamaları yapıldı; doğum tarihine ilişkinin bilginin girilebilmesi için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date</a:t>
            </a:r>
            <a:r>
              <a:rPr lang="tr-TR" sz="1600" dirty="0">
                <a:effectLst/>
                <a:latin typeface="Calibri" panose="020F0502020204030204" pitchFamily="34" charset="0"/>
                <a:ea typeface="Calibri" panose="020F0502020204030204" pitchFamily="34" charset="0"/>
                <a:cs typeface="Times New Roman" panose="02020603050405020304" pitchFamily="18" charset="0"/>
              </a:rPr>
              <a:t> türünde, mail adresinin girilebilmesi için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nvarchar</a:t>
            </a:r>
            <a:r>
              <a:rPr lang="tr-TR" sz="1600" dirty="0">
                <a:effectLst/>
                <a:latin typeface="Calibri" panose="020F0502020204030204" pitchFamily="34" charset="0"/>
                <a:ea typeface="Calibri" panose="020F0502020204030204" pitchFamily="34" charset="0"/>
                <a:cs typeface="Times New Roman" panose="02020603050405020304" pitchFamily="18" charset="0"/>
              </a:rPr>
              <a:t> yani karakter kullanımına izin veren bir tür kullandık.</a:t>
            </a:r>
          </a:p>
        </p:txBody>
      </p:sp>
      <p:sp>
        <p:nvSpPr>
          <p:cNvPr id="8" name="Metin kutusu 7">
            <a:extLst>
              <a:ext uri="{FF2B5EF4-FFF2-40B4-BE49-F238E27FC236}">
                <a16:creationId xmlns:a16="http://schemas.microsoft.com/office/drawing/2014/main" xmlns="" id="{EE40276B-F7A1-485B-BE02-1CDCB1426DE1}"/>
              </a:ext>
            </a:extLst>
          </p:cNvPr>
          <p:cNvSpPr txBox="1"/>
          <p:nvPr/>
        </p:nvSpPr>
        <p:spPr>
          <a:xfrm>
            <a:off x="-1" y="3800269"/>
            <a:ext cx="9010835" cy="584775"/>
          </a:xfrm>
          <a:prstGeom prst="rect">
            <a:avLst/>
          </a:prstGeom>
          <a:noFill/>
        </p:spPr>
        <p:txBody>
          <a:bodyPr wrap="square">
            <a:spAutoFit/>
          </a:bodyPr>
          <a:lstStyle/>
          <a:p>
            <a:r>
              <a:rPr lang="tr-TR" sz="16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Veritabanı</a:t>
            </a:r>
            <a:r>
              <a:rPr lang="tr-TR" sz="1600" dirty="0">
                <a:effectLst/>
                <a:latin typeface="Calibri" panose="020F0502020204030204" pitchFamily="34" charset="0"/>
                <a:ea typeface="Calibri" panose="020F0502020204030204" pitchFamily="34" charset="0"/>
                <a:cs typeface="Times New Roman" panose="02020603050405020304" pitchFamily="18" charset="0"/>
              </a:rPr>
              <a:t> tasarlayıcıları, ilk kullanıcılar olarak tanımlandı.</a:t>
            </a:r>
            <a:endParaRPr lang="tr-TR" sz="1600" dirty="0"/>
          </a:p>
        </p:txBody>
      </p:sp>
      <p:pic>
        <p:nvPicPr>
          <p:cNvPr id="9" name="Resim 8">
            <a:extLst>
              <a:ext uri="{FF2B5EF4-FFF2-40B4-BE49-F238E27FC236}">
                <a16:creationId xmlns:a16="http://schemas.microsoft.com/office/drawing/2014/main" xmlns="" id="{B3C7931F-EBD7-41E6-BB8A-3979C44D7631}"/>
              </a:ext>
            </a:extLst>
          </p:cNvPr>
          <p:cNvPicPr/>
          <p:nvPr/>
        </p:nvPicPr>
        <p:blipFill rotWithShape="1">
          <a:blip r:embed="rId3">
            <a:extLst>
              <a:ext uri="{28A0092B-C50C-407E-A947-70E740481C1C}">
                <a14:useLocalDpi xmlns:a14="http://schemas.microsoft.com/office/drawing/2010/main" val="0"/>
              </a:ext>
            </a:extLst>
          </a:blip>
          <a:srcRect l="3439" t="4780" r="662" b="70471"/>
          <a:stretch/>
        </p:blipFill>
        <p:spPr bwMode="auto">
          <a:xfrm>
            <a:off x="-1" y="4385044"/>
            <a:ext cx="5524500" cy="789362"/>
          </a:xfrm>
          <a:prstGeom prst="rect">
            <a:avLst/>
          </a:prstGeom>
          <a:ln>
            <a:noFill/>
          </a:ln>
          <a:extLst>
            <a:ext uri="{53640926-AAD7-44D8-BBD7-CCE9431645EC}">
              <a14:shadowObscured xmlns:a14="http://schemas.microsoft.com/office/drawing/2010/main"/>
            </a:ext>
          </a:extLst>
        </p:spPr>
      </p:pic>
      <p:sp>
        <p:nvSpPr>
          <p:cNvPr id="11" name="Metin kutusu 10">
            <a:extLst>
              <a:ext uri="{FF2B5EF4-FFF2-40B4-BE49-F238E27FC236}">
                <a16:creationId xmlns:a16="http://schemas.microsoft.com/office/drawing/2014/main" xmlns="" id="{E5400E42-FB75-4ACA-AF57-88313B4A9BDB}"/>
              </a:ext>
            </a:extLst>
          </p:cNvPr>
          <p:cNvSpPr txBox="1"/>
          <p:nvPr/>
        </p:nvSpPr>
        <p:spPr>
          <a:xfrm>
            <a:off x="-1" y="5362113"/>
            <a:ext cx="5736499" cy="923330"/>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KULLANICI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endParaRPr lang="tr-TR" dirty="0"/>
          </a:p>
        </p:txBody>
      </p:sp>
      <p:pic>
        <p:nvPicPr>
          <p:cNvPr id="12" name="Resim 11">
            <a:extLst>
              <a:ext uri="{FF2B5EF4-FFF2-40B4-BE49-F238E27FC236}">
                <a16:creationId xmlns:a16="http://schemas.microsoft.com/office/drawing/2014/main" xmlns="" id="{3548FECE-F5A8-45A4-ACAD-87496348948A}"/>
              </a:ext>
            </a:extLst>
          </p:cNvPr>
          <p:cNvPicPr/>
          <p:nvPr/>
        </p:nvPicPr>
        <p:blipFill rotWithShape="1">
          <a:blip r:embed="rId4">
            <a:extLst>
              <a:ext uri="{28A0092B-C50C-407E-A947-70E740481C1C}">
                <a14:useLocalDpi xmlns:a14="http://schemas.microsoft.com/office/drawing/2010/main" val="0"/>
              </a:ext>
            </a:extLst>
          </a:blip>
          <a:srcRect t="76810" r="11905" b="3872"/>
          <a:stretch/>
        </p:blipFill>
        <p:spPr bwMode="auto">
          <a:xfrm>
            <a:off x="3943350" y="6088952"/>
            <a:ext cx="5074920" cy="7690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2649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A0D41898-68E5-47FA-ACAE-37CF6D091F9C}"/>
              </a:ext>
            </a:extLst>
          </p:cNvPr>
          <p:cNvSpPr>
            <a:spLocks noGrp="1"/>
          </p:cNvSpPr>
          <p:nvPr>
            <p:ph type="title"/>
          </p:nvPr>
        </p:nvSpPr>
        <p:spPr>
          <a:xfrm>
            <a:off x="0" y="134307"/>
            <a:ext cx="7886700" cy="1325563"/>
          </a:xfrm>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Online Platform Tablosunun Oluşturulması Ve Doldurulması</a:t>
            </a:r>
            <a:endParaRPr lang="tr-TR" b="1" dirty="0"/>
          </a:p>
        </p:txBody>
      </p:sp>
      <p:pic>
        <p:nvPicPr>
          <p:cNvPr id="4" name="İçerik Yer Tutucusu 3">
            <a:extLst>
              <a:ext uri="{FF2B5EF4-FFF2-40B4-BE49-F238E27FC236}">
                <a16:creationId xmlns:a16="http://schemas.microsoft.com/office/drawing/2014/main" xmlns="" id="{854BFDAC-2D1A-45C3-A426-02676FAFAE6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364" t="6283" r="2382" b="41622"/>
          <a:stretch/>
        </p:blipFill>
        <p:spPr bwMode="auto">
          <a:xfrm>
            <a:off x="0" y="1232705"/>
            <a:ext cx="7886700" cy="2225986"/>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224DB42E-1965-4225-AB68-BCC23E85764B}"/>
              </a:ext>
            </a:extLst>
          </p:cNvPr>
          <p:cNvSpPr txBox="1"/>
          <p:nvPr/>
        </p:nvSpPr>
        <p:spPr>
          <a:xfrm>
            <a:off x="17754" y="3539239"/>
            <a:ext cx="9126245" cy="2153731"/>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SatisIslemi_No’ya</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identity</a:t>
            </a:r>
            <a:r>
              <a:rPr lang="tr-TR" sz="1800" dirty="0">
                <a:effectLst/>
                <a:latin typeface="Calibri" panose="020F0502020204030204" pitchFamily="34" charset="0"/>
                <a:ea typeface="Calibri" panose="020F0502020204030204" pitchFamily="34" charset="0"/>
                <a:cs typeface="Times New Roman" panose="02020603050405020304" pitchFamily="18" charset="0"/>
              </a:rPr>
              <a:t>” yazılarak numaranın otomatik atanması sağlandı.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Primary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yazark</a:t>
            </a:r>
            <a:r>
              <a:rPr lang="tr-TR" sz="1800" dirty="0">
                <a:effectLst/>
                <a:latin typeface="Calibri" panose="020F0502020204030204" pitchFamily="34" charset="0"/>
                <a:ea typeface="Calibri" panose="020F0502020204030204" pitchFamily="34" charset="0"/>
                <a:cs typeface="Times New Roman" panose="02020603050405020304" pitchFamily="18" charset="0"/>
              </a:rPr>
              <a:t>, birincil anahtarımızı belirttik. Satış işlemi tarihine ilişkinin bilginin girilebilmesi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date</a:t>
            </a:r>
            <a:r>
              <a:rPr lang="tr-TR" sz="1800" dirty="0">
                <a:effectLst/>
                <a:latin typeface="Calibri" panose="020F0502020204030204" pitchFamily="34" charset="0"/>
                <a:ea typeface="Calibri" panose="020F0502020204030204" pitchFamily="34" charset="0"/>
                <a:cs typeface="Times New Roman" panose="02020603050405020304" pitchFamily="18" charset="0"/>
              </a:rPr>
              <a:t> türünde tanımlamalar kullandık.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Foreign</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yabancı anahtarlarımızı belirttik.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Sarki_ID</a:t>
            </a:r>
            <a:r>
              <a:rPr lang="tr-TR" sz="1800" dirty="0">
                <a:effectLst/>
                <a:latin typeface="Calibri" panose="020F0502020204030204" pitchFamily="34" charset="0"/>
                <a:ea typeface="Calibri" panose="020F0502020204030204" pitchFamily="34" charset="0"/>
                <a:cs typeface="Times New Roman" panose="02020603050405020304" pitchFamily="18" charset="0"/>
              </a:rPr>
              <a:t> olmamasının sebebi iki tablo arasında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a:effectLst/>
                <a:latin typeface="Calibri" panose="020F0502020204030204" pitchFamily="34" charset="0"/>
                <a:ea typeface="Calibri" panose="020F0502020204030204" pitchFamily="34" charset="0"/>
                <a:cs typeface="Times New Roman" panose="02020603050405020304" pitchFamily="18" charset="0"/>
              </a:rPr>
              <a:t> çok ilişki olmasıdır. Bu ilişki için ayrı bir tablo tanılaması yapıldı. Referans ile de yabancı anahtar bilgisinin hangi tabloya ait olduğu bilgisi gösterilir,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a:t>
            </a:r>
            <a:r>
              <a:rPr lang="tr-TR" sz="1800" dirty="0">
                <a:effectLst/>
                <a:latin typeface="Calibri" panose="020F0502020204030204" pitchFamily="34" charset="0"/>
                <a:ea typeface="Calibri" panose="020F0502020204030204" pitchFamily="34" charset="0"/>
                <a:cs typeface="Times New Roman" panose="02020603050405020304" pitchFamily="18" charset="0"/>
              </a:rPr>
              <a:t> yönlendirilir. Burada kullanıcının hangi tarihlerde platformlar üzerinden alışveriş yaptığı gösterilir.</a:t>
            </a:r>
          </a:p>
        </p:txBody>
      </p:sp>
    </p:spTree>
    <p:extLst>
      <p:ext uri="{BB962C8B-B14F-4D97-AF65-F5344CB8AC3E}">
        <p14:creationId xmlns:p14="http://schemas.microsoft.com/office/powerpoint/2010/main" val="2680763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2084B00-6227-46F2-BA95-7A088D550B8E}"/>
              </a:ext>
            </a:extLst>
          </p:cNvPr>
          <p:cNvSpPr>
            <a:spLocks noGrp="1"/>
          </p:cNvSpPr>
          <p:nvPr>
            <p:ph type="title"/>
          </p:nvPr>
        </p:nvSpPr>
        <p:spPr>
          <a:xfrm>
            <a:off x="87111" y="160939"/>
            <a:ext cx="9056889" cy="1325563"/>
          </a:xfrm>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a:t>
            </a:r>
            <a:endParaRPr lang="tr-TR" dirty="0"/>
          </a:p>
        </p:txBody>
      </p:sp>
      <p:pic>
        <p:nvPicPr>
          <p:cNvPr id="4" name="İçerik Yer Tutucusu 3">
            <a:extLst>
              <a:ext uri="{FF2B5EF4-FFF2-40B4-BE49-F238E27FC236}">
                <a16:creationId xmlns:a16="http://schemas.microsoft.com/office/drawing/2014/main" xmlns="" id="{02CDB4DD-2DFC-4218-9CE8-D8D425C4E9F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042" t="6434" r="4101" b="63713"/>
          <a:stretch/>
        </p:blipFill>
        <p:spPr bwMode="auto">
          <a:xfrm>
            <a:off x="87111" y="1254589"/>
            <a:ext cx="7886700" cy="1303149"/>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C80E1216-3D51-4ACC-A809-139946F45A02}"/>
              </a:ext>
            </a:extLst>
          </p:cNvPr>
          <p:cNvSpPr txBox="1"/>
          <p:nvPr/>
        </p:nvSpPr>
        <p:spPr>
          <a:xfrm>
            <a:off x="87110" y="2892277"/>
            <a:ext cx="9056889"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ONLINE_PLATFORM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endParaRPr lang="tr-TR" dirty="0"/>
          </a:p>
        </p:txBody>
      </p:sp>
      <p:pic>
        <p:nvPicPr>
          <p:cNvPr id="7" name="Resim 6">
            <a:extLst>
              <a:ext uri="{FF2B5EF4-FFF2-40B4-BE49-F238E27FC236}">
                <a16:creationId xmlns:a16="http://schemas.microsoft.com/office/drawing/2014/main" xmlns="" id="{A0DEB640-2B9A-466E-A02C-D8DACDA58429}"/>
              </a:ext>
            </a:extLst>
          </p:cNvPr>
          <p:cNvPicPr/>
          <p:nvPr/>
        </p:nvPicPr>
        <p:blipFill rotWithShape="1">
          <a:blip r:embed="rId3">
            <a:extLst>
              <a:ext uri="{28A0092B-C50C-407E-A947-70E740481C1C}">
                <a14:useLocalDpi xmlns:a14="http://schemas.microsoft.com/office/drawing/2010/main" val="0"/>
              </a:ext>
            </a:extLst>
          </a:blip>
          <a:srcRect l="1984" t="67675" r="50000" b="9438"/>
          <a:stretch/>
        </p:blipFill>
        <p:spPr bwMode="auto">
          <a:xfrm>
            <a:off x="197194" y="3794908"/>
            <a:ext cx="4792055" cy="15228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058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7 Başlık"/>
          <p:cNvSpPr>
            <a:spLocks noGrp="1"/>
          </p:cNvSpPr>
          <p:nvPr>
            <p:ph type="title"/>
          </p:nvPr>
        </p:nvSpPr>
        <p:spPr/>
        <p:txBody>
          <a:bodyPr/>
          <a:lstStyle/>
          <a:p>
            <a:r>
              <a:rPr lang="tr-TR" dirty="0"/>
              <a:t>GİRİŞ</a:t>
            </a:r>
          </a:p>
        </p:txBody>
      </p:sp>
      <p:sp>
        <p:nvSpPr>
          <p:cNvPr id="9" name="8 İçerik Yer Tutucusu"/>
          <p:cNvSpPr>
            <a:spLocks noGrp="1"/>
          </p:cNvSpPr>
          <p:nvPr>
            <p:ph idx="1"/>
          </p:nvPr>
        </p:nvSpPr>
        <p:spPr>
          <a:xfrm>
            <a:off x="628650" y="1461640"/>
            <a:ext cx="7886700" cy="5031234"/>
          </a:xfrm>
        </p:spPr>
        <p:txBody>
          <a:bodyPr>
            <a:normAutofit fontScale="92500" lnSpcReduction="20000"/>
          </a:bodyPr>
          <a:lstStyle/>
          <a:p>
            <a:pPr indent="137160">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Veritabanları</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 elektronik </a:t>
            </a:r>
            <a:r>
              <a:rPr lang="tr-TR" sz="1800" dirty="0">
                <a:effectLst/>
                <a:latin typeface="Calibri" panose="020F0502020204030204" pitchFamily="34" charset="0"/>
                <a:ea typeface="Calibri" panose="020F0502020204030204" pitchFamily="34" charset="0"/>
                <a:cs typeface="Times New Roman" panose="02020603050405020304" pitchFamily="18" charset="0"/>
              </a:rPr>
              <a:t>sistemlerde verileri ve bilgileri depolamaya yarayan düzenli sistemlerdir. Günümüzde dijitalin ve bilgisayarların daha çok hayatımızın içine girmesiyle, bizler de gündelik işlerimize dair bilgileri daha güvenilir ve düzenli tutmak adına dijitale taşıdık.</a:t>
            </a:r>
          </a:p>
          <a:p>
            <a:pPr indent="137160">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Bu ders kapsamında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sql</a:t>
            </a:r>
            <a:r>
              <a:rPr lang="tr-TR" sz="1800" dirty="0">
                <a:effectLst/>
                <a:latin typeface="Calibri" panose="020F0502020204030204" pitchFamily="34" charset="0"/>
                <a:ea typeface="Calibri" panose="020F0502020204030204" pitchFamily="34" charset="0"/>
                <a:cs typeface="Times New Roman" panose="02020603050405020304" pitchFamily="18" charset="0"/>
              </a:rPr>
              <a:t> dili kullanarak gerçek hayatta özellikle de biz gençlerin günün büyük bir bölümünü oluşturan müziğin, bir satış platformu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modellemesi yapılacaktır. </a:t>
            </a:r>
          </a:p>
          <a:p>
            <a:pPr indent="137160">
              <a:lnSpc>
                <a:spcPct val="107000"/>
              </a:lnSpc>
              <a:spcAft>
                <a:spcPts val="800"/>
              </a:spcAft>
            </a:pPr>
            <a:r>
              <a:rPr lang="tr-TR" sz="1800" dirty="0" err="1">
                <a:effectLst/>
                <a:latin typeface="Calibri" panose="020F0502020204030204" pitchFamily="34" charset="0"/>
                <a:ea typeface="Calibri" panose="020F0502020204030204" pitchFamily="34" charset="0"/>
                <a:cs typeface="Times New Roman" panose="02020603050405020304" pitchFamily="18" charset="0"/>
              </a:rPr>
              <a:t>Spotify</a:t>
            </a:r>
            <a:r>
              <a:rPr lang="tr-TR" sz="1800" dirty="0">
                <a:effectLst/>
                <a:latin typeface="Calibri" panose="020F0502020204030204" pitchFamily="34" charset="0"/>
                <a:ea typeface="Calibri" panose="020F0502020204030204" pitchFamily="34" charset="0"/>
                <a:cs typeface="Times New Roman" panose="02020603050405020304" pitchFamily="18" charset="0"/>
              </a:rPr>
              <a:t>, Apple Music gibi bir dijital müzik platformunun daha küçük ve özelleştirilmiş halinin varlık-ilişki diyagramı ve ilişkisel şeması çizilecek; bir şarkı satış platformunda olması gereken temel varlık ve nitelikleri ile belirtilecek, aralarındaki ilişkiler kurulacaktır.</a:t>
            </a:r>
          </a:p>
          <a:p>
            <a:r>
              <a:rPr lang="tr-TR" sz="1800" dirty="0">
                <a:effectLst/>
                <a:latin typeface="Calibri" panose="020F0502020204030204" pitchFamily="34" charset="0"/>
                <a:ea typeface="Calibri" panose="020F0502020204030204" pitchFamily="34" charset="0"/>
                <a:cs typeface="Times New Roman" panose="02020603050405020304" pitchFamily="18" charset="0"/>
              </a:rPr>
              <a:t>Teknolojinin gelişmesiyle eskiden şarkı dinlemek için kullanılan CD, plak, teyp; yerini günlük hayatın koşuşturmacasına yetişebilecek online platformlara bıraktı. Bu sayede bir yerden başka bir yere giderken, trafikte veya günümüzün herhangi bir anında  müzik dinlemek istediğimizde tek yapmamız gereken şey telefonu/bilgisayarı açıp müzik uygulamasına girerek istediğimiz türde, tarzda müzikler açmak. Bu proje kapsamında biz de şarkıların satılabileceği online platformları içeren minik bir online şarkı satış platformu yaptık.</a:t>
            </a:r>
            <a:r>
              <a:rPr lang="tr-TR"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Bizim platformumuzun diğer platformlardan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farkı</a:t>
            </a:r>
            <a:r>
              <a:rPr lang="tr-TR" sz="1800" dirty="0">
                <a:effectLst/>
                <a:latin typeface="Calibri" panose="020F0502020204030204" pitchFamily="34" charset="0"/>
                <a:ea typeface="Calibri" panose="020F0502020204030204" pitchFamily="34" charset="0"/>
                <a:cs typeface="Times New Roman" panose="02020603050405020304" pitchFamily="18" charset="0"/>
              </a:rPr>
              <a:t>; içerisinde bulunan şarkıların söz yazarları sadece tek bir kişiden oluşuyor. Bu şekilde şarkıya emek vermiş kişinin özverisi daha da göz önüne çıkartılıyor.</a:t>
            </a:r>
            <a:endParaRPr lang="tr-TR" dirty="0"/>
          </a:p>
        </p:txBody>
      </p:sp>
    </p:spTree>
    <p:extLst>
      <p:ext uri="{BB962C8B-B14F-4D97-AF65-F5344CB8AC3E}">
        <p14:creationId xmlns:p14="http://schemas.microsoft.com/office/powerpoint/2010/main" val="1656283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03E28E4E-0379-4F00-BFB4-FF41F66F694A}"/>
              </a:ext>
            </a:extLst>
          </p:cNvPr>
          <p:cNvSpPr>
            <a:spLocks noGrp="1"/>
          </p:cNvSpPr>
          <p:nvPr>
            <p:ph type="title"/>
          </p:nvPr>
        </p:nvSpPr>
        <p:spPr>
          <a:xfrm>
            <a:off x="0" y="-301341"/>
            <a:ext cx="7886700" cy="1325563"/>
          </a:xfrm>
        </p:spPr>
        <p:txBody>
          <a:bodyPr/>
          <a:lstStyle/>
          <a:p>
            <a:r>
              <a:rPr lang="tr-TR" sz="1800" b="1" dirty="0" smtClean="0">
                <a:effectLst/>
                <a:latin typeface="Calibri" panose="020F0502020204030204" pitchFamily="34" charset="0"/>
                <a:ea typeface="Calibri" panose="020F0502020204030204" pitchFamily="34" charset="0"/>
                <a:cs typeface="Times New Roman" panose="02020603050405020304" pitchFamily="18" charset="0"/>
              </a:rPr>
              <a:t>Söylemek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Muzisyen+Sarki</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Tablosunun Oluşturulması Ve Doldurulması</a:t>
            </a:r>
            <a:endParaRPr lang="tr-TR" b="1" dirty="0"/>
          </a:p>
        </p:txBody>
      </p:sp>
      <p:pic>
        <p:nvPicPr>
          <p:cNvPr id="4" name="İçerik Yer Tutucusu 3">
            <a:extLst>
              <a:ext uri="{FF2B5EF4-FFF2-40B4-BE49-F238E27FC236}">
                <a16:creationId xmlns:a16="http://schemas.microsoft.com/office/drawing/2014/main" xmlns="" id="{72DDB09A-B089-404A-94C1-3A84288B59F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3704" t="7919" r="5953" b="55949"/>
          <a:stretch/>
        </p:blipFill>
        <p:spPr bwMode="auto">
          <a:xfrm>
            <a:off x="0" y="690305"/>
            <a:ext cx="7886700" cy="1685993"/>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ACB10BE9-19F5-4DAC-A674-B15B4116CF48}"/>
              </a:ext>
            </a:extLst>
          </p:cNvPr>
          <p:cNvSpPr txBox="1"/>
          <p:nvPr/>
        </p:nvSpPr>
        <p:spPr>
          <a:xfrm>
            <a:off x="0" y="2551837"/>
            <a:ext cx="9144000" cy="923330"/>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Bu tablo ile çoktan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a:effectLst/>
                <a:latin typeface="Calibri" panose="020F0502020204030204" pitchFamily="34" charset="0"/>
                <a:ea typeface="Calibri" panose="020F0502020204030204" pitchFamily="34" charset="0"/>
                <a:cs typeface="Times New Roman" panose="02020603050405020304" pitchFamily="18" charset="0"/>
              </a:rPr>
              <a:t> ilişki oluşturan şarkı ve müzisyen tablolarının bağlantıları oluşturuldu. Bir niteliği bulunmayan bu tabloda yabancı anahtar tanımlamaları ve referanslar belirtildi.</a:t>
            </a:r>
            <a:endParaRPr lang="tr-TR" dirty="0"/>
          </a:p>
        </p:txBody>
      </p:sp>
      <p:sp>
        <p:nvSpPr>
          <p:cNvPr id="8" name="Metin kutusu 7">
            <a:extLst>
              <a:ext uri="{FF2B5EF4-FFF2-40B4-BE49-F238E27FC236}">
                <a16:creationId xmlns:a16="http://schemas.microsoft.com/office/drawing/2014/main" xmlns="" id="{B5727263-EFF9-4E97-8305-CD380ED03B0C}"/>
              </a:ext>
            </a:extLst>
          </p:cNvPr>
          <p:cNvSpPr txBox="1"/>
          <p:nvPr/>
        </p:nvSpPr>
        <p:spPr>
          <a:xfrm>
            <a:off x="-1" y="3475167"/>
            <a:ext cx="9144001"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a:t>
            </a:r>
            <a:endParaRPr lang="tr-TR" dirty="0"/>
          </a:p>
        </p:txBody>
      </p:sp>
      <p:pic>
        <p:nvPicPr>
          <p:cNvPr id="9" name="Resim 8">
            <a:extLst>
              <a:ext uri="{FF2B5EF4-FFF2-40B4-BE49-F238E27FC236}">
                <a16:creationId xmlns:a16="http://schemas.microsoft.com/office/drawing/2014/main" xmlns="" id="{B3D8E491-724D-4101-8B4D-19A1D6AE9FD6}"/>
              </a:ext>
            </a:extLst>
          </p:cNvPr>
          <p:cNvPicPr/>
          <p:nvPr/>
        </p:nvPicPr>
        <p:blipFill rotWithShape="1">
          <a:blip r:embed="rId3" cstate="print">
            <a:extLst>
              <a:ext uri="{28A0092B-C50C-407E-A947-70E740481C1C}">
                <a14:useLocalDpi xmlns:a14="http://schemas.microsoft.com/office/drawing/2010/main" val="0"/>
              </a:ext>
            </a:extLst>
          </a:blip>
          <a:srcRect l="3968" t="4602" r="3042" b="41213"/>
          <a:stretch/>
        </p:blipFill>
        <p:spPr bwMode="auto">
          <a:xfrm>
            <a:off x="0" y="4213833"/>
            <a:ext cx="3329940" cy="1226820"/>
          </a:xfrm>
          <a:prstGeom prst="rect">
            <a:avLst/>
          </a:prstGeom>
          <a:ln>
            <a:noFill/>
          </a:ln>
          <a:extLst>
            <a:ext uri="{53640926-AAD7-44D8-BBD7-CCE9431645EC}">
              <a14:shadowObscured xmlns:a14="http://schemas.microsoft.com/office/drawing/2010/main"/>
            </a:ext>
          </a:extLst>
        </p:spPr>
      </p:pic>
      <p:sp>
        <p:nvSpPr>
          <p:cNvPr id="11" name="Metin kutusu 10">
            <a:extLst>
              <a:ext uri="{FF2B5EF4-FFF2-40B4-BE49-F238E27FC236}">
                <a16:creationId xmlns:a16="http://schemas.microsoft.com/office/drawing/2014/main" xmlns="" id="{201E2206-2AF7-4A30-A722-D7A2BFA85F7C}"/>
              </a:ext>
            </a:extLst>
          </p:cNvPr>
          <p:cNvSpPr txBox="1"/>
          <p:nvPr/>
        </p:nvSpPr>
        <p:spPr>
          <a:xfrm>
            <a:off x="-53267" y="5649113"/>
            <a:ext cx="6329779" cy="923330"/>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SOYLEMEK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endParaRPr lang="tr-TR" dirty="0"/>
          </a:p>
        </p:txBody>
      </p:sp>
      <p:pic>
        <p:nvPicPr>
          <p:cNvPr id="12" name="Resim 11">
            <a:extLst>
              <a:ext uri="{FF2B5EF4-FFF2-40B4-BE49-F238E27FC236}">
                <a16:creationId xmlns:a16="http://schemas.microsoft.com/office/drawing/2014/main" xmlns="" id="{1FDF4BD4-D935-4217-A39D-F265376A9C4D}"/>
              </a:ext>
            </a:extLst>
          </p:cNvPr>
          <p:cNvPicPr/>
          <p:nvPr/>
        </p:nvPicPr>
        <p:blipFill rotWithShape="1">
          <a:blip r:embed="rId4">
            <a:extLst>
              <a:ext uri="{28A0092B-C50C-407E-A947-70E740481C1C}">
                <a14:useLocalDpi xmlns:a14="http://schemas.microsoft.com/office/drawing/2010/main" val="0"/>
              </a:ext>
            </a:extLst>
          </a:blip>
          <a:srcRect l="529" t="56819" r="72487" b="5708"/>
          <a:stretch/>
        </p:blipFill>
        <p:spPr bwMode="auto">
          <a:xfrm>
            <a:off x="6404794" y="5106962"/>
            <a:ext cx="2028991" cy="16383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263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5056BF52-21C1-442C-A3C9-4E9D1282A964}"/>
              </a:ext>
            </a:extLst>
          </p:cNvPr>
          <p:cNvSpPr>
            <a:spLocks noGrp="1"/>
          </p:cNvSpPr>
          <p:nvPr>
            <p:ph type="title"/>
          </p:nvPr>
        </p:nvSpPr>
        <p:spPr>
          <a:xfrm>
            <a:off x="0" y="-297656"/>
            <a:ext cx="7886700" cy="1325563"/>
          </a:xfrm>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Üstünden (</a:t>
            </a:r>
            <a:r>
              <a:rPr lang="tr-TR" sz="1800" b="1" dirty="0" err="1">
                <a:effectLst/>
                <a:latin typeface="Calibri" panose="020F0502020204030204" pitchFamily="34" charset="0"/>
                <a:ea typeface="Calibri" panose="020F0502020204030204" pitchFamily="34" charset="0"/>
                <a:cs typeface="Times New Roman" panose="02020603050405020304" pitchFamily="18" charset="0"/>
              </a:rPr>
              <a:t>Sarkı+Online</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Platform) Tablosunun Oluşturulması Ve Doldurulması</a:t>
            </a:r>
            <a:endParaRPr lang="tr-TR" b="1" dirty="0"/>
          </a:p>
        </p:txBody>
      </p:sp>
      <p:pic>
        <p:nvPicPr>
          <p:cNvPr id="4" name="İçerik Yer Tutucusu 3">
            <a:extLst>
              <a:ext uri="{FF2B5EF4-FFF2-40B4-BE49-F238E27FC236}">
                <a16:creationId xmlns:a16="http://schemas.microsoft.com/office/drawing/2014/main" xmlns="" id="{E0156E23-2167-4563-891B-AA7F31AA0A09}"/>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2910" t="6549" r="265" b="45820"/>
          <a:stretch/>
        </p:blipFill>
        <p:spPr bwMode="auto">
          <a:xfrm>
            <a:off x="0" y="769009"/>
            <a:ext cx="7886700" cy="1723894"/>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A1BCD330-3728-4E86-881C-3E5E8D0341FD}"/>
              </a:ext>
            </a:extLst>
          </p:cNvPr>
          <p:cNvSpPr txBox="1"/>
          <p:nvPr/>
        </p:nvSpPr>
        <p:spPr>
          <a:xfrm>
            <a:off x="0" y="2591792"/>
            <a:ext cx="9144000" cy="968278"/>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Bu tablo ile çoktan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a:effectLst/>
                <a:latin typeface="Calibri" panose="020F0502020204030204" pitchFamily="34" charset="0"/>
                <a:ea typeface="Calibri" panose="020F0502020204030204" pitchFamily="34" charset="0"/>
                <a:cs typeface="Times New Roman" panose="02020603050405020304" pitchFamily="18" charset="0"/>
              </a:rPr>
              <a:t> ilişki oluşturan şarkı ve online platform tablolarının bağlantıları oluşturuldu. Bir niteliği bulunmayan bu tabloda yabancı anahtar tanımlamaları ve referanslar belirtildi.</a:t>
            </a:r>
          </a:p>
        </p:txBody>
      </p:sp>
      <p:sp>
        <p:nvSpPr>
          <p:cNvPr id="8" name="Metin kutusu 7">
            <a:extLst>
              <a:ext uri="{FF2B5EF4-FFF2-40B4-BE49-F238E27FC236}">
                <a16:creationId xmlns:a16="http://schemas.microsoft.com/office/drawing/2014/main" xmlns="" id="{D70977D8-E15E-4B75-BF73-049B16AD2AE2}"/>
              </a:ext>
            </a:extLst>
          </p:cNvPr>
          <p:cNvSpPr txBox="1"/>
          <p:nvPr/>
        </p:nvSpPr>
        <p:spPr>
          <a:xfrm>
            <a:off x="0" y="3560070"/>
            <a:ext cx="9144000"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a:t>
            </a:r>
            <a:endParaRPr lang="tr-TR" dirty="0"/>
          </a:p>
        </p:txBody>
      </p:sp>
      <p:pic>
        <p:nvPicPr>
          <p:cNvPr id="9" name="Resim 8">
            <a:extLst>
              <a:ext uri="{FF2B5EF4-FFF2-40B4-BE49-F238E27FC236}">
                <a16:creationId xmlns:a16="http://schemas.microsoft.com/office/drawing/2014/main" xmlns="" id="{9E791261-B684-42CE-AECF-7DA2377951DB}"/>
              </a:ext>
            </a:extLst>
          </p:cNvPr>
          <p:cNvPicPr/>
          <p:nvPr/>
        </p:nvPicPr>
        <p:blipFill rotWithShape="1">
          <a:blip r:embed="rId4">
            <a:extLst>
              <a:ext uri="{28A0092B-C50C-407E-A947-70E740481C1C}">
                <a14:useLocalDpi xmlns:a14="http://schemas.microsoft.com/office/drawing/2010/main" val="0"/>
              </a:ext>
            </a:extLst>
          </a:blip>
          <a:srcRect l="3572" t="5711" r="16799" b="45737"/>
          <a:stretch/>
        </p:blipFill>
        <p:spPr bwMode="auto">
          <a:xfrm>
            <a:off x="0" y="4206401"/>
            <a:ext cx="4023360" cy="1363345"/>
          </a:xfrm>
          <a:prstGeom prst="rect">
            <a:avLst/>
          </a:prstGeom>
          <a:ln>
            <a:noFill/>
          </a:ln>
          <a:extLst>
            <a:ext uri="{53640926-AAD7-44D8-BBD7-CCE9431645EC}">
              <a14:shadowObscured xmlns:a14="http://schemas.microsoft.com/office/drawing/2010/main"/>
            </a:ext>
          </a:extLst>
        </p:spPr>
      </p:pic>
      <p:sp>
        <p:nvSpPr>
          <p:cNvPr id="11" name="Metin kutusu 10">
            <a:extLst>
              <a:ext uri="{FF2B5EF4-FFF2-40B4-BE49-F238E27FC236}">
                <a16:creationId xmlns:a16="http://schemas.microsoft.com/office/drawing/2014/main" xmlns="" id="{B81AE9A1-FF78-4413-BC14-7B2D8C4CED47}"/>
              </a:ext>
            </a:extLst>
          </p:cNvPr>
          <p:cNvSpPr txBox="1"/>
          <p:nvPr/>
        </p:nvSpPr>
        <p:spPr>
          <a:xfrm>
            <a:off x="0" y="5754412"/>
            <a:ext cx="5697245" cy="923330"/>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SOYLEMEK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endParaRPr lang="tr-TR" dirty="0"/>
          </a:p>
        </p:txBody>
      </p:sp>
      <p:pic>
        <p:nvPicPr>
          <p:cNvPr id="12" name="Resim 11">
            <a:extLst>
              <a:ext uri="{FF2B5EF4-FFF2-40B4-BE49-F238E27FC236}">
                <a16:creationId xmlns:a16="http://schemas.microsoft.com/office/drawing/2014/main" xmlns="" id="{8E8AFD34-FCA9-49A8-8323-C213214E0427}"/>
              </a:ext>
            </a:extLst>
          </p:cNvPr>
          <p:cNvPicPr/>
          <p:nvPr/>
        </p:nvPicPr>
        <p:blipFill rotWithShape="1">
          <a:blip r:embed="rId5">
            <a:extLst>
              <a:ext uri="{28A0092B-C50C-407E-A947-70E740481C1C}">
                <a14:useLocalDpi xmlns:a14="http://schemas.microsoft.com/office/drawing/2010/main" val="0"/>
              </a:ext>
            </a:extLst>
          </a:blip>
          <a:srcRect l="1984" t="59840" r="71296" b="8259"/>
          <a:stretch/>
        </p:blipFill>
        <p:spPr bwMode="auto">
          <a:xfrm>
            <a:off x="6252617" y="5033639"/>
            <a:ext cx="2101270" cy="163762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6846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365126"/>
            <a:ext cx="3345821" cy="802771"/>
          </a:xfrm>
        </p:spPr>
        <p:txBody>
          <a:bodyPr>
            <a:normAutofit/>
          </a:bodyPr>
          <a:lstStyle/>
          <a:p>
            <a:r>
              <a:rPr lang="tr-TR" sz="2400" b="1" dirty="0" smtClean="0">
                <a:latin typeface="+mn-lt"/>
              </a:rPr>
              <a:t>Sonuç</a:t>
            </a:r>
            <a:r>
              <a:rPr lang="tr-TR" sz="2400" b="1" dirty="0" smtClean="0"/>
              <a:t> </a:t>
            </a:r>
            <a:endParaRPr lang="tr-TR" sz="2400" b="1" dirty="0"/>
          </a:p>
        </p:txBody>
      </p:sp>
      <p:sp>
        <p:nvSpPr>
          <p:cNvPr id="3" name="İçerik Yer Tutucusu 2"/>
          <p:cNvSpPr>
            <a:spLocks noGrp="1"/>
          </p:cNvSpPr>
          <p:nvPr>
            <p:ph idx="1"/>
          </p:nvPr>
        </p:nvSpPr>
        <p:spPr>
          <a:xfrm>
            <a:off x="31121" y="920278"/>
            <a:ext cx="7886700" cy="4351338"/>
          </a:xfrm>
        </p:spPr>
        <p:txBody>
          <a:bodyPr>
            <a:normAutofit/>
          </a:bodyPr>
          <a:lstStyle/>
          <a:p>
            <a:pPr indent="137160">
              <a:spcAft>
                <a:spcPts val="800"/>
              </a:spcAft>
            </a:pPr>
            <a:r>
              <a:rPr lang="tr-TR" sz="1800" dirty="0">
                <a:latin typeface="Calibri" panose="020F0502020204030204" pitchFamily="34" charset="0"/>
                <a:ea typeface="Calibri" panose="020F0502020204030204" pitchFamily="34" charset="0"/>
                <a:cs typeface="Times New Roman" panose="02020603050405020304" pitchFamily="18" charset="0"/>
              </a:rPr>
              <a:t>Bilgilerin daha güvenilir şekilde depolanabilmesi ve gelecek zamanlarda da kullanılabilmesi amacıyla daha çok kullanılan </a:t>
            </a:r>
            <a:r>
              <a:rPr lang="tr-TR" sz="1800" dirty="0" err="1">
                <a:latin typeface="Calibri" panose="020F0502020204030204" pitchFamily="34" charset="0"/>
                <a:ea typeface="Calibri" panose="020F0502020204030204" pitchFamily="34" charset="0"/>
                <a:cs typeface="Times New Roman" panose="02020603050405020304" pitchFamily="18" charset="0"/>
              </a:rPr>
              <a:t>veritabanı</a:t>
            </a:r>
            <a:r>
              <a:rPr lang="tr-TR" sz="1800" dirty="0">
                <a:latin typeface="Calibri" panose="020F0502020204030204" pitchFamily="34" charset="0"/>
                <a:ea typeface="Calibri" panose="020F0502020204030204" pitchFamily="34" charset="0"/>
                <a:cs typeface="Times New Roman" panose="02020603050405020304" pitchFamily="18" charset="0"/>
              </a:rPr>
              <a:t> sistemleri günümüzde artık hayatımızın her evresine girmiş durumdadır. Gelecekte şu an aklımıza gelmeyecek alanlarda bile </a:t>
            </a:r>
            <a:r>
              <a:rPr lang="tr-TR" sz="1800" dirty="0" err="1">
                <a:latin typeface="Calibri" panose="020F0502020204030204" pitchFamily="34" charset="0"/>
                <a:ea typeface="Calibri" panose="020F0502020204030204" pitchFamily="34" charset="0"/>
                <a:cs typeface="Times New Roman" panose="02020603050405020304" pitchFamily="18" charset="0"/>
              </a:rPr>
              <a:t>veritabanılarının</a:t>
            </a:r>
            <a:r>
              <a:rPr lang="tr-TR" sz="1800" dirty="0">
                <a:latin typeface="Calibri" panose="020F0502020204030204" pitchFamily="34" charset="0"/>
                <a:ea typeface="Calibri" panose="020F0502020204030204" pitchFamily="34" charset="0"/>
                <a:cs typeface="Times New Roman" panose="02020603050405020304" pitchFamily="18" charset="0"/>
              </a:rPr>
              <a:t> kullanılması çok yüksek ihtimaldir.</a:t>
            </a:r>
          </a:p>
          <a:p>
            <a:pPr indent="137160">
              <a:spcAft>
                <a:spcPts val="800"/>
              </a:spcAft>
            </a:pPr>
            <a:r>
              <a:rPr lang="tr-TR" sz="1800" dirty="0">
                <a:latin typeface="Calibri" panose="020F0502020204030204" pitchFamily="34" charset="0"/>
                <a:ea typeface="Calibri" panose="020F0502020204030204" pitchFamily="34" charset="0"/>
                <a:cs typeface="Times New Roman" panose="02020603050405020304" pitchFamily="18" charset="0"/>
              </a:rPr>
              <a:t>Biz de dünyada genç nüfus artmasıyla birlikte popülerliği artan online müzik satın alma platformlarının minik bir örneğinin </a:t>
            </a:r>
            <a:r>
              <a:rPr lang="tr-TR" sz="1800" dirty="0" err="1">
                <a:latin typeface="Calibri" panose="020F0502020204030204" pitchFamily="34" charset="0"/>
                <a:ea typeface="Calibri" panose="020F0502020204030204" pitchFamily="34" charset="0"/>
                <a:cs typeface="Times New Roman" panose="02020603050405020304" pitchFamily="18" charset="0"/>
              </a:rPr>
              <a:t>veritabanı</a:t>
            </a:r>
            <a:r>
              <a:rPr lang="tr-TR" sz="1800" dirty="0">
                <a:latin typeface="Calibri" panose="020F0502020204030204" pitchFamily="34" charset="0"/>
                <a:ea typeface="Calibri" panose="020F0502020204030204" pitchFamily="34" charset="0"/>
                <a:cs typeface="Times New Roman" panose="02020603050405020304" pitchFamily="18" charset="0"/>
              </a:rPr>
              <a:t> modellemesini yaparak aslında </a:t>
            </a:r>
            <a:r>
              <a:rPr lang="tr-TR" sz="1800" dirty="0" err="1">
                <a:latin typeface="Calibri" panose="020F0502020204030204" pitchFamily="34" charset="0"/>
                <a:ea typeface="Calibri" panose="020F0502020204030204" pitchFamily="34" charset="0"/>
                <a:cs typeface="Times New Roman" panose="02020603050405020304" pitchFamily="18" charset="0"/>
              </a:rPr>
              <a:t>veritabanın</a:t>
            </a:r>
            <a:r>
              <a:rPr lang="tr-TR" sz="1800" dirty="0">
                <a:latin typeface="Calibri" panose="020F0502020204030204" pitchFamily="34" charset="0"/>
                <a:ea typeface="Calibri" panose="020F0502020204030204" pitchFamily="34" charset="0"/>
                <a:cs typeface="Times New Roman" panose="02020603050405020304" pitchFamily="18" charset="0"/>
              </a:rPr>
              <a:t> </a:t>
            </a:r>
            <a:r>
              <a:rPr lang="tr-TR" sz="1800" dirty="0" err="1">
                <a:latin typeface="Calibri" panose="020F0502020204030204" pitchFamily="34" charset="0"/>
                <a:ea typeface="Calibri" panose="020F0502020204030204" pitchFamily="34" charset="0"/>
                <a:cs typeface="Times New Roman" panose="02020603050405020304" pitchFamily="18" charset="0"/>
              </a:rPr>
              <a:t>sql</a:t>
            </a:r>
            <a:r>
              <a:rPr lang="tr-TR" sz="1800" dirty="0">
                <a:latin typeface="Calibri" panose="020F0502020204030204" pitchFamily="34" charset="0"/>
                <a:ea typeface="Calibri" panose="020F0502020204030204" pitchFamily="34" charset="0"/>
                <a:cs typeface="Times New Roman" panose="02020603050405020304" pitchFamily="18" charset="0"/>
              </a:rPr>
              <a:t> dili ile kodlanması, </a:t>
            </a:r>
            <a:r>
              <a:rPr lang="tr-TR" sz="1800" dirty="0" err="1">
                <a:latin typeface="Calibri" panose="020F0502020204030204" pitchFamily="34" charset="0"/>
                <a:ea typeface="Calibri" panose="020F0502020204030204" pitchFamily="34" charset="0"/>
                <a:cs typeface="Times New Roman" panose="02020603050405020304" pitchFamily="18" charset="0"/>
              </a:rPr>
              <a:t>diagramının</a:t>
            </a:r>
            <a:r>
              <a:rPr lang="tr-TR" sz="1800" dirty="0">
                <a:latin typeface="Calibri" panose="020F0502020204030204" pitchFamily="34" charset="0"/>
                <a:ea typeface="Calibri" panose="020F0502020204030204" pitchFamily="34" charset="0"/>
                <a:cs typeface="Times New Roman" panose="02020603050405020304" pitchFamily="18" charset="0"/>
              </a:rPr>
              <a:t> ve şemasının nasıl çizildiğine olan hakimiyetimiz arttı.</a:t>
            </a:r>
          </a:p>
          <a:p>
            <a:endParaRPr lang="tr-TR" sz="1800" dirty="0"/>
          </a:p>
        </p:txBody>
      </p:sp>
      <p:sp>
        <p:nvSpPr>
          <p:cNvPr id="4" name="Metin kutusu 3"/>
          <p:cNvSpPr txBox="1"/>
          <p:nvPr/>
        </p:nvSpPr>
        <p:spPr>
          <a:xfrm>
            <a:off x="217284" y="3838670"/>
            <a:ext cx="7700538" cy="3447098"/>
          </a:xfrm>
          <a:prstGeom prst="rect">
            <a:avLst/>
          </a:prstGeom>
          <a:noFill/>
        </p:spPr>
        <p:txBody>
          <a:bodyPr wrap="square" rtlCol="0">
            <a:spAutoFit/>
          </a:bodyPr>
          <a:lstStyle/>
          <a:p>
            <a:pPr marL="285750" lvl="0" indent="-285750">
              <a:spcAft>
                <a:spcPts val="800"/>
              </a:spcAft>
              <a:buFont typeface="Arial" panose="020B0604020202020204" pitchFamily="34" charset="0"/>
              <a:buChar char="•"/>
            </a:pPr>
            <a:r>
              <a:rPr lang="tr-TR" dirty="0">
                <a:ea typeface="Calibri" panose="020F0502020204030204" pitchFamily="34" charset="0"/>
                <a:cs typeface="Times New Roman" panose="02020603050405020304" pitchFamily="18" charset="0"/>
              </a:rPr>
              <a:t>Gelecekte tasarladığımız bu </a:t>
            </a:r>
            <a:r>
              <a:rPr lang="tr-TR" dirty="0" err="1">
                <a:ea typeface="Calibri" panose="020F0502020204030204" pitchFamily="34" charset="0"/>
                <a:cs typeface="Times New Roman" panose="02020603050405020304" pitchFamily="18" charset="0"/>
              </a:rPr>
              <a:t>veritabanının</a:t>
            </a:r>
            <a:r>
              <a:rPr lang="tr-TR" dirty="0">
                <a:ea typeface="Calibri" panose="020F0502020204030204" pitchFamily="34" charset="0"/>
                <a:cs typeface="Times New Roman" panose="02020603050405020304" pitchFamily="18" charset="0"/>
              </a:rPr>
              <a:t> popülerliği artarsa müziklere ait türlerin </a:t>
            </a:r>
            <a:r>
              <a:rPr lang="tr-TR" dirty="0">
                <a:solidFill>
                  <a:prstClr val="black"/>
                </a:solidFill>
                <a:ea typeface="Calibri" panose="020F0502020204030204" pitchFamily="34" charset="0"/>
                <a:cs typeface="Times New Roman" panose="02020603050405020304" pitchFamily="18" charset="0"/>
              </a:rPr>
              <a:t>çeşitliliği arttırabilmek adına bir düzenlemeye gidilebilir. Bunun içinde aslında insert </a:t>
            </a:r>
            <a:r>
              <a:rPr lang="tr-TR" dirty="0" err="1">
                <a:solidFill>
                  <a:prstClr val="black"/>
                </a:solidFill>
                <a:ea typeface="Calibri" panose="020F0502020204030204" pitchFamily="34" charset="0"/>
                <a:cs typeface="Times New Roman" panose="02020603050405020304" pitchFamily="18" charset="0"/>
              </a:rPr>
              <a:t>into</a:t>
            </a:r>
            <a:r>
              <a:rPr lang="tr-TR" dirty="0">
                <a:solidFill>
                  <a:prstClr val="black"/>
                </a:solidFill>
                <a:ea typeface="Calibri" panose="020F0502020204030204" pitchFamily="34" charset="0"/>
                <a:cs typeface="Times New Roman" panose="02020603050405020304" pitchFamily="18" charset="0"/>
              </a:rPr>
              <a:t> komutunu kullanmak yeterli olacaktır.</a:t>
            </a:r>
          </a:p>
          <a:p>
            <a:pPr marL="285750" indent="-285750">
              <a:spcAft>
                <a:spcPts val="800"/>
              </a:spcAft>
              <a:buFont typeface="Arial" panose="020B0604020202020204" pitchFamily="34" charset="0"/>
              <a:buChar char="•"/>
            </a:pPr>
            <a:r>
              <a:rPr lang="tr-TR" dirty="0"/>
              <a:t>Ayrıca platformumuz şu an tek bir platformmuş gibi çalışsa da şarkı-online platform ilişkisinin </a:t>
            </a:r>
            <a:r>
              <a:rPr lang="tr-TR" dirty="0" err="1"/>
              <a:t>çoka</a:t>
            </a:r>
            <a:r>
              <a:rPr lang="tr-TR" dirty="0"/>
              <a:t> çok ilişki olmasından dolayı; popülerleştiği takdirde başka platformlarla da anlaşabilir ve bunun için de aslında yapılması gereken tek şey online platform tablosuna kullanıcının hangi platformdan satın alma işlemini yaptığını görüntüleyebilmek adına, "platform adı" gibi bir niteliğin eklenmesi yeterli olacaktır.</a:t>
            </a:r>
          </a:p>
          <a:p>
            <a:pPr marL="285750" indent="-285750">
              <a:spcAft>
                <a:spcPts val="800"/>
              </a:spcAft>
              <a:buFont typeface="Arial" panose="020B0604020202020204" pitchFamily="34" charset="0"/>
              <a:buChar char="•"/>
            </a:pPr>
            <a:endParaRPr lang="tr-TR" dirty="0" smtClean="0">
              <a:ea typeface="Calibri" panose="020F0502020204030204" pitchFamily="34" charset="0"/>
              <a:cs typeface="Times New Roman" panose="02020603050405020304" pitchFamily="18" charset="0"/>
            </a:endParaRPr>
          </a:p>
          <a:p>
            <a:endParaRPr lang="tr-TR" dirty="0"/>
          </a:p>
        </p:txBody>
      </p:sp>
      <p:sp>
        <p:nvSpPr>
          <p:cNvPr id="5" name="Unvan 1"/>
          <p:cNvSpPr txBox="1">
            <a:spLocks/>
          </p:cNvSpPr>
          <p:nvPr/>
        </p:nvSpPr>
        <p:spPr>
          <a:xfrm>
            <a:off x="628649" y="3235075"/>
            <a:ext cx="3345821" cy="8027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b="1" dirty="0" smtClean="0">
                <a:latin typeface="+mn-lt"/>
              </a:rPr>
              <a:t>Gelecek Önerisi</a:t>
            </a:r>
            <a:endParaRPr lang="tr-TR" sz="2400" b="1" dirty="0"/>
          </a:p>
        </p:txBody>
      </p:sp>
    </p:spTree>
    <p:extLst>
      <p:ext uri="{BB962C8B-B14F-4D97-AF65-F5344CB8AC3E}">
        <p14:creationId xmlns:p14="http://schemas.microsoft.com/office/powerpoint/2010/main" val="2283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085B43F-DBBF-4860-B0A1-13FC819EAF6A}"/>
              </a:ext>
            </a:extLst>
          </p:cNvPr>
          <p:cNvSpPr>
            <a:spLocks noGrp="1"/>
          </p:cNvSpPr>
          <p:nvPr>
            <p:ph type="title"/>
          </p:nvPr>
        </p:nvSpPr>
        <p:spPr>
          <a:xfrm>
            <a:off x="8877" y="-385906"/>
            <a:ext cx="8781681" cy="1325563"/>
          </a:xfrm>
        </p:spPr>
        <p:txBody>
          <a:bodyPr/>
          <a:lstStyle/>
          <a:p>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Veritabanımızdaki</a:t>
            </a:r>
            <a:r>
              <a:rPr lang="tr-TR" sz="1800" dirty="0">
                <a:effectLst/>
                <a:latin typeface="Calibri" panose="020F0502020204030204" pitchFamily="34" charset="0"/>
                <a:ea typeface="Calibri" panose="020F0502020204030204" pitchFamily="34" charset="0"/>
                <a:cs typeface="Times New Roman" panose="02020603050405020304" pitchFamily="18" charset="0"/>
              </a:rPr>
              <a:t> kayıtları daha toplu görebilmek adına birkaç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sorgu</a:t>
            </a:r>
            <a:r>
              <a:rPr lang="tr-TR" sz="1800" dirty="0">
                <a:effectLst/>
                <a:latin typeface="Calibri" panose="020F0502020204030204" pitchFamily="34" charset="0"/>
                <a:ea typeface="Calibri" panose="020F0502020204030204" pitchFamily="34" charset="0"/>
                <a:cs typeface="Times New Roman" panose="02020603050405020304" pitchFamily="18" charset="0"/>
              </a:rPr>
              <a:t> ile sorgularsak:</a:t>
            </a:r>
            <a:endParaRPr lang="tr-TR" dirty="0"/>
          </a:p>
        </p:txBody>
      </p:sp>
      <p:sp>
        <p:nvSpPr>
          <p:cNvPr id="3" name="İçerik Yer Tutucusu 2">
            <a:extLst>
              <a:ext uri="{FF2B5EF4-FFF2-40B4-BE49-F238E27FC236}">
                <a16:creationId xmlns:a16="http://schemas.microsoft.com/office/drawing/2014/main" xmlns="" id="{C65351CA-F9AB-46DE-B6FC-E8B4537DE9ED}"/>
              </a:ext>
            </a:extLst>
          </p:cNvPr>
          <p:cNvSpPr>
            <a:spLocks noGrp="1"/>
          </p:cNvSpPr>
          <p:nvPr>
            <p:ph idx="1"/>
          </p:nvPr>
        </p:nvSpPr>
        <p:spPr>
          <a:xfrm>
            <a:off x="148700" y="561456"/>
            <a:ext cx="7886700" cy="4351338"/>
          </a:xfrm>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Şarkıların aldıkları ödülleri görüntülemek istersek;</a:t>
            </a:r>
            <a:endParaRPr lang="tr-TR" dirty="0"/>
          </a:p>
        </p:txBody>
      </p:sp>
      <p:pic>
        <p:nvPicPr>
          <p:cNvPr id="4" name="Resim 3">
            <a:extLst>
              <a:ext uri="{FF2B5EF4-FFF2-40B4-BE49-F238E27FC236}">
                <a16:creationId xmlns:a16="http://schemas.microsoft.com/office/drawing/2014/main" xmlns="" id="{6DFB9898-E8AB-42EF-B448-0E9C95513872}"/>
              </a:ext>
            </a:extLst>
          </p:cNvPr>
          <p:cNvPicPr/>
          <p:nvPr/>
        </p:nvPicPr>
        <p:blipFill rotWithShape="1">
          <a:blip r:embed="rId3"/>
          <a:srcRect l="-132" t="4452" r="132" b="78680"/>
          <a:stretch/>
        </p:blipFill>
        <p:spPr bwMode="auto">
          <a:xfrm>
            <a:off x="342234" y="1026711"/>
            <a:ext cx="5760720" cy="548640"/>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xmlns="" id="{24C78D5C-535E-49E9-A31E-23804ADA8D80}"/>
              </a:ext>
            </a:extLst>
          </p:cNvPr>
          <p:cNvPicPr/>
          <p:nvPr/>
        </p:nvPicPr>
        <p:blipFill rotWithShape="1">
          <a:blip r:embed="rId3"/>
          <a:srcRect l="265" t="67708" b="4412"/>
          <a:stretch/>
        </p:blipFill>
        <p:spPr bwMode="auto">
          <a:xfrm>
            <a:off x="342234" y="1662405"/>
            <a:ext cx="7407532" cy="1739517"/>
          </a:xfrm>
          <a:prstGeom prst="rect">
            <a:avLst/>
          </a:prstGeom>
          <a:ln>
            <a:noFill/>
          </a:ln>
          <a:extLst>
            <a:ext uri="{53640926-AAD7-44D8-BBD7-CCE9431645EC}">
              <a14:shadowObscured xmlns:a14="http://schemas.microsoft.com/office/drawing/2010/main"/>
            </a:ext>
          </a:extLst>
        </p:spPr>
      </p:pic>
      <p:sp>
        <p:nvSpPr>
          <p:cNvPr id="7" name="Metin kutusu 6">
            <a:extLst>
              <a:ext uri="{FF2B5EF4-FFF2-40B4-BE49-F238E27FC236}">
                <a16:creationId xmlns:a16="http://schemas.microsoft.com/office/drawing/2014/main" xmlns="" id="{7F8D3FF2-0EE5-478A-8234-6CEF4781D577}"/>
              </a:ext>
            </a:extLst>
          </p:cNvPr>
          <p:cNvSpPr txBox="1"/>
          <p:nvPr/>
        </p:nvSpPr>
        <p:spPr>
          <a:xfrm>
            <a:off x="269936" y="3484472"/>
            <a:ext cx="8143043" cy="369332"/>
          </a:xfrm>
          <a:prstGeom prst="rect">
            <a:avLst/>
          </a:prstGeom>
          <a:noFill/>
        </p:spPr>
        <p:txBody>
          <a:bodyPr wrap="square">
            <a:spAutoFit/>
          </a:bodyPr>
          <a:lstStyle/>
          <a:p>
            <a:pPr marL="285750" indent="-285750">
              <a:buFont typeface="Arial" panose="020B0604020202020204" pitchFamily="34" charset="0"/>
              <a:buChar char="•"/>
            </a:pP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Müzisyenler </a:t>
            </a:r>
            <a:r>
              <a:rPr lang="tr-TR" sz="1800" dirty="0">
                <a:effectLst/>
                <a:latin typeface="Calibri" panose="020F0502020204030204" pitchFamily="34" charset="0"/>
                <a:ea typeface="Calibri" panose="020F0502020204030204" pitchFamily="34" charset="0"/>
                <a:cs typeface="Times New Roman" panose="02020603050405020304" pitchFamily="18" charset="0"/>
              </a:rPr>
              <a:t>ve yayınladıkları şarkıları görmek istersek;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a:effectLst/>
                <a:latin typeface="Calibri" panose="020F0502020204030204" pitchFamily="34" charset="0"/>
                <a:ea typeface="Calibri" panose="020F0502020204030204" pitchFamily="34" charset="0"/>
                <a:cs typeface="Times New Roman" panose="02020603050405020304" pitchFamily="18" charset="0"/>
              </a:rPr>
              <a:t> çok ilişkinin tablosu)</a:t>
            </a:r>
            <a:endParaRPr lang="tr-TR" dirty="0"/>
          </a:p>
        </p:txBody>
      </p:sp>
      <p:pic>
        <p:nvPicPr>
          <p:cNvPr id="8" name="Resim 7">
            <a:extLst>
              <a:ext uri="{FF2B5EF4-FFF2-40B4-BE49-F238E27FC236}">
                <a16:creationId xmlns:a16="http://schemas.microsoft.com/office/drawing/2014/main" xmlns="" id="{AB6B2107-D9DE-4F98-A213-998E6C23985A}"/>
              </a:ext>
            </a:extLst>
          </p:cNvPr>
          <p:cNvPicPr/>
          <p:nvPr/>
        </p:nvPicPr>
        <p:blipFill rotWithShape="1">
          <a:blip r:embed="rId4"/>
          <a:srcRect l="1720" t="4605" r="661" b="72111"/>
          <a:stretch/>
        </p:blipFill>
        <p:spPr bwMode="auto">
          <a:xfrm>
            <a:off x="342234" y="3853804"/>
            <a:ext cx="5623560" cy="693420"/>
          </a:xfrm>
          <a:prstGeom prst="rect">
            <a:avLst/>
          </a:prstGeom>
          <a:ln>
            <a:noFill/>
          </a:ln>
          <a:extLst>
            <a:ext uri="{53640926-AAD7-44D8-BBD7-CCE9431645EC}">
              <a14:shadowObscured xmlns:a14="http://schemas.microsoft.com/office/drawing/2010/main"/>
            </a:ext>
          </a:extLst>
        </p:spPr>
      </p:pic>
      <p:pic>
        <p:nvPicPr>
          <p:cNvPr id="9" name="Resim 8">
            <a:extLst>
              <a:ext uri="{FF2B5EF4-FFF2-40B4-BE49-F238E27FC236}">
                <a16:creationId xmlns:a16="http://schemas.microsoft.com/office/drawing/2014/main" xmlns="" id="{C142F18E-AD5C-46AC-8BA0-81F7CD987416}"/>
              </a:ext>
            </a:extLst>
          </p:cNvPr>
          <p:cNvPicPr/>
          <p:nvPr/>
        </p:nvPicPr>
        <p:blipFill rotWithShape="1">
          <a:blip r:embed="rId4"/>
          <a:srcRect t="60128" b="5842"/>
          <a:stretch/>
        </p:blipFill>
        <p:spPr bwMode="auto">
          <a:xfrm>
            <a:off x="342234" y="4661125"/>
            <a:ext cx="6618520" cy="1970493"/>
          </a:xfrm>
          <a:prstGeom prst="rect">
            <a:avLst/>
          </a:prstGeom>
          <a:ln>
            <a:noFill/>
          </a:ln>
          <a:extLst>
            <a:ext uri="{53640926-AAD7-44D8-BBD7-CCE9431645EC}">
              <a14:shadowObscured xmlns:a14="http://schemas.microsoft.com/office/drawing/2010/main"/>
            </a:ext>
          </a:extLst>
        </p:spPr>
      </p:pic>
      <p:sp>
        <p:nvSpPr>
          <p:cNvPr id="11" name="Metin kutusu 10">
            <a:extLst>
              <a:ext uri="{FF2B5EF4-FFF2-40B4-BE49-F238E27FC236}">
                <a16:creationId xmlns:a16="http://schemas.microsoft.com/office/drawing/2014/main" xmlns="" id="{7C27F436-E42A-419D-9ECB-6FBE076C65D0}"/>
              </a:ext>
            </a:extLst>
          </p:cNvPr>
          <p:cNvSpPr txBox="1"/>
          <p:nvPr/>
        </p:nvSpPr>
        <p:spPr>
          <a:xfrm>
            <a:off x="7078088" y="4424336"/>
            <a:ext cx="1914623" cy="2397579"/>
          </a:xfrm>
          <a:prstGeom prst="rect">
            <a:avLst/>
          </a:prstGeom>
          <a:noFill/>
        </p:spPr>
        <p:txBody>
          <a:bodyPr wrap="square">
            <a:spAutoFit/>
          </a:bodyPr>
          <a:lstStyle/>
          <a:p>
            <a:pPr>
              <a:lnSpc>
                <a:spcPct val="107000"/>
              </a:lnSpc>
              <a:spcAft>
                <a:spcPts val="800"/>
              </a:spcAft>
            </a:pPr>
            <a:r>
              <a:rPr lang="tr-TR" sz="2000" dirty="0">
                <a:effectLst/>
                <a:latin typeface="Calibri" panose="020F0502020204030204" pitchFamily="34" charset="0"/>
                <a:ea typeface="Calibri" panose="020F0502020204030204" pitchFamily="34" charset="0"/>
                <a:cs typeface="Times New Roman" panose="02020603050405020304" pitchFamily="18" charset="0"/>
              </a:rPr>
              <a:t>Çizili olan alanda da görülebileceği gibi düet yapan müzisyenlere ait şarkı bilgisi aynı çıkmıştır.</a:t>
            </a:r>
          </a:p>
        </p:txBody>
      </p:sp>
      <p:sp>
        <p:nvSpPr>
          <p:cNvPr id="12" name="Dikdörtgen 11">
            <a:extLst>
              <a:ext uri="{FF2B5EF4-FFF2-40B4-BE49-F238E27FC236}">
                <a16:creationId xmlns:a16="http://schemas.microsoft.com/office/drawing/2014/main" xmlns="" id="{0A170246-F57F-4BC2-B2E7-AC8C7B41A368}"/>
              </a:ext>
            </a:extLst>
          </p:cNvPr>
          <p:cNvSpPr/>
          <p:nvPr/>
        </p:nvSpPr>
        <p:spPr>
          <a:xfrm>
            <a:off x="148699" y="6051463"/>
            <a:ext cx="6541812" cy="58015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tr-TR"/>
          </a:p>
        </p:txBody>
      </p:sp>
    </p:spTree>
    <p:extLst>
      <p:ext uri="{BB962C8B-B14F-4D97-AF65-F5344CB8AC3E}">
        <p14:creationId xmlns:p14="http://schemas.microsoft.com/office/powerpoint/2010/main" val="1838043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A6138E3B-79CD-4B0B-BF63-F48F58003AAE}"/>
              </a:ext>
            </a:extLst>
          </p:cNvPr>
          <p:cNvSpPr>
            <a:spLocks noGrp="1"/>
          </p:cNvSpPr>
          <p:nvPr>
            <p:ph type="title"/>
          </p:nvPr>
        </p:nvSpPr>
        <p:spPr/>
        <p:txBody>
          <a:bodyPr/>
          <a:lstStyle/>
          <a:p>
            <a:pPr marL="285750" indent="-285750">
              <a:buFont typeface="Arial" panose="020B0604020202020204" pitchFamily="34" charset="0"/>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Hangi şarkıyı hangi kullanıcı aldı görmek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a:effectLst/>
                <a:latin typeface="Calibri" panose="020F0502020204030204" pitchFamily="34" charset="0"/>
                <a:ea typeface="Calibri" panose="020F0502020204030204" pitchFamily="34" charset="0"/>
                <a:cs typeface="Times New Roman" panose="02020603050405020304" pitchFamily="18" charset="0"/>
              </a:rPr>
              <a:t> çok ilişkinin tablosu)</a:t>
            </a:r>
            <a:endParaRPr lang="tr-TR" dirty="0"/>
          </a:p>
        </p:txBody>
      </p:sp>
      <p:pic>
        <p:nvPicPr>
          <p:cNvPr id="4" name="Resim 3">
            <a:extLst>
              <a:ext uri="{FF2B5EF4-FFF2-40B4-BE49-F238E27FC236}">
                <a16:creationId xmlns:a16="http://schemas.microsoft.com/office/drawing/2014/main" xmlns="" id="{D26DB545-E200-4ECB-93E7-833279194519}"/>
              </a:ext>
            </a:extLst>
          </p:cNvPr>
          <p:cNvPicPr/>
          <p:nvPr/>
        </p:nvPicPr>
        <p:blipFill rotWithShape="1">
          <a:blip r:embed="rId2"/>
          <a:srcRect l="3704" t="5625" r="2248" b="70089"/>
          <a:stretch/>
        </p:blipFill>
        <p:spPr bwMode="auto">
          <a:xfrm>
            <a:off x="628649" y="1442436"/>
            <a:ext cx="7066797" cy="1499940"/>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xmlns="" id="{6A237747-C45E-4748-83BD-AD68688EF795}"/>
              </a:ext>
            </a:extLst>
          </p:cNvPr>
          <p:cNvPicPr/>
          <p:nvPr/>
        </p:nvPicPr>
        <p:blipFill rotWithShape="1">
          <a:blip r:embed="rId2"/>
          <a:srcRect l="396" t="65701" b="7457"/>
          <a:stretch/>
        </p:blipFill>
        <p:spPr bwMode="auto">
          <a:xfrm>
            <a:off x="262550" y="3428999"/>
            <a:ext cx="8673220" cy="19034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20967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B347685-B959-41CE-8CED-1A3B4190C1E1}"/>
              </a:ext>
            </a:extLst>
          </p:cNvPr>
          <p:cNvSpPr>
            <a:spLocks noGrp="1"/>
          </p:cNvSpPr>
          <p:nvPr>
            <p:ph type="title"/>
          </p:nvPr>
        </p:nvSpPr>
        <p:spPr>
          <a:xfrm>
            <a:off x="0" y="1142"/>
            <a:ext cx="8948690" cy="1325563"/>
          </a:xfrm>
        </p:spPr>
        <p:txBody>
          <a:bodyPr/>
          <a:lstStyle/>
          <a:p>
            <a:pPr marL="285750" indent="-285750">
              <a:buFont typeface="Arial" panose="020B0604020202020204" pitchFamily="34" charset="0"/>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Kullanıcıların online platform üzerinden farklı tarihlerde kaç defa alışveriş yaptığını görmek için;</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endParaRPr lang="tr-TR" dirty="0"/>
          </a:p>
        </p:txBody>
      </p:sp>
      <p:pic>
        <p:nvPicPr>
          <p:cNvPr id="4" name="İçerik Yer Tutucusu 3">
            <a:extLst>
              <a:ext uri="{FF2B5EF4-FFF2-40B4-BE49-F238E27FC236}">
                <a16:creationId xmlns:a16="http://schemas.microsoft.com/office/drawing/2014/main" xmlns="" id="{127F0FD5-389D-45E4-A573-7BD7EC5C2DE3}"/>
              </a:ext>
            </a:extLst>
          </p:cNvPr>
          <p:cNvPicPr>
            <a:picLocks noGrp="1"/>
          </p:cNvPicPr>
          <p:nvPr>
            <p:ph idx="1"/>
          </p:nvPr>
        </p:nvPicPr>
        <p:blipFill rotWithShape="1">
          <a:blip r:embed="rId2"/>
          <a:srcRect l="3836" t="5885" r="529" b="51275"/>
          <a:stretch/>
        </p:blipFill>
        <p:spPr bwMode="auto">
          <a:xfrm>
            <a:off x="0" y="663923"/>
            <a:ext cx="6717671" cy="1717138"/>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xmlns="" id="{0A781336-1E5C-4A2E-8D45-F24D38B39D55}"/>
              </a:ext>
            </a:extLst>
          </p:cNvPr>
          <p:cNvPicPr/>
          <p:nvPr/>
        </p:nvPicPr>
        <p:blipFill rotWithShape="1">
          <a:blip r:embed="rId2"/>
          <a:srcRect l="265" t="80973" b="2871"/>
          <a:stretch/>
        </p:blipFill>
        <p:spPr bwMode="auto">
          <a:xfrm>
            <a:off x="0" y="2586508"/>
            <a:ext cx="7487216" cy="914668"/>
          </a:xfrm>
          <a:prstGeom prst="rect">
            <a:avLst/>
          </a:prstGeom>
          <a:ln>
            <a:noFill/>
          </a:ln>
          <a:extLst>
            <a:ext uri="{53640926-AAD7-44D8-BBD7-CCE9431645EC}">
              <a14:shadowObscured xmlns:a14="http://schemas.microsoft.com/office/drawing/2010/main"/>
            </a:ext>
          </a:extLst>
        </p:spPr>
      </p:pic>
      <p:sp>
        <p:nvSpPr>
          <p:cNvPr id="7" name="Metin kutusu 6">
            <a:extLst>
              <a:ext uri="{FF2B5EF4-FFF2-40B4-BE49-F238E27FC236}">
                <a16:creationId xmlns:a16="http://schemas.microsoft.com/office/drawing/2014/main" xmlns="" id="{A29AE9F4-6452-4198-A3C6-DEE21E4968DE}"/>
              </a:ext>
            </a:extLst>
          </p:cNvPr>
          <p:cNvSpPr txBox="1"/>
          <p:nvPr/>
        </p:nvSpPr>
        <p:spPr>
          <a:xfrm>
            <a:off x="0" y="3706623"/>
            <a:ext cx="7217545"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tr-TR" sz="1800" dirty="0">
                <a:effectLst/>
                <a:latin typeface="Calibri" panose="020F0502020204030204" pitchFamily="34" charset="0"/>
                <a:ea typeface="Calibri" panose="020F0502020204030204" pitchFamily="34" charset="0"/>
                <a:cs typeface="Times New Roman" panose="02020603050405020304" pitchFamily="18" charset="0"/>
              </a:rPr>
              <a:t> Şarkının türüne ait şarkı sayısını görmek için;</a:t>
            </a:r>
          </a:p>
        </p:txBody>
      </p:sp>
      <p:pic>
        <p:nvPicPr>
          <p:cNvPr id="8" name="Resim 7">
            <a:extLst>
              <a:ext uri="{FF2B5EF4-FFF2-40B4-BE49-F238E27FC236}">
                <a16:creationId xmlns:a16="http://schemas.microsoft.com/office/drawing/2014/main" xmlns="" id="{A91D7FC7-C5A6-4E11-8769-A94FEF87DCA5}"/>
              </a:ext>
            </a:extLst>
          </p:cNvPr>
          <p:cNvPicPr/>
          <p:nvPr/>
        </p:nvPicPr>
        <p:blipFill rotWithShape="1">
          <a:blip r:embed="rId3"/>
          <a:srcRect l="5027" t="4955" r="8333" b="56551"/>
          <a:stretch/>
        </p:blipFill>
        <p:spPr bwMode="auto">
          <a:xfrm>
            <a:off x="71020" y="4082175"/>
            <a:ext cx="3984931" cy="1332571"/>
          </a:xfrm>
          <a:prstGeom prst="rect">
            <a:avLst/>
          </a:prstGeom>
          <a:ln>
            <a:noFill/>
          </a:ln>
          <a:extLst>
            <a:ext uri="{53640926-AAD7-44D8-BBD7-CCE9431645EC}">
              <a14:shadowObscured xmlns:a14="http://schemas.microsoft.com/office/drawing/2010/main"/>
            </a:ext>
          </a:extLst>
        </p:spPr>
      </p:pic>
      <p:pic>
        <p:nvPicPr>
          <p:cNvPr id="9" name="Resim 8">
            <a:extLst>
              <a:ext uri="{FF2B5EF4-FFF2-40B4-BE49-F238E27FC236}">
                <a16:creationId xmlns:a16="http://schemas.microsoft.com/office/drawing/2014/main" xmlns="" id="{3DBF1E1F-FA8E-467F-A0DF-98D3C34FB97C}"/>
              </a:ext>
            </a:extLst>
          </p:cNvPr>
          <p:cNvPicPr/>
          <p:nvPr/>
        </p:nvPicPr>
        <p:blipFill rotWithShape="1">
          <a:blip r:embed="rId3"/>
          <a:srcRect t="79848" r="54894" b="2811"/>
          <a:stretch/>
        </p:blipFill>
        <p:spPr bwMode="auto">
          <a:xfrm>
            <a:off x="2976764" y="5414746"/>
            <a:ext cx="2995162" cy="12790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1991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a:spLocks noGrp="1"/>
          </p:cNvSpPr>
          <p:nvPr>
            <p:ph type="title"/>
          </p:nvPr>
        </p:nvSpPr>
        <p:spPr>
          <a:xfrm>
            <a:off x="628650" y="365126"/>
            <a:ext cx="7886700" cy="1325563"/>
          </a:xfrm>
        </p:spPr>
        <p:txBody>
          <a:bodyPr rtlCol="0"/>
          <a:lstStyle/>
          <a:p>
            <a:pPr rtl="0"/>
            <a:r>
              <a:rPr lang="tr" dirty="0"/>
              <a:t>KAYNAKÇA</a:t>
            </a:r>
          </a:p>
        </p:txBody>
      </p:sp>
      <p:sp>
        <p:nvSpPr>
          <p:cNvPr id="6" name="İçerik Yer Tutucusu 2"/>
          <p:cNvSpPr>
            <a:spLocks noGrp="1"/>
          </p:cNvSpPr>
          <p:nvPr>
            <p:ph sz="half" idx="1"/>
          </p:nvPr>
        </p:nvSpPr>
        <p:spPr>
          <a:xfrm>
            <a:off x="628650" y="1825625"/>
            <a:ext cx="7387886" cy="4351338"/>
          </a:xfrm>
        </p:spPr>
        <p:txBody>
          <a:bodyPr rtlCol="0">
            <a:normAutofit/>
          </a:bodyPr>
          <a:lstStyle/>
          <a:p>
            <a:pPr marL="457200" indent="-457200">
              <a:lnSpc>
                <a:spcPct val="107000"/>
              </a:lnSpc>
              <a:spcAft>
                <a:spcPts val="800"/>
              </a:spcAft>
            </a:pPr>
            <a:r>
              <a:rPr lang="tr-TR" sz="1800" i="1" dirty="0" err="1">
                <a:effectLst/>
                <a:latin typeface="Calibri" panose="020F0502020204030204" pitchFamily="34" charset="0"/>
                <a:ea typeface="Calibri" panose="020F0502020204030204" pitchFamily="34" charset="0"/>
                <a:cs typeface="Times New Roman" panose="02020603050405020304" pitchFamily="18" charset="0"/>
              </a:rPr>
              <a:t>creately</a:t>
            </a:r>
            <a:r>
              <a:rPr lang="tr-TR" sz="1800" i="1" dirty="0">
                <a:effectLst/>
                <a:latin typeface="Calibri" panose="020F0502020204030204" pitchFamily="34" charset="0"/>
                <a:ea typeface="Calibri" panose="020F0502020204030204" pitchFamily="34" charset="0"/>
                <a:cs typeface="Times New Roman" panose="02020603050405020304" pitchFamily="18" charset="0"/>
              </a:rPr>
              <a:t>. (2021, Haziran 6). </a:t>
            </a:r>
            <a:r>
              <a:rPr lang="tr-TR" sz="1800" i="1" dirty="0" err="1">
                <a:effectLst/>
                <a:latin typeface="Calibri" panose="020F0502020204030204" pitchFamily="34" charset="0"/>
                <a:ea typeface="Calibri" panose="020F0502020204030204" pitchFamily="34" charset="0"/>
                <a:cs typeface="Times New Roman" panose="02020603050405020304" pitchFamily="18" charset="0"/>
              </a:rPr>
              <a:t>creately</a:t>
            </a:r>
            <a:r>
              <a:rPr lang="tr-TR" sz="1800" i="1" dirty="0">
                <a:effectLst/>
                <a:latin typeface="Calibri" panose="020F0502020204030204" pitchFamily="34" charset="0"/>
                <a:ea typeface="Calibri" panose="020F0502020204030204" pitchFamily="34" charset="0"/>
                <a:cs typeface="Times New Roman" panose="02020603050405020304" pitchFamily="18" charset="0"/>
              </a:rPr>
              <a:t>: https://app.creately.com/diagram/Zid58FDYLZg/edit adresinden alındı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r>
              <a:rPr lang="tr-TR" sz="1800" i="1" dirty="0" err="1">
                <a:effectLst/>
                <a:latin typeface="Calibri" panose="020F0502020204030204" pitchFamily="34" charset="0"/>
                <a:ea typeface="Calibri" panose="020F0502020204030204" pitchFamily="34" charset="0"/>
                <a:cs typeface="Times New Roman" panose="02020603050405020304" pitchFamily="18" charset="0"/>
              </a:rPr>
              <a:t>lucid</a:t>
            </a:r>
            <a:r>
              <a:rPr lang="tr-TR" sz="1800" i="1" dirty="0">
                <a:effectLst/>
                <a:latin typeface="Calibri" panose="020F0502020204030204" pitchFamily="34" charset="0"/>
                <a:ea typeface="Calibri" panose="020F0502020204030204" pitchFamily="34" charset="0"/>
                <a:cs typeface="Times New Roman" panose="02020603050405020304" pitchFamily="18" charset="0"/>
              </a:rPr>
              <a:t> </a:t>
            </a:r>
            <a:r>
              <a:rPr lang="tr-TR" sz="1800" i="1" dirty="0" err="1">
                <a:effectLst/>
                <a:latin typeface="Calibri" panose="020F0502020204030204" pitchFamily="34" charset="0"/>
                <a:ea typeface="Calibri" panose="020F0502020204030204" pitchFamily="34" charset="0"/>
                <a:cs typeface="Times New Roman" panose="02020603050405020304" pitchFamily="18" charset="0"/>
              </a:rPr>
              <a:t>chart</a:t>
            </a:r>
            <a:r>
              <a:rPr lang="tr-TR" sz="1800" i="1" dirty="0">
                <a:effectLst/>
                <a:latin typeface="Calibri" panose="020F0502020204030204" pitchFamily="34" charset="0"/>
                <a:ea typeface="Calibri" panose="020F0502020204030204" pitchFamily="34" charset="0"/>
                <a:cs typeface="Times New Roman" panose="02020603050405020304" pitchFamily="18" charset="0"/>
              </a:rPr>
              <a:t>. (2021, Haziran 5). </a:t>
            </a:r>
            <a:r>
              <a:rPr lang="tr-TR" sz="1800" i="1" dirty="0" err="1">
                <a:effectLst/>
                <a:latin typeface="Calibri" panose="020F0502020204030204" pitchFamily="34" charset="0"/>
                <a:ea typeface="Calibri" panose="020F0502020204030204" pitchFamily="34" charset="0"/>
                <a:cs typeface="Times New Roman" panose="02020603050405020304" pitchFamily="18" charset="0"/>
              </a:rPr>
              <a:t>lucid</a:t>
            </a:r>
            <a:r>
              <a:rPr lang="tr-TR" sz="1800" i="1" dirty="0">
                <a:effectLst/>
                <a:latin typeface="Calibri" panose="020F0502020204030204" pitchFamily="34" charset="0"/>
                <a:ea typeface="Calibri" panose="020F0502020204030204" pitchFamily="34" charset="0"/>
                <a:cs typeface="Times New Roman" panose="02020603050405020304" pitchFamily="18" charset="0"/>
              </a:rPr>
              <a:t> </a:t>
            </a:r>
            <a:r>
              <a:rPr lang="tr-TR" sz="1800" i="1" dirty="0" err="1">
                <a:effectLst/>
                <a:latin typeface="Calibri" panose="020F0502020204030204" pitchFamily="34" charset="0"/>
                <a:ea typeface="Calibri" panose="020F0502020204030204" pitchFamily="34" charset="0"/>
                <a:cs typeface="Times New Roman" panose="02020603050405020304" pitchFamily="18" charset="0"/>
              </a:rPr>
              <a:t>chart</a:t>
            </a:r>
            <a:r>
              <a:rPr lang="tr-TR" sz="1800" i="1" dirty="0">
                <a:effectLst/>
                <a:latin typeface="Calibri" panose="020F0502020204030204" pitchFamily="34" charset="0"/>
                <a:ea typeface="Calibri" panose="020F0502020204030204" pitchFamily="34" charset="0"/>
                <a:cs typeface="Times New Roman" panose="02020603050405020304" pitchFamily="18" charset="0"/>
              </a:rPr>
              <a:t>: https://www.lucidchart.com/pages/examples/er-diagram-tool adresinden alındı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pPr>
            <a:r>
              <a:rPr lang="tr-TR" sz="1800" i="1" dirty="0" err="1">
                <a:effectLst/>
                <a:latin typeface="Calibri" panose="020F0502020204030204" pitchFamily="34" charset="0"/>
                <a:ea typeface="Calibri" panose="020F0502020204030204" pitchFamily="34" charset="0"/>
                <a:cs typeface="Times New Roman" panose="02020603050405020304" pitchFamily="18" charset="0"/>
              </a:rPr>
              <a:t>oracle</a:t>
            </a:r>
            <a:r>
              <a:rPr lang="tr-TR" sz="1800" i="1" dirty="0">
                <a:effectLst/>
                <a:latin typeface="Calibri" panose="020F0502020204030204" pitchFamily="34" charset="0"/>
                <a:ea typeface="Calibri" panose="020F0502020204030204" pitchFamily="34" charset="0"/>
                <a:cs typeface="Times New Roman" panose="02020603050405020304" pitchFamily="18" charset="0"/>
              </a:rPr>
              <a:t>. (2021, Haziran 8). </a:t>
            </a:r>
            <a:r>
              <a:rPr lang="tr-TR" sz="1800" i="1" dirty="0" err="1">
                <a:effectLst/>
                <a:latin typeface="Calibri" panose="020F0502020204030204" pitchFamily="34" charset="0"/>
                <a:ea typeface="Calibri" panose="020F0502020204030204" pitchFamily="34" charset="0"/>
                <a:cs typeface="Times New Roman" panose="02020603050405020304" pitchFamily="18" charset="0"/>
              </a:rPr>
              <a:t>oracle</a:t>
            </a:r>
            <a:r>
              <a:rPr lang="tr-TR" sz="1800" i="1" dirty="0">
                <a:effectLst/>
                <a:latin typeface="Calibri" panose="020F0502020204030204" pitchFamily="34" charset="0"/>
                <a:ea typeface="Calibri" panose="020F0502020204030204" pitchFamily="34" charset="0"/>
                <a:cs typeface="Times New Roman" panose="02020603050405020304" pitchFamily="18" charset="0"/>
              </a:rPr>
              <a:t>: https://www.oracle.com/tr/database/what-is-database/ adresinden alındı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i="1" dirty="0">
                <a:effectLst/>
                <a:latin typeface="Calibri" panose="020F0502020204030204" pitchFamily="34" charset="0"/>
                <a:ea typeface="Calibri" panose="020F0502020204030204" pitchFamily="34" charset="0"/>
                <a:cs typeface="Times New Roman" panose="02020603050405020304" pitchFamily="18" charset="0"/>
              </a:rPr>
              <a:t>Ders notlarından faydalanıldı.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tr" dirty="0"/>
          </a:p>
        </p:txBody>
      </p:sp>
    </p:spTree>
    <p:extLst>
      <p:ext uri="{BB962C8B-B14F-4D97-AF65-F5344CB8AC3E}">
        <p14:creationId xmlns:p14="http://schemas.microsoft.com/office/powerpoint/2010/main" val="1656283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21C8DE03-9935-4B35-8411-FCE3BEF36BEF}"/>
              </a:ext>
            </a:extLst>
          </p:cNvPr>
          <p:cNvSpPr>
            <a:spLocks noGrp="1"/>
          </p:cNvSpPr>
          <p:nvPr>
            <p:ph type="title"/>
          </p:nvPr>
        </p:nvSpPr>
        <p:spPr>
          <a:xfrm>
            <a:off x="497150" y="125429"/>
            <a:ext cx="7886700" cy="1325563"/>
          </a:xfrm>
        </p:spPr>
        <p:txBody>
          <a:bodyPr/>
          <a:lstStyle/>
          <a:p>
            <a:r>
              <a:rPr lang="tr-TR" sz="1800" dirty="0">
                <a:effectLst/>
                <a:latin typeface="Calibri" panose="020F0502020204030204" pitchFamily="34" charset="0"/>
                <a:ea typeface="MS Mincho" panose="02020609040205080304" pitchFamily="49" charset="-128"/>
                <a:cs typeface="Times New Roman" panose="02020603050405020304" pitchFamily="18" charset="0"/>
              </a:rPr>
              <a:t>VARLIK İLİŞKİ DİYAGRAMI</a:t>
            </a:r>
            <a:endParaRPr lang="tr-TR" dirty="0"/>
          </a:p>
        </p:txBody>
      </p:sp>
      <p:pic>
        <p:nvPicPr>
          <p:cNvPr id="4" name="İçerik Yer Tutucusu 3">
            <a:extLst>
              <a:ext uri="{FF2B5EF4-FFF2-40B4-BE49-F238E27FC236}">
                <a16:creationId xmlns:a16="http://schemas.microsoft.com/office/drawing/2014/main" xmlns="" id="{F3685E28-A95D-45C2-994D-0B7466AE0574}"/>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798" y="1162975"/>
            <a:ext cx="8744505" cy="5569596"/>
          </a:xfrm>
          <a:prstGeom prst="rect">
            <a:avLst/>
          </a:prstGeom>
        </p:spPr>
      </p:pic>
    </p:spTree>
    <p:extLst>
      <p:ext uri="{BB962C8B-B14F-4D97-AF65-F5344CB8AC3E}">
        <p14:creationId xmlns:p14="http://schemas.microsoft.com/office/powerpoint/2010/main" val="3234256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2"/>
          <p:cNvSpPr>
            <a:spLocks noGrp="1"/>
          </p:cNvSpPr>
          <p:nvPr>
            <p:ph sz="half" idx="1"/>
          </p:nvPr>
        </p:nvSpPr>
        <p:spPr>
          <a:xfrm>
            <a:off x="628650" y="1455938"/>
            <a:ext cx="8098100" cy="5036936"/>
          </a:xfrm>
        </p:spPr>
        <p:txBody>
          <a:bodyPr rtlCol="0">
            <a:normAutofit fontScale="92500" lnSpcReduction="10000"/>
          </a:bodyPr>
          <a:lstStyle/>
          <a:p>
            <a:pPr indent="137160">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Çalışmamıza oluşturmayı planladığımız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veritabanının</a:t>
            </a:r>
            <a:r>
              <a:rPr lang="tr-TR" sz="1800" dirty="0">
                <a:effectLst/>
                <a:latin typeface="Calibri" panose="020F0502020204030204" pitchFamily="34" charset="0"/>
                <a:ea typeface="Calibri" panose="020F0502020204030204" pitchFamily="34" charset="0"/>
                <a:cs typeface="Times New Roman" panose="02020603050405020304" pitchFamily="18" charset="0"/>
              </a:rPr>
              <a:t> varlık-ilişki diyagramını kurarak başladık. Bu sayede varlıklar arasındaki ilişkileri daha kolay görebilir; ilişki şemasını ve </a:t>
            </a:r>
            <a:r>
              <a:rPr lang="tr-TR" sz="1800" dirty="0" err="1" smtClean="0">
                <a:effectLst/>
                <a:latin typeface="Calibri" panose="020F0502020204030204" pitchFamily="34" charset="0"/>
                <a:ea typeface="Calibri" panose="020F0502020204030204" pitchFamily="34" charset="0"/>
                <a:cs typeface="Times New Roman" panose="02020603050405020304" pitchFamily="18" charset="0"/>
              </a:rPr>
              <a:t>veritabanını</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daha kolay çıkarabilirdik. Diyagramı oluşturmaya bir online şarkı satış platformunda hangi varlıklar bulunmalıdır ve bu varlıkların nitelikleri neler olmalıdır diye düşünerek başladık. </a:t>
            </a:r>
          </a:p>
          <a:p>
            <a:pPr indent="137160">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Doğal olarak bir şarkı satış platformunun olmazsa olmazı şarkıdır. Bu şarkının bir söz yazarı olacağı şartını koştuğumuz için,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a:effectLst/>
                <a:latin typeface="Calibri" panose="020F0502020204030204" pitchFamily="34" charset="0"/>
                <a:ea typeface="Calibri" panose="020F0502020204030204" pitchFamily="34" charset="0"/>
                <a:cs typeface="Times New Roman" panose="02020603050405020304" pitchFamily="18" charset="0"/>
              </a:rPr>
              <a:t>-tek bir ilişki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kurduk. </a:t>
            </a:r>
            <a:r>
              <a:rPr lang="tr-TR" sz="1800" dirty="0">
                <a:effectLst/>
                <a:latin typeface="Calibri" panose="020F0502020204030204" pitchFamily="34" charset="0"/>
                <a:ea typeface="Calibri" panose="020F0502020204030204" pitchFamily="34" charset="0"/>
                <a:cs typeface="Times New Roman" panose="02020603050405020304" pitchFamily="18" charset="0"/>
              </a:rPr>
              <a:t>Şarkının bulunabileceği bir albüm vardır. Bu yüzden çoktan-teke bir ilişki kurulmuştur. Şarkıyı seslendirecek olan müzisyen, başka bir müzisyen ile düet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yapabilir. Bu yüzden </a:t>
            </a:r>
            <a:r>
              <a:rPr lang="tr-TR" sz="1800" dirty="0" err="1" smtClean="0">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-çok </a:t>
            </a:r>
            <a:r>
              <a:rPr lang="tr-TR" sz="1800" dirty="0">
                <a:effectLst/>
                <a:latin typeface="Calibri" panose="020F0502020204030204" pitchFamily="34" charset="0"/>
                <a:ea typeface="Calibri" panose="020F0502020204030204" pitchFamily="34" charset="0"/>
                <a:cs typeface="Times New Roman" panose="02020603050405020304" pitchFamily="18" charset="0"/>
              </a:rPr>
              <a:t>ilişkiye sahiptir. Ayrıca şarkının sahip olduğu prestiji gösterebilmek adına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çoktan-tek, </a:t>
            </a:r>
            <a:r>
              <a:rPr lang="tr-TR" sz="1800" dirty="0">
                <a:effectLst/>
                <a:latin typeface="Calibri" panose="020F0502020204030204" pitchFamily="34" charset="0"/>
                <a:ea typeface="Calibri" panose="020F0502020204030204" pitchFamily="34" charset="0"/>
                <a:cs typeface="Times New Roman" panose="02020603050405020304" pitchFamily="18" charset="0"/>
              </a:rPr>
              <a:t>şarkının aldığı ödül bilgisi </a:t>
            </a:r>
            <a:r>
              <a:rPr lang="tr-TR" sz="1800" dirty="0" smtClean="0">
                <a:effectLst/>
                <a:latin typeface="Calibri" panose="020F0502020204030204" pitchFamily="34" charset="0"/>
                <a:ea typeface="Calibri" panose="020F0502020204030204" pitchFamily="34" charset="0"/>
                <a:cs typeface="Times New Roman" panose="02020603050405020304" pitchFamily="18" charset="0"/>
              </a:rPr>
              <a:t>bulunmaktadır</a:t>
            </a:r>
            <a:r>
              <a:rPr lang="tr-TR" sz="1800" dirty="0">
                <a:effectLst/>
                <a:latin typeface="Calibri" panose="020F0502020204030204" pitchFamily="34" charset="0"/>
                <a:ea typeface="Calibri" panose="020F0502020204030204" pitchFamily="34" charset="0"/>
                <a:cs typeface="Times New Roman" panose="02020603050405020304" pitchFamily="18" charset="0"/>
              </a:rPr>
              <a:t>. Tıpkı diğer platformlarda da olduğu gibi şarkının bulunduğu tür 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a:effectLst/>
                <a:latin typeface="Calibri" panose="020F0502020204030204" pitchFamily="34" charset="0"/>
                <a:ea typeface="Calibri" panose="020F0502020204030204" pitchFamily="34" charset="0"/>
                <a:cs typeface="Times New Roman" panose="02020603050405020304" pitchFamily="18" charset="0"/>
              </a:rPr>
              <a:t>-tek ilişkide gösterilmiştir. Günümüzde ne kadar şarkılar birden fazla türü içeriyor algısı olsa da bir şarkı ana temada tek bir türe hitap eder. Bu şekilde 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kategorilendirmesi</a:t>
            </a:r>
            <a:r>
              <a:rPr lang="tr-TR" sz="1800" dirty="0">
                <a:effectLst/>
                <a:latin typeface="Calibri" panose="020F0502020204030204" pitchFamily="34" charset="0"/>
                <a:ea typeface="Calibri" panose="020F0502020204030204" pitchFamily="34" charset="0"/>
                <a:cs typeface="Times New Roman" panose="02020603050405020304" pitchFamily="18" charset="0"/>
              </a:rPr>
              <a:t> yapılarak belli bir türde şarkı dinlemek isteyen kullanıcılara kolaylık sağlanmıştır. Bu şarkıların satılabileceği online platformlar yani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800" dirty="0">
                <a:effectLst/>
                <a:latin typeface="Calibri" panose="020F0502020204030204" pitchFamily="34" charset="0"/>
                <a:ea typeface="Calibri" panose="020F0502020204030204" pitchFamily="34" charset="0"/>
                <a:cs typeface="Times New Roman" panose="02020603050405020304" pitchFamily="18" charset="0"/>
              </a:rPr>
              <a:t>-çok ilişki ve bu platformlardan kullanıcının satın alabilmesi sağlanır. Yani kullanıcı satın alır online platformlardan ilişkisi bulunmaktadır.</a:t>
            </a:r>
          </a:p>
          <a:p>
            <a:pPr rtl="0"/>
            <a:endParaRPr lang="tr" dirty="0"/>
          </a:p>
        </p:txBody>
      </p:sp>
      <p:sp>
        <p:nvSpPr>
          <p:cNvPr id="4" name="3 Başlık"/>
          <p:cNvSpPr>
            <a:spLocks noGrp="1"/>
          </p:cNvSpPr>
          <p:nvPr>
            <p:ph type="title"/>
          </p:nvPr>
        </p:nvSpPr>
        <p:spPr>
          <a:xfrm>
            <a:off x="628650" y="140394"/>
            <a:ext cx="7886700" cy="1325563"/>
          </a:xfrm>
        </p:spPr>
        <p:txBody>
          <a:bodyPr>
            <a:normAutofit/>
          </a:bodyPr>
          <a:lstStyle/>
          <a:p>
            <a:r>
              <a:rPr lang="tr-TR" sz="1800" dirty="0"/>
              <a:t>VARLIK İLİŞKİ DİYAGRAMI</a:t>
            </a:r>
          </a:p>
        </p:txBody>
      </p:sp>
    </p:spTree>
    <p:extLst>
      <p:ext uri="{BB962C8B-B14F-4D97-AF65-F5344CB8AC3E}">
        <p14:creationId xmlns:p14="http://schemas.microsoft.com/office/powerpoint/2010/main" val="1656283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C0846F5B-2899-4A2B-B5BF-47D1448512F7}"/>
              </a:ext>
            </a:extLst>
          </p:cNvPr>
          <p:cNvSpPr>
            <a:spLocks noGrp="1"/>
          </p:cNvSpPr>
          <p:nvPr>
            <p:ph type="title"/>
          </p:nvPr>
        </p:nvSpPr>
        <p:spPr>
          <a:xfrm>
            <a:off x="486696" y="629266"/>
            <a:ext cx="2629122" cy="1622321"/>
          </a:xfrm>
        </p:spPr>
        <p:txBody>
          <a:bodyPr>
            <a:normAutofit/>
          </a:bodyPr>
          <a:lstStyle/>
          <a:p>
            <a:r>
              <a:rPr lang="tr-TR" dirty="0"/>
              <a:t>İLİŞKİSEL ŞEMA</a:t>
            </a:r>
          </a:p>
        </p:txBody>
      </p:sp>
      <p:sp>
        <p:nvSpPr>
          <p:cNvPr id="8" name="Content Placeholder 7">
            <a:extLst>
              <a:ext uri="{FF2B5EF4-FFF2-40B4-BE49-F238E27FC236}">
                <a16:creationId xmlns:a16="http://schemas.microsoft.com/office/drawing/2014/main" xmlns="" id="{DB2C2D71-D7CA-4D48-A1A4-64B79F89B9A0}"/>
              </a:ext>
            </a:extLst>
          </p:cNvPr>
          <p:cNvSpPr>
            <a:spLocks noGrp="1"/>
          </p:cNvSpPr>
          <p:nvPr>
            <p:ph idx="1"/>
          </p:nvPr>
        </p:nvSpPr>
        <p:spPr>
          <a:xfrm>
            <a:off x="0" y="2438400"/>
            <a:ext cx="2814222" cy="4202097"/>
          </a:xfrm>
        </p:spPr>
        <p:txBody>
          <a:bodyPr>
            <a:normAutofit/>
          </a:bodyPr>
          <a:lstStyle/>
          <a:p>
            <a:r>
              <a:rPr lang="tr-TR" sz="1400" dirty="0">
                <a:effectLst/>
                <a:latin typeface="Calibri" panose="020F0502020204030204" pitchFamily="34" charset="0"/>
                <a:ea typeface="Calibri" panose="020F0502020204030204" pitchFamily="34" charset="0"/>
                <a:cs typeface="Times New Roman" panose="02020603050405020304" pitchFamily="18" charset="0"/>
              </a:rPr>
              <a:t>Diyagram çizildikten sonra ilişkisel şema çizilerek </a:t>
            </a:r>
            <a:r>
              <a:rPr lang="tr-TR" sz="1400" dirty="0" err="1">
                <a:effectLst/>
                <a:latin typeface="Calibri" panose="020F0502020204030204" pitchFamily="34" charset="0"/>
                <a:ea typeface="Calibri" panose="020F0502020204030204" pitchFamily="34" charset="0"/>
                <a:cs typeface="Times New Roman" panose="02020603050405020304" pitchFamily="18" charset="0"/>
              </a:rPr>
              <a:t>veritabanı</a:t>
            </a:r>
            <a:r>
              <a:rPr lang="tr-TR" sz="1400" dirty="0">
                <a:effectLst/>
                <a:latin typeface="Calibri" panose="020F0502020204030204" pitchFamily="34" charset="0"/>
                <a:ea typeface="Calibri" panose="020F0502020204030204" pitchFamily="34" charset="0"/>
                <a:cs typeface="Times New Roman" panose="02020603050405020304" pitchFamily="18" charset="0"/>
              </a:rPr>
              <a:t> gerçekleştirmesi aşamasında kolaylık sağlanmıştır. Şema sayesinde varlıkların aralarındaki ilişkiler daha kolay gözlenebilmiştir. Varlığı tanımlayacak olan birincil anahtarların altları çizilmiş ve ilgili yabancı anahtarlar tanımlanmıştır. Çoktan </a:t>
            </a:r>
            <a:r>
              <a:rPr lang="tr-TR" sz="1400" dirty="0" err="1">
                <a:effectLst/>
                <a:latin typeface="Calibri" panose="020F0502020204030204" pitchFamily="34" charset="0"/>
                <a:ea typeface="Calibri" panose="020F0502020204030204" pitchFamily="34" charset="0"/>
                <a:cs typeface="Times New Roman" panose="02020603050405020304" pitchFamily="18" charset="0"/>
              </a:rPr>
              <a:t>çoka</a:t>
            </a:r>
            <a:r>
              <a:rPr lang="tr-TR" sz="1400" dirty="0">
                <a:effectLst/>
                <a:latin typeface="Calibri" panose="020F0502020204030204" pitchFamily="34" charset="0"/>
                <a:ea typeface="Calibri" panose="020F0502020204030204" pitchFamily="34" charset="0"/>
                <a:cs typeface="Times New Roman" panose="02020603050405020304" pitchFamily="18" charset="0"/>
              </a:rPr>
              <a:t> ilişki içeren tabloların aralarına birer tablo daha eklenerek yabancı anahtarlar sayesinde ilişki kurmaları sağlanmıştır.</a:t>
            </a:r>
          </a:p>
          <a:p>
            <a:endParaRPr lang="en-US" sz="1400" dirty="0"/>
          </a:p>
        </p:txBody>
      </p:sp>
      <p:sp>
        <p:nvSpPr>
          <p:cNvPr id="16" name="Rectangle 15">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842766" y="557784"/>
            <a:ext cx="4938073"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a:extLst>
              <a:ext uri="{FF2B5EF4-FFF2-40B4-BE49-F238E27FC236}">
                <a16:creationId xmlns:a16="http://schemas.microsoft.com/office/drawing/2014/main" xmlns="" id="{9E48FD2F-DE03-428E-9047-266167C38FBD}"/>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3479292" y="1"/>
            <a:ext cx="5664708" cy="6858000"/>
          </a:xfrm>
          <a:prstGeom prst="rect">
            <a:avLst/>
          </a:prstGeom>
          <a:effectLst/>
        </p:spPr>
      </p:pic>
    </p:spTree>
    <p:extLst>
      <p:ext uri="{BB962C8B-B14F-4D97-AF65-F5344CB8AC3E}">
        <p14:creationId xmlns:p14="http://schemas.microsoft.com/office/powerpoint/2010/main" val="2366048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53549DC-1B5B-458C-8676-2E47CCA3154C}"/>
              </a:ext>
            </a:extLst>
          </p:cNvPr>
          <p:cNvSpPr>
            <a:spLocks noGrp="1"/>
          </p:cNvSpPr>
          <p:nvPr>
            <p:ph type="title"/>
          </p:nvPr>
        </p:nvSpPr>
        <p:spPr/>
        <p:txBody>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VERİTABANI GERÇEKLEŞTİRMESİ </a:t>
            </a:r>
            <a:endParaRPr lang="tr-TR" dirty="0"/>
          </a:p>
        </p:txBody>
      </p:sp>
      <p:sp>
        <p:nvSpPr>
          <p:cNvPr id="3" name="İçerik Yer Tutucusu 2">
            <a:extLst>
              <a:ext uri="{FF2B5EF4-FFF2-40B4-BE49-F238E27FC236}">
                <a16:creationId xmlns:a16="http://schemas.microsoft.com/office/drawing/2014/main" xmlns="" id="{E3FBB31F-4DAF-4764-84B0-2D9C6095067B}"/>
              </a:ext>
            </a:extLst>
          </p:cNvPr>
          <p:cNvSpPr>
            <a:spLocks noGrp="1"/>
          </p:cNvSpPr>
          <p:nvPr>
            <p:ph idx="1"/>
          </p:nvPr>
        </p:nvSpPr>
        <p:spPr/>
        <p:txBody>
          <a:bodyPr/>
          <a:lstStyle/>
          <a:p>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Veritabanındaki</a:t>
            </a:r>
            <a:r>
              <a:rPr lang="tr-TR" sz="1800" dirty="0">
                <a:effectLst/>
                <a:latin typeface="Calibri" panose="020F0502020204030204" pitchFamily="34" charset="0"/>
                <a:ea typeface="Calibri" panose="020F0502020204030204" pitchFamily="34" charset="0"/>
                <a:cs typeface="Times New Roman" panose="02020603050405020304" pitchFamily="18" charset="0"/>
              </a:rPr>
              <a:t> tabloları oluşturmadan önce ilişkileri doğru kurabilmek ve hata almamak adına en dıştan  yani tekli ilişkileri kodlayarak başladık. Bu şekilde birbirlerine yabancı anahtarlar ile bağlı olan tabloları oluştururken hata almamayı hedefledik.</a:t>
            </a:r>
          </a:p>
          <a:p>
            <a:endParaRPr lang="tr-TR" dirty="0"/>
          </a:p>
        </p:txBody>
      </p:sp>
    </p:spTree>
    <p:extLst>
      <p:ext uri="{BB962C8B-B14F-4D97-AF65-F5344CB8AC3E}">
        <p14:creationId xmlns:p14="http://schemas.microsoft.com/office/powerpoint/2010/main" val="2532053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AE965887-5FBB-4657-9A67-46FA2BC8BAEB}"/>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xmlns="" id="{17817247-03F7-4B18-932D-DA59498C1A0D}"/>
              </a:ext>
            </a:extLst>
          </p:cNvPr>
          <p:cNvSpPr>
            <a:spLocks noGrp="1" noChangeArrowheads="1"/>
          </p:cNvSpPr>
          <p:nvPr>
            <p:ph type="title"/>
          </p:nvPr>
        </p:nvSpPr>
        <p:spPr bwMode="auto">
          <a:xfrm>
            <a:off x="53266" y="-144142"/>
            <a:ext cx="61755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latin typeface="Arial" panose="020B0604020202020204" pitchFamily="34" charset="0"/>
              </a:rPr>
              <a:t/>
            </a:r>
            <a:br>
              <a:rPr kumimoji="0" lang="tr-TR" altLang="tr-TR" sz="1800" b="0" i="0" u="none" strike="noStrike" cap="none" normalizeH="0" baseline="0" dirty="0">
                <a:ln>
                  <a:noFill/>
                </a:ln>
                <a:solidFill>
                  <a:schemeClr val="tx1"/>
                </a:solidFill>
                <a:effectLst/>
                <a:latin typeface="Arial" panose="020B0604020202020204" pitchFamily="34" charset="0"/>
              </a:rPr>
            </a:br>
            <a:r>
              <a:rPr kumimoji="0" lang="tr-TR" altLang="tr-TR" sz="1800" b="1" i="0" u="none" strike="noStrike" cap="none" normalizeH="0" baseline="0" dirty="0">
                <a:ln>
                  <a:noFill/>
                </a:ln>
                <a:solidFill>
                  <a:schemeClr val="tx1"/>
                </a:solidFill>
                <a:effectLst/>
                <a:latin typeface="Arial" panose="020B0604020202020204" pitchFamily="34" charset="0"/>
              </a:rPr>
              <a:t>Albüm Tablosunun Oluşturulması Ve Doldurulması</a:t>
            </a:r>
          </a:p>
        </p:txBody>
      </p:sp>
      <p:pic>
        <p:nvPicPr>
          <p:cNvPr id="8" name="İçerik Yer Tutucusu 7">
            <a:extLst>
              <a:ext uri="{FF2B5EF4-FFF2-40B4-BE49-F238E27FC236}">
                <a16:creationId xmlns:a16="http://schemas.microsoft.com/office/drawing/2014/main" xmlns="" id="{BE6E250E-B15A-4C1F-90A8-4E1BC520913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793" t="5622" r="6218" b="53660"/>
          <a:stretch/>
        </p:blipFill>
        <p:spPr bwMode="auto">
          <a:xfrm>
            <a:off x="53266" y="465284"/>
            <a:ext cx="6298350" cy="1553825"/>
          </a:xfrm>
          <a:prstGeom prst="rect">
            <a:avLst/>
          </a:prstGeom>
          <a:ln>
            <a:noFill/>
          </a:ln>
          <a:extLst>
            <a:ext uri="{53640926-AAD7-44D8-BBD7-CCE9431645EC}">
              <a14:shadowObscured xmlns:a14="http://schemas.microsoft.com/office/drawing/2010/main"/>
            </a:ext>
          </a:extLst>
        </p:spPr>
      </p:pic>
      <p:sp>
        <p:nvSpPr>
          <p:cNvPr id="11" name="Metin kutusu 10">
            <a:extLst>
              <a:ext uri="{FF2B5EF4-FFF2-40B4-BE49-F238E27FC236}">
                <a16:creationId xmlns:a16="http://schemas.microsoft.com/office/drawing/2014/main" xmlns="" id="{8712D587-128E-4F1E-B584-D0E366F3332C}"/>
              </a:ext>
            </a:extLst>
          </p:cNvPr>
          <p:cNvSpPr txBox="1"/>
          <p:nvPr/>
        </p:nvSpPr>
        <p:spPr>
          <a:xfrm>
            <a:off x="53266" y="2061747"/>
            <a:ext cx="8644453" cy="861774"/>
          </a:xfrm>
          <a:prstGeom prst="rect">
            <a:avLst/>
          </a:prstGeom>
          <a:noFill/>
        </p:spPr>
        <p:txBody>
          <a:bodyPr wrap="square">
            <a:spAutoFit/>
          </a:bodyPr>
          <a:lstStyle/>
          <a:p>
            <a:r>
              <a:rPr lang="tr-TR" sz="1600"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Album_ID’ye</a:t>
            </a: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identity</a:t>
            </a:r>
            <a:r>
              <a:rPr lang="tr-TR" sz="1600" dirty="0">
                <a:effectLst/>
                <a:latin typeface="Calibri" panose="020F0502020204030204" pitchFamily="34" charset="0"/>
                <a:ea typeface="Calibri" panose="020F0502020204030204" pitchFamily="34" charset="0"/>
                <a:cs typeface="Times New Roman" panose="02020603050405020304" pitchFamily="18" charset="0"/>
              </a:rPr>
              <a:t>” yazılarak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ID’nin</a:t>
            </a:r>
            <a:r>
              <a:rPr lang="tr-TR" sz="1600" dirty="0">
                <a:effectLst/>
                <a:latin typeface="Calibri" panose="020F0502020204030204" pitchFamily="34" charset="0"/>
                <a:ea typeface="Calibri" panose="020F0502020204030204" pitchFamily="34" charset="0"/>
                <a:cs typeface="Times New Roman" panose="02020603050405020304" pitchFamily="18" charset="0"/>
              </a:rPr>
              <a:t> otomatik atanması sağlandı.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Primary</a:t>
            </a: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600" dirty="0">
                <a:effectLst/>
                <a:latin typeface="Calibri" panose="020F0502020204030204" pitchFamily="34" charset="0"/>
                <a:ea typeface="Calibri" panose="020F0502020204030204" pitchFamily="34" charset="0"/>
                <a:cs typeface="Times New Roman" panose="02020603050405020304" pitchFamily="18" charset="0"/>
              </a:rPr>
              <a:t> yazarak, birincil anahtarımızı belirttik. 25 </a:t>
            </a:r>
            <a:r>
              <a:rPr lang="tr-TR" sz="1600" dirty="0"/>
              <a:t>harf </a:t>
            </a: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genişliğinde </a:t>
            </a:r>
            <a:r>
              <a:rPr lang="tr-TR" sz="1600" dirty="0">
                <a:effectLst/>
                <a:latin typeface="Calibri" panose="020F0502020204030204" pitchFamily="34" charset="0"/>
                <a:ea typeface="Calibri" panose="020F0502020204030204" pitchFamily="34" charset="0"/>
                <a:cs typeface="Times New Roman" panose="02020603050405020304" pitchFamily="18" charset="0"/>
              </a:rPr>
              <a:t>bir isim ve yayınlanma tarihine ilişkinin bilginin girilebilmesi için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date</a:t>
            </a:r>
            <a:r>
              <a:rPr lang="tr-TR" sz="1600" dirty="0">
                <a:effectLst/>
                <a:latin typeface="Calibri" panose="020F0502020204030204" pitchFamily="34" charset="0"/>
                <a:ea typeface="Calibri" panose="020F0502020204030204" pitchFamily="34" charset="0"/>
                <a:cs typeface="Times New Roman" panose="02020603050405020304" pitchFamily="18" charset="0"/>
              </a:rPr>
              <a:t> türünde tanımlamalar kullandık.</a:t>
            </a:r>
            <a:endParaRPr lang="tr-TR" sz="1600" dirty="0"/>
          </a:p>
        </p:txBody>
      </p:sp>
      <p:pic>
        <p:nvPicPr>
          <p:cNvPr id="12" name="Resim 11">
            <a:extLst>
              <a:ext uri="{FF2B5EF4-FFF2-40B4-BE49-F238E27FC236}">
                <a16:creationId xmlns:a16="http://schemas.microsoft.com/office/drawing/2014/main" xmlns="" id="{4DC94C99-E981-494D-A733-CF05CA161021}"/>
              </a:ext>
            </a:extLst>
          </p:cNvPr>
          <p:cNvPicPr/>
          <p:nvPr/>
        </p:nvPicPr>
        <p:blipFill rotWithShape="1">
          <a:blip r:embed="rId3">
            <a:extLst>
              <a:ext uri="{28A0092B-C50C-407E-A947-70E740481C1C}">
                <a14:useLocalDpi xmlns:a14="http://schemas.microsoft.com/office/drawing/2010/main" val="0"/>
              </a:ext>
            </a:extLst>
          </a:blip>
          <a:srcRect t="5208" r="4504" b="47925"/>
          <a:stretch/>
        </p:blipFill>
        <p:spPr bwMode="auto">
          <a:xfrm>
            <a:off x="53266" y="2893746"/>
            <a:ext cx="6298350" cy="1531073"/>
          </a:xfrm>
          <a:prstGeom prst="rect">
            <a:avLst/>
          </a:prstGeom>
          <a:noFill/>
          <a:ln>
            <a:noFill/>
          </a:ln>
          <a:extLst>
            <a:ext uri="{53640926-AAD7-44D8-BBD7-CCE9431645EC}">
              <a14:shadowObscured xmlns:a14="http://schemas.microsoft.com/office/drawing/2010/main"/>
            </a:ext>
          </a:extLst>
        </p:spPr>
      </p:pic>
      <p:sp>
        <p:nvSpPr>
          <p:cNvPr id="14" name="Metin kutusu 13">
            <a:extLst>
              <a:ext uri="{FF2B5EF4-FFF2-40B4-BE49-F238E27FC236}">
                <a16:creationId xmlns:a16="http://schemas.microsoft.com/office/drawing/2014/main" xmlns="" id="{4B301C1D-E40C-45AB-8CE0-019C6C8B9C02}"/>
              </a:ext>
            </a:extLst>
          </p:cNvPr>
          <p:cNvSpPr txBox="1"/>
          <p:nvPr/>
        </p:nvSpPr>
        <p:spPr>
          <a:xfrm>
            <a:off x="53266" y="4469039"/>
            <a:ext cx="8482614"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a:t>
            </a:r>
            <a:endParaRPr lang="tr-TR" dirty="0"/>
          </a:p>
        </p:txBody>
      </p:sp>
      <p:pic>
        <p:nvPicPr>
          <p:cNvPr id="15" name="Resim 14">
            <a:extLst>
              <a:ext uri="{FF2B5EF4-FFF2-40B4-BE49-F238E27FC236}">
                <a16:creationId xmlns:a16="http://schemas.microsoft.com/office/drawing/2014/main" xmlns="" id="{D55968E0-5EDF-4B99-9EE1-D4E4796514E4}"/>
              </a:ext>
            </a:extLst>
          </p:cNvPr>
          <p:cNvPicPr/>
          <p:nvPr/>
        </p:nvPicPr>
        <p:blipFill rotWithShape="1">
          <a:blip r:embed="rId4">
            <a:extLst>
              <a:ext uri="{28A0092B-C50C-407E-A947-70E740481C1C}">
                <a14:useLocalDpi xmlns:a14="http://schemas.microsoft.com/office/drawing/2010/main" val="0"/>
              </a:ext>
            </a:extLst>
          </a:blip>
          <a:srcRect t="56815" r="42810"/>
          <a:stretch/>
        </p:blipFill>
        <p:spPr bwMode="auto">
          <a:xfrm>
            <a:off x="53265" y="5172590"/>
            <a:ext cx="3622089" cy="1685409"/>
          </a:xfrm>
          <a:prstGeom prst="rect">
            <a:avLst/>
          </a:prstGeom>
          <a:noFill/>
          <a:ln>
            <a:noFill/>
          </a:ln>
          <a:extLst>
            <a:ext uri="{53640926-AAD7-44D8-BBD7-CCE9431645EC}">
              <a14:shadowObscured xmlns:a14="http://schemas.microsoft.com/office/drawing/2010/main"/>
            </a:ext>
          </a:extLst>
        </p:spPr>
      </p:pic>
      <p:sp>
        <p:nvSpPr>
          <p:cNvPr id="17" name="Metin kutusu 16">
            <a:extLst>
              <a:ext uri="{FF2B5EF4-FFF2-40B4-BE49-F238E27FC236}">
                <a16:creationId xmlns:a16="http://schemas.microsoft.com/office/drawing/2014/main" xmlns="" id="{614EDE74-CF9D-4219-BE0E-ADB90B25B02D}"/>
              </a:ext>
            </a:extLst>
          </p:cNvPr>
          <p:cNvSpPr txBox="1"/>
          <p:nvPr/>
        </p:nvSpPr>
        <p:spPr>
          <a:xfrm>
            <a:off x="4052300" y="5805923"/>
            <a:ext cx="4598632" cy="968278"/>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ALBUM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p>
        </p:txBody>
      </p:sp>
    </p:spTree>
    <p:extLst>
      <p:ext uri="{BB962C8B-B14F-4D97-AF65-F5344CB8AC3E}">
        <p14:creationId xmlns:p14="http://schemas.microsoft.com/office/powerpoint/2010/main" val="294977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A9CDEF8D-4CE1-4067-B038-C2BF665F1227}"/>
              </a:ext>
            </a:extLst>
          </p:cNvPr>
          <p:cNvSpPr>
            <a:spLocks noGrp="1"/>
          </p:cNvSpPr>
          <p:nvPr>
            <p:ph type="title"/>
          </p:nvPr>
        </p:nvSpPr>
        <p:spPr>
          <a:xfrm>
            <a:off x="0" y="1"/>
            <a:ext cx="6872981" cy="603682"/>
          </a:xfrm>
        </p:spPr>
        <p:txBody>
          <a:bodyPr/>
          <a:lstStyle/>
          <a:p>
            <a:r>
              <a:rPr lang="tr-TR" sz="1800" b="1" dirty="0">
                <a:effectLst/>
                <a:latin typeface="Calibri" panose="020F0502020204030204" pitchFamily="34" charset="0"/>
                <a:ea typeface="Calibri" panose="020F0502020204030204" pitchFamily="34" charset="0"/>
                <a:cs typeface="Times New Roman" panose="02020603050405020304" pitchFamily="18" charset="0"/>
              </a:rPr>
              <a:t>Söz Yazarı Tablosunun Oluşturulması Ve Doldurulması</a:t>
            </a:r>
            <a:endParaRPr lang="tr-TR" b="1" dirty="0"/>
          </a:p>
        </p:txBody>
      </p:sp>
      <p:pic>
        <p:nvPicPr>
          <p:cNvPr id="4" name="İçerik Yer Tutucusu 3">
            <a:extLst>
              <a:ext uri="{FF2B5EF4-FFF2-40B4-BE49-F238E27FC236}">
                <a16:creationId xmlns:a16="http://schemas.microsoft.com/office/drawing/2014/main" xmlns="" id="{39942126-B5CA-4AFE-9D59-20AB703E054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227" t="6247" r="13210" b="40763"/>
          <a:stretch/>
        </p:blipFill>
        <p:spPr bwMode="auto">
          <a:xfrm>
            <a:off x="0" y="696188"/>
            <a:ext cx="7004482" cy="1956535"/>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8F93734E-F7E6-4F59-8A6C-4C525D1FBC70}"/>
              </a:ext>
            </a:extLst>
          </p:cNvPr>
          <p:cNvSpPr txBox="1"/>
          <p:nvPr/>
        </p:nvSpPr>
        <p:spPr>
          <a:xfrm>
            <a:off x="0" y="2745228"/>
            <a:ext cx="9037468" cy="1179105"/>
          </a:xfrm>
          <a:prstGeom prst="rect">
            <a:avLst/>
          </a:prstGeom>
          <a:noFill/>
        </p:spPr>
        <p:txBody>
          <a:bodyPr wrap="square">
            <a:spAutoFit/>
          </a:bodyPr>
          <a:lstStyle/>
          <a:p>
            <a:pPr>
              <a:lnSpc>
                <a:spcPct val="107000"/>
              </a:lnSpc>
              <a:spcAft>
                <a:spcPts val="80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CREATE TABLE ile tablo oluşturma komutu verildi.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SözYazari_ID’ye</a:t>
            </a: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identity</a:t>
            </a:r>
            <a:r>
              <a:rPr lang="tr-TR" sz="1600" dirty="0">
                <a:effectLst/>
                <a:latin typeface="Calibri" panose="020F0502020204030204" pitchFamily="34" charset="0"/>
                <a:ea typeface="Calibri" panose="020F0502020204030204" pitchFamily="34" charset="0"/>
                <a:cs typeface="Times New Roman" panose="02020603050405020304" pitchFamily="18" charset="0"/>
              </a:rPr>
              <a:t>” yazılarak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ID’nin</a:t>
            </a:r>
            <a:r>
              <a:rPr lang="tr-TR" sz="1600" dirty="0">
                <a:effectLst/>
                <a:latin typeface="Calibri" panose="020F0502020204030204" pitchFamily="34" charset="0"/>
                <a:ea typeface="Calibri" panose="020F0502020204030204" pitchFamily="34" charset="0"/>
                <a:cs typeface="Times New Roman" panose="02020603050405020304" pitchFamily="18" charset="0"/>
              </a:rPr>
              <a:t> otomatik atanması sağlandı.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Primary</a:t>
            </a: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key</a:t>
            </a:r>
            <a:r>
              <a:rPr lang="tr-TR" sz="1600" dirty="0">
                <a:effectLst/>
                <a:latin typeface="Calibri" panose="020F0502020204030204" pitchFamily="34" charset="0"/>
                <a:ea typeface="Calibri" panose="020F0502020204030204" pitchFamily="34" charset="0"/>
                <a:cs typeface="Times New Roman" panose="02020603050405020304" pitchFamily="18" charset="0"/>
              </a:rPr>
              <a:t>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yazark</a:t>
            </a:r>
            <a:r>
              <a:rPr lang="tr-TR" sz="1600" dirty="0">
                <a:effectLst/>
                <a:latin typeface="Calibri" panose="020F0502020204030204" pitchFamily="34" charset="0"/>
                <a:ea typeface="Calibri" panose="020F0502020204030204" pitchFamily="34" charset="0"/>
                <a:cs typeface="Times New Roman" panose="02020603050405020304" pitchFamily="18" charset="0"/>
              </a:rPr>
              <a:t>, birincil anahtarımızı belirttik. 25 </a:t>
            </a:r>
            <a:r>
              <a:rPr lang="tr-TR" sz="1600" dirty="0"/>
              <a:t>harf </a:t>
            </a: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genişliğinde </a:t>
            </a:r>
            <a:r>
              <a:rPr lang="tr-TR" sz="1600" dirty="0">
                <a:effectLst/>
                <a:latin typeface="Calibri" panose="020F0502020204030204" pitchFamily="34" charset="0"/>
                <a:ea typeface="Calibri" panose="020F0502020204030204" pitchFamily="34" charset="0"/>
                <a:cs typeface="Times New Roman" panose="02020603050405020304" pitchFamily="18" charset="0"/>
              </a:rPr>
              <a:t>bir adı ve soyadı tanımlayarak söz yazarını, cinsiyetini tanıttık ve doğum tarihine ilişkinin bilginin girilebilmesi için </a:t>
            </a:r>
            <a:r>
              <a:rPr lang="tr-TR" sz="1600" dirty="0" err="1">
                <a:effectLst/>
                <a:latin typeface="Calibri" panose="020F0502020204030204" pitchFamily="34" charset="0"/>
                <a:ea typeface="Calibri" panose="020F0502020204030204" pitchFamily="34" charset="0"/>
                <a:cs typeface="Times New Roman" panose="02020603050405020304" pitchFamily="18" charset="0"/>
              </a:rPr>
              <a:t>date</a:t>
            </a:r>
            <a:r>
              <a:rPr lang="tr-TR" sz="1600" dirty="0">
                <a:effectLst/>
                <a:latin typeface="Calibri" panose="020F0502020204030204" pitchFamily="34" charset="0"/>
                <a:ea typeface="Calibri" panose="020F0502020204030204" pitchFamily="34" charset="0"/>
                <a:cs typeface="Times New Roman" panose="02020603050405020304" pitchFamily="18" charset="0"/>
              </a:rPr>
              <a:t> türünde tanımlamalar kullandık.</a:t>
            </a:r>
          </a:p>
        </p:txBody>
      </p:sp>
      <p:pic>
        <p:nvPicPr>
          <p:cNvPr id="7" name="Resim 6">
            <a:extLst>
              <a:ext uri="{FF2B5EF4-FFF2-40B4-BE49-F238E27FC236}">
                <a16:creationId xmlns:a16="http://schemas.microsoft.com/office/drawing/2014/main" xmlns="" id="{B3E40373-C814-489C-BB96-795D33763391}"/>
              </a:ext>
            </a:extLst>
          </p:cNvPr>
          <p:cNvPicPr/>
          <p:nvPr/>
        </p:nvPicPr>
        <p:blipFill rotWithShape="1">
          <a:blip r:embed="rId3" cstate="print">
            <a:extLst>
              <a:ext uri="{28A0092B-C50C-407E-A947-70E740481C1C}">
                <a14:useLocalDpi xmlns:a14="http://schemas.microsoft.com/office/drawing/2010/main" val="0"/>
              </a:ext>
            </a:extLst>
          </a:blip>
          <a:srcRect l="3396" t="4070" r="4941" b="51492"/>
          <a:stretch/>
        </p:blipFill>
        <p:spPr bwMode="auto">
          <a:xfrm>
            <a:off x="106532" y="3879706"/>
            <a:ext cx="6897950" cy="1819663"/>
          </a:xfrm>
          <a:prstGeom prst="rect">
            <a:avLst/>
          </a:prstGeom>
          <a:ln>
            <a:noFill/>
          </a:ln>
          <a:extLst>
            <a:ext uri="{53640926-AAD7-44D8-BBD7-CCE9431645EC}">
              <a14:shadowObscured xmlns:a14="http://schemas.microsoft.com/office/drawing/2010/main"/>
            </a:ext>
          </a:extLst>
        </p:spPr>
      </p:pic>
      <p:sp>
        <p:nvSpPr>
          <p:cNvPr id="9" name="Metin kutusu 8">
            <a:extLst>
              <a:ext uri="{FF2B5EF4-FFF2-40B4-BE49-F238E27FC236}">
                <a16:creationId xmlns:a16="http://schemas.microsoft.com/office/drawing/2014/main" xmlns="" id="{8DE78CCF-5227-4CC6-8D2E-4E89F5C798A1}"/>
              </a:ext>
            </a:extLst>
          </p:cNvPr>
          <p:cNvSpPr txBox="1"/>
          <p:nvPr/>
        </p:nvSpPr>
        <p:spPr>
          <a:xfrm>
            <a:off x="195309" y="5700147"/>
            <a:ext cx="8753382"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INSERT INTO ile başarı ile oluşan tabloya veri eklemesi yapıldı. Identity ile otomatik ID oluşacağı için ID bilgisi tek tek girilmedi</a:t>
            </a:r>
            <a:endParaRPr lang="tr-TR" dirty="0"/>
          </a:p>
        </p:txBody>
      </p:sp>
    </p:spTree>
    <p:extLst>
      <p:ext uri="{BB962C8B-B14F-4D97-AF65-F5344CB8AC3E}">
        <p14:creationId xmlns:p14="http://schemas.microsoft.com/office/powerpoint/2010/main" val="1224757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xmlns="" id="{6247C0E5-3733-40C0-A94D-D53FC6F962E8}"/>
              </a:ext>
            </a:extLst>
          </p:cNvPr>
          <p:cNvPicPr/>
          <p:nvPr/>
        </p:nvPicPr>
        <p:blipFill rotWithShape="1">
          <a:blip r:embed="rId2"/>
          <a:srcRect l="396" b="30137"/>
          <a:stretch/>
        </p:blipFill>
        <p:spPr bwMode="auto">
          <a:xfrm>
            <a:off x="324034" y="1542427"/>
            <a:ext cx="6383045" cy="1289549"/>
          </a:xfrm>
          <a:prstGeom prst="rect">
            <a:avLst/>
          </a:prstGeom>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xmlns="" id="{16702BFE-514C-4B67-8757-B6357167B053}"/>
              </a:ext>
            </a:extLst>
          </p:cNvPr>
          <p:cNvSpPr txBox="1"/>
          <p:nvPr/>
        </p:nvSpPr>
        <p:spPr>
          <a:xfrm>
            <a:off x="226380" y="633195"/>
            <a:ext cx="7204230" cy="671915"/>
          </a:xfrm>
          <a:prstGeom prst="rect">
            <a:avLst/>
          </a:prstGeom>
          <a:noFill/>
        </p:spPr>
        <p:txBody>
          <a:bodyPr wrap="square">
            <a:spAutoFit/>
          </a:bodyPr>
          <a:lstStyle/>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Bir söz yazarını eklemeyi unuttuğumuz için sonradan tekrar aynı komut ile söz yazarı eklemesi başarı ile gerçekleştirildi.</a:t>
            </a:r>
          </a:p>
        </p:txBody>
      </p:sp>
      <p:sp>
        <p:nvSpPr>
          <p:cNvPr id="8" name="Metin kutusu 7">
            <a:extLst>
              <a:ext uri="{FF2B5EF4-FFF2-40B4-BE49-F238E27FC236}">
                <a16:creationId xmlns:a16="http://schemas.microsoft.com/office/drawing/2014/main" xmlns="" id="{60E36979-DB2D-462A-BE1D-ED8538DAAAD6}"/>
              </a:ext>
            </a:extLst>
          </p:cNvPr>
          <p:cNvSpPr txBox="1"/>
          <p:nvPr/>
        </p:nvSpPr>
        <p:spPr>
          <a:xfrm>
            <a:off x="226380" y="3203892"/>
            <a:ext cx="7079942" cy="646331"/>
          </a:xfrm>
          <a:prstGeom prst="rect">
            <a:avLst/>
          </a:prstGeom>
          <a:noFill/>
        </p:spPr>
        <p:txBody>
          <a:bodyPr wrap="square">
            <a:spAutoFit/>
          </a:bodyPr>
          <a:lstStyle/>
          <a:p>
            <a:r>
              <a:rPr lang="tr-TR" sz="1800" dirty="0">
                <a:effectLst/>
                <a:latin typeface="Calibri" panose="020F0502020204030204" pitchFamily="34" charset="0"/>
                <a:ea typeface="Calibri" panose="020F0502020204030204" pitchFamily="34" charset="0"/>
                <a:cs typeface="Times New Roman" panose="02020603050405020304" pitchFamily="18" charset="0"/>
              </a:rPr>
              <a:t>SELECT * FROM SOZ_YAZARI komutu ile girdiğimiz bilgileri kontrol ettik. Verilerimizin başarılı bir şekilde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veritabanına</a:t>
            </a:r>
            <a:r>
              <a:rPr lang="tr-TR" sz="1800" dirty="0">
                <a:effectLst/>
                <a:latin typeface="Calibri" panose="020F0502020204030204" pitchFamily="34" charset="0"/>
                <a:ea typeface="Calibri" panose="020F0502020204030204" pitchFamily="34" charset="0"/>
                <a:cs typeface="Times New Roman" panose="02020603050405020304" pitchFamily="18" charset="0"/>
              </a:rPr>
              <a:t> işlendiğini gördük.</a:t>
            </a:r>
            <a:endParaRPr lang="tr-TR" dirty="0"/>
          </a:p>
        </p:txBody>
      </p:sp>
      <p:pic>
        <p:nvPicPr>
          <p:cNvPr id="9" name="Resim 8">
            <a:extLst>
              <a:ext uri="{FF2B5EF4-FFF2-40B4-BE49-F238E27FC236}">
                <a16:creationId xmlns:a16="http://schemas.microsoft.com/office/drawing/2014/main" xmlns="" id="{3C5F75D5-0FBA-407A-87CA-AC795847A4D3}"/>
              </a:ext>
            </a:extLst>
          </p:cNvPr>
          <p:cNvPicPr/>
          <p:nvPr/>
        </p:nvPicPr>
        <p:blipFill rotWithShape="1">
          <a:blip r:embed="rId3" cstate="print">
            <a:extLst>
              <a:ext uri="{28A0092B-C50C-407E-A947-70E740481C1C}">
                <a14:useLocalDpi xmlns:a14="http://schemas.microsoft.com/office/drawing/2010/main" val="0"/>
              </a:ext>
            </a:extLst>
          </a:blip>
          <a:srcRect t="60261" r="47778"/>
          <a:stretch/>
        </p:blipFill>
        <p:spPr bwMode="auto">
          <a:xfrm>
            <a:off x="324034" y="4324856"/>
            <a:ext cx="4123679" cy="22049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53450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283</TotalTime>
  <Words>1845</Words>
  <Application>Microsoft Office PowerPoint</Application>
  <PresentationFormat>Ekran Gösterisi (4:3)</PresentationFormat>
  <Paragraphs>81</Paragraphs>
  <Slides>26</Slides>
  <Notes>2</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26</vt:i4>
      </vt:variant>
    </vt:vector>
  </HeadingPairs>
  <TitlesOfParts>
    <vt:vector size="34" baseType="lpstr">
      <vt:lpstr>Arial</vt:lpstr>
      <vt:lpstr>Calibri</vt:lpstr>
      <vt:lpstr>Calibri Light</vt:lpstr>
      <vt:lpstr>MS Mincho</vt:lpstr>
      <vt:lpstr>Symbol</vt:lpstr>
      <vt:lpstr>Times New Roman</vt:lpstr>
      <vt:lpstr>Office Theme</vt:lpstr>
      <vt:lpstr>1_Office Theme</vt:lpstr>
      <vt:lpstr>PowerPoint Sunusu</vt:lpstr>
      <vt:lpstr>GİRİŞ</vt:lpstr>
      <vt:lpstr>VARLIK İLİŞKİ DİYAGRAMI</vt:lpstr>
      <vt:lpstr>VARLIK İLİŞKİ DİYAGRAMI</vt:lpstr>
      <vt:lpstr>İLİŞKİSEL ŞEMA</vt:lpstr>
      <vt:lpstr>VERİTABANI GERÇEKLEŞTİRMESİ </vt:lpstr>
      <vt:lpstr> Albüm Tablosunun Oluşturulması Ve Doldurulması</vt:lpstr>
      <vt:lpstr>Söz Yazarı Tablosunun Oluşturulması Ve Doldurulması</vt:lpstr>
      <vt:lpstr>PowerPoint Sunusu</vt:lpstr>
      <vt:lpstr>Ödül Tablosunun Oluşturulması Ve Doldurulması</vt:lpstr>
      <vt:lpstr>Ödülü olmayan şarkılara veritabanını oluşturduğumuz tarihte henüz ödül sahibi olmadıklarını belirtmek üzere ayrı bir değer tanımlama kararı aldık.</vt:lpstr>
      <vt:lpstr>Tür Tablosunun Oluşturulması Ve Doldurulması</vt:lpstr>
      <vt:lpstr>Müzisyen Tablosunun Oluşturulması Ve Doldurulması</vt:lpstr>
      <vt:lpstr>PowerPoint Sunusu</vt:lpstr>
      <vt:lpstr>Şarkı Tablosunun Oluşturulması Ve Doldurulması</vt:lpstr>
      <vt:lpstr>PowerPoint Sunusu</vt:lpstr>
      <vt:lpstr>Kullanıcı Tablosunun Oluşturulması Ve Doldurulması</vt:lpstr>
      <vt:lpstr>Online Platform Tablosunun Oluşturulması Ve Doldurulması</vt:lpstr>
      <vt:lpstr>INSERT INTO ile başarı ile oluşan tabloya veri eklemesi yapıldı. Identity ile otomatik ID oluşacağı için ID bilgisi tek tek girilmedi</vt:lpstr>
      <vt:lpstr>Söylemek (Muzisyen+Sarki) Tablosunun Oluşturulması Ve Doldurulması</vt:lpstr>
      <vt:lpstr>Üstünden (Sarkı+Online Platform) Tablosunun Oluşturulması Ve Doldurulması</vt:lpstr>
      <vt:lpstr>Sonuç </vt:lpstr>
      <vt:lpstr>Veritabanımızdaki kayıtları daha toplu görebilmek adına birkaç sorgu ile sorgularsak:</vt:lpstr>
      <vt:lpstr>Hangi şarkıyı hangi kullanıcı aldı görmek için; (çoka çok ilişkinin tablosu)</vt:lpstr>
      <vt:lpstr>Kullanıcıların online platform üzerinden farklı tarihlerde kaç defa alışveriş yaptığını görmek için; </vt:lpstr>
      <vt:lpstr>KAYNAKÇA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Zerrin Yilmaz</dc:creator>
  <cp:lastModifiedBy>DAMLA</cp:lastModifiedBy>
  <cp:revision>26</cp:revision>
  <dcterms:created xsi:type="dcterms:W3CDTF">2019-07-29T15:07:46Z</dcterms:created>
  <dcterms:modified xsi:type="dcterms:W3CDTF">2021-06-09T18:12:05Z</dcterms:modified>
</cp:coreProperties>
</file>