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21F90F2-DE4B-4387-8E6A-5AABF6AB2F38}" type="datetimeFigureOut">
              <a:rPr lang="ne-NP" smtClean="0"/>
              <a:t>12/22/2024</a:t>
            </a:fld>
            <a:endParaRPr lang="ne-NP"/>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ne-NP"/>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A21B8E2-859B-4A37-8AEC-111A363A533B}" type="slidenum">
              <a:rPr lang="ne-NP" smtClean="0"/>
              <a:t>‹#›</a:t>
            </a:fld>
            <a:endParaRPr lang="ne-NP"/>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67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F90F2-DE4B-4387-8E6A-5AABF6AB2F38}" type="datetimeFigureOut">
              <a:rPr lang="ne-NP" smtClean="0"/>
              <a:t>12/22/2024</a:t>
            </a:fld>
            <a:endParaRPr lang="ne-NP"/>
          </a:p>
        </p:txBody>
      </p:sp>
      <p:sp>
        <p:nvSpPr>
          <p:cNvPr id="5" name="Footer Placeholder 4"/>
          <p:cNvSpPr>
            <a:spLocks noGrp="1"/>
          </p:cNvSpPr>
          <p:nvPr>
            <p:ph type="ftr" sz="quarter" idx="11"/>
          </p:nvPr>
        </p:nvSpPr>
        <p:spPr/>
        <p:txBody>
          <a:bodyPr/>
          <a:lstStyle/>
          <a:p>
            <a:endParaRPr lang="ne-NP"/>
          </a:p>
        </p:txBody>
      </p:sp>
      <p:sp>
        <p:nvSpPr>
          <p:cNvPr id="6" name="Slide Number Placeholder 5"/>
          <p:cNvSpPr>
            <a:spLocks noGrp="1"/>
          </p:cNvSpPr>
          <p:nvPr>
            <p:ph type="sldNum" sz="quarter" idx="12"/>
          </p:nvPr>
        </p:nvSpPr>
        <p:spPr/>
        <p:txBody>
          <a:bodyPr/>
          <a:lstStyle/>
          <a:p>
            <a:fld id="{8A21B8E2-859B-4A37-8AEC-111A363A533B}" type="slidenum">
              <a:rPr lang="ne-NP" smtClean="0"/>
              <a:t>‹#›</a:t>
            </a:fld>
            <a:endParaRPr lang="ne-NP"/>
          </a:p>
        </p:txBody>
      </p:sp>
    </p:spTree>
    <p:extLst>
      <p:ext uri="{BB962C8B-B14F-4D97-AF65-F5344CB8AC3E}">
        <p14:creationId xmlns:p14="http://schemas.microsoft.com/office/powerpoint/2010/main" val="46390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F90F2-DE4B-4387-8E6A-5AABF6AB2F38}" type="datetimeFigureOut">
              <a:rPr lang="ne-NP" smtClean="0"/>
              <a:t>12/22/2024</a:t>
            </a:fld>
            <a:endParaRPr lang="ne-NP"/>
          </a:p>
        </p:txBody>
      </p:sp>
      <p:sp>
        <p:nvSpPr>
          <p:cNvPr id="5" name="Footer Placeholder 4"/>
          <p:cNvSpPr>
            <a:spLocks noGrp="1"/>
          </p:cNvSpPr>
          <p:nvPr>
            <p:ph type="ftr" sz="quarter" idx="11"/>
          </p:nvPr>
        </p:nvSpPr>
        <p:spPr/>
        <p:txBody>
          <a:bodyPr/>
          <a:lstStyle/>
          <a:p>
            <a:endParaRPr lang="ne-NP"/>
          </a:p>
        </p:txBody>
      </p:sp>
      <p:sp>
        <p:nvSpPr>
          <p:cNvPr id="6" name="Slide Number Placeholder 5"/>
          <p:cNvSpPr>
            <a:spLocks noGrp="1"/>
          </p:cNvSpPr>
          <p:nvPr>
            <p:ph type="sldNum" sz="quarter" idx="12"/>
          </p:nvPr>
        </p:nvSpPr>
        <p:spPr/>
        <p:txBody>
          <a:bodyPr/>
          <a:lstStyle/>
          <a:p>
            <a:fld id="{8A21B8E2-859B-4A37-8AEC-111A363A533B}" type="slidenum">
              <a:rPr lang="ne-NP" smtClean="0"/>
              <a:t>‹#›</a:t>
            </a:fld>
            <a:endParaRPr lang="ne-NP"/>
          </a:p>
        </p:txBody>
      </p:sp>
    </p:spTree>
    <p:extLst>
      <p:ext uri="{BB962C8B-B14F-4D97-AF65-F5344CB8AC3E}">
        <p14:creationId xmlns:p14="http://schemas.microsoft.com/office/powerpoint/2010/main" val="173049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F90F2-DE4B-4387-8E6A-5AABF6AB2F38}" type="datetimeFigureOut">
              <a:rPr lang="ne-NP" smtClean="0"/>
              <a:t>12/22/2024</a:t>
            </a:fld>
            <a:endParaRPr lang="ne-NP"/>
          </a:p>
        </p:txBody>
      </p:sp>
      <p:sp>
        <p:nvSpPr>
          <p:cNvPr id="5" name="Footer Placeholder 4"/>
          <p:cNvSpPr>
            <a:spLocks noGrp="1"/>
          </p:cNvSpPr>
          <p:nvPr>
            <p:ph type="ftr" sz="quarter" idx="11"/>
          </p:nvPr>
        </p:nvSpPr>
        <p:spPr/>
        <p:txBody>
          <a:bodyPr/>
          <a:lstStyle/>
          <a:p>
            <a:endParaRPr lang="ne-NP"/>
          </a:p>
        </p:txBody>
      </p:sp>
      <p:sp>
        <p:nvSpPr>
          <p:cNvPr id="6" name="Slide Number Placeholder 5"/>
          <p:cNvSpPr>
            <a:spLocks noGrp="1"/>
          </p:cNvSpPr>
          <p:nvPr>
            <p:ph type="sldNum" sz="quarter" idx="12"/>
          </p:nvPr>
        </p:nvSpPr>
        <p:spPr/>
        <p:txBody>
          <a:bodyPr/>
          <a:lstStyle/>
          <a:p>
            <a:fld id="{8A21B8E2-859B-4A37-8AEC-111A363A533B}" type="slidenum">
              <a:rPr lang="ne-NP" smtClean="0"/>
              <a:t>‹#›</a:t>
            </a:fld>
            <a:endParaRPr lang="ne-NP"/>
          </a:p>
        </p:txBody>
      </p:sp>
    </p:spTree>
    <p:extLst>
      <p:ext uri="{BB962C8B-B14F-4D97-AF65-F5344CB8AC3E}">
        <p14:creationId xmlns:p14="http://schemas.microsoft.com/office/powerpoint/2010/main" val="243659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F90F2-DE4B-4387-8E6A-5AABF6AB2F38}" type="datetimeFigureOut">
              <a:rPr lang="ne-NP" smtClean="0"/>
              <a:t>12/22/2024</a:t>
            </a:fld>
            <a:endParaRPr lang="ne-NP"/>
          </a:p>
        </p:txBody>
      </p:sp>
      <p:sp>
        <p:nvSpPr>
          <p:cNvPr id="5" name="Footer Placeholder 4"/>
          <p:cNvSpPr>
            <a:spLocks noGrp="1"/>
          </p:cNvSpPr>
          <p:nvPr>
            <p:ph type="ftr" sz="quarter" idx="11"/>
          </p:nvPr>
        </p:nvSpPr>
        <p:spPr/>
        <p:txBody>
          <a:bodyPr/>
          <a:lstStyle/>
          <a:p>
            <a:endParaRPr lang="ne-NP"/>
          </a:p>
        </p:txBody>
      </p:sp>
      <p:sp>
        <p:nvSpPr>
          <p:cNvPr id="6" name="Slide Number Placeholder 5"/>
          <p:cNvSpPr>
            <a:spLocks noGrp="1"/>
          </p:cNvSpPr>
          <p:nvPr>
            <p:ph type="sldNum" sz="quarter" idx="12"/>
          </p:nvPr>
        </p:nvSpPr>
        <p:spPr/>
        <p:txBody>
          <a:bodyPr/>
          <a:lstStyle/>
          <a:p>
            <a:fld id="{8A21B8E2-859B-4A37-8AEC-111A363A533B}" type="slidenum">
              <a:rPr lang="ne-NP" smtClean="0"/>
              <a:t>‹#›</a:t>
            </a:fld>
            <a:endParaRPr lang="ne-NP"/>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89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F90F2-DE4B-4387-8E6A-5AABF6AB2F38}" type="datetimeFigureOut">
              <a:rPr lang="ne-NP" smtClean="0"/>
              <a:t>12/22/2024</a:t>
            </a:fld>
            <a:endParaRPr lang="ne-NP"/>
          </a:p>
        </p:txBody>
      </p:sp>
      <p:sp>
        <p:nvSpPr>
          <p:cNvPr id="6" name="Footer Placeholder 5"/>
          <p:cNvSpPr>
            <a:spLocks noGrp="1"/>
          </p:cNvSpPr>
          <p:nvPr>
            <p:ph type="ftr" sz="quarter" idx="11"/>
          </p:nvPr>
        </p:nvSpPr>
        <p:spPr/>
        <p:txBody>
          <a:bodyPr/>
          <a:lstStyle/>
          <a:p>
            <a:endParaRPr lang="ne-NP"/>
          </a:p>
        </p:txBody>
      </p:sp>
      <p:sp>
        <p:nvSpPr>
          <p:cNvPr id="7" name="Slide Number Placeholder 6"/>
          <p:cNvSpPr>
            <a:spLocks noGrp="1"/>
          </p:cNvSpPr>
          <p:nvPr>
            <p:ph type="sldNum" sz="quarter" idx="12"/>
          </p:nvPr>
        </p:nvSpPr>
        <p:spPr/>
        <p:txBody>
          <a:bodyPr/>
          <a:lstStyle/>
          <a:p>
            <a:fld id="{8A21B8E2-859B-4A37-8AEC-111A363A533B}" type="slidenum">
              <a:rPr lang="ne-NP" smtClean="0"/>
              <a:t>‹#›</a:t>
            </a:fld>
            <a:endParaRPr lang="ne-NP"/>
          </a:p>
        </p:txBody>
      </p:sp>
    </p:spTree>
    <p:extLst>
      <p:ext uri="{BB962C8B-B14F-4D97-AF65-F5344CB8AC3E}">
        <p14:creationId xmlns:p14="http://schemas.microsoft.com/office/powerpoint/2010/main" val="27687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F90F2-DE4B-4387-8E6A-5AABF6AB2F38}" type="datetimeFigureOut">
              <a:rPr lang="ne-NP" smtClean="0"/>
              <a:t>12/22/2024</a:t>
            </a:fld>
            <a:endParaRPr lang="ne-NP"/>
          </a:p>
        </p:txBody>
      </p:sp>
      <p:sp>
        <p:nvSpPr>
          <p:cNvPr id="8" name="Footer Placeholder 7"/>
          <p:cNvSpPr>
            <a:spLocks noGrp="1"/>
          </p:cNvSpPr>
          <p:nvPr>
            <p:ph type="ftr" sz="quarter" idx="11"/>
          </p:nvPr>
        </p:nvSpPr>
        <p:spPr/>
        <p:txBody>
          <a:bodyPr/>
          <a:lstStyle/>
          <a:p>
            <a:endParaRPr lang="ne-NP"/>
          </a:p>
        </p:txBody>
      </p:sp>
      <p:sp>
        <p:nvSpPr>
          <p:cNvPr id="9" name="Slide Number Placeholder 8"/>
          <p:cNvSpPr>
            <a:spLocks noGrp="1"/>
          </p:cNvSpPr>
          <p:nvPr>
            <p:ph type="sldNum" sz="quarter" idx="12"/>
          </p:nvPr>
        </p:nvSpPr>
        <p:spPr/>
        <p:txBody>
          <a:bodyPr/>
          <a:lstStyle/>
          <a:p>
            <a:fld id="{8A21B8E2-859B-4A37-8AEC-111A363A533B}" type="slidenum">
              <a:rPr lang="ne-NP" smtClean="0"/>
              <a:t>‹#›</a:t>
            </a:fld>
            <a:endParaRPr lang="ne-NP"/>
          </a:p>
        </p:txBody>
      </p:sp>
    </p:spTree>
    <p:extLst>
      <p:ext uri="{BB962C8B-B14F-4D97-AF65-F5344CB8AC3E}">
        <p14:creationId xmlns:p14="http://schemas.microsoft.com/office/powerpoint/2010/main" val="174588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F90F2-DE4B-4387-8E6A-5AABF6AB2F38}" type="datetimeFigureOut">
              <a:rPr lang="ne-NP" smtClean="0"/>
              <a:t>12/22/2024</a:t>
            </a:fld>
            <a:endParaRPr lang="ne-NP"/>
          </a:p>
        </p:txBody>
      </p:sp>
      <p:sp>
        <p:nvSpPr>
          <p:cNvPr id="4" name="Footer Placeholder 3"/>
          <p:cNvSpPr>
            <a:spLocks noGrp="1"/>
          </p:cNvSpPr>
          <p:nvPr>
            <p:ph type="ftr" sz="quarter" idx="11"/>
          </p:nvPr>
        </p:nvSpPr>
        <p:spPr/>
        <p:txBody>
          <a:bodyPr/>
          <a:lstStyle/>
          <a:p>
            <a:endParaRPr lang="ne-NP"/>
          </a:p>
        </p:txBody>
      </p:sp>
      <p:sp>
        <p:nvSpPr>
          <p:cNvPr id="5" name="Slide Number Placeholder 4"/>
          <p:cNvSpPr>
            <a:spLocks noGrp="1"/>
          </p:cNvSpPr>
          <p:nvPr>
            <p:ph type="sldNum" sz="quarter" idx="12"/>
          </p:nvPr>
        </p:nvSpPr>
        <p:spPr/>
        <p:txBody>
          <a:bodyPr/>
          <a:lstStyle/>
          <a:p>
            <a:fld id="{8A21B8E2-859B-4A37-8AEC-111A363A533B}" type="slidenum">
              <a:rPr lang="ne-NP" smtClean="0"/>
              <a:t>‹#›</a:t>
            </a:fld>
            <a:endParaRPr lang="ne-NP"/>
          </a:p>
        </p:txBody>
      </p:sp>
    </p:spTree>
    <p:extLst>
      <p:ext uri="{BB962C8B-B14F-4D97-AF65-F5344CB8AC3E}">
        <p14:creationId xmlns:p14="http://schemas.microsoft.com/office/powerpoint/2010/main" val="170436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F90F2-DE4B-4387-8E6A-5AABF6AB2F38}" type="datetimeFigureOut">
              <a:rPr lang="ne-NP" smtClean="0"/>
              <a:t>12/22/2024</a:t>
            </a:fld>
            <a:endParaRPr lang="ne-NP"/>
          </a:p>
        </p:txBody>
      </p:sp>
      <p:sp>
        <p:nvSpPr>
          <p:cNvPr id="3" name="Footer Placeholder 2"/>
          <p:cNvSpPr>
            <a:spLocks noGrp="1"/>
          </p:cNvSpPr>
          <p:nvPr>
            <p:ph type="ftr" sz="quarter" idx="11"/>
          </p:nvPr>
        </p:nvSpPr>
        <p:spPr/>
        <p:txBody>
          <a:bodyPr/>
          <a:lstStyle/>
          <a:p>
            <a:endParaRPr lang="ne-NP"/>
          </a:p>
        </p:txBody>
      </p:sp>
      <p:sp>
        <p:nvSpPr>
          <p:cNvPr id="4" name="Slide Number Placeholder 3"/>
          <p:cNvSpPr>
            <a:spLocks noGrp="1"/>
          </p:cNvSpPr>
          <p:nvPr>
            <p:ph type="sldNum" sz="quarter" idx="12"/>
          </p:nvPr>
        </p:nvSpPr>
        <p:spPr/>
        <p:txBody>
          <a:bodyPr/>
          <a:lstStyle/>
          <a:p>
            <a:fld id="{8A21B8E2-859B-4A37-8AEC-111A363A533B}" type="slidenum">
              <a:rPr lang="ne-NP" smtClean="0"/>
              <a:t>‹#›</a:t>
            </a:fld>
            <a:endParaRPr lang="ne-NP"/>
          </a:p>
        </p:txBody>
      </p:sp>
    </p:spTree>
    <p:extLst>
      <p:ext uri="{BB962C8B-B14F-4D97-AF65-F5344CB8AC3E}">
        <p14:creationId xmlns:p14="http://schemas.microsoft.com/office/powerpoint/2010/main" val="263124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F90F2-DE4B-4387-8E6A-5AABF6AB2F38}" type="datetimeFigureOut">
              <a:rPr lang="ne-NP" smtClean="0"/>
              <a:t>12/22/2024</a:t>
            </a:fld>
            <a:endParaRPr lang="ne-NP"/>
          </a:p>
        </p:txBody>
      </p:sp>
      <p:sp>
        <p:nvSpPr>
          <p:cNvPr id="6" name="Footer Placeholder 5"/>
          <p:cNvSpPr>
            <a:spLocks noGrp="1"/>
          </p:cNvSpPr>
          <p:nvPr>
            <p:ph type="ftr" sz="quarter" idx="11"/>
          </p:nvPr>
        </p:nvSpPr>
        <p:spPr/>
        <p:txBody>
          <a:bodyPr/>
          <a:lstStyle/>
          <a:p>
            <a:endParaRPr lang="ne-NP"/>
          </a:p>
        </p:txBody>
      </p:sp>
      <p:sp>
        <p:nvSpPr>
          <p:cNvPr id="7" name="Slide Number Placeholder 6"/>
          <p:cNvSpPr>
            <a:spLocks noGrp="1"/>
          </p:cNvSpPr>
          <p:nvPr>
            <p:ph type="sldNum" sz="quarter" idx="12"/>
          </p:nvPr>
        </p:nvSpPr>
        <p:spPr/>
        <p:txBody>
          <a:bodyPr/>
          <a:lstStyle/>
          <a:p>
            <a:fld id="{8A21B8E2-859B-4A37-8AEC-111A363A533B}" type="slidenum">
              <a:rPr lang="ne-NP" smtClean="0"/>
              <a:t>‹#›</a:t>
            </a:fld>
            <a:endParaRPr lang="ne-NP"/>
          </a:p>
        </p:txBody>
      </p:sp>
    </p:spTree>
    <p:extLst>
      <p:ext uri="{BB962C8B-B14F-4D97-AF65-F5344CB8AC3E}">
        <p14:creationId xmlns:p14="http://schemas.microsoft.com/office/powerpoint/2010/main" val="349481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F90F2-DE4B-4387-8E6A-5AABF6AB2F38}" type="datetimeFigureOut">
              <a:rPr lang="ne-NP" smtClean="0"/>
              <a:t>12/22/2024</a:t>
            </a:fld>
            <a:endParaRPr lang="ne-NP"/>
          </a:p>
        </p:txBody>
      </p:sp>
      <p:sp>
        <p:nvSpPr>
          <p:cNvPr id="6" name="Footer Placeholder 5"/>
          <p:cNvSpPr>
            <a:spLocks noGrp="1"/>
          </p:cNvSpPr>
          <p:nvPr>
            <p:ph type="ftr" sz="quarter" idx="11"/>
          </p:nvPr>
        </p:nvSpPr>
        <p:spPr/>
        <p:txBody>
          <a:bodyPr/>
          <a:lstStyle/>
          <a:p>
            <a:endParaRPr lang="ne-NP"/>
          </a:p>
        </p:txBody>
      </p:sp>
      <p:sp>
        <p:nvSpPr>
          <p:cNvPr id="7" name="Slide Number Placeholder 6"/>
          <p:cNvSpPr>
            <a:spLocks noGrp="1"/>
          </p:cNvSpPr>
          <p:nvPr>
            <p:ph type="sldNum" sz="quarter" idx="12"/>
          </p:nvPr>
        </p:nvSpPr>
        <p:spPr/>
        <p:txBody>
          <a:bodyPr/>
          <a:lstStyle/>
          <a:p>
            <a:fld id="{8A21B8E2-859B-4A37-8AEC-111A363A533B}" type="slidenum">
              <a:rPr lang="ne-NP" smtClean="0"/>
              <a:t>‹#›</a:t>
            </a:fld>
            <a:endParaRPr lang="ne-NP"/>
          </a:p>
        </p:txBody>
      </p:sp>
    </p:spTree>
    <p:extLst>
      <p:ext uri="{BB962C8B-B14F-4D97-AF65-F5344CB8AC3E}">
        <p14:creationId xmlns:p14="http://schemas.microsoft.com/office/powerpoint/2010/main" val="228441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21F90F2-DE4B-4387-8E6A-5AABF6AB2F38}" type="datetimeFigureOut">
              <a:rPr lang="ne-NP" smtClean="0"/>
              <a:t>12/22/2024</a:t>
            </a:fld>
            <a:endParaRPr lang="ne-NP"/>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ne-NP"/>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A21B8E2-859B-4A37-8AEC-111A363A533B}" type="slidenum">
              <a:rPr lang="ne-NP" smtClean="0"/>
              <a:t>‹#›</a:t>
            </a:fld>
            <a:endParaRPr lang="ne-NP"/>
          </a:p>
        </p:txBody>
      </p:sp>
    </p:spTree>
    <p:extLst>
      <p:ext uri="{BB962C8B-B14F-4D97-AF65-F5344CB8AC3E}">
        <p14:creationId xmlns:p14="http://schemas.microsoft.com/office/powerpoint/2010/main" val="11726471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2D17-F7C0-C832-E3AC-694451F61734}"/>
              </a:ext>
            </a:extLst>
          </p:cNvPr>
          <p:cNvSpPr>
            <a:spLocks noGrp="1"/>
          </p:cNvSpPr>
          <p:nvPr>
            <p:ph type="ctrTitle"/>
          </p:nvPr>
        </p:nvSpPr>
        <p:spPr/>
        <p:txBody>
          <a:bodyPr/>
          <a:lstStyle/>
          <a:p>
            <a:r>
              <a:rPr lang="en-US" dirty="0"/>
              <a:t>Fixtures</a:t>
            </a:r>
            <a:endParaRPr lang="ne-NP" dirty="0"/>
          </a:p>
        </p:txBody>
      </p:sp>
      <p:sp>
        <p:nvSpPr>
          <p:cNvPr id="3" name="Subtitle 2">
            <a:extLst>
              <a:ext uri="{FF2B5EF4-FFF2-40B4-BE49-F238E27FC236}">
                <a16:creationId xmlns:a16="http://schemas.microsoft.com/office/drawing/2014/main" id="{B2D3BE00-2569-5287-8219-CA31F163EAB4}"/>
              </a:ext>
            </a:extLst>
          </p:cNvPr>
          <p:cNvSpPr>
            <a:spLocks noGrp="1"/>
          </p:cNvSpPr>
          <p:nvPr>
            <p:ph type="subTitle" idx="1"/>
          </p:nvPr>
        </p:nvSpPr>
        <p:spPr/>
        <p:txBody>
          <a:bodyPr/>
          <a:lstStyle/>
          <a:p>
            <a:r>
              <a:rPr lang="en-US" dirty="0"/>
              <a:t>Django mastery in Nepali </a:t>
            </a:r>
            <a:endParaRPr lang="ne-NP" dirty="0"/>
          </a:p>
        </p:txBody>
      </p:sp>
    </p:spTree>
    <p:extLst>
      <p:ext uri="{BB962C8B-B14F-4D97-AF65-F5344CB8AC3E}">
        <p14:creationId xmlns:p14="http://schemas.microsoft.com/office/powerpoint/2010/main" val="247943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2B6C50-5B9A-6456-BF80-64B1585FE23D}"/>
              </a:ext>
            </a:extLst>
          </p:cNvPr>
          <p:cNvSpPr txBox="1"/>
          <p:nvPr/>
        </p:nvSpPr>
        <p:spPr>
          <a:xfrm>
            <a:off x="312821" y="207820"/>
            <a:ext cx="6216316" cy="1569660"/>
          </a:xfrm>
          <a:prstGeom prst="rect">
            <a:avLst/>
          </a:prstGeom>
          <a:noFill/>
        </p:spPr>
        <p:txBody>
          <a:bodyPr wrap="square">
            <a:spAutoFit/>
          </a:bodyPr>
          <a:lstStyle/>
          <a:p>
            <a:r>
              <a:rPr lang="en-US" sz="2400" b="1" i="1" dirty="0"/>
              <a:t>What is a fixture?</a:t>
            </a:r>
          </a:p>
          <a:p>
            <a:r>
              <a:rPr lang="en-US" dirty="0"/>
              <a:t>A fixture is a collection of files that contain the serialized contents of the database. Each fixture has a unique name, and the files that comprise the fixture can be distributed over multiple directories, in multiple applications.</a:t>
            </a:r>
          </a:p>
        </p:txBody>
      </p:sp>
      <p:sp>
        <p:nvSpPr>
          <p:cNvPr id="7" name="TextBox 6">
            <a:extLst>
              <a:ext uri="{FF2B5EF4-FFF2-40B4-BE49-F238E27FC236}">
                <a16:creationId xmlns:a16="http://schemas.microsoft.com/office/drawing/2014/main" id="{27A14E5A-6D8A-6CF3-369E-D9034A58D196}"/>
              </a:ext>
            </a:extLst>
          </p:cNvPr>
          <p:cNvSpPr txBox="1"/>
          <p:nvPr/>
        </p:nvSpPr>
        <p:spPr>
          <a:xfrm>
            <a:off x="312822" y="1633102"/>
            <a:ext cx="6216316" cy="1292662"/>
          </a:xfrm>
          <a:prstGeom prst="rect">
            <a:avLst/>
          </a:prstGeom>
          <a:noFill/>
        </p:spPr>
        <p:txBody>
          <a:bodyPr wrap="square">
            <a:spAutoFit/>
          </a:bodyPr>
          <a:lstStyle/>
          <a:p>
            <a:r>
              <a:rPr lang="en-US" sz="2400" b="1" i="1" dirty="0"/>
              <a:t>How to produce a fixture?</a:t>
            </a:r>
          </a:p>
          <a:p>
            <a:r>
              <a:rPr lang="en-US" dirty="0"/>
              <a:t>Fixtures can be generated by </a:t>
            </a:r>
            <a:r>
              <a:rPr lang="en-US" dirty="0">
                <a:solidFill>
                  <a:srgbClr val="FF0000"/>
                </a:solidFill>
                <a:highlight>
                  <a:srgbClr val="FFFF00"/>
                </a:highlight>
                <a:latin typeface="Verdana" panose="020B0604030504040204" pitchFamily="34" charset="0"/>
                <a:ea typeface="Verdana" panose="020B0604030504040204" pitchFamily="34" charset="0"/>
              </a:rPr>
              <a:t>manage.py </a:t>
            </a:r>
            <a:r>
              <a:rPr lang="en-US" dirty="0" err="1">
                <a:solidFill>
                  <a:srgbClr val="FF0000"/>
                </a:solidFill>
                <a:highlight>
                  <a:srgbClr val="FFFF00"/>
                </a:highlight>
                <a:latin typeface="Verdana" panose="020B0604030504040204" pitchFamily="34" charset="0"/>
                <a:ea typeface="Verdana" panose="020B0604030504040204" pitchFamily="34" charset="0"/>
              </a:rPr>
              <a:t>dumpdata</a:t>
            </a:r>
            <a:r>
              <a:rPr lang="en-US" dirty="0"/>
              <a:t>. It’s also possible to generate custom fixtures by directly using </a:t>
            </a:r>
            <a:r>
              <a:rPr lang="en-US" dirty="0">
                <a:solidFill>
                  <a:srgbClr val="FF0000"/>
                </a:solidFill>
                <a:highlight>
                  <a:srgbClr val="FFFF00"/>
                </a:highlight>
                <a:latin typeface="Verdana" panose="020B0604030504040204" pitchFamily="34" charset="0"/>
                <a:ea typeface="Verdana" panose="020B0604030504040204" pitchFamily="34" charset="0"/>
              </a:rPr>
              <a:t>serialization</a:t>
            </a:r>
            <a:r>
              <a:rPr lang="en-US" dirty="0"/>
              <a:t> tools or even by handwriting them.</a:t>
            </a:r>
          </a:p>
        </p:txBody>
      </p:sp>
      <p:sp>
        <p:nvSpPr>
          <p:cNvPr id="9" name="TextBox 8">
            <a:extLst>
              <a:ext uri="{FF2B5EF4-FFF2-40B4-BE49-F238E27FC236}">
                <a16:creationId xmlns:a16="http://schemas.microsoft.com/office/drawing/2014/main" id="{00A2F868-8FA2-9BD5-3856-A166423AA4DB}"/>
              </a:ext>
            </a:extLst>
          </p:cNvPr>
          <p:cNvSpPr txBox="1"/>
          <p:nvPr/>
        </p:nvSpPr>
        <p:spPr>
          <a:xfrm>
            <a:off x="300790" y="2781386"/>
            <a:ext cx="5959642" cy="2215991"/>
          </a:xfrm>
          <a:prstGeom prst="rect">
            <a:avLst/>
          </a:prstGeom>
          <a:noFill/>
        </p:spPr>
        <p:txBody>
          <a:bodyPr wrap="square">
            <a:spAutoFit/>
          </a:bodyPr>
          <a:lstStyle/>
          <a:p>
            <a:r>
              <a:rPr lang="en-US" sz="2400" b="1" i="1" dirty="0"/>
              <a:t>How to use a fixture?</a:t>
            </a:r>
          </a:p>
          <a:p>
            <a:r>
              <a:rPr lang="en-US" dirty="0"/>
              <a:t>Fixtures can be used to pre-populate database with data for tests:</a:t>
            </a:r>
          </a:p>
          <a:p>
            <a:r>
              <a:rPr lang="en-US" sz="2000" dirty="0">
                <a:solidFill>
                  <a:schemeClr val="bg2"/>
                </a:solidFill>
                <a:highlight>
                  <a:srgbClr val="000080"/>
                </a:highlight>
                <a:latin typeface="Courier New" panose="02070309020205020404" pitchFamily="49" charset="0"/>
                <a:cs typeface="Courier New" panose="02070309020205020404" pitchFamily="49" charset="0"/>
              </a:rPr>
              <a:t>class </a:t>
            </a:r>
            <a:r>
              <a:rPr lang="en-US" sz="2000" dirty="0" err="1">
                <a:solidFill>
                  <a:schemeClr val="bg2"/>
                </a:solidFill>
                <a:highlight>
                  <a:srgbClr val="000080"/>
                </a:highlight>
                <a:latin typeface="Courier New" panose="02070309020205020404" pitchFamily="49" charset="0"/>
                <a:cs typeface="Courier New" panose="02070309020205020404" pitchFamily="49" charset="0"/>
              </a:rPr>
              <a:t>MyTestCase</a:t>
            </a:r>
            <a:r>
              <a:rPr lang="en-US" sz="2000" dirty="0">
                <a:solidFill>
                  <a:schemeClr val="bg2"/>
                </a:solidFill>
                <a:highlight>
                  <a:srgbClr val="000080"/>
                </a:highlight>
                <a:latin typeface="Courier New" panose="02070309020205020404" pitchFamily="49" charset="0"/>
                <a:cs typeface="Courier New" panose="02070309020205020404" pitchFamily="49" charset="0"/>
              </a:rPr>
              <a:t>(</a:t>
            </a:r>
            <a:r>
              <a:rPr lang="en-US" sz="2000" dirty="0" err="1">
                <a:solidFill>
                  <a:schemeClr val="bg2"/>
                </a:solidFill>
                <a:highlight>
                  <a:srgbClr val="000080"/>
                </a:highlight>
                <a:latin typeface="Courier New" panose="02070309020205020404" pitchFamily="49" charset="0"/>
                <a:cs typeface="Courier New" panose="02070309020205020404" pitchFamily="49" charset="0"/>
              </a:rPr>
              <a:t>TestCase</a:t>
            </a:r>
            <a:r>
              <a:rPr lang="en-US" sz="2000" dirty="0">
                <a:solidFill>
                  <a:schemeClr val="bg2"/>
                </a:solidFill>
                <a:highlight>
                  <a:srgbClr val="000080"/>
                </a:highlight>
                <a:latin typeface="Courier New" panose="02070309020205020404" pitchFamily="49" charset="0"/>
                <a:cs typeface="Courier New" panose="02070309020205020404" pitchFamily="49" charset="0"/>
              </a:rPr>
              <a:t>):</a:t>
            </a:r>
          </a:p>
          <a:p>
            <a:r>
              <a:rPr lang="en-US" sz="2000" dirty="0">
                <a:solidFill>
                  <a:schemeClr val="bg2"/>
                </a:solidFill>
                <a:highlight>
                  <a:srgbClr val="000080"/>
                </a:highlight>
                <a:latin typeface="Courier New" panose="02070309020205020404" pitchFamily="49" charset="0"/>
                <a:cs typeface="Courier New" panose="02070309020205020404" pitchFamily="49" charset="0"/>
              </a:rPr>
              <a:t>fixtures = ["fixture-label"]</a:t>
            </a:r>
          </a:p>
          <a:p>
            <a:r>
              <a:rPr lang="en-US" dirty="0"/>
              <a:t>or to provide some initial data using the loaddata command:</a:t>
            </a:r>
          </a:p>
          <a:p>
            <a:r>
              <a:rPr lang="en-US" sz="2000" dirty="0">
                <a:solidFill>
                  <a:schemeClr val="bg2"/>
                </a:solidFill>
                <a:highlight>
                  <a:srgbClr val="000080"/>
                </a:highlight>
                <a:latin typeface="Courier New" panose="02070309020205020404" pitchFamily="49" charset="0"/>
                <a:cs typeface="Courier New" panose="02070309020205020404" pitchFamily="49" charset="0"/>
              </a:rPr>
              <a:t>django-admin loaddata &lt;fixture label&gt;</a:t>
            </a:r>
          </a:p>
        </p:txBody>
      </p:sp>
      <p:sp>
        <p:nvSpPr>
          <p:cNvPr id="11" name="TextBox 10">
            <a:extLst>
              <a:ext uri="{FF2B5EF4-FFF2-40B4-BE49-F238E27FC236}">
                <a16:creationId xmlns:a16="http://schemas.microsoft.com/office/drawing/2014/main" id="{94A032C6-5F45-1CFC-05D3-7CAAAEF4E827}"/>
              </a:ext>
            </a:extLst>
          </p:cNvPr>
          <p:cNvSpPr txBox="1"/>
          <p:nvPr/>
        </p:nvSpPr>
        <p:spPr>
          <a:xfrm>
            <a:off x="6272463" y="228789"/>
            <a:ext cx="5678905" cy="4678204"/>
          </a:xfrm>
          <a:prstGeom prst="rect">
            <a:avLst/>
          </a:prstGeom>
          <a:noFill/>
        </p:spPr>
        <p:txBody>
          <a:bodyPr wrap="square">
            <a:spAutoFit/>
          </a:bodyPr>
          <a:lstStyle/>
          <a:p>
            <a:r>
              <a:rPr lang="en-US" sz="2400" b="1" i="1" dirty="0"/>
              <a:t>Where Django looks for fixtures?</a:t>
            </a:r>
          </a:p>
          <a:p>
            <a:r>
              <a:rPr lang="en-US" dirty="0"/>
              <a:t>Django will search in these locations for fixtures:</a:t>
            </a:r>
          </a:p>
          <a:p>
            <a:r>
              <a:rPr lang="en-US" dirty="0"/>
              <a:t>1. In the fixtures directory of every installed application</a:t>
            </a:r>
          </a:p>
          <a:p>
            <a:r>
              <a:rPr lang="en-US" dirty="0"/>
              <a:t>2. In any directory listed in the </a:t>
            </a:r>
            <a:r>
              <a:rPr lang="en-US" dirty="0">
                <a:solidFill>
                  <a:srgbClr val="FF0000"/>
                </a:solidFill>
                <a:highlight>
                  <a:srgbClr val="FFFF00"/>
                </a:highlight>
              </a:rPr>
              <a:t>FIXTURE_DIRS </a:t>
            </a:r>
            <a:r>
              <a:rPr lang="en-US" dirty="0"/>
              <a:t>setting</a:t>
            </a:r>
          </a:p>
          <a:p>
            <a:r>
              <a:rPr lang="en-US" dirty="0"/>
              <a:t>3. In the literal path named by the fixture</a:t>
            </a:r>
          </a:p>
          <a:p>
            <a:r>
              <a:rPr lang="en-US" dirty="0"/>
              <a:t>Django will load any and all fixtures it finds in these locations that match the provided fixture names. If the</a:t>
            </a:r>
          </a:p>
          <a:p>
            <a:r>
              <a:rPr lang="en-US" dirty="0"/>
              <a:t>named fixture has a file extension, only fixtures of that type will be loaded. For example:</a:t>
            </a:r>
          </a:p>
          <a:p>
            <a:r>
              <a:rPr lang="en-US" sz="2000" dirty="0">
                <a:solidFill>
                  <a:schemeClr val="bg1"/>
                </a:solidFill>
                <a:highlight>
                  <a:srgbClr val="000080"/>
                </a:highlight>
                <a:latin typeface="Courier New" panose="02070309020205020404" pitchFamily="49" charset="0"/>
                <a:cs typeface="Courier New" panose="02070309020205020404" pitchFamily="49" charset="0"/>
              </a:rPr>
              <a:t>django-admin loaddata </a:t>
            </a:r>
            <a:r>
              <a:rPr lang="en-US" sz="2000" dirty="0" err="1">
                <a:solidFill>
                  <a:schemeClr val="bg1"/>
                </a:solidFill>
                <a:highlight>
                  <a:srgbClr val="000080"/>
                </a:highlight>
                <a:latin typeface="Courier New" panose="02070309020205020404" pitchFamily="49" charset="0"/>
                <a:cs typeface="Courier New" panose="02070309020205020404" pitchFamily="49" charset="0"/>
              </a:rPr>
              <a:t>mydata.json</a:t>
            </a:r>
            <a:endParaRPr lang="en-US" sz="2000" dirty="0">
              <a:solidFill>
                <a:schemeClr val="bg1"/>
              </a:solidFill>
              <a:highlight>
                <a:srgbClr val="000080"/>
              </a:highlight>
              <a:latin typeface="Courier New" panose="02070309020205020404" pitchFamily="49" charset="0"/>
              <a:cs typeface="Courier New" panose="02070309020205020404" pitchFamily="49" charset="0"/>
            </a:endParaRPr>
          </a:p>
          <a:p>
            <a:r>
              <a:rPr lang="en-US" dirty="0"/>
              <a:t>would only load JSON fixtures called </a:t>
            </a:r>
            <a:r>
              <a:rPr lang="en-US" dirty="0" err="1"/>
              <a:t>mydata</a:t>
            </a:r>
            <a:r>
              <a:rPr lang="en-US" dirty="0"/>
              <a:t>. The fixture extension must correspond to the registered name</a:t>
            </a:r>
          </a:p>
          <a:p>
            <a:r>
              <a:rPr lang="en-US" dirty="0"/>
              <a:t>of a serializer (e.g., </a:t>
            </a:r>
            <a:r>
              <a:rPr lang="en-US" dirty="0" err="1"/>
              <a:t>json</a:t>
            </a:r>
            <a:r>
              <a:rPr lang="en-US" dirty="0"/>
              <a:t> or xml).</a:t>
            </a:r>
          </a:p>
          <a:p>
            <a:r>
              <a:rPr lang="en-US" dirty="0"/>
              <a:t>If you omit the extensions, Django will search all available fixture types for a matching fixture. For example:</a:t>
            </a:r>
          </a:p>
          <a:p>
            <a:r>
              <a:rPr lang="en-US" sz="2000" dirty="0">
                <a:solidFill>
                  <a:schemeClr val="bg1"/>
                </a:solidFill>
                <a:highlight>
                  <a:srgbClr val="000080"/>
                </a:highlight>
                <a:latin typeface="Courier New" panose="02070309020205020404" pitchFamily="49" charset="0"/>
                <a:cs typeface="Courier New" panose="02070309020205020404" pitchFamily="49" charset="0"/>
              </a:rPr>
              <a:t>django-admin loaddata </a:t>
            </a:r>
            <a:r>
              <a:rPr lang="en-US" sz="2000" dirty="0" err="1">
                <a:solidFill>
                  <a:schemeClr val="bg1"/>
                </a:solidFill>
                <a:highlight>
                  <a:srgbClr val="000080"/>
                </a:highlight>
                <a:latin typeface="Courier New" panose="02070309020205020404" pitchFamily="49" charset="0"/>
                <a:cs typeface="Courier New" panose="02070309020205020404" pitchFamily="49" charset="0"/>
              </a:rPr>
              <a:t>mydata</a:t>
            </a:r>
            <a:endParaRPr lang="en-US" sz="2000"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C23CB4F1-D138-2CDC-2631-073A268E9223}"/>
              </a:ext>
            </a:extLst>
          </p:cNvPr>
          <p:cNvSpPr txBox="1"/>
          <p:nvPr/>
        </p:nvSpPr>
        <p:spPr>
          <a:xfrm>
            <a:off x="240633" y="4906993"/>
            <a:ext cx="11710736" cy="1754326"/>
          </a:xfrm>
          <a:prstGeom prst="rect">
            <a:avLst/>
          </a:prstGeom>
          <a:noFill/>
        </p:spPr>
        <p:txBody>
          <a:bodyPr wrap="square">
            <a:spAutoFit/>
          </a:bodyPr>
          <a:lstStyle/>
          <a:p>
            <a:r>
              <a:rPr lang="en-US" dirty="0"/>
              <a:t>would look for any fixture of any fixture type called </a:t>
            </a:r>
            <a:r>
              <a:rPr lang="en-US" dirty="0" err="1"/>
              <a:t>mydata</a:t>
            </a:r>
            <a:r>
              <a:rPr lang="en-US" dirty="0"/>
              <a:t>. If a fixture directory contained </a:t>
            </a:r>
            <a:r>
              <a:rPr lang="en-US" dirty="0" err="1"/>
              <a:t>mydata.json</a:t>
            </a:r>
            <a:r>
              <a:rPr lang="en-US" dirty="0"/>
              <a:t>, that fixture would be loaded as a JSON fixture. The fixtures that are named can include directory components. These directories will be included in the search path. For example:</a:t>
            </a:r>
          </a:p>
          <a:p>
            <a:r>
              <a:rPr lang="en-US" dirty="0">
                <a:solidFill>
                  <a:schemeClr val="bg1"/>
                </a:solidFill>
                <a:highlight>
                  <a:srgbClr val="000080"/>
                </a:highlight>
                <a:latin typeface="Courier New" panose="02070309020205020404" pitchFamily="49" charset="0"/>
                <a:cs typeface="Courier New" panose="02070309020205020404" pitchFamily="49" charset="0"/>
              </a:rPr>
              <a:t>django-admin loaddata foo/bar/</a:t>
            </a:r>
            <a:r>
              <a:rPr lang="en-US" dirty="0" err="1">
                <a:solidFill>
                  <a:schemeClr val="bg1"/>
                </a:solidFill>
                <a:highlight>
                  <a:srgbClr val="000080"/>
                </a:highlight>
                <a:latin typeface="Courier New" panose="02070309020205020404" pitchFamily="49" charset="0"/>
                <a:cs typeface="Courier New" panose="02070309020205020404" pitchFamily="49" charset="0"/>
              </a:rPr>
              <a:t>mydata.json</a:t>
            </a:r>
            <a:endParaRPr lang="en-US" dirty="0">
              <a:solidFill>
                <a:schemeClr val="bg1"/>
              </a:solidFill>
              <a:highlight>
                <a:srgbClr val="000080"/>
              </a:highlight>
              <a:latin typeface="Courier New" panose="02070309020205020404" pitchFamily="49" charset="0"/>
              <a:cs typeface="Courier New" panose="02070309020205020404" pitchFamily="49" charset="0"/>
            </a:endParaRPr>
          </a:p>
          <a:p>
            <a:r>
              <a:rPr lang="en-US" dirty="0"/>
              <a:t>would search &lt;</a:t>
            </a:r>
            <a:r>
              <a:rPr lang="en-US" dirty="0" err="1"/>
              <a:t>app_label</a:t>
            </a:r>
            <a:r>
              <a:rPr lang="en-US" dirty="0"/>
              <a:t>&gt;/fixtures/foo/bar/</a:t>
            </a:r>
            <a:r>
              <a:rPr lang="en-US" dirty="0" err="1"/>
              <a:t>mydata.json</a:t>
            </a:r>
            <a:r>
              <a:rPr lang="en-US" dirty="0"/>
              <a:t> for each installed application, &lt;</a:t>
            </a:r>
            <a:r>
              <a:rPr lang="en-US" dirty="0" err="1"/>
              <a:t>dirname</a:t>
            </a:r>
            <a:r>
              <a:rPr lang="en-US" dirty="0"/>
              <a:t>&gt;/foo/bar/</a:t>
            </a:r>
            <a:r>
              <a:rPr lang="en-US" dirty="0" err="1"/>
              <a:t>mydata.json</a:t>
            </a:r>
            <a:r>
              <a:rPr lang="en-US" dirty="0"/>
              <a:t> for each directory in FIXTURE_DIRS, and the literal path foo/bar/</a:t>
            </a:r>
            <a:r>
              <a:rPr lang="en-US" dirty="0" err="1"/>
              <a:t>mydata.json</a:t>
            </a:r>
            <a:r>
              <a:rPr lang="en-US" dirty="0"/>
              <a:t>.</a:t>
            </a:r>
            <a:endParaRPr lang="ne-NP" dirty="0"/>
          </a:p>
        </p:txBody>
      </p:sp>
    </p:spTree>
    <p:extLst>
      <p:ext uri="{BB962C8B-B14F-4D97-AF65-F5344CB8AC3E}">
        <p14:creationId xmlns:p14="http://schemas.microsoft.com/office/powerpoint/2010/main" val="333776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E50A3-571C-D46C-C093-4F1B79427E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A7E92E-439F-B50D-877C-247D08B5B8C9}"/>
              </a:ext>
            </a:extLst>
          </p:cNvPr>
          <p:cNvSpPr txBox="1"/>
          <p:nvPr/>
        </p:nvSpPr>
        <p:spPr>
          <a:xfrm>
            <a:off x="176463" y="160201"/>
            <a:ext cx="11662611" cy="3231654"/>
          </a:xfrm>
          <a:prstGeom prst="rect">
            <a:avLst/>
          </a:prstGeom>
          <a:noFill/>
        </p:spPr>
        <p:txBody>
          <a:bodyPr wrap="square">
            <a:spAutoFit/>
          </a:bodyPr>
          <a:lstStyle/>
          <a:p>
            <a:r>
              <a:rPr lang="en-US" sz="2400" b="1" i="1" dirty="0"/>
              <a:t>Fixtures loading order</a:t>
            </a:r>
          </a:p>
          <a:p>
            <a:r>
              <a:rPr lang="en-US" dirty="0">
                <a:latin typeface="Vrinda" panose="020B0502040204020203" pitchFamily="34" charset="0"/>
                <a:cs typeface="Vrinda" panose="020B0502040204020203" pitchFamily="34" charset="0"/>
              </a:rPr>
              <a:t>Multiple fixtures can be specified in the same invocation. For example:</a:t>
            </a:r>
          </a:p>
          <a:p>
            <a:r>
              <a:rPr lang="en-US" dirty="0">
                <a:latin typeface="Courier New" panose="02070309020205020404" pitchFamily="49" charset="0"/>
                <a:cs typeface="Courier New" panose="02070309020205020404" pitchFamily="49" charset="0"/>
              </a:rPr>
              <a:t>django-admin loaddata mammals birds insects</a:t>
            </a:r>
          </a:p>
          <a:p>
            <a:r>
              <a:rPr lang="en-US" dirty="0"/>
              <a:t>or in a test case class:</a:t>
            </a: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AnimalTestCase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TestCase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fixtures = ["mammals", "birds", "insects"]</a:t>
            </a:r>
          </a:p>
          <a:p>
            <a:r>
              <a:rPr lang="en-US" dirty="0">
                <a:latin typeface="Vrinda" panose="020B0502040204020203" pitchFamily="34" charset="0"/>
                <a:cs typeface="Vrinda" panose="020B0502040204020203" pitchFamily="34" charset="0"/>
              </a:rPr>
              <a:t>The order in which fixtures are loaded follows the order in which they are listed, whether it’s when using the management command or when listing them in the test case class as shown above. In these examples, all the fixtures named mammals from all applications (in the order in which applications are defined in INSTALLED_APPS) will be loaded first. Subsequently, all the birds fixtures will be loaded, followed by all the insects fixtures.</a:t>
            </a:r>
          </a:p>
        </p:txBody>
      </p:sp>
      <p:sp>
        <p:nvSpPr>
          <p:cNvPr id="5" name="TextBox 4">
            <a:extLst>
              <a:ext uri="{FF2B5EF4-FFF2-40B4-BE49-F238E27FC236}">
                <a16:creationId xmlns:a16="http://schemas.microsoft.com/office/drawing/2014/main" id="{4066E7CD-1E6A-75A3-7D16-EEA0EE3762C3}"/>
              </a:ext>
            </a:extLst>
          </p:cNvPr>
          <p:cNvSpPr txBox="1"/>
          <p:nvPr/>
        </p:nvSpPr>
        <p:spPr>
          <a:xfrm>
            <a:off x="176464" y="3231435"/>
            <a:ext cx="11614484" cy="1569660"/>
          </a:xfrm>
          <a:prstGeom prst="rect">
            <a:avLst/>
          </a:prstGeom>
          <a:noFill/>
        </p:spPr>
        <p:txBody>
          <a:bodyPr wrap="square">
            <a:spAutoFit/>
          </a:bodyPr>
          <a:lstStyle/>
          <a:p>
            <a:r>
              <a:rPr lang="en-US" sz="2400" b="1" i="1" dirty="0"/>
              <a:t>How fixtures are saved to the database?</a:t>
            </a:r>
          </a:p>
          <a:p>
            <a:r>
              <a:rPr lang="en-US" dirty="0">
                <a:latin typeface="Vrinda" panose="020B0502040204020203" pitchFamily="34" charset="0"/>
                <a:cs typeface="Vrinda" panose="020B0502040204020203" pitchFamily="34" charset="0"/>
              </a:rPr>
              <a:t>When fixture files are processed, the data is saved to the database as is. Model defined save() methods are not called, and any </a:t>
            </a:r>
            <a:r>
              <a:rPr lang="en-US" dirty="0" err="1">
                <a:latin typeface="Vrinda" panose="020B0502040204020203" pitchFamily="34" charset="0"/>
                <a:cs typeface="Vrinda" panose="020B0502040204020203" pitchFamily="34" charset="0"/>
              </a:rPr>
              <a:t>pre_save</a:t>
            </a:r>
            <a:r>
              <a:rPr lang="en-US" dirty="0">
                <a:latin typeface="Vrinda" panose="020B0502040204020203" pitchFamily="34" charset="0"/>
                <a:cs typeface="Vrinda" panose="020B0502040204020203" pitchFamily="34" charset="0"/>
              </a:rPr>
              <a:t> or </a:t>
            </a:r>
            <a:r>
              <a:rPr lang="en-US" dirty="0" err="1">
                <a:latin typeface="Vrinda" panose="020B0502040204020203" pitchFamily="34" charset="0"/>
                <a:cs typeface="Vrinda" panose="020B0502040204020203" pitchFamily="34" charset="0"/>
              </a:rPr>
              <a:t>post_save</a:t>
            </a:r>
            <a:r>
              <a:rPr lang="en-US" dirty="0">
                <a:latin typeface="Vrinda" panose="020B0502040204020203" pitchFamily="34" charset="0"/>
                <a:cs typeface="Vrinda" panose="020B0502040204020203" pitchFamily="34" charset="0"/>
              </a:rPr>
              <a:t> signals will be called with raw=True since the instance only contains attributes that are local to the model. You may, for example, want to disable handlers that access related fields that aren’t present during fixture loading and would otherwise raise an exception:</a:t>
            </a:r>
            <a:endParaRPr lang="ne-NP" dirty="0">
              <a:latin typeface="Vrinda" panose="020B0502040204020203" pitchFamily="34" charset="0"/>
            </a:endParaRPr>
          </a:p>
        </p:txBody>
      </p:sp>
      <p:sp>
        <p:nvSpPr>
          <p:cNvPr id="7" name="TextBox 6">
            <a:extLst>
              <a:ext uri="{FF2B5EF4-FFF2-40B4-BE49-F238E27FC236}">
                <a16:creationId xmlns:a16="http://schemas.microsoft.com/office/drawing/2014/main" id="{322152F4-744E-2509-DA6F-EDC2BFA3B8FE}"/>
              </a:ext>
            </a:extLst>
          </p:cNvPr>
          <p:cNvSpPr txBox="1"/>
          <p:nvPr/>
        </p:nvSpPr>
        <p:spPr>
          <a:xfrm>
            <a:off x="336884" y="4624633"/>
            <a:ext cx="9192126" cy="2062103"/>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django.db.models.signals</a:t>
            </a:r>
            <a:r>
              <a:rPr lang="en-US" sz="1600" dirty="0">
                <a:latin typeface="Courier New" panose="02070309020205020404" pitchFamily="49" charset="0"/>
                <a:cs typeface="Courier New" panose="02070309020205020404" pitchFamily="49" charset="0"/>
              </a:rPr>
              <a:t> import </a:t>
            </a:r>
            <a:r>
              <a:rPr lang="en-US" sz="1600" dirty="0" err="1">
                <a:latin typeface="Courier New" panose="02070309020205020404" pitchFamily="49" charset="0"/>
                <a:cs typeface="Courier New" panose="02070309020205020404" pitchFamily="49" charset="0"/>
              </a:rPr>
              <a:t>post_save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from .models import </a:t>
            </a:r>
            <a:r>
              <a:rPr lang="en-US" sz="1600" dirty="0" err="1">
                <a:latin typeface="Courier New" panose="02070309020205020404" pitchFamily="49" charset="0"/>
                <a:cs typeface="Courier New" panose="02070309020205020404" pitchFamily="49" charset="0"/>
              </a:rPr>
              <a:t>MyModel</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my_handler</a:t>
            </a:r>
            <a:r>
              <a:rPr lang="en-US" sz="1600" dirty="0">
                <a:latin typeface="Courier New" panose="02070309020205020404" pitchFamily="49" charset="0"/>
                <a:cs typeface="Courier New" panose="02070309020205020404" pitchFamily="49" charset="0"/>
              </a:rPr>
              <a:t>(**kwargs):</a:t>
            </a:r>
          </a:p>
          <a:p>
            <a:r>
              <a:rPr lang="en-US" sz="1600" dirty="0">
                <a:latin typeface="Courier New" panose="02070309020205020404" pitchFamily="49" charset="0"/>
                <a:cs typeface="Courier New" panose="02070309020205020404" pitchFamily="49" charset="0"/>
              </a:rPr>
              <a:t>	# disable the handler during fixture loading</a:t>
            </a:r>
          </a:p>
          <a:p>
            <a:r>
              <a:rPr lang="en-US" sz="1600" dirty="0">
                <a:latin typeface="Courier New" panose="02070309020205020404" pitchFamily="49" charset="0"/>
                <a:cs typeface="Courier New" panose="02070309020205020404" pitchFamily="49" charset="0"/>
              </a:rPr>
              <a:t>	if kwargs["raw"]:</a:t>
            </a:r>
          </a:p>
          <a:p>
            <a:r>
              <a:rPr lang="en-US" sz="1600" dirty="0">
                <a:latin typeface="Courier New" panose="02070309020205020404" pitchFamily="49" charset="0"/>
                <a:cs typeface="Courier New" panose="02070309020205020404" pitchFamily="49" charset="0"/>
              </a:rPr>
              <a:t>		return</a:t>
            </a:r>
          </a:p>
          <a:p>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post_save.connect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my_handler</a:t>
            </a:r>
            <a:r>
              <a:rPr lang="en-US" sz="1600" dirty="0">
                <a:latin typeface="Courier New" panose="02070309020205020404" pitchFamily="49" charset="0"/>
                <a:cs typeface="Courier New" panose="02070309020205020404" pitchFamily="49" charset="0"/>
              </a:rPr>
              <a:t>, sender=</a:t>
            </a:r>
            <a:r>
              <a:rPr lang="en-US" sz="1600" dirty="0" err="1">
                <a:latin typeface="Courier New" panose="02070309020205020404" pitchFamily="49" charset="0"/>
                <a:cs typeface="Courier New" panose="02070309020205020404" pitchFamily="49" charset="0"/>
              </a:rPr>
              <a:t>MyModel</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6628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88D2-B1CA-111D-F1DF-793EAB7564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8285D2-89E7-4951-CEAA-4BE69C788756}"/>
              </a:ext>
            </a:extLst>
          </p:cNvPr>
          <p:cNvSpPr txBox="1"/>
          <p:nvPr/>
        </p:nvSpPr>
        <p:spPr>
          <a:xfrm>
            <a:off x="320846" y="402428"/>
            <a:ext cx="6882062" cy="4801314"/>
          </a:xfrm>
          <a:prstGeom prst="rect">
            <a:avLst/>
          </a:prstGeom>
          <a:noFill/>
        </p:spPr>
        <p:txBody>
          <a:bodyPr wrap="square">
            <a:spAutoFit/>
          </a:bodyPr>
          <a:lstStyle/>
          <a:p>
            <a:r>
              <a:rPr lang="en-US" dirty="0"/>
              <a:t>You could also write a decorator to encapsulate this logic:</a:t>
            </a:r>
          </a:p>
          <a:p>
            <a:r>
              <a:rPr lang="en-US" dirty="0">
                <a:solidFill>
                  <a:schemeClr val="bg1"/>
                </a:solidFill>
                <a:highlight>
                  <a:srgbClr val="000080"/>
                </a:highlight>
                <a:latin typeface="Courier New" panose="02070309020205020404" pitchFamily="49" charset="0"/>
                <a:cs typeface="Courier New" panose="02070309020205020404" pitchFamily="49" charset="0"/>
              </a:rPr>
              <a:t>from functools import wraps</a:t>
            </a:r>
          </a:p>
          <a:p>
            <a:r>
              <a:rPr lang="en-US" dirty="0">
                <a:solidFill>
                  <a:schemeClr val="bg1"/>
                </a:solidFill>
                <a:highlight>
                  <a:srgbClr val="000080"/>
                </a:highlight>
                <a:latin typeface="Courier New" panose="02070309020205020404" pitchFamily="49" charset="0"/>
                <a:cs typeface="Courier New" panose="02070309020205020404" pitchFamily="49" charset="0"/>
              </a:rPr>
              <a:t>def disable_for_loaddata(signal_handler):</a:t>
            </a:r>
          </a:p>
          <a:p>
            <a:r>
              <a:rPr lang="en-US" dirty="0">
                <a:solidFill>
                  <a:schemeClr val="bg1"/>
                </a:solidFill>
                <a:highlight>
                  <a:srgbClr val="000080"/>
                </a:highlight>
                <a:latin typeface="Courier New" panose="02070309020205020404" pitchFamily="49" charset="0"/>
                <a:cs typeface="Courier New" panose="02070309020205020404" pitchFamily="49" charset="0"/>
              </a:rPr>
              <a:t>	"""</a:t>
            </a:r>
          </a:p>
          <a:p>
            <a:r>
              <a:rPr lang="en-US" dirty="0">
                <a:solidFill>
                  <a:schemeClr val="bg1"/>
                </a:solidFill>
                <a:highlight>
                  <a:srgbClr val="000080"/>
                </a:highlight>
                <a:latin typeface="Courier New" panose="02070309020205020404" pitchFamily="49" charset="0"/>
                <a:cs typeface="Courier New" panose="02070309020205020404" pitchFamily="49" charset="0"/>
              </a:rPr>
              <a:t>	Decorator that turns off signal handlers when 	loading fixture data.</a:t>
            </a:r>
          </a:p>
          <a:p>
            <a:r>
              <a:rPr lang="en-US" dirty="0">
                <a:solidFill>
                  <a:schemeClr val="bg1"/>
                </a:solidFill>
                <a:highlight>
                  <a:srgbClr val="000080"/>
                </a:highlight>
                <a:latin typeface="Courier New" panose="02070309020205020404" pitchFamily="49" charset="0"/>
                <a:cs typeface="Courier New" panose="02070309020205020404" pitchFamily="49" charset="0"/>
              </a:rPr>
              <a:t>	"""</a:t>
            </a:r>
          </a:p>
          <a:p>
            <a:r>
              <a:rPr lang="en-US" dirty="0">
                <a:solidFill>
                  <a:schemeClr val="bg1"/>
                </a:solidFill>
                <a:highlight>
                  <a:srgbClr val="000080"/>
                </a:highlight>
                <a:latin typeface="Courier New" panose="02070309020205020404" pitchFamily="49" charset="0"/>
                <a:cs typeface="Courier New" panose="02070309020205020404" pitchFamily="49" charset="0"/>
              </a:rPr>
              <a:t>	@wraps(signal_handler)</a:t>
            </a:r>
          </a:p>
          <a:p>
            <a:r>
              <a:rPr lang="en-US" dirty="0">
                <a:solidFill>
                  <a:schemeClr val="bg1"/>
                </a:solidFill>
                <a:highlight>
                  <a:srgbClr val="000080"/>
                </a:highlight>
                <a:latin typeface="Courier New" panose="02070309020205020404" pitchFamily="49" charset="0"/>
                <a:cs typeface="Courier New" panose="02070309020205020404" pitchFamily="49" charset="0"/>
              </a:rPr>
              <a:t>	def wrapper(*args, **kwargs):</a:t>
            </a:r>
          </a:p>
          <a:p>
            <a:r>
              <a:rPr lang="en-US" dirty="0">
                <a:solidFill>
                  <a:schemeClr val="bg1"/>
                </a:solidFill>
                <a:highlight>
                  <a:srgbClr val="000080"/>
                </a:highlight>
                <a:latin typeface="Courier New" panose="02070309020205020404" pitchFamily="49" charset="0"/>
                <a:cs typeface="Courier New" panose="02070309020205020404" pitchFamily="49" charset="0"/>
              </a:rPr>
              <a:t>		if kwargs["raw"]:	</a:t>
            </a:r>
          </a:p>
          <a:p>
            <a:r>
              <a:rPr lang="en-US" dirty="0">
                <a:solidFill>
                  <a:schemeClr val="bg1"/>
                </a:solidFill>
                <a:highlight>
                  <a:srgbClr val="000080"/>
                </a:highlight>
                <a:latin typeface="Courier New" panose="02070309020205020404" pitchFamily="49" charset="0"/>
                <a:cs typeface="Courier New" panose="02070309020205020404" pitchFamily="49" charset="0"/>
              </a:rPr>
              <a:t>			return</a:t>
            </a:r>
          </a:p>
          <a:p>
            <a:r>
              <a:rPr lang="en-US" dirty="0">
                <a:solidFill>
                  <a:schemeClr val="bg1"/>
                </a:solidFill>
                <a:highlight>
                  <a:srgbClr val="000080"/>
                </a:highlight>
                <a:latin typeface="Courier New" panose="02070309020205020404" pitchFamily="49" charset="0"/>
                <a:cs typeface="Courier New" panose="02070309020205020404" pitchFamily="49" charset="0"/>
              </a:rPr>
              <a:t>		signal_handler(*args, **kwargs)</a:t>
            </a:r>
          </a:p>
          <a:p>
            <a:r>
              <a:rPr lang="en-US" dirty="0">
                <a:solidFill>
                  <a:schemeClr val="bg1"/>
                </a:solidFill>
                <a:highlight>
                  <a:srgbClr val="000080"/>
                </a:highlight>
                <a:latin typeface="Courier New" panose="02070309020205020404" pitchFamily="49" charset="0"/>
                <a:cs typeface="Courier New" panose="02070309020205020404" pitchFamily="49" charset="0"/>
              </a:rPr>
              <a:t>	return wrapper</a:t>
            </a:r>
          </a:p>
          <a:p>
            <a:r>
              <a:rPr lang="en-US" dirty="0">
                <a:solidFill>
                  <a:schemeClr val="bg1"/>
                </a:solidFill>
                <a:highlight>
                  <a:srgbClr val="000080"/>
                </a:highlight>
                <a:latin typeface="Courier New" panose="02070309020205020404" pitchFamily="49" charset="0"/>
                <a:cs typeface="Courier New" panose="02070309020205020404" pitchFamily="49" charset="0"/>
              </a:rPr>
              <a:t>@disable_for_loaddata</a:t>
            </a:r>
          </a:p>
          <a:p>
            <a:r>
              <a:rPr lang="en-US" dirty="0">
                <a:solidFill>
                  <a:schemeClr val="bg1"/>
                </a:solidFill>
                <a:highlight>
                  <a:srgbClr val="000080"/>
                </a:highlight>
                <a:latin typeface="Courier New" panose="02070309020205020404" pitchFamily="49" charset="0"/>
                <a:cs typeface="Courier New" panose="02070309020205020404" pitchFamily="49" charset="0"/>
              </a:rPr>
              <a:t>def my_handler(**kwargs): ...</a:t>
            </a:r>
          </a:p>
          <a:p>
            <a:r>
              <a:rPr lang="en-US" dirty="0"/>
              <a:t>Just be aware that this logic will disable the signals whenever fixtures are deserialized, not just during loaddata.</a:t>
            </a:r>
          </a:p>
        </p:txBody>
      </p:sp>
      <p:sp>
        <p:nvSpPr>
          <p:cNvPr id="5" name="TextBox 4">
            <a:extLst>
              <a:ext uri="{FF2B5EF4-FFF2-40B4-BE49-F238E27FC236}">
                <a16:creationId xmlns:a16="http://schemas.microsoft.com/office/drawing/2014/main" id="{135E9380-B315-38A5-E96A-DBC7E07CAF5A}"/>
              </a:ext>
            </a:extLst>
          </p:cNvPr>
          <p:cNvSpPr txBox="1"/>
          <p:nvPr/>
        </p:nvSpPr>
        <p:spPr>
          <a:xfrm>
            <a:off x="7379368" y="402428"/>
            <a:ext cx="4571998" cy="4062651"/>
          </a:xfrm>
          <a:prstGeom prst="rect">
            <a:avLst/>
          </a:prstGeom>
          <a:noFill/>
        </p:spPr>
        <p:txBody>
          <a:bodyPr wrap="square">
            <a:spAutoFit/>
          </a:bodyPr>
          <a:lstStyle/>
          <a:p>
            <a:r>
              <a:rPr lang="en-US" sz="2400" b="1" i="1" dirty="0"/>
              <a:t>Database-specific fixtures</a:t>
            </a:r>
          </a:p>
          <a:p>
            <a:r>
              <a:rPr lang="en-US" dirty="0"/>
              <a:t>If you’re in a multi-database setup, you might have fixture data that you want to load onto one database,</a:t>
            </a:r>
          </a:p>
          <a:p>
            <a:r>
              <a:rPr lang="en-US" dirty="0"/>
              <a:t>but not onto another. In this situation, you can add a database identifier into the names of your fixtures.</a:t>
            </a:r>
          </a:p>
          <a:p>
            <a:r>
              <a:rPr lang="en-US" dirty="0"/>
              <a:t>For example, if your </a:t>
            </a:r>
            <a:r>
              <a:rPr lang="en-US" dirty="0">
                <a:solidFill>
                  <a:srgbClr val="FF0000"/>
                </a:solidFill>
                <a:highlight>
                  <a:srgbClr val="FFFF00"/>
                </a:highlight>
              </a:rPr>
              <a:t>DATABASES</a:t>
            </a:r>
            <a:r>
              <a:rPr lang="en-US" dirty="0"/>
              <a:t> setting has a users database defined, name the fixture </a:t>
            </a:r>
            <a:r>
              <a:rPr lang="en-US" dirty="0" err="1">
                <a:solidFill>
                  <a:srgbClr val="FF0000"/>
                </a:solidFill>
                <a:highlight>
                  <a:srgbClr val="FFFF00"/>
                </a:highlight>
              </a:rPr>
              <a:t>mydata.users.json</a:t>
            </a:r>
            <a:endParaRPr lang="en-US" dirty="0">
              <a:solidFill>
                <a:srgbClr val="FF0000"/>
              </a:solidFill>
              <a:highlight>
                <a:srgbClr val="FFFF00"/>
              </a:highlight>
            </a:endParaRPr>
          </a:p>
          <a:p>
            <a:r>
              <a:rPr lang="en-US" dirty="0"/>
              <a:t>or </a:t>
            </a:r>
            <a:r>
              <a:rPr lang="en-US" dirty="0">
                <a:solidFill>
                  <a:srgbClr val="FF0000"/>
                </a:solidFill>
                <a:highlight>
                  <a:srgbClr val="FFFF00"/>
                </a:highlight>
              </a:rPr>
              <a:t>mydata.users.json.gz</a:t>
            </a:r>
            <a:r>
              <a:rPr lang="en-US" dirty="0"/>
              <a:t> and the fixture will only be loaded when you specify you want to load data into</a:t>
            </a:r>
          </a:p>
          <a:p>
            <a:r>
              <a:rPr lang="en-US" dirty="0"/>
              <a:t>the users database.</a:t>
            </a:r>
          </a:p>
        </p:txBody>
      </p:sp>
    </p:spTree>
    <p:extLst>
      <p:ext uri="{BB962C8B-B14F-4D97-AF65-F5344CB8AC3E}">
        <p14:creationId xmlns:p14="http://schemas.microsoft.com/office/powerpoint/2010/main" val="157548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2864E-420B-D2C6-8E74-6C8C34B863F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C8770F5-C57F-A2BC-EADB-0B9F5102C667}"/>
              </a:ext>
            </a:extLst>
          </p:cNvPr>
          <p:cNvSpPr txBox="1"/>
          <p:nvPr/>
        </p:nvSpPr>
        <p:spPr>
          <a:xfrm>
            <a:off x="208546" y="235309"/>
            <a:ext cx="5085349" cy="5632311"/>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"model": "myapp.person",</a:t>
            </a:r>
          </a:p>
          <a:p>
            <a:r>
              <a:rPr lang="en-US" sz="2000" dirty="0">
                <a:latin typeface="Courier New" panose="02070309020205020404" pitchFamily="49" charset="0"/>
                <a:cs typeface="Courier New" panose="02070309020205020404" pitchFamily="49" charset="0"/>
              </a:rPr>
              <a:t>    "pk": 1,</a:t>
            </a:r>
          </a:p>
          <a:p>
            <a:r>
              <a:rPr lang="en-US" sz="2000" dirty="0">
                <a:latin typeface="Courier New" panose="02070309020205020404" pitchFamily="49" charset="0"/>
                <a:cs typeface="Courier New" panose="02070309020205020404" pitchFamily="49" charset="0"/>
              </a:rPr>
              <a:t>    "fields":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first_name</a:t>
            </a:r>
            <a:r>
              <a:rPr lang="en-US" sz="2000" dirty="0">
                <a:latin typeface="Courier New" panose="02070309020205020404" pitchFamily="49" charset="0"/>
                <a:cs typeface="Courier New" panose="02070309020205020404" pitchFamily="49" charset="0"/>
              </a:rPr>
              <a:t>": "John",</a:t>
            </a:r>
          </a:p>
          <a:p>
            <a:r>
              <a:rPr lang="en-US" sz="2000" dirty="0">
                <a:latin typeface="Courier New" panose="02070309020205020404" pitchFamily="49" charset="0"/>
                <a:cs typeface="Courier New" panose="02070309020205020404" pitchFamily="49" charset="0"/>
              </a:rPr>
              <a:t>      "last_name": "Lennon"</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"model": "myapp.person",</a:t>
            </a:r>
          </a:p>
          <a:p>
            <a:r>
              <a:rPr lang="en-US" sz="2000" dirty="0">
                <a:latin typeface="Courier New" panose="02070309020205020404" pitchFamily="49" charset="0"/>
                <a:cs typeface="Courier New" panose="02070309020205020404" pitchFamily="49" charset="0"/>
              </a:rPr>
              <a:t>    "pk": 2,</a:t>
            </a:r>
          </a:p>
          <a:p>
            <a:r>
              <a:rPr lang="en-US" sz="2000" dirty="0">
                <a:latin typeface="Courier New" panose="02070309020205020404" pitchFamily="49" charset="0"/>
                <a:cs typeface="Courier New" panose="02070309020205020404" pitchFamily="49" charset="0"/>
              </a:rPr>
              <a:t>    "fields":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first_name</a:t>
            </a:r>
            <a:r>
              <a:rPr lang="en-US" sz="2000" dirty="0">
                <a:latin typeface="Courier New" panose="02070309020205020404" pitchFamily="49" charset="0"/>
                <a:cs typeface="Courier New" panose="02070309020205020404" pitchFamily="49" charset="0"/>
              </a:rPr>
              <a:t>": "Paul",</a:t>
            </a:r>
          </a:p>
          <a:p>
            <a:r>
              <a:rPr lang="en-US" sz="2000" dirty="0">
                <a:latin typeface="Courier New" panose="02070309020205020404" pitchFamily="49" charset="0"/>
                <a:cs typeface="Courier New" panose="02070309020205020404" pitchFamily="49" charset="0"/>
              </a:rPr>
              <a:t>      "last_name": "McCartney"</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endParaRPr lang="ne-NP" sz="2000" dirty="0">
              <a:latin typeface="Courier New" panose="02070309020205020404" pitchFamily="49" charset="0"/>
            </a:endParaRPr>
          </a:p>
        </p:txBody>
      </p:sp>
      <p:sp>
        <p:nvSpPr>
          <p:cNvPr id="6" name="Rectangle 5">
            <a:extLst>
              <a:ext uri="{FF2B5EF4-FFF2-40B4-BE49-F238E27FC236}">
                <a16:creationId xmlns:a16="http://schemas.microsoft.com/office/drawing/2014/main" id="{8B72A0B9-6AF8-20F3-973F-EBCF10C49899}"/>
              </a:ext>
            </a:extLst>
          </p:cNvPr>
          <p:cNvSpPr/>
          <p:nvPr/>
        </p:nvSpPr>
        <p:spPr>
          <a:xfrm>
            <a:off x="4414991" y="2389820"/>
            <a:ext cx="734047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 for watching 💖</a:t>
            </a:r>
          </a:p>
        </p:txBody>
      </p:sp>
    </p:spTree>
    <p:extLst>
      <p:ext uri="{BB962C8B-B14F-4D97-AF65-F5344CB8AC3E}">
        <p14:creationId xmlns:p14="http://schemas.microsoft.com/office/powerpoint/2010/main" val="131275859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40</TotalTime>
  <Words>973</Words>
  <Application>Microsoft Office PowerPoint</Application>
  <PresentationFormat>Widescreen</PresentationFormat>
  <Paragraphs>84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Corbel</vt:lpstr>
      <vt:lpstr>Courier New</vt:lpstr>
      <vt:lpstr>Verdana</vt:lpstr>
      <vt:lpstr>Vrinda</vt:lpstr>
      <vt:lpstr>Basis</vt:lpstr>
      <vt:lpstr>Fixtures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2</cp:revision>
  <dcterms:created xsi:type="dcterms:W3CDTF">2024-12-22T16:43:10Z</dcterms:created>
  <dcterms:modified xsi:type="dcterms:W3CDTF">2024-12-22T17:23:57Z</dcterms:modified>
</cp:coreProperties>
</file>