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FCF2145-642E-4925-926B-9B01A4C4E175}" type="datetimeFigureOut">
              <a:rPr lang="en-US" smtClean="0"/>
              <a:t>12/20/2024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DCFF82-751D-4D4E-AE1C-E3B0C965CED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8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F2145-642E-4925-926B-9B01A4C4E17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114517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F2145-642E-4925-926B-9B01A4C4E17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154788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CF2145-642E-4925-926B-9B01A4C4E17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30241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CF2145-642E-4925-926B-9B01A4C4E17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FF82-751D-4D4E-AE1C-E3B0C965CED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81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CF2145-642E-4925-926B-9B01A4C4E17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154140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F2145-642E-4925-926B-9B01A4C4E175}"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266851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CF2145-642E-4925-926B-9B01A4C4E175}"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277111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F2145-642E-4925-926B-9B01A4C4E175}"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148109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F2145-642E-4925-926B-9B01A4C4E17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186725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CF2145-642E-4925-926B-9B01A4C4E17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FF82-751D-4D4E-AE1C-E3B0C965CEDC}" type="slidenum">
              <a:rPr lang="en-US" smtClean="0"/>
              <a:t>‹#›</a:t>
            </a:fld>
            <a:endParaRPr lang="en-US"/>
          </a:p>
        </p:txBody>
      </p:sp>
    </p:spTree>
    <p:extLst>
      <p:ext uri="{BB962C8B-B14F-4D97-AF65-F5344CB8AC3E}">
        <p14:creationId xmlns:p14="http://schemas.microsoft.com/office/powerpoint/2010/main" val="331343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FCF2145-642E-4925-926B-9B01A4C4E175}" type="datetimeFigureOut">
              <a:rPr lang="en-US" smtClean="0"/>
              <a:t>12/20/2024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FDCFF82-751D-4D4E-AE1C-E3B0C965CEDC}" type="slidenum">
              <a:rPr lang="en-US" smtClean="0"/>
              <a:t>‹#›</a:t>
            </a:fld>
            <a:endParaRPr lang="en-US"/>
          </a:p>
        </p:txBody>
      </p:sp>
    </p:spTree>
    <p:extLst>
      <p:ext uri="{BB962C8B-B14F-4D97-AF65-F5344CB8AC3E}">
        <p14:creationId xmlns:p14="http://schemas.microsoft.com/office/powerpoint/2010/main" val="379305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5943-E50E-E571-9756-94416C4CD9ED}"/>
              </a:ext>
            </a:extLst>
          </p:cNvPr>
          <p:cNvSpPr>
            <a:spLocks noGrp="1"/>
          </p:cNvSpPr>
          <p:nvPr>
            <p:ph type="ctrTitle"/>
          </p:nvPr>
        </p:nvSpPr>
        <p:spPr/>
        <p:txBody>
          <a:bodyPr/>
          <a:lstStyle/>
          <a:p>
            <a:r>
              <a:rPr lang="en-US" dirty="0"/>
              <a:t>Database Instrumentation</a:t>
            </a:r>
          </a:p>
        </p:txBody>
      </p:sp>
      <p:sp>
        <p:nvSpPr>
          <p:cNvPr id="3" name="Subtitle 2">
            <a:extLst>
              <a:ext uri="{FF2B5EF4-FFF2-40B4-BE49-F238E27FC236}">
                <a16:creationId xmlns:a16="http://schemas.microsoft.com/office/drawing/2014/main" id="{54CE2FCE-A821-F3F9-B35F-16B711E9DB07}"/>
              </a:ext>
            </a:extLst>
          </p:cNvPr>
          <p:cNvSpPr>
            <a:spLocks noGrp="1"/>
          </p:cNvSpPr>
          <p:nvPr>
            <p:ph type="subTitle" idx="1"/>
          </p:nvPr>
        </p:nvSpPr>
        <p:spPr/>
        <p:txBody>
          <a:bodyPr/>
          <a:lstStyle/>
          <a:p>
            <a:r>
              <a:rPr lang="en-US" dirty="0"/>
              <a:t>Django mastery in Nepali</a:t>
            </a:r>
          </a:p>
        </p:txBody>
      </p:sp>
    </p:spTree>
    <p:extLst>
      <p:ext uri="{BB962C8B-B14F-4D97-AF65-F5344CB8AC3E}">
        <p14:creationId xmlns:p14="http://schemas.microsoft.com/office/powerpoint/2010/main" val="214292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37571-08A4-A724-9458-1D5F11CEBA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CD802D-F0B2-5DA4-B671-84422D2B73EE}"/>
              </a:ext>
            </a:extLst>
          </p:cNvPr>
          <p:cNvSpPr txBox="1"/>
          <p:nvPr/>
        </p:nvSpPr>
        <p:spPr>
          <a:xfrm>
            <a:off x="212558" y="232428"/>
            <a:ext cx="6096000" cy="461665"/>
          </a:xfrm>
          <a:prstGeom prst="rect">
            <a:avLst/>
          </a:prstGeom>
          <a:noFill/>
        </p:spPr>
        <p:txBody>
          <a:bodyPr wrap="square">
            <a:spAutoFit/>
          </a:bodyPr>
          <a:lstStyle/>
          <a:p>
            <a:r>
              <a:rPr lang="en-US" sz="2400" b="1" dirty="0"/>
              <a:t>Database instrumentation</a:t>
            </a:r>
          </a:p>
        </p:txBody>
      </p:sp>
      <p:sp>
        <p:nvSpPr>
          <p:cNvPr id="5" name="TextBox 4">
            <a:extLst>
              <a:ext uri="{FF2B5EF4-FFF2-40B4-BE49-F238E27FC236}">
                <a16:creationId xmlns:a16="http://schemas.microsoft.com/office/drawing/2014/main" id="{A5CBB050-3EE3-A98C-394E-9B8815999F8D}"/>
              </a:ext>
            </a:extLst>
          </p:cNvPr>
          <p:cNvSpPr txBox="1"/>
          <p:nvPr/>
        </p:nvSpPr>
        <p:spPr>
          <a:xfrm>
            <a:off x="280738" y="694093"/>
            <a:ext cx="6240378" cy="5755422"/>
          </a:xfrm>
          <a:prstGeom prst="rect">
            <a:avLst/>
          </a:prstGeom>
          <a:noFill/>
        </p:spPr>
        <p:txBody>
          <a:bodyPr wrap="square">
            <a:spAutoFit/>
          </a:bodyPr>
          <a:lstStyle/>
          <a:p>
            <a:r>
              <a:rPr lang="en-US" sz="1600" dirty="0">
                <a:latin typeface="Vrinda" panose="020B0502040204020203" pitchFamily="34" charset="0"/>
                <a:cs typeface="Vrinda" panose="020B0502040204020203" pitchFamily="34" charset="0"/>
              </a:rPr>
              <a:t>To help you understand and control the queries issued by your code, Django provides a hook for installing wrapper functions around the execution of database queries. For example, wrappers can count queries, measure query duration, log queries, or even prevent query execution (them to make sure that no queries are issued while rendering a template with prefetched data). The wrappers are modeled after middleware – they are callable which take another callable as one of them arguments. They call that callable to invoke the (possibly wrapped) database query, and they can do what they want around that call. They are, however, created and installed by user code, and so don’t need a separate factory like middleware do. Installing a wrapper is done in a context manager – so the wrappers are temporary and specific to some flow in your code. As mentioned above, an example of a wrapper is a query execution blocker. It could look like this: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def blocker(*args):</a:t>
            </a:r>
          </a:p>
          <a:p>
            <a:r>
              <a:rPr lang="en-US" sz="1600" dirty="0">
                <a:latin typeface="Courier New" panose="02070309020205020404" pitchFamily="49" charset="0"/>
                <a:cs typeface="Courier New" panose="02070309020205020404" pitchFamily="49" charset="0"/>
              </a:rPr>
              <a:t>	raise Exception("No database access allowed 	here.")</a:t>
            </a:r>
          </a:p>
          <a:p>
            <a:endParaRPr lang="en-US" sz="1600" dirty="0">
              <a:latin typeface="Courier New" panose="02070309020205020404" pitchFamily="49" charset="0"/>
              <a:cs typeface="Courier New" panose="02070309020205020404" pitchFamily="49" charset="0"/>
            </a:endParaRPr>
          </a:p>
          <a:p>
            <a:r>
              <a:rPr lang="en-US" sz="1600" dirty="0">
                <a:latin typeface="Vrinda" panose="020B0502040204020203" pitchFamily="34" charset="0"/>
                <a:cs typeface="Vrinda" panose="020B0502040204020203" pitchFamily="34" charset="0"/>
              </a:rPr>
              <a:t>And it would be used in a view to block queries from the template like so:</a:t>
            </a:r>
          </a:p>
        </p:txBody>
      </p:sp>
      <p:sp>
        <p:nvSpPr>
          <p:cNvPr id="7" name="TextBox 6">
            <a:extLst>
              <a:ext uri="{FF2B5EF4-FFF2-40B4-BE49-F238E27FC236}">
                <a16:creationId xmlns:a16="http://schemas.microsoft.com/office/drawing/2014/main" id="{8CAFADE4-5744-DC50-8846-06579768AF0C}"/>
              </a:ext>
            </a:extLst>
          </p:cNvPr>
          <p:cNvSpPr txBox="1"/>
          <p:nvPr/>
        </p:nvSpPr>
        <p:spPr>
          <a:xfrm>
            <a:off x="6376738" y="232428"/>
            <a:ext cx="5743072" cy="6740307"/>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django.db</a:t>
            </a:r>
            <a:r>
              <a:rPr lang="en-US" sz="1600" dirty="0">
                <a:latin typeface="Courier New" panose="02070309020205020404" pitchFamily="49" charset="0"/>
                <a:cs typeface="Courier New" panose="02070309020205020404" pitchFamily="49" charset="0"/>
              </a:rPr>
              <a:t> import connection</a:t>
            </a:r>
          </a:p>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django.shortcuts</a:t>
            </a:r>
            <a:r>
              <a:rPr lang="en-US" sz="1600" dirty="0">
                <a:latin typeface="Courier New" panose="02070309020205020404" pitchFamily="49" charset="0"/>
                <a:cs typeface="Courier New" panose="02070309020205020404" pitchFamily="49" charset="0"/>
              </a:rPr>
              <a:t> import render</a:t>
            </a:r>
          </a:p>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my_view</a:t>
            </a:r>
            <a:r>
              <a:rPr lang="en-US" sz="1600" dirty="0">
                <a:latin typeface="Courier New" panose="02070309020205020404" pitchFamily="49" charset="0"/>
                <a:cs typeface="Courier New" panose="02070309020205020404" pitchFamily="49" charset="0"/>
              </a:rPr>
              <a:t>(request):</a:t>
            </a:r>
          </a:p>
          <a:p>
            <a:r>
              <a:rPr lang="en-US" sz="1600" dirty="0">
                <a:latin typeface="Courier New" panose="02070309020205020404" pitchFamily="49" charset="0"/>
                <a:cs typeface="Courier New" panose="02070309020205020404" pitchFamily="49" charset="0"/>
              </a:rPr>
              <a:t>	context = {...} # Code to generate 	context with all data.</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template_name</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with </a:t>
            </a:r>
            <a:r>
              <a:rPr lang="en-US" sz="1600" dirty="0" err="1">
                <a:latin typeface="Courier New" panose="02070309020205020404" pitchFamily="49" charset="0"/>
                <a:cs typeface="Courier New" panose="02070309020205020404" pitchFamily="49" charset="0"/>
              </a:rPr>
              <a:t>connection.execute_wrapper</a:t>
            </a:r>
            <a:r>
              <a:rPr lang="en-US" sz="1600" dirty="0">
                <a:latin typeface="Courier New" panose="02070309020205020404" pitchFamily="49" charset="0"/>
                <a:cs typeface="Courier New" panose="02070309020205020404" pitchFamily="49" charset="0"/>
              </a:rPr>
              <a:t>(blocker):</a:t>
            </a:r>
          </a:p>
          <a:p>
            <a:r>
              <a:rPr lang="en-US" sz="1600" dirty="0">
                <a:latin typeface="Courier New" panose="02070309020205020404" pitchFamily="49" charset="0"/>
                <a:cs typeface="Courier New" panose="02070309020205020404" pitchFamily="49" charset="0"/>
              </a:rPr>
              <a:t>		return render(request, </a:t>
            </a:r>
            <a:r>
              <a:rPr lang="en-US" sz="1600" dirty="0" err="1">
                <a:latin typeface="Courier New" panose="02070309020205020404" pitchFamily="49" charset="0"/>
                <a:cs typeface="Courier New" panose="02070309020205020404" pitchFamily="49" charset="0"/>
              </a:rPr>
              <a:t>template_name</a:t>
            </a:r>
            <a:r>
              <a:rPr lang="en-US" sz="1600" dirty="0">
                <a:latin typeface="Courier New" panose="02070309020205020404" pitchFamily="49" charset="0"/>
                <a:cs typeface="Courier New" panose="02070309020205020404" pitchFamily="49" charset="0"/>
              </a:rPr>
              <a:t>, 		context)</a:t>
            </a:r>
          </a:p>
          <a:p>
            <a:r>
              <a:rPr lang="en-US" sz="1600" dirty="0">
                <a:latin typeface="Vrinda" panose="020B0502040204020203" pitchFamily="34" charset="0"/>
                <a:cs typeface="Vrinda" panose="020B0502040204020203" pitchFamily="34" charset="0"/>
              </a:rPr>
              <a:t>The parameters sent to the wrappers are:</a:t>
            </a:r>
          </a:p>
          <a:p>
            <a:r>
              <a:rPr lang="en-US" sz="1600" dirty="0">
                <a:latin typeface="Vrinda" panose="020B0502040204020203" pitchFamily="34" charset="0"/>
                <a:cs typeface="Vrinda" panose="020B0502040204020203" pitchFamily="34" charset="0"/>
              </a:rPr>
              <a:t>• execute – a callable, which should be invoked with the rest of the parameters to execute the query.</a:t>
            </a:r>
          </a:p>
          <a:p>
            <a:r>
              <a:rPr lang="en-US" sz="1600" dirty="0">
                <a:latin typeface="Vrinda" panose="020B0502040204020203" pitchFamily="34" charset="0"/>
                <a:cs typeface="Vrinda" panose="020B0502040204020203" pitchFamily="34" charset="0"/>
              </a:rPr>
              <a:t>• </a:t>
            </a:r>
            <a:r>
              <a:rPr lang="en-US" sz="1600" dirty="0" err="1">
                <a:latin typeface="Vrinda" panose="020B0502040204020203" pitchFamily="34" charset="0"/>
                <a:cs typeface="Vrinda" panose="020B0502040204020203" pitchFamily="34" charset="0"/>
              </a:rPr>
              <a:t>sql</a:t>
            </a:r>
            <a:r>
              <a:rPr lang="en-US" sz="1600" dirty="0">
                <a:latin typeface="Vrinda" panose="020B0502040204020203" pitchFamily="34" charset="0"/>
                <a:cs typeface="Vrinda" panose="020B0502040204020203" pitchFamily="34" charset="0"/>
              </a:rPr>
              <a:t> – a str, the SQL query to be sent to the database.</a:t>
            </a:r>
          </a:p>
          <a:p>
            <a:r>
              <a:rPr lang="en-US" sz="1600" dirty="0">
                <a:latin typeface="Vrinda" panose="020B0502040204020203" pitchFamily="34" charset="0"/>
                <a:cs typeface="Vrinda" panose="020B0502040204020203" pitchFamily="34" charset="0"/>
              </a:rPr>
              <a:t>• params – a list/tuple of parameter values for the SQL command, or a list/tuple of lists/tuples if the wrapped call is </a:t>
            </a:r>
            <a:r>
              <a:rPr lang="en-US" sz="1600" dirty="0" err="1">
                <a:latin typeface="Vrinda" panose="020B0502040204020203" pitchFamily="34" charset="0"/>
                <a:cs typeface="Vrinda" panose="020B0502040204020203" pitchFamily="34" charset="0"/>
              </a:rPr>
              <a:t>executemany</a:t>
            </a:r>
            <a:r>
              <a:rPr lang="en-US" sz="1600" dirty="0">
                <a:latin typeface="Vrinda" panose="020B0502040204020203" pitchFamily="34" charset="0"/>
                <a:cs typeface="Vrinda" panose="020B0502040204020203" pitchFamily="34" charset="0"/>
              </a:rPr>
              <a:t>().</a:t>
            </a:r>
          </a:p>
          <a:p>
            <a:r>
              <a:rPr lang="en-US" sz="1600" dirty="0">
                <a:latin typeface="Vrinda" panose="020B0502040204020203" pitchFamily="34" charset="0"/>
                <a:cs typeface="Vrinda" panose="020B0502040204020203" pitchFamily="34" charset="0"/>
              </a:rPr>
              <a:t>• many – a bool indicating whether the ultimately invoked call is execute() or </a:t>
            </a:r>
            <a:r>
              <a:rPr lang="en-US" sz="1600" dirty="0" err="1">
                <a:latin typeface="Vrinda" panose="020B0502040204020203" pitchFamily="34" charset="0"/>
                <a:cs typeface="Vrinda" panose="020B0502040204020203" pitchFamily="34" charset="0"/>
              </a:rPr>
              <a:t>executemany</a:t>
            </a:r>
            <a:r>
              <a:rPr lang="en-US" sz="1600" dirty="0">
                <a:latin typeface="Vrinda" panose="020B0502040204020203" pitchFamily="34" charset="0"/>
                <a:cs typeface="Vrinda" panose="020B0502040204020203" pitchFamily="34" charset="0"/>
              </a:rPr>
              <a:t>() (and whether params is expected to be a sequence of values, or a sequence of sequences of values).</a:t>
            </a:r>
          </a:p>
          <a:p>
            <a:r>
              <a:rPr lang="en-US" sz="1600" dirty="0">
                <a:latin typeface="Vrinda" panose="020B0502040204020203" pitchFamily="34" charset="0"/>
                <a:cs typeface="Vrinda" panose="020B0502040204020203" pitchFamily="34" charset="0"/>
              </a:rPr>
              <a:t>• context – a dictionary with further data about the context of invocation. This includes the connection</a:t>
            </a:r>
          </a:p>
          <a:p>
            <a:r>
              <a:rPr lang="en-US" sz="1600" dirty="0">
                <a:latin typeface="Vrinda" panose="020B0502040204020203" pitchFamily="34" charset="0"/>
                <a:cs typeface="Vrinda" panose="020B0502040204020203" pitchFamily="34" charset="0"/>
              </a:rPr>
              <a:t>and cursor.</a:t>
            </a:r>
          </a:p>
          <a:p>
            <a:r>
              <a:rPr lang="en-US" sz="1600" dirty="0">
                <a:latin typeface="Vrinda" panose="020B0502040204020203" pitchFamily="34" charset="0"/>
                <a:cs typeface="Vrinda" panose="020B0502040204020203" pitchFamily="34" charset="0"/>
              </a:rPr>
              <a:t>Using the parameters, a slightly more complex version of the blocker could include the connection name in</a:t>
            </a:r>
          </a:p>
          <a:p>
            <a:r>
              <a:rPr lang="en-US" sz="1600" dirty="0">
                <a:latin typeface="Vrinda" panose="020B0502040204020203" pitchFamily="34" charset="0"/>
                <a:cs typeface="Vrinda" panose="020B0502040204020203" pitchFamily="34" charset="0"/>
              </a:rPr>
              <a:t>the error message:</a:t>
            </a:r>
          </a:p>
        </p:txBody>
      </p:sp>
    </p:spTree>
    <p:extLst>
      <p:ext uri="{BB962C8B-B14F-4D97-AF65-F5344CB8AC3E}">
        <p14:creationId xmlns:p14="http://schemas.microsoft.com/office/powerpoint/2010/main" val="131266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B40621-BC28-3664-E68D-8985581BA4BD}"/>
              </a:ext>
            </a:extLst>
          </p:cNvPr>
          <p:cNvPicPr>
            <a:picLocks noChangeAspect="1"/>
          </p:cNvPicPr>
          <p:nvPr/>
        </p:nvPicPr>
        <p:blipFill>
          <a:blip r:embed="rId2"/>
          <a:srcRect t="624" r="23820"/>
          <a:stretch/>
        </p:blipFill>
        <p:spPr>
          <a:xfrm>
            <a:off x="282989" y="224590"/>
            <a:ext cx="5508211" cy="766816"/>
          </a:xfrm>
          <a:prstGeom prst="rect">
            <a:avLst/>
          </a:prstGeom>
        </p:spPr>
      </p:pic>
      <p:sp>
        <p:nvSpPr>
          <p:cNvPr id="6" name="TextBox 5">
            <a:extLst>
              <a:ext uri="{FF2B5EF4-FFF2-40B4-BE49-F238E27FC236}">
                <a16:creationId xmlns:a16="http://schemas.microsoft.com/office/drawing/2014/main" id="{09C87750-20DD-15E6-E829-A437F69087CB}"/>
              </a:ext>
            </a:extLst>
          </p:cNvPr>
          <p:cNvSpPr txBox="1"/>
          <p:nvPr/>
        </p:nvSpPr>
        <p:spPr>
          <a:xfrm>
            <a:off x="202778" y="952156"/>
            <a:ext cx="11042738" cy="5262979"/>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For a more complete example, a query logger could look like this:</a:t>
            </a:r>
          </a:p>
          <a:p>
            <a:r>
              <a:rPr lang="en-US" sz="1600" dirty="0">
                <a:latin typeface="Courier New" panose="02070309020205020404" pitchFamily="49" charset="0"/>
                <a:cs typeface="Courier New" panose="02070309020205020404" pitchFamily="49" charset="0"/>
              </a:rPr>
              <a:t>import time</a:t>
            </a: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QueryLogger</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def __init__(self):</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self.queries</a:t>
            </a:r>
            <a:r>
              <a:rPr lang="en-US" sz="1600" dirty="0">
                <a:latin typeface="Courier New" panose="02070309020205020404" pitchFamily="49" charset="0"/>
                <a:cs typeface="Courier New" panose="02070309020205020404" pitchFamily="49" charset="0"/>
              </a:rPr>
              <a:t> = []</a:t>
            </a:r>
          </a:p>
          <a:p>
            <a:pPr lvl="1"/>
            <a:r>
              <a:rPr lang="en-US" sz="1600" dirty="0">
                <a:latin typeface="Courier New" panose="02070309020205020404" pitchFamily="49" charset="0"/>
                <a:cs typeface="Courier New" panose="02070309020205020404" pitchFamily="49" charset="0"/>
              </a:rPr>
              <a:t>def __call__(self, execute, </a:t>
            </a:r>
            <a:r>
              <a:rPr lang="en-US" sz="1600" dirty="0" err="1">
                <a:latin typeface="Courier New" panose="02070309020205020404" pitchFamily="49" charset="0"/>
                <a:cs typeface="Courier New" panose="02070309020205020404" pitchFamily="49" charset="0"/>
              </a:rPr>
              <a:t>sql</a:t>
            </a:r>
            <a:r>
              <a:rPr lang="en-US" sz="1600" dirty="0">
                <a:latin typeface="Courier New" panose="02070309020205020404" pitchFamily="49" charset="0"/>
                <a:cs typeface="Courier New" panose="02070309020205020404" pitchFamily="49" charset="0"/>
              </a:rPr>
              <a:t>, params, many, context):</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current_query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sql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sql</a:t>
            </a:r>
            <a:r>
              <a:rPr lang="en-US" sz="1600" dirty="0">
                <a:latin typeface="Courier New" panose="02070309020205020404" pitchFamily="49" charset="0"/>
                <a:cs typeface="Courier New" panose="02070309020205020404" pitchFamily="49" charset="0"/>
              </a:rPr>
              <a:t>, "params": params, "many": 	many}</a:t>
            </a:r>
          </a:p>
          <a:p>
            <a:pPr lvl="1"/>
            <a:r>
              <a:rPr lang="en-US" sz="1600" dirty="0">
                <a:latin typeface="Courier New" panose="02070309020205020404" pitchFamily="49" charset="0"/>
                <a:cs typeface="Courier New" panose="02070309020205020404" pitchFamily="49" charset="0"/>
              </a:rPr>
              <a:t>	start = </a:t>
            </a:r>
            <a:r>
              <a:rPr lang="en-US" sz="1600" dirty="0" err="1">
                <a:latin typeface="Courier New" panose="02070309020205020404" pitchFamily="49" charset="0"/>
                <a:cs typeface="Courier New" panose="02070309020205020404" pitchFamily="49" charset="0"/>
              </a:rPr>
              <a:t>time.monotonic</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	try:</a:t>
            </a:r>
          </a:p>
          <a:p>
            <a:pPr lvl="1"/>
            <a:r>
              <a:rPr lang="en-US" sz="1600" dirty="0">
                <a:latin typeface="Courier New" panose="02070309020205020404" pitchFamily="49" charset="0"/>
                <a:cs typeface="Courier New" panose="02070309020205020404" pitchFamily="49" charset="0"/>
              </a:rPr>
              <a:t>		result = execute(</a:t>
            </a:r>
            <a:r>
              <a:rPr lang="en-US" sz="1600" dirty="0" err="1">
                <a:latin typeface="Courier New" panose="02070309020205020404" pitchFamily="49" charset="0"/>
                <a:cs typeface="Courier New" panose="02070309020205020404" pitchFamily="49" charset="0"/>
              </a:rPr>
              <a:t>sql</a:t>
            </a:r>
            <a:r>
              <a:rPr lang="en-US" sz="1600" dirty="0">
                <a:latin typeface="Courier New" panose="02070309020205020404" pitchFamily="49" charset="0"/>
                <a:cs typeface="Courier New" panose="02070309020205020404" pitchFamily="49" charset="0"/>
              </a:rPr>
              <a:t>, params, many, context)</a:t>
            </a:r>
          </a:p>
          <a:p>
            <a:pPr lvl="1"/>
            <a:r>
              <a:rPr lang="en-US" sz="1600" dirty="0">
                <a:latin typeface="Courier New" panose="02070309020205020404" pitchFamily="49" charset="0"/>
                <a:cs typeface="Courier New" panose="02070309020205020404" pitchFamily="49" charset="0"/>
              </a:rPr>
              <a:t>	except Exception as e:</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current_query</a:t>
            </a:r>
            <a:r>
              <a:rPr lang="en-US" sz="1600" dirty="0">
                <a:latin typeface="Courier New" panose="02070309020205020404" pitchFamily="49" charset="0"/>
                <a:cs typeface="Courier New" panose="02070309020205020404" pitchFamily="49" charset="0"/>
              </a:rPr>
              <a:t>["status"] = "error"</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current_query</a:t>
            </a:r>
            <a:r>
              <a:rPr lang="en-US" sz="1600" dirty="0">
                <a:latin typeface="Courier New" panose="02070309020205020404" pitchFamily="49" charset="0"/>
                <a:cs typeface="Courier New" panose="02070309020205020404" pitchFamily="49" charset="0"/>
              </a:rPr>
              <a:t>["exception"] = e</a:t>
            </a:r>
          </a:p>
          <a:p>
            <a:pPr lvl="1"/>
            <a:r>
              <a:rPr lang="en-US" sz="1600" dirty="0">
                <a:latin typeface="Courier New" panose="02070309020205020404" pitchFamily="49" charset="0"/>
                <a:cs typeface="Courier New" panose="02070309020205020404" pitchFamily="49" charset="0"/>
              </a:rPr>
              <a:t>		raise</a:t>
            </a:r>
          </a:p>
          <a:p>
            <a:pPr lvl="1"/>
            <a:r>
              <a:rPr lang="en-US" sz="1600" dirty="0">
                <a:latin typeface="Courier New" panose="02070309020205020404" pitchFamily="49" charset="0"/>
                <a:cs typeface="Courier New" panose="02070309020205020404" pitchFamily="49" charset="0"/>
              </a:rPr>
              <a:t>	else:</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current_query</a:t>
            </a:r>
            <a:r>
              <a:rPr lang="en-US" sz="1600" dirty="0">
                <a:latin typeface="Courier New" panose="02070309020205020404" pitchFamily="49" charset="0"/>
                <a:cs typeface="Courier New" panose="02070309020205020404" pitchFamily="49" charset="0"/>
              </a:rPr>
              <a:t>["status"] = "ok"</a:t>
            </a:r>
          </a:p>
          <a:p>
            <a:pPr lvl="1"/>
            <a:r>
              <a:rPr lang="en-US" sz="1600" dirty="0">
                <a:latin typeface="Courier New" panose="02070309020205020404" pitchFamily="49" charset="0"/>
                <a:cs typeface="Courier New" panose="02070309020205020404" pitchFamily="49" charset="0"/>
              </a:rPr>
              <a:t>		return result</a:t>
            </a:r>
          </a:p>
          <a:p>
            <a:pPr lvl="1"/>
            <a:r>
              <a:rPr lang="en-US" sz="1600" dirty="0">
                <a:latin typeface="Courier New" panose="02070309020205020404" pitchFamily="49" charset="0"/>
                <a:cs typeface="Courier New" panose="02070309020205020404" pitchFamily="49" charset="0"/>
              </a:rPr>
              <a:t>	finally:</a:t>
            </a:r>
          </a:p>
          <a:p>
            <a:pPr lvl="1"/>
            <a:r>
              <a:rPr lang="en-US" sz="1600" dirty="0">
                <a:latin typeface="Courier New" panose="02070309020205020404" pitchFamily="49" charset="0"/>
                <a:cs typeface="Courier New" panose="02070309020205020404" pitchFamily="49" charset="0"/>
              </a:rPr>
              <a:t>		duration = </a:t>
            </a:r>
            <a:r>
              <a:rPr lang="en-US" sz="1600" dirty="0" err="1">
                <a:latin typeface="Courier New" panose="02070309020205020404" pitchFamily="49" charset="0"/>
                <a:cs typeface="Courier New" panose="02070309020205020404" pitchFamily="49" charset="0"/>
              </a:rPr>
              <a:t>time.monotonic</a:t>
            </a:r>
            <a:r>
              <a:rPr lang="en-US" sz="1600" dirty="0">
                <a:latin typeface="Courier New" panose="02070309020205020404" pitchFamily="49" charset="0"/>
                <a:cs typeface="Courier New" panose="02070309020205020404" pitchFamily="49" charset="0"/>
              </a:rPr>
              <a:t>() - start</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current_query</a:t>
            </a:r>
            <a:r>
              <a:rPr lang="en-US" sz="1600" dirty="0">
                <a:latin typeface="Courier New" panose="02070309020205020404" pitchFamily="49" charset="0"/>
                <a:cs typeface="Courier New" panose="02070309020205020404" pitchFamily="49" charset="0"/>
              </a:rPr>
              <a:t>["duration"] = duration</a:t>
            </a:r>
          </a:p>
          <a:p>
            <a:pPr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self.queries.append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current_query</a:t>
            </a:r>
            <a:r>
              <a:rPr lang="en-US" sz="16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70E807CD-83D2-E1B3-E924-561B3F6037BE}"/>
              </a:ext>
            </a:extLst>
          </p:cNvPr>
          <p:cNvSpPr txBox="1"/>
          <p:nvPr/>
        </p:nvSpPr>
        <p:spPr>
          <a:xfrm>
            <a:off x="6432885" y="3906811"/>
            <a:ext cx="5213684" cy="2308324"/>
          </a:xfrm>
          <a:prstGeom prst="rect">
            <a:avLst/>
          </a:prstGeom>
          <a:noFill/>
        </p:spPr>
        <p:txBody>
          <a:bodyPr wrap="square">
            <a:spAutoFit/>
          </a:bodyPr>
          <a:lstStyle/>
          <a:p>
            <a:r>
              <a:rPr lang="en-US" dirty="0"/>
              <a:t>To use this, you would create a logger object and install it as a wrapper:</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import connection</a:t>
            </a:r>
          </a:p>
          <a:p>
            <a:r>
              <a:rPr lang="en-US" dirty="0">
                <a:latin typeface="Courier New" panose="02070309020205020404" pitchFamily="49" charset="0"/>
                <a:cs typeface="Courier New" panose="02070309020205020404" pitchFamily="49" charset="0"/>
              </a:rPr>
              <a:t>ql = </a:t>
            </a:r>
            <a:r>
              <a:rPr lang="en-US" dirty="0" err="1">
                <a:latin typeface="Courier New" panose="02070309020205020404" pitchFamily="49" charset="0"/>
                <a:cs typeface="Courier New" panose="02070309020205020404" pitchFamily="49" charset="0"/>
              </a:rPr>
              <a:t>QueryLogger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with </a:t>
            </a:r>
            <a:r>
              <a:rPr lang="en-US" dirty="0" err="1">
                <a:latin typeface="Courier New" panose="02070309020205020404" pitchFamily="49" charset="0"/>
                <a:cs typeface="Courier New" panose="02070309020205020404" pitchFamily="49" charset="0"/>
              </a:rPr>
              <a:t>connection.execute_wrapper</a:t>
            </a:r>
            <a:r>
              <a:rPr lang="en-US" dirty="0">
                <a:latin typeface="Courier New" panose="02070309020205020404" pitchFamily="49" charset="0"/>
                <a:cs typeface="Courier New" panose="02070309020205020404" pitchFamily="49" charset="0"/>
              </a:rPr>
              <a:t>(ql):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do_queries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Now we can print the log.</a:t>
            </a:r>
          </a:p>
          <a:p>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ql.queries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757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FAFF8-A2B8-6643-C4B8-7BC7D1DC01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C6938A-A401-3863-886B-B1A7EEB283E4}"/>
              </a:ext>
            </a:extLst>
          </p:cNvPr>
          <p:cNvSpPr txBox="1"/>
          <p:nvPr/>
        </p:nvSpPr>
        <p:spPr>
          <a:xfrm>
            <a:off x="240630" y="296212"/>
            <a:ext cx="11341769" cy="2185214"/>
          </a:xfrm>
          <a:prstGeom prst="rect">
            <a:avLst/>
          </a:prstGeom>
          <a:noFill/>
        </p:spPr>
        <p:txBody>
          <a:bodyPr wrap="square">
            <a:spAutoFit/>
          </a:bodyPr>
          <a:lstStyle/>
          <a:p>
            <a:r>
              <a:rPr lang="en-US" sz="2800" b="1" dirty="0" err="1"/>
              <a:t>connection.execute_wrapper</a:t>
            </a:r>
            <a:r>
              <a:rPr lang="en-US" sz="2800" b="1" dirty="0"/>
              <a:t>()</a:t>
            </a:r>
          </a:p>
          <a:p>
            <a:r>
              <a:rPr lang="en-US" b="1" dirty="0" err="1">
                <a:solidFill>
                  <a:schemeClr val="bg1"/>
                </a:solidFill>
                <a:highlight>
                  <a:srgbClr val="000080"/>
                </a:highlight>
              </a:rPr>
              <a:t>execute_wrapper</a:t>
            </a:r>
            <a:r>
              <a:rPr lang="en-US" b="1" dirty="0">
                <a:solidFill>
                  <a:schemeClr val="bg1"/>
                </a:solidFill>
                <a:highlight>
                  <a:srgbClr val="000080"/>
                </a:highlight>
              </a:rPr>
              <a:t>(wrapper)</a:t>
            </a:r>
          </a:p>
          <a:p>
            <a:r>
              <a:rPr lang="en-US" dirty="0"/>
              <a:t>Returns a context manager which, when entered, installs a wrapper around database query executions, and</a:t>
            </a:r>
          </a:p>
          <a:p>
            <a:r>
              <a:rPr lang="en-US" dirty="0"/>
              <a:t>when exited, removes the wrapper. The wrapper is installed on the thread-local connection object.</a:t>
            </a:r>
          </a:p>
          <a:p>
            <a:r>
              <a:rPr lang="en-US" dirty="0"/>
              <a:t>wrapper is a callable taking five arguments. It is called for every query execution in the scope of the context</a:t>
            </a:r>
          </a:p>
          <a:p>
            <a:r>
              <a:rPr lang="en-US" dirty="0"/>
              <a:t>manager, with arguments execute, </a:t>
            </a:r>
            <a:r>
              <a:rPr lang="en-US" dirty="0" err="1"/>
              <a:t>sql</a:t>
            </a:r>
            <a:r>
              <a:rPr lang="en-US" dirty="0"/>
              <a:t>, params, many, and context as described above. It’s expected to call</a:t>
            </a:r>
          </a:p>
          <a:p>
            <a:r>
              <a:rPr lang="en-US" dirty="0"/>
              <a:t>execute(</a:t>
            </a:r>
            <a:r>
              <a:rPr lang="en-US" dirty="0" err="1"/>
              <a:t>sql</a:t>
            </a:r>
            <a:r>
              <a:rPr lang="en-US" dirty="0"/>
              <a:t>, params, many, context) and return the return value of that call.</a:t>
            </a:r>
          </a:p>
        </p:txBody>
      </p:sp>
    </p:spTree>
    <p:extLst>
      <p:ext uri="{BB962C8B-B14F-4D97-AF65-F5344CB8AC3E}">
        <p14:creationId xmlns:p14="http://schemas.microsoft.com/office/powerpoint/2010/main" val="43011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05BF1-FD67-1E7D-2B09-0B040C757E7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23E2D58-45DF-9537-09F7-063214CB5113}"/>
              </a:ext>
            </a:extLst>
          </p:cNvPr>
          <p:cNvSpPr/>
          <p:nvPr/>
        </p:nvSpPr>
        <p:spPr>
          <a:xfrm>
            <a:off x="2425770" y="2967335"/>
            <a:ext cx="734047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Thanks for watching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8382481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21</TotalTime>
  <Words>787</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Corbel</vt:lpstr>
      <vt:lpstr>Courier New</vt:lpstr>
      <vt:lpstr>Vrinda</vt:lpstr>
      <vt:lpstr>Basis</vt:lpstr>
      <vt:lpstr>Database Instrumentation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2</cp:revision>
  <dcterms:created xsi:type="dcterms:W3CDTF">2024-12-20T14:44:16Z</dcterms:created>
  <dcterms:modified xsi:type="dcterms:W3CDTF">2024-12-20T15:05:56Z</dcterms:modified>
</cp:coreProperties>
</file>