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60"/>
  </p:normalViewPr>
  <p:slideViewPr>
    <p:cSldViewPr snapToGrid="0">
      <p:cViewPr varScale="1">
        <p:scale>
          <a:sx n="60" d="100"/>
          <a:sy n="60" d="100"/>
        </p:scale>
        <p:origin x="78" y="11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EF62B1-5543-4F85-8F09-DBD1C39BFF3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EDD22E4-2834-4CE6-8DEB-8C319194117F}">
      <dgm:prSet/>
      <dgm:spPr/>
      <dgm:t>
        <a:bodyPr/>
        <a:lstStyle/>
        <a:p>
          <a:pPr>
            <a:lnSpc>
              <a:spcPct val="100000"/>
            </a:lnSpc>
          </a:pPr>
          <a:r>
            <a:rPr lang="en-US"/>
            <a:t>We should then add some tests, to check that a Question whose pub_date is in the past can be displayed,</a:t>
          </a:r>
        </a:p>
      </dgm:t>
    </dgm:pt>
    <dgm:pt modelId="{B3AF807D-F67D-4E10-A480-040C2E7CA31C}" type="parTrans" cxnId="{AA9CAA4E-69AB-4833-91A0-7F002DF2EB00}">
      <dgm:prSet/>
      <dgm:spPr/>
      <dgm:t>
        <a:bodyPr/>
        <a:lstStyle/>
        <a:p>
          <a:endParaRPr lang="en-US"/>
        </a:p>
      </dgm:t>
    </dgm:pt>
    <dgm:pt modelId="{22BB02A9-A1DB-4DCE-8213-F964C0CF2D24}" type="sibTrans" cxnId="{AA9CAA4E-69AB-4833-91A0-7F002DF2EB00}">
      <dgm:prSet/>
      <dgm:spPr/>
      <dgm:t>
        <a:bodyPr/>
        <a:lstStyle/>
        <a:p>
          <a:endParaRPr lang="en-US"/>
        </a:p>
      </dgm:t>
    </dgm:pt>
    <dgm:pt modelId="{D56E56B2-405E-4F93-8424-AFA00214C219}">
      <dgm:prSet/>
      <dgm:spPr/>
      <dgm:t>
        <a:bodyPr/>
        <a:lstStyle/>
        <a:p>
          <a:pPr>
            <a:lnSpc>
              <a:spcPct val="100000"/>
            </a:lnSpc>
          </a:pPr>
          <a:r>
            <a:rPr lang="en-US"/>
            <a:t>and that one with a pub_date in the future is not:</a:t>
          </a:r>
        </a:p>
      </dgm:t>
    </dgm:pt>
    <dgm:pt modelId="{C1BE5A60-7796-49D5-A9A7-7E31D19F8188}" type="parTrans" cxnId="{289061B9-BBB6-4600-A166-1D65C2B81FB9}">
      <dgm:prSet/>
      <dgm:spPr/>
      <dgm:t>
        <a:bodyPr/>
        <a:lstStyle/>
        <a:p>
          <a:endParaRPr lang="en-US"/>
        </a:p>
      </dgm:t>
    </dgm:pt>
    <dgm:pt modelId="{00CA9F34-A5AC-4C12-BC60-D2297B39BC97}" type="sibTrans" cxnId="{289061B9-BBB6-4600-A166-1D65C2B81FB9}">
      <dgm:prSet/>
      <dgm:spPr/>
      <dgm:t>
        <a:bodyPr/>
        <a:lstStyle/>
        <a:p>
          <a:endParaRPr lang="en-US"/>
        </a:p>
      </dgm:t>
    </dgm:pt>
    <dgm:pt modelId="{0364E122-9363-4F0C-AA44-6F754E366C42}" type="pres">
      <dgm:prSet presAssocID="{D1EF62B1-5543-4F85-8F09-DBD1C39BFF33}" presName="root" presStyleCnt="0">
        <dgm:presLayoutVars>
          <dgm:dir/>
          <dgm:resizeHandles val="exact"/>
        </dgm:presLayoutVars>
      </dgm:prSet>
      <dgm:spPr/>
    </dgm:pt>
    <dgm:pt modelId="{B7FB0458-6BA4-441D-A7FE-43E95675DC89}" type="pres">
      <dgm:prSet presAssocID="{DEDD22E4-2834-4CE6-8DEB-8C319194117F}" presName="compNode" presStyleCnt="0"/>
      <dgm:spPr/>
    </dgm:pt>
    <dgm:pt modelId="{9D24549F-DC28-4209-885F-EAF37FE481A4}" type="pres">
      <dgm:prSet presAssocID="{DEDD22E4-2834-4CE6-8DEB-8C319194117F}" presName="bgRect" presStyleLbl="bgShp" presStyleIdx="0" presStyleCnt="2"/>
      <dgm:spPr/>
    </dgm:pt>
    <dgm:pt modelId="{44E1B6E6-C175-4A42-8B1B-FB3E41DBF0F8}" type="pres">
      <dgm:prSet presAssocID="{DEDD22E4-2834-4CE6-8DEB-8C319194117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 mark"/>
        </a:ext>
      </dgm:extLst>
    </dgm:pt>
    <dgm:pt modelId="{3C02F8D6-8426-4862-813E-582AB719EA85}" type="pres">
      <dgm:prSet presAssocID="{DEDD22E4-2834-4CE6-8DEB-8C319194117F}" presName="spaceRect" presStyleCnt="0"/>
      <dgm:spPr/>
    </dgm:pt>
    <dgm:pt modelId="{EEBC6169-C1EB-4E42-B6B8-5838ADB71486}" type="pres">
      <dgm:prSet presAssocID="{DEDD22E4-2834-4CE6-8DEB-8C319194117F}" presName="parTx" presStyleLbl="revTx" presStyleIdx="0" presStyleCnt="2">
        <dgm:presLayoutVars>
          <dgm:chMax val="0"/>
          <dgm:chPref val="0"/>
        </dgm:presLayoutVars>
      </dgm:prSet>
      <dgm:spPr/>
    </dgm:pt>
    <dgm:pt modelId="{C7650640-1A92-4BB9-9182-09B0E43B0F83}" type="pres">
      <dgm:prSet presAssocID="{22BB02A9-A1DB-4DCE-8213-F964C0CF2D24}" presName="sibTrans" presStyleCnt="0"/>
      <dgm:spPr/>
    </dgm:pt>
    <dgm:pt modelId="{FF29DDAC-C48A-43BB-9036-9FCAB947786C}" type="pres">
      <dgm:prSet presAssocID="{D56E56B2-405E-4F93-8424-AFA00214C219}" presName="compNode" presStyleCnt="0"/>
      <dgm:spPr/>
    </dgm:pt>
    <dgm:pt modelId="{4BBB7F66-61A7-44BD-B1EC-692815BC8748}" type="pres">
      <dgm:prSet presAssocID="{D56E56B2-405E-4F93-8424-AFA00214C219}" presName="bgRect" presStyleLbl="bgShp" presStyleIdx="1" presStyleCnt="2"/>
      <dgm:spPr/>
    </dgm:pt>
    <dgm:pt modelId="{3FA01342-5D26-41A9-8620-D415A97095A5}" type="pres">
      <dgm:prSet presAssocID="{D56E56B2-405E-4F93-8424-AFA00214C21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ip Calendar"/>
        </a:ext>
      </dgm:extLst>
    </dgm:pt>
    <dgm:pt modelId="{0BE61E80-392E-468A-A3EA-9D0846077772}" type="pres">
      <dgm:prSet presAssocID="{D56E56B2-405E-4F93-8424-AFA00214C219}" presName="spaceRect" presStyleCnt="0"/>
      <dgm:spPr/>
    </dgm:pt>
    <dgm:pt modelId="{26CA271B-9729-4E4F-B839-A375C7D030D5}" type="pres">
      <dgm:prSet presAssocID="{D56E56B2-405E-4F93-8424-AFA00214C219}" presName="parTx" presStyleLbl="revTx" presStyleIdx="1" presStyleCnt="2">
        <dgm:presLayoutVars>
          <dgm:chMax val="0"/>
          <dgm:chPref val="0"/>
        </dgm:presLayoutVars>
      </dgm:prSet>
      <dgm:spPr/>
    </dgm:pt>
  </dgm:ptLst>
  <dgm:cxnLst>
    <dgm:cxn modelId="{6A2D3345-9A29-46D0-A0C0-57AFED544792}" type="presOf" srcId="{D56E56B2-405E-4F93-8424-AFA00214C219}" destId="{26CA271B-9729-4E4F-B839-A375C7D030D5}" srcOrd="0" destOrd="0" presId="urn:microsoft.com/office/officeart/2018/2/layout/IconVerticalSolidList"/>
    <dgm:cxn modelId="{AA9CAA4E-69AB-4833-91A0-7F002DF2EB00}" srcId="{D1EF62B1-5543-4F85-8F09-DBD1C39BFF33}" destId="{DEDD22E4-2834-4CE6-8DEB-8C319194117F}" srcOrd="0" destOrd="0" parTransId="{B3AF807D-F67D-4E10-A480-040C2E7CA31C}" sibTransId="{22BB02A9-A1DB-4DCE-8213-F964C0CF2D24}"/>
    <dgm:cxn modelId="{75CB4C4F-65B8-42BF-B83E-EF3B333BD332}" type="presOf" srcId="{D1EF62B1-5543-4F85-8F09-DBD1C39BFF33}" destId="{0364E122-9363-4F0C-AA44-6F754E366C42}" srcOrd="0" destOrd="0" presId="urn:microsoft.com/office/officeart/2018/2/layout/IconVerticalSolidList"/>
    <dgm:cxn modelId="{872A759F-4B89-42ED-A972-F298DD90A356}" type="presOf" srcId="{DEDD22E4-2834-4CE6-8DEB-8C319194117F}" destId="{EEBC6169-C1EB-4E42-B6B8-5838ADB71486}" srcOrd="0" destOrd="0" presId="urn:microsoft.com/office/officeart/2018/2/layout/IconVerticalSolidList"/>
    <dgm:cxn modelId="{289061B9-BBB6-4600-A166-1D65C2B81FB9}" srcId="{D1EF62B1-5543-4F85-8F09-DBD1C39BFF33}" destId="{D56E56B2-405E-4F93-8424-AFA00214C219}" srcOrd="1" destOrd="0" parTransId="{C1BE5A60-7796-49D5-A9A7-7E31D19F8188}" sibTransId="{00CA9F34-A5AC-4C12-BC60-D2297B39BC97}"/>
    <dgm:cxn modelId="{468E774A-D87B-4039-A4C6-571E0DD9FD71}" type="presParOf" srcId="{0364E122-9363-4F0C-AA44-6F754E366C42}" destId="{B7FB0458-6BA4-441D-A7FE-43E95675DC89}" srcOrd="0" destOrd="0" presId="urn:microsoft.com/office/officeart/2018/2/layout/IconVerticalSolidList"/>
    <dgm:cxn modelId="{030882B1-7F93-4AB0-9B4B-BE4E3DC4FF73}" type="presParOf" srcId="{B7FB0458-6BA4-441D-A7FE-43E95675DC89}" destId="{9D24549F-DC28-4209-885F-EAF37FE481A4}" srcOrd="0" destOrd="0" presId="urn:microsoft.com/office/officeart/2018/2/layout/IconVerticalSolidList"/>
    <dgm:cxn modelId="{FCA0B17D-2A94-4649-B586-FB207FC9AD36}" type="presParOf" srcId="{B7FB0458-6BA4-441D-A7FE-43E95675DC89}" destId="{44E1B6E6-C175-4A42-8B1B-FB3E41DBF0F8}" srcOrd="1" destOrd="0" presId="urn:microsoft.com/office/officeart/2018/2/layout/IconVerticalSolidList"/>
    <dgm:cxn modelId="{97E886EA-E1F6-4CD0-91E9-06E5FD9F9D97}" type="presParOf" srcId="{B7FB0458-6BA4-441D-A7FE-43E95675DC89}" destId="{3C02F8D6-8426-4862-813E-582AB719EA85}" srcOrd="2" destOrd="0" presId="urn:microsoft.com/office/officeart/2018/2/layout/IconVerticalSolidList"/>
    <dgm:cxn modelId="{49CAC34C-6622-4C7A-BAB6-EE5302E562F7}" type="presParOf" srcId="{B7FB0458-6BA4-441D-A7FE-43E95675DC89}" destId="{EEBC6169-C1EB-4E42-B6B8-5838ADB71486}" srcOrd="3" destOrd="0" presId="urn:microsoft.com/office/officeart/2018/2/layout/IconVerticalSolidList"/>
    <dgm:cxn modelId="{D8304F34-4BA7-43CE-8DD5-D7D38374BB44}" type="presParOf" srcId="{0364E122-9363-4F0C-AA44-6F754E366C42}" destId="{C7650640-1A92-4BB9-9182-09B0E43B0F83}" srcOrd="1" destOrd="0" presId="urn:microsoft.com/office/officeart/2018/2/layout/IconVerticalSolidList"/>
    <dgm:cxn modelId="{944A4A0A-7E39-45B3-BB1E-6944A4426AC4}" type="presParOf" srcId="{0364E122-9363-4F0C-AA44-6F754E366C42}" destId="{FF29DDAC-C48A-43BB-9036-9FCAB947786C}" srcOrd="2" destOrd="0" presId="urn:microsoft.com/office/officeart/2018/2/layout/IconVerticalSolidList"/>
    <dgm:cxn modelId="{9BBD185C-F69D-4496-9766-C9DA75D3389E}" type="presParOf" srcId="{FF29DDAC-C48A-43BB-9036-9FCAB947786C}" destId="{4BBB7F66-61A7-44BD-B1EC-692815BC8748}" srcOrd="0" destOrd="0" presId="urn:microsoft.com/office/officeart/2018/2/layout/IconVerticalSolidList"/>
    <dgm:cxn modelId="{00DFB172-03E6-4F06-A5DD-68FCEE1AF7AC}" type="presParOf" srcId="{FF29DDAC-C48A-43BB-9036-9FCAB947786C}" destId="{3FA01342-5D26-41A9-8620-D415A97095A5}" srcOrd="1" destOrd="0" presId="urn:microsoft.com/office/officeart/2018/2/layout/IconVerticalSolidList"/>
    <dgm:cxn modelId="{1FE7CED3-212D-4ADD-B198-62FB1C434323}" type="presParOf" srcId="{FF29DDAC-C48A-43BB-9036-9FCAB947786C}" destId="{0BE61E80-392E-468A-A3EA-9D0846077772}" srcOrd="2" destOrd="0" presId="urn:microsoft.com/office/officeart/2018/2/layout/IconVerticalSolidList"/>
    <dgm:cxn modelId="{4E08AD29-DC42-46F5-928F-53FE13F288DB}" type="presParOf" srcId="{FF29DDAC-C48A-43BB-9036-9FCAB947786C}" destId="{26CA271B-9729-4E4F-B839-A375C7D030D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4549F-DC28-4209-885F-EAF37FE481A4}">
      <dsp:nvSpPr>
        <dsp:cNvPr id="0" name=""/>
        <dsp:cNvSpPr/>
      </dsp:nvSpPr>
      <dsp:spPr>
        <a:xfrm>
          <a:off x="0" y="576805"/>
          <a:ext cx="5084178" cy="10648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E1B6E6-C175-4A42-8B1B-FB3E41DBF0F8}">
      <dsp:nvSpPr>
        <dsp:cNvPr id="0" name=""/>
        <dsp:cNvSpPr/>
      </dsp:nvSpPr>
      <dsp:spPr>
        <a:xfrm>
          <a:off x="322123" y="816401"/>
          <a:ext cx="585679" cy="5856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BC6169-C1EB-4E42-B6B8-5838ADB71486}">
      <dsp:nvSpPr>
        <dsp:cNvPr id="0" name=""/>
        <dsp:cNvSpPr/>
      </dsp:nvSpPr>
      <dsp:spPr>
        <a:xfrm>
          <a:off x="1229926" y="576805"/>
          <a:ext cx="3854251" cy="1064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699" tIns="112699" rIns="112699" bIns="112699" numCol="1" spcCol="1270" anchor="ctr" anchorCtr="0">
          <a:noAutofit/>
        </a:bodyPr>
        <a:lstStyle/>
        <a:p>
          <a:pPr marL="0" lvl="0" indent="0" algn="l" defTabSz="755650">
            <a:lnSpc>
              <a:spcPct val="100000"/>
            </a:lnSpc>
            <a:spcBef>
              <a:spcPct val="0"/>
            </a:spcBef>
            <a:spcAft>
              <a:spcPct val="35000"/>
            </a:spcAft>
            <a:buNone/>
          </a:pPr>
          <a:r>
            <a:rPr lang="en-US" sz="1700" kern="1200"/>
            <a:t>We should then add some tests, to check that a Question whose pub_date is in the past can be displayed,</a:t>
          </a:r>
        </a:p>
      </dsp:txBody>
      <dsp:txXfrm>
        <a:off x="1229926" y="576805"/>
        <a:ext cx="3854251" cy="1064871"/>
      </dsp:txXfrm>
    </dsp:sp>
    <dsp:sp modelId="{4BBB7F66-61A7-44BD-B1EC-692815BC8748}">
      <dsp:nvSpPr>
        <dsp:cNvPr id="0" name=""/>
        <dsp:cNvSpPr/>
      </dsp:nvSpPr>
      <dsp:spPr>
        <a:xfrm>
          <a:off x="0" y="1907893"/>
          <a:ext cx="5084178" cy="106487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A01342-5D26-41A9-8620-D415A97095A5}">
      <dsp:nvSpPr>
        <dsp:cNvPr id="0" name=""/>
        <dsp:cNvSpPr/>
      </dsp:nvSpPr>
      <dsp:spPr>
        <a:xfrm>
          <a:off x="322123" y="2147489"/>
          <a:ext cx="585679" cy="5856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CA271B-9729-4E4F-B839-A375C7D030D5}">
      <dsp:nvSpPr>
        <dsp:cNvPr id="0" name=""/>
        <dsp:cNvSpPr/>
      </dsp:nvSpPr>
      <dsp:spPr>
        <a:xfrm>
          <a:off x="1229926" y="1907893"/>
          <a:ext cx="3854251" cy="1064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699" tIns="112699" rIns="112699" bIns="112699" numCol="1" spcCol="1270" anchor="ctr" anchorCtr="0">
          <a:noAutofit/>
        </a:bodyPr>
        <a:lstStyle/>
        <a:p>
          <a:pPr marL="0" lvl="0" indent="0" algn="l" defTabSz="755650">
            <a:lnSpc>
              <a:spcPct val="100000"/>
            </a:lnSpc>
            <a:spcBef>
              <a:spcPct val="0"/>
            </a:spcBef>
            <a:spcAft>
              <a:spcPct val="35000"/>
            </a:spcAft>
            <a:buNone/>
          </a:pPr>
          <a:r>
            <a:rPr lang="en-US" sz="1700" kern="1200"/>
            <a:t>and that one with a pub_date in the future is not:</a:t>
          </a:r>
        </a:p>
      </dsp:txBody>
      <dsp:txXfrm>
        <a:off x="1229926" y="1907893"/>
        <a:ext cx="3854251" cy="10648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FBB93FD3-B41D-4F55-B7E0-4095699C23B9}" type="datetimeFigureOut">
              <a:rPr lang="en-US" smtClean="0"/>
              <a:t>12/4/2024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6FB329C-53DE-42BA-9368-EBF8DF5CD2FE}"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352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93FD3-B41D-4F55-B7E0-4095699C23B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B329C-53DE-42BA-9368-EBF8DF5CD2FE}" type="slidenum">
              <a:rPr lang="en-US" smtClean="0"/>
              <a:t>‹#›</a:t>
            </a:fld>
            <a:endParaRPr lang="en-US"/>
          </a:p>
        </p:txBody>
      </p:sp>
    </p:spTree>
    <p:extLst>
      <p:ext uri="{BB962C8B-B14F-4D97-AF65-F5344CB8AC3E}">
        <p14:creationId xmlns:p14="http://schemas.microsoft.com/office/powerpoint/2010/main" val="3386876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93FD3-B41D-4F55-B7E0-4095699C23B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B329C-53DE-42BA-9368-EBF8DF5CD2FE}" type="slidenum">
              <a:rPr lang="en-US" smtClean="0"/>
              <a:t>‹#›</a:t>
            </a:fld>
            <a:endParaRPr lang="en-US"/>
          </a:p>
        </p:txBody>
      </p:sp>
    </p:spTree>
    <p:extLst>
      <p:ext uri="{BB962C8B-B14F-4D97-AF65-F5344CB8AC3E}">
        <p14:creationId xmlns:p14="http://schemas.microsoft.com/office/powerpoint/2010/main" val="398913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B93FD3-B41D-4F55-B7E0-4095699C23B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B329C-53DE-42BA-9368-EBF8DF5CD2FE}" type="slidenum">
              <a:rPr lang="en-US" smtClean="0"/>
              <a:t>‹#›</a:t>
            </a:fld>
            <a:endParaRPr lang="en-US"/>
          </a:p>
        </p:txBody>
      </p:sp>
    </p:spTree>
    <p:extLst>
      <p:ext uri="{BB962C8B-B14F-4D97-AF65-F5344CB8AC3E}">
        <p14:creationId xmlns:p14="http://schemas.microsoft.com/office/powerpoint/2010/main" val="244982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B93FD3-B41D-4F55-B7E0-4095699C23B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B329C-53DE-42BA-9368-EBF8DF5CD2FE}"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626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B93FD3-B41D-4F55-B7E0-4095699C23B9}"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B329C-53DE-42BA-9368-EBF8DF5CD2FE}" type="slidenum">
              <a:rPr lang="en-US" smtClean="0"/>
              <a:t>‹#›</a:t>
            </a:fld>
            <a:endParaRPr lang="en-US"/>
          </a:p>
        </p:txBody>
      </p:sp>
    </p:spTree>
    <p:extLst>
      <p:ext uri="{BB962C8B-B14F-4D97-AF65-F5344CB8AC3E}">
        <p14:creationId xmlns:p14="http://schemas.microsoft.com/office/powerpoint/2010/main" val="16145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B93FD3-B41D-4F55-B7E0-4095699C23B9}"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FB329C-53DE-42BA-9368-EBF8DF5CD2FE}" type="slidenum">
              <a:rPr lang="en-US" smtClean="0"/>
              <a:t>‹#›</a:t>
            </a:fld>
            <a:endParaRPr lang="en-US"/>
          </a:p>
        </p:txBody>
      </p:sp>
    </p:spTree>
    <p:extLst>
      <p:ext uri="{BB962C8B-B14F-4D97-AF65-F5344CB8AC3E}">
        <p14:creationId xmlns:p14="http://schemas.microsoft.com/office/powerpoint/2010/main" val="3299891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B93FD3-B41D-4F55-B7E0-4095699C23B9}"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FB329C-53DE-42BA-9368-EBF8DF5CD2FE}" type="slidenum">
              <a:rPr lang="en-US" smtClean="0"/>
              <a:t>‹#›</a:t>
            </a:fld>
            <a:endParaRPr lang="en-US"/>
          </a:p>
        </p:txBody>
      </p:sp>
    </p:spTree>
    <p:extLst>
      <p:ext uri="{BB962C8B-B14F-4D97-AF65-F5344CB8AC3E}">
        <p14:creationId xmlns:p14="http://schemas.microsoft.com/office/powerpoint/2010/main" val="2201495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B93FD3-B41D-4F55-B7E0-4095699C23B9}" type="datetimeFigureOut">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FB329C-53DE-42BA-9368-EBF8DF5CD2FE}" type="slidenum">
              <a:rPr lang="en-US" smtClean="0"/>
              <a:t>‹#›</a:t>
            </a:fld>
            <a:endParaRPr lang="en-US"/>
          </a:p>
        </p:txBody>
      </p:sp>
    </p:spTree>
    <p:extLst>
      <p:ext uri="{BB962C8B-B14F-4D97-AF65-F5344CB8AC3E}">
        <p14:creationId xmlns:p14="http://schemas.microsoft.com/office/powerpoint/2010/main" val="1993683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B93FD3-B41D-4F55-B7E0-4095699C23B9}"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B329C-53DE-42BA-9368-EBF8DF5CD2FE}" type="slidenum">
              <a:rPr lang="en-US" smtClean="0"/>
              <a:t>‹#›</a:t>
            </a:fld>
            <a:endParaRPr lang="en-US"/>
          </a:p>
        </p:txBody>
      </p:sp>
    </p:spTree>
    <p:extLst>
      <p:ext uri="{BB962C8B-B14F-4D97-AF65-F5344CB8AC3E}">
        <p14:creationId xmlns:p14="http://schemas.microsoft.com/office/powerpoint/2010/main" val="3721409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B93FD3-B41D-4F55-B7E0-4095699C23B9}"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B329C-53DE-42BA-9368-EBF8DF5CD2FE}" type="slidenum">
              <a:rPr lang="en-US" smtClean="0"/>
              <a:t>‹#›</a:t>
            </a:fld>
            <a:endParaRPr lang="en-US"/>
          </a:p>
        </p:txBody>
      </p:sp>
    </p:spTree>
    <p:extLst>
      <p:ext uri="{BB962C8B-B14F-4D97-AF65-F5344CB8AC3E}">
        <p14:creationId xmlns:p14="http://schemas.microsoft.com/office/powerpoint/2010/main" val="272908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BB93FD3-B41D-4F55-B7E0-4095699C23B9}" type="datetimeFigureOut">
              <a:rPr lang="en-US" smtClean="0"/>
              <a:t>12/4/2024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6FB329C-53DE-42BA-9368-EBF8DF5CD2FE}" type="slidenum">
              <a:rPr lang="en-US" smtClean="0"/>
              <a:t>‹#›</a:t>
            </a:fld>
            <a:endParaRPr lang="en-US"/>
          </a:p>
        </p:txBody>
      </p:sp>
    </p:spTree>
    <p:extLst>
      <p:ext uri="{BB962C8B-B14F-4D97-AF65-F5344CB8AC3E}">
        <p14:creationId xmlns:p14="http://schemas.microsoft.com/office/powerpoint/2010/main" val="250139223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DBC4-7573-BD14-C67E-D48D5B6617CC}"/>
              </a:ext>
            </a:extLst>
          </p:cNvPr>
          <p:cNvSpPr>
            <a:spLocks noGrp="1"/>
          </p:cNvSpPr>
          <p:nvPr>
            <p:ph type="ctrTitle"/>
          </p:nvPr>
        </p:nvSpPr>
        <p:spPr/>
        <p:txBody>
          <a:bodyPr/>
          <a:lstStyle/>
          <a:p>
            <a:r>
              <a:rPr lang="en-US" dirty="0"/>
              <a:t>Django App (Part - 5)</a:t>
            </a:r>
          </a:p>
        </p:txBody>
      </p:sp>
      <p:sp>
        <p:nvSpPr>
          <p:cNvPr id="3" name="Subtitle 2">
            <a:extLst>
              <a:ext uri="{FF2B5EF4-FFF2-40B4-BE49-F238E27FC236}">
                <a16:creationId xmlns:a16="http://schemas.microsoft.com/office/drawing/2014/main" id="{AFB11219-BE94-7397-AACF-F4495EB60306}"/>
              </a:ext>
            </a:extLst>
          </p:cNvPr>
          <p:cNvSpPr>
            <a:spLocks noGrp="1"/>
          </p:cNvSpPr>
          <p:nvPr>
            <p:ph type="subTitle" idx="1"/>
          </p:nvPr>
        </p:nvSpPr>
        <p:spPr/>
        <p:txBody>
          <a:bodyPr/>
          <a:lstStyle/>
          <a:p>
            <a:r>
              <a:rPr lang="en-US" dirty="0"/>
              <a:t>Django basic to pro course in Nepali .</a:t>
            </a:r>
          </a:p>
        </p:txBody>
      </p:sp>
    </p:spTree>
    <p:extLst>
      <p:ext uri="{BB962C8B-B14F-4D97-AF65-F5344CB8AC3E}">
        <p14:creationId xmlns:p14="http://schemas.microsoft.com/office/powerpoint/2010/main" val="984997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FD4BFF-E1E4-301B-D820-FE942BC01F70}"/>
              </a:ext>
            </a:extLst>
          </p:cNvPr>
          <p:cNvSpPr>
            <a:spLocks noGrp="1"/>
          </p:cNvSpPr>
          <p:nvPr>
            <p:ph idx="1"/>
          </p:nvPr>
        </p:nvSpPr>
        <p:spPr>
          <a:xfrm>
            <a:off x="522514" y="538843"/>
            <a:ext cx="5573486" cy="5698671"/>
          </a:xfrm>
        </p:spPr>
        <p:txBody>
          <a:bodyPr>
            <a:normAutofit lnSpcReduction="10000"/>
          </a:bodyPr>
          <a:lstStyle/>
          <a:p>
            <a:pPr marL="45720" indent="0">
              <a:lnSpc>
                <a:spcPct val="100000"/>
              </a:lnSpc>
              <a:spcBef>
                <a:spcPts val="0"/>
              </a:spcBef>
              <a:buNone/>
            </a:pPr>
            <a:r>
              <a:rPr lang="en-US" sz="1800" b="1" dirty="0">
                <a:solidFill>
                  <a:schemeClr val="tx1"/>
                </a:solidFill>
              </a:rPr>
              <a:t>Introducing automated testing</a:t>
            </a:r>
          </a:p>
          <a:p>
            <a:pPr marL="45720" indent="0">
              <a:lnSpc>
                <a:spcPct val="100000"/>
              </a:lnSpc>
              <a:spcBef>
                <a:spcPts val="0"/>
              </a:spcBef>
              <a:buNone/>
            </a:pPr>
            <a:r>
              <a:rPr lang="en-US" sz="1600" dirty="0">
                <a:solidFill>
                  <a:schemeClr val="tx1"/>
                </a:solidFill>
              </a:rPr>
              <a:t>- What are automated tests?</a:t>
            </a:r>
          </a:p>
          <a:p>
            <a:pPr marL="45720" indent="0">
              <a:lnSpc>
                <a:spcPct val="100000"/>
              </a:lnSpc>
              <a:spcBef>
                <a:spcPts val="0"/>
              </a:spcBef>
              <a:buNone/>
            </a:pPr>
            <a:r>
              <a:rPr lang="en-US" sz="1600" dirty="0">
                <a:solidFill>
                  <a:schemeClr val="tx1"/>
                </a:solidFill>
              </a:rPr>
              <a:t>What’s different in automated tests is that the testing work is done for you by the system. You create a set of tests once, and then as you make changes to your app, you can check that your code still works as you originally intended, without having to perform time consuming manual testing.</a:t>
            </a:r>
          </a:p>
          <a:p>
            <a:pPr marL="45720" indent="0">
              <a:lnSpc>
                <a:spcPct val="100000"/>
              </a:lnSpc>
              <a:spcBef>
                <a:spcPts val="0"/>
              </a:spcBef>
              <a:buNone/>
            </a:pPr>
            <a:endParaRPr lang="en-US" sz="1600" dirty="0">
              <a:solidFill>
                <a:schemeClr val="tx1"/>
              </a:solidFill>
            </a:endParaRPr>
          </a:p>
          <a:p>
            <a:pPr marL="45720" indent="0">
              <a:lnSpc>
                <a:spcPct val="100000"/>
              </a:lnSpc>
              <a:spcBef>
                <a:spcPts val="0"/>
              </a:spcBef>
              <a:buNone/>
            </a:pPr>
            <a:r>
              <a:rPr lang="en-US" sz="1600" b="1" dirty="0">
                <a:solidFill>
                  <a:schemeClr val="tx1"/>
                </a:solidFill>
              </a:rPr>
              <a:t>Basic testing strategies</a:t>
            </a:r>
            <a:endParaRPr lang="en-US" sz="1600" dirty="0">
              <a:solidFill>
                <a:schemeClr val="tx1"/>
              </a:solidFill>
            </a:endParaRPr>
          </a:p>
          <a:p>
            <a:pPr marL="45720" indent="0">
              <a:lnSpc>
                <a:spcPct val="100000"/>
              </a:lnSpc>
              <a:spcBef>
                <a:spcPts val="0"/>
              </a:spcBef>
              <a:buNone/>
            </a:pPr>
            <a:r>
              <a:rPr lang="en-US" sz="1600" dirty="0">
                <a:solidFill>
                  <a:schemeClr val="tx1"/>
                </a:solidFill>
              </a:rPr>
              <a:t>Sometimes it’s difficult to figure out where to get started with writing tests. If you have written several thousand lines of Python, choosing something to test might not be easy. In such a case, it’s fruitful to write your first test the next time you make a change, either when you add a new feature or fix a bug. So, let’s do that right away.</a:t>
            </a:r>
          </a:p>
          <a:p>
            <a:pPr marL="45720" indent="0">
              <a:lnSpc>
                <a:spcPct val="100000"/>
              </a:lnSpc>
              <a:spcBef>
                <a:spcPts val="0"/>
              </a:spcBef>
              <a:buNone/>
            </a:pPr>
            <a:endParaRPr lang="en-US" sz="1600" dirty="0">
              <a:solidFill>
                <a:schemeClr val="tx1"/>
              </a:solidFill>
            </a:endParaRPr>
          </a:p>
          <a:p>
            <a:pPr marL="45720" indent="0">
              <a:lnSpc>
                <a:spcPct val="100000"/>
              </a:lnSpc>
              <a:spcBef>
                <a:spcPts val="0"/>
              </a:spcBef>
              <a:buNone/>
            </a:pPr>
            <a:r>
              <a:rPr lang="en-US" sz="1600" b="1" dirty="0">
                <a:solidFill>
                  <a:schemeClr val="tx1"/>
                </a:solidFill>
              </a:rPr>
              <a:t>Create a test to expose the bug</a:t>
            </a:r>
          </a:p>
          <a:p>
            <a:pPr marL="45720" indent="0">
              <a:lnSpc>
                <a:spcPct val="100000"/>
              </a:lnSpc>
              <a:spcBef>
                <a:spcPts val="0"/>
              </a:spcBef>
              <a:buNone/>
            </a:pPr>
            <a:r>
              <a:rPr lang="en-US" sz="1600" dirty="0">
                <a:solidFill>
                  <a:schemeClr val="tx1"/>
                </a:solidFill>
              </a:rPr>
              <a:t>What we’ve just done in the shell to test for the problem is exactly what we can do in an automated test, so let’s turn that into an automated test. A conventional place for an application’s tests is in the application’s tests.py file; the testing system will automatically find tests in any file whose name begins with test. Put the following in the tests.py file in the poll's application:</a:t>
            </a:r>
          </a:p>
        </p:txBody>
      </p:sp>
      <p:pic>
        <p:nvPicPr>
          <p:cNvPr id="5" name="Picture 4" descr="A screenshot of a computer&#10;&#10;Description automatically generated">
            <a:extLst>
              <a:ext uri="{FF2B5EF4-FFF2-40B4-BE49-F238E27FC236}">
                <a16:creationId xmlns:a16="http://schemas.microsoft.com/office/drawing/2014/main" id="{A38FEC49-A449-CF75-1BCC-37F6D8CD7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2320" y="538843"/>
            <a:ext cx="5487166" cy="5482129"/>
          </a:xfrm>
          <a:prstGeom prst="rect">
            <a:avLst/>
          </a:prstGeom>
        </p:spPr>
      </p:pic>
    </p:spTree>
    <p:extLst>
      <p:ext uri="{BB962C8B-B14F-4D97-AF65-F5344CB8AC3E}">
        <p14:creationId xmlns:p14="http://schemas.microsoft.com/office/powerpoint/2010/main" val="2533345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4236C-3C72-272D-8559-EE1C5FAAD49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4B6553-D425-3EBD-1FCF-31DC808D6724}"/>
              </a:ext>
            </a:extLst>
          </p:cNvPr>
          <p:cNvSpPr>
            <a:spLocks noGrp="1"/>
          </p:cNvSpPr>
          <p:nvPr>
            <p:ph idx="1"/>
          </p:nvPr>
        </p:nvSpPr>
        <p:spPr>
          <a:xfrm>
            <a:off x="522513" y="538843"/>
            <a:ext cx="4466581" cy="5698671"/>
          </a:xfrm>
        </p:spPr>
        <p:txBody>
          <a:bodyPr>
            <a:normAutofit fontScale="92500"/>
          </a:bodyPr>
          <a:lstStyle/>
          <a:p>
            <a:pPr marL="45720" indent="0">
              <a:lnSpc>
                <a:spcPct val="100000"/>
              </a:lnSpc>
              <a:spcBef>
                <a:spcPts val="0"/>
              </a:spcBef>
              <a:buNone/>
            </a:pPr>
            <a:r>
              <a:rPr lang="en-US" sz="1600" dirty="0">
                <a:solidFill>
                  <a:schemeClr val="tx1"/>
                </a:solidFill>
              </a:rPr>
              <a:t>Here we have created a django.test.TestCase subclass with a method that creates a Question instance with a pub_date in the future. We then check the output of was_published_recently() - which ought to be False.</a:t>
            </a:r>
          </a:p>
          <a:p>
            <a:pPr marL="45720" indent="0">
              <a:lnSpc>
                <a:spcPct val="100000"/>
              </a:lnSpc>
              <a:spcBef>
                <a:spcPts val="0"/>
              </a:spcBef>
              <a:buNone/>
            </a:pPr>
            <a:endParaRPr lang="en-US" sz="1600" dirty="0">
              <a:solidFill>
                <a:schemeClr val="tx1"/>
              </a:solidFill>
            </a:endParaRPr>
          </a:p>
          <a:p>
            <a:pPr marL="45720" indent="0">
              <a:lnSpc>
                <a:spcPct val="100000"/>
              </a:lnSpc>
              <a:spcBef>
                <a:spcPts val="0"/>
              </a:spcBef>
              <a:buNone/>
            </a:pPr>
            <a:r>
              <a:rPr lang="en-US" sz="1800" b="1" dirty="0">
                <a:solidFill>
                  <a:schemeClr val="tx1"/>
                </a:solidFill>
              </a:rPr>
              <a:t>Running tests</a:t>
            </a:r>
          </a:p>
          <a:p>
            <a:pPr marL="45720" indent="0">
              <a:lnSpc>
                <a:spcPct val="100000"/>
              </a:lnSpc>
              <a:spcBef>
                <a:spcPts val="0"/>
              </a:spcBef>
              <a:buNone/>
            </a:pPr>
            <a:r>
              <a:rPr lang="en-US" sz="1600" dirty="0">
                <a:solidFill>
                  <a:schemeClr val="tx1"/>
                </a:solidFill>
              </a:rPr>
              <a:t>In the terminal, we can run our test:</a:t>
            </a:r>
          </a:p>
          <a:p>
            <a:pPr marL="45720" indent="0">
              <a:lnSpc>
                <a:spcPct val="100000"/>
              </a:lnSpc>
              <a:spcBef>
                <a:spcPts val="0"/>
              </a:spcBef>
              <a:buNone/>
            </a:pPr>
            <a:r>
              <a:rPr lang="en-US" sz="1800" b="1" dirty="0">
                <a:solidFill>
                  <a:schemeClr val="tx1"/>
                </a:solidFill>
              </a:rPr>
              <a:t>$ python manage.py test polls</a:t>
            </a:r>
          </a:p>
          <a:p>
            <a:pPr marL="45720" indent="0">
              <a:lnSpc>
                <a:spcPct val="100000"/>
              </a:lnSpc>
              <a:spcBef>
                <a:spcPts val="0"/>
              </a:spcBef>
              <a:buNone/>
            </a:pPr>
            <a:endParaRPr lang="en-US" sz="1600" dirty="0">
              <a:solidFill>
                <a:schemeClr val="tx1"/>
              </a:solidFill>
            </a:endParaRPr>
          </a:p>
          <a:p>
            <a:pPr marL="45720" indent="0">
              <a:lnSpc>
                <a:spcPct val="100000"/>
              </a:lnSpc>
              <a:spcBef>
                <a:spcPts val="0"/>
              </a:spcBef>
              <a:buNone/>
            </a:pPr>
            <a:r>
              <a:rPr lang="en-US" sz="1600" dirty="0">
                <a:solidFill>
                  <a:schemeClr val="tx1"/>
                </a:solidFill>
              </a:rPr>
              <a:t>What happened is this:</a:t>
            </a:r>
          </a:p>
          <a:p>
            <a:pPr marL="45720" indent="0">
              <a:lnSpc>
                <a:spcPct val="100000"/>
              </a:lnSpc>
              <a:spcBef>
                <a:spcPts val="0"/>
              </a:spcBef>
              <a:buNone/>
            </a:pPr>
            <a:r>
              <a:rPr lang="en-US" sz="1600" dirty="0">
                <a:solidFill>
                  <a:schemeClr val="tx1"/>
                </a:solidFill>
              </a:rPr>
              <a:t>• manage.py test polls looked for tests in the poll's application</a:t>
            </a:r>
          </a:p>
          <a:p>
            <a:pPr marL="45720" indent="0">
              <a:lnSpc>
                <a:spcPct val="100000"/>
              </a:lnSpc>
              <a:spcBef>
                <a:spcPts val="0"/>
              </a:spcBef>
              <a:buNone/>
            </a:pPr>
            <a:r>
              <a:rPr lang="en-US" sz="1600" dirty="0">
                <a:solidFill>
                  <a:schemeClr val="tx1"/>
                </a:solidFill>
              </a:rPr>
              <a:t>• it found a subclass of the django.test.TestCase class</a:t>
            </a:r>
          </a:p>
          <a:p>
            <a:pPr marL="45720" indent="0">
              <a:lnSpc>
                <a:spcPct val="100000"/>
              </a:lnSpc>
              <a:spcBef>
                <a:spcPts val="0"/>
              </a:spcBef>
              <a:buNone/>
            </a:pPr>
            <a:r>
              <a:rPr lang="en-US" sz="1600" dirty="0">
                <a:solidFill>
                  <a:schemeClr val="tx1"/>
                </a:solidFill>
              </a:rPr>
              <a:t>• it created a special database for the purpose of testing</a:t>
            </a:r>
          </a:p>
          <a:p>
            <a:pPr marL="45720" indent="0">
              <a:lnSpc>
                <a:spcPct val="100000"/>
              </a:lnSpc>
              <a:spcBef>
                <a:spcPts val="0"/>
              </a:spcBef>
              <a:buNone/>
            </a:pPr>
            <a:r>
              <a:rPr lang="en-US" sz="1600" dirty="0">
                <a:solidFill>
                  <a:schemeClr val="tx1"/>
                </a:solidFill>
              </a:rPr>
              <a:t>• it looked for test methods - ones whose names begin with test</a:t>
            </a:r>
          </a:p>
          <a:p>
            <a:pPr marL="45720" indent="0">
              <a:lnSpc>
                <a:spcPct val="100000"/>
              </a:lnSpc>
              <a:spcBef>
                <a:spcPts val="0"/>
              </a:spcBef>
              <a:buNone/>
            </a:pPr>
            <a:r>
              <a:rPr lang="en-US" sz="1600" dirty="0">
                <a:solidFill>
                  <a:schemeClr val="tx1"/>
                </a:solidFill>
              </a:rPr>
              <a:t>• in test_was_published_recently_with_future_question it created a Question instance whose</a:t>
            </a:r>
          </a:p>
          <a:p>
            <a:pPr marL="45720" indent="0">
              <a:lnSpc>
                <a:spcPct val="100000"/>
              </a:lnSpc>
              <a:spcBef>
                <a:spcPts val="0"/>
              </a:spcBef>
              <a:buNone/>
            </a:pPr>
            <a:r>
              <a:rPr lang="en-US" sz="1600" dirty="0">
                <a:solidFill>
                  <a:schemeClr val="tx1"/>
                </a:solidFill>
              </a:rPr>
              <a:t>pub_date field is 30 days in the future</a:t>
            </a:r>
          </a:p>
          <a:p>
            <a:pPr marL="45720" indent="0">
              <a:lnSpc>
                <a:spcPct val="100000"/>
              </a:lnSpc>
              <a:spcBef>
                <a:spcPts val="0"/>
              </a:spcBef>
              <a:buNone/>
            </a:pPr>
            <a:r>
              <a:rPr lang="en-US" sz="1600" dirty="0">
                <a:solidFill>
                  <a:schemeClr val="tx1"/>
                </a:solidFill>
              </a:rPr>
              <a:t>• . . . and using the assertIs() method, it discovered that its was_published_recently() returns True,</a:t>
            </a:r>
          </a:p>
          <a:p>
            <a:pPr marL="45720" indent="0">
              <a:lnSpc>
                <a:spcPct val="100000"/>
              </a:lnSpc>
              <a:spcBef>
                <a:spcPts val="0"/>
              </a:spcBef>
              <a:buNone/>
            </a:pPr>
            <a:r>
              <a:rPr lang="en-US" sz="1600" dirty="0">
                <a:solidFill>
                  <a:schemeClr val="tx1"/>
                </a:solidFill>
              </a:rPr>
              <a:t>though we wanted it to return False</a:t>
            </a:r>
          </a:p>
          <a:p>
            <a:pPr marL="45720" indent="0">
              <a:lnSpc>
                <a:spcPct val="100000"/>
              </a:lnSpc>
              <a:spcBef>
                <a:spcPts val="0"/>
              </a:spcBef>
              <a:buNone/>
            </a:pPr>
            <a:endParaRPr lang="en-US" sz="1600" dirty="0">
              <a:solidFill>
                <a:schemeClr val="tx1"/>
              </a:solidFill>
            </a:endParaRPr>
          </a:p>
          <a:p>
            <a:pPr marL="45720" indent="0">
              <a:lnSpc>
                <a:spcPct val="100000"/>
              </a:lnSpc>
              <a:spcBef>
                <a:spcPts val="0"/>
              </a:spcBef>
              <a:buNone/>
            </a:pPr>
            <a:endParaRPr lang="en-US" sz="1600" dirty="0">
              <a:solidFill>
                <a:schemeClr val="tx1"/>
              </a:solidFill>
            </a:endParaRPr>
          </a:p>
          <a:p>
            <a:pPr marL="45720" indent="0">
              <a:lnSpc>
                <a:spcPct val="100000"/>
              </a:lnSpc>
              <a:spcBef>
                <a:spcPts val="0"/>
              </a:spcBef>
              <a:buNone/>
            </a:pPr>
            <a:endParaRPr lang="en-US" sz="1600" dirty="0">
              <a:solidFill>
                <a:schemeClr val="tx1"/>
              </a:solidFill>
            </a:endParaRPr>
          </a:p>
          <a:p>
            <a:pPr marL="45720" indent="0">
              <a:lnSpc>
                <a:spcPct val="100000"/>
              </a:lnSpc>
              <a:spcBef>
                <a:spcPts val="0"/>
              </a:spcBef>
              <a:buNone/>
            </a:pPr>
            <a:endParaRPr lang="en-US" sz="1600" dirty="0">
              <a:solidFill>
                <a:schemeClr val="tx1"/>
              </a:solidFill>
            </a:endParaRPr>
          </a:p>
          <a:p>
            <a:pPr marL="45720" indent="0">
              <a:lnSpc>
                <a:spcPct val="100000"/>
              </a:lnSpc>
              <a:spcBef>
                <a:spcPts val="0"/>
              </a:spcBef>
              <a:buNone/>
            </a:pPr>
            <a:endParaRPr lang="en-US" sz="1600" dirty="0">
              <a:solidFill>
                <a:schemeClr val="tx1"/>
              </a:solidFill>
            </a:endParaRPr>
          </a:p>
          <a:p>
            <a:pPr marL="45720" indent="0">
              <a:lnSpc>
                <a:spcPct val="100000"/>
              </a:lnSpc>
              <a:spcBef>
                <a:spcPts val="0"/>
              </a:spcBef>
              <a:buNone/>
            </a:pPr>
            <a:endParaRPr lang="en-US" sz="1600" dirty="0">
              <a:solidFill>
                <a:schemeClr val="tx1"/>
              </a:solidFill>
            </a:endParaRPr>
          </a:p>
          <a:p>
            <a:pPr marL="45720" indent="0">
              <a:lnSpc>
                <a:spcPct val="100000"/>
              </a:lnSpc>
              <a:spcBef>
                <a:spcPts val="0"/>
              </a:spcBef>
              <a:buNone/>
            </a:pPr>
            <a:endParaRPr lang="en-US" sz="1600" dirty="0">
              <a:solidFill>
                <a:schemeClr val="tx1"/>
              </a:solidFill>
            </a:endParaRPr>
          </a:p>
          <a:p>
            <a:pPr marL="45720" indent="0">
              <a:lnSpc>
                <a:spcPct val="100000"/>
              </a:lnSpc>
              <a:spcBef>
                <a:spcPts val="0"/>
              </a:spcBef>
              <a:buNone/>
            </a:pPr>
            <a:endParaRPr lang="en-US" sz="1600" dirty="0">
              <a:solidFill>
                <a:schemeClr val="tx1"/>
              </a:solidFill>
            </a:endParaRPr>
          </a:p>
          <a:p>
            <a:pPr marL="45720" indent="0">
              <a:lnSpc>
                <a:spcPct val="100000"/>
              </a:lnSpc>
              <a:spcBef>
                <a:spcPts val="0"/>
              </a:spcBef>
              <a:buNone/>
            </a:pPr>
            <a:endParaRPr lang="en-US" sz="1600" dirty="0">
              <a:solidFill>
                <a:schemeClr val="tx1"/>
              </a:solidFill>
            </a:endParaRPr>
          </a:p>
          <a:p>
            <a:pPr marL="45720" indent="0">
              <a:lnSpc>
                <a:spcPct val="100000"/>
              </a:lnSpc>
              <a:spcBef>
                <a:spcPts val="0"/>
              </a:spcBef>
              <a:buNone/>
            </a:pPr>
            <a:endParaRPr lang="en-US" sz="1600" dirty="0">
              <a:solidFill>
                <a:schemeClr val="tx1"/>
              </a:solidFill>
            </a:endParaRPr>
          </a:p>
        </p:txBody>
      </p:sp>
      <p:sp>
        <p:nvSpPr>
          <p:cNvPr id="4" name="TextBox 3">
            <a:extLst>
              <a:ext uri="{FF2B5EF4-FFF2-40B4-BE49-F238E27FC236}">
                <a16:creationId xmlns:a16="http://schemas.microsoft.com/office/drawing/2014/main" id="{2A616134-F4C2-6170-1391-58422450E4B9}"/>
              </a:ext>
            </a:extLst>
          </p:cNvPr>
          <p:cNvSpPr txBox="1"/>
          <p:nvPr/>
        </p:nvSpPr>
        <p:spPr>
          <a:xfrm>
            <a:off x="5470358" y="538843"/>
            <a:ext cx="6079958" cy="4801314"/>
          </a:xfrm>
          <a:prstGeom prst="rect">
            <a:avLst/>
          </a:prstGeom>
          <a:noFill/>
        </p:spPr>
        <p:txBody>
          <a:bodyPr wrap="square">
            <a:spAutoFit/>
          </a:bodyPr>
          <a:lstStyle/>
          <a:p>
            <a:r>
              <a:rPr lang="en-US" b="1" i="1" dirty="0"/>
              <a:t>Fixing the bug</a:t>
            </a:r>
          </a:p>
          <a:p>
            <a:r>
              <a:rPr lang="en-US" dirty="0"/>
              <a:t>We already know what the problem is: Question.was_published_recently() should return False if its</a:t>
            </a:r>
          </a:p>
          <a:p>
            <a:r>
              <a:rPr lang="en-US" dirty="0"/>
              <a:t>pub_date is in the future. Amend the method in models.py, so that it will only return True if the date is also</a:t>
            </a:r>
          </a:p>
          <a:p>
            <a:r>
              <a:rPr lang="en-US" dirty="0"/>
              <a:t>in the past:</a:t>
            </a:r>
          </a:p>
          <a:p>
            <a:endParaRPr lang="en-US" dirty="0"/>
          </a:p>
          <a:p>
            <a:endParaRPr lang="en-US" dirty="0"/>
          </a:p>
          <a:p>
            <a:endParaRPr lang="en-US" dirty="0"/>
          </a:p>
          <a:p>
            <a:endParaRPr lang="en-US" dirty="0"/>
          </a:p>
          <a:p>
            <a:endParaRPr lang="en-US" dirty="0"/>
          </a:p>
          <a:p>
            <a:r>
              <a:rPr lang="en-US" b="1" i="1" dirty="0"/>
              <a:t>More comprehensive tests</a:t>
            </a:r>
          </a:p>
          <a:p>
            <a:r>
              <a:rPr lang="en-US" dirty="0"/>
              <a:t>While we’re here, we can further pin down the was_published_recently() method; in fact, it would be  positively embarrassing if in fixing one bug we had introduced another. Add two more test methods to the same class, to test the behavior of the method more comprehensively</a:t>
            </a:r>
          </a:p>
        </p:txBody>
      </p:sp>
      <p:pic>
        <p:nvPicPr>
          <p:cNvPr id="5" name="Picture 4">
            <a:extLst>
              <a:ext uri="{FF2B5EF4-FFF2-40B4-BE49-F238E27FC236}">
                <a16:creationId xmlns:a16="http://schemas.microsoft.com/office/drawing/2014/main" id="{21E41EB2-14F3-7DBA-5297-DA79BCDD2581}"/>
              </a:ext>
            </a:extLst>
          </p:cNvPr>
          <p:cNvPicPr>
            <a:picLocks noChangeAspect="1"/>
          </p:cNvPicPr>
          <p:nvPr/>
        </p:nvPicPr>
        <p:blipFill>
          <a:blip r:embed="rId2"/>
          <a:stretch>
            <a:fillRect/>
          </a:stretch>
        </p:blipFill>
        <p:spPr>
          <a:xfrm>
            <a:off x="5604106" y="2293169"/>
            <a:ext cx="6156333" cy="1252136"/>
          </a:xfrm>
          <a:prstGeom prst="rect">
            <a:avLst/>
          </a:prstGeom>
        </p:spPr>
      </p:pic>
    </p:spTree>
    <p:extLst>
      <p:ext uri="{BB962C8B-B14F-4D97-AF65-F5344CB8AC3E}">
        <p14:creationId xmlns:p14="http://schemas.microsoft.com/office/powerpoint/2010/main" val="2995247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A2D9F-70E5-ED41-B56E-55D946B087E1}"/>
            </a:ext>
          </a:extLst>
        </p:cNvPr>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A6FB4644-0728-9C93-A56A-27216DD14A6E}"/>
              </a:ext>
            </a:extLst>
          </p:cNvPr>
          <p:cNvPicPr>
            <a:picLocks noGrp="1" noChangeAspect="1"/>
          </p:cNvPicPr>
          <p:nvPr>
            <p:ph idx="1"/>
          </p:nvPr>
        </p:nvPicPr>
        <p:blipFill>
          <a:blip r:embed="rId2"/>
          <a:stretch>
            <a:fillRect/>
          </a:stretch>
        </p:blipFill>
        <p:spPr>
          <a:xfrm>
            <a:off x="266904" y="501187"/>
            <a:ext cx="6192114" cy="1744709"/>
          </a:xfrm>
          <a:prstGeom prst="rect">
            <a:avLst/>
          </a:prstGeom>
        </p:spPr>
      </p:pic>
      <p:pic>
        <p:nvPicPr>
          <p:cNvPr id="4" name="Picture 3">
            <a:extLst>
              <a:ext uri="{FF2B5EF4-FFF2-40B4-BE49-F238E27FC236}">
                <a16:creationId xmlns:a16="http://schemas.microsoft.com/office/drawing/2014/main" id="{FD3ED60F-00FD-003B-5C07-520E85B83405}"/>
              </a:ext>
            </a:extLst>
          </p:cNvPr>
          <p:cNvPicPr>
            <a:picLocks noChangeAspect="1"/>
          </p:cNvPicPr>
          <p:nvPr/>
        </p:nvPicPr>
        <p:blipFill>
          <a:blip r:embed="rId3"/>
          <a:stretch>
            <a:fillRect/>
          </a:stretch>
        </p:blipFill>
        <p:spPr>
          <a:xfrm>
            <a:off x="266904" y="2245895"/>
            <a:ext cx="6192114" cy="2905530"/>
          </a:xfrm>
          <a:prstGeom prst="rect">
            <a:avLst/>
          </a:prstGeom>
        </p:spPr>
      </p:pic>
      <p:sp>
        <p:nvSpPr>
          <p:cNvPr id="6" name="TextBox 5">
            <a:extLst>
              <a:ext uri="{FF2B5EF4-FFF2-40B4-BE49-F238E27FC236}">
                <a16:creationId xmlns:a16="http://schemas.microsoft.com/office/drawing/2014/main" id="{1450A36A-8C90-7DD0-08DB-D11D0CB8FAAB}"/>
              </a:ext>
            </a:extLst>
          </p:cNvPr>
          <p:cNvSpPr txBox="1"/>
          <p:nvPr/>
        </p:nvSpPr>
        <p:spPr>
          <a:xfrm>
            <a:off x="555660" y="5367499"/>
            <a:ext cx="6096000" cy="923330"/>
          </a:xfrm>
          <a:prstGeom prst="rect">
            <a:avLst/>
          </a:prstGeom>
          <a:noFill/>
        </p:spPr>
        <p:txBody>
          <a:bodyPr wrap="square">
            <a:spAutoFit/>
          </a:bodyPr>
          <a:lstStyle/>
          <a:p>
            <a:r>
              <a:rPr lang="en-US" b="1" dirty="0"/>
              <a:t>Improving our view</a:t>
            </a:r>
          </a:p>
          <a:p>
            <a:r>
              <a:rPr lang="en-US" dirty="0"/>
              <a:t>The list of polls shows polls that aren’t published yet (i.e., those that have a pub_date in the future). Let’s fix that.</a:t>
            </a:r>
          </a:p>
        </p:txBody>
      </p:sp>
      <p:pic>
        <p:nvPicPr>
          <p:cNvPr id="7" name="Picture 6">
            <a:extLst>
              <a:ext uri="{FF2B5EF4-FFF2-40B4-BE49-F238E27FC236}">
                <a16:creationId xmlns:a16="http://schemas.microsoft.com/office/drawing/2014/main" id="{D07AA59C-C44A-6BDB-8ECD-44174CF7C5A3}"/>
              </a:ext>
            </a:extLst>
          </p:cNvPr>
          <p:cNvPicPr>
            <a:picLocks noChangeAspect="1"/>
          </p:cNvPicPr>
          <p:nvPr/>
        </p:nvPicPr>
        <p:blipFill>
          <a:blip r:embed="rId4"/>
          <a:srcRect r="3473"/>
          <a:stretch/>
        </p:blipFill>
        <p:spPr>
          <a:xfrm>
            <a:off x="6455825" y="501187"/>
            <a:ext cx="5463460" cy="1873046"/>
          </a:xfrm>
          <a:prstGeom prst="rect">
            <a:avLst/>
          </a:prstGeom>
        </p:spPr>
      </p:pic>
      <p:sp>
        <p:nvSpPr>
          <p:cNvPr id="9" name="TextBox 8">
            <a:extLst>
              <a:ext uri="{FF2B5EF4-FFF2-40B4-BE49-F238E27FC236}">
                <a16:creationId xmlns:a16="http://schemas.microsoft.com/office/drawing/2014/main" id="{2327CDA7-0A1A-8657-61B3-5B491DDF67A7}"/>
              </a:ext>
            </a:extLst>
          </p:cNvPr>
          <p:cNvSpPr txBox="1"/>
          <p:nvPr/>
        </p:nvSpPr>
        <p:spPr>
          <a:xfrm>
            <a:off x="6828122" y="2782811"/>
            <a:ext cx="4691193" cy="2893100"/>
          </a:xfrm>
          <a:prstGeom prst="rect">
            <a:avLst/>
          </a:prstGeom>
          <a:noFill/>
        </p:spPr>
        <p:txBody>
          <a:bodyPr wrap="square">
            <a:spAutoFit/>
          </a:bodyPr>
          <a:lstStyle/>
          <a:p>
            <a:r>
              <a:rPr lang="en-US" sz="2000" b="1" dirty="0"/>
              <a:t>Testing our new view</a:t>
            </a:r>
          </a:p>
          <a:p>
            <a:r>
              <a:rPr lang="en-US" dirty="0"/>
              <a:t>Now you can satisfy yourself that this behaves as expected by firing up runserver, loading the site in your browser, creating Questions with dates in the past and future, and checking that only those that have been  published are listed. You don’t want to have to do that every single time you make any change that might affect this - so let’s also create a test, based on our shell session above.</a:t>
            </a:r>
          </a:p>
        </p:txBody>
      </p:sp>
    </p:spTree>
    <p:extLst>
      <p:ext uri="{BB962C8B-B14F-4D97-AF65-F5344CB8AC3E}">
        <p14:creationId xmlns:p14="http://schemas.microsoft.com/office/powerpoint/2010/main" val="2881292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3E29F-8F2F-957D-4887-74585275CBA2}"/>
            </a:ext>
          </a:extLst>
        </p:cNvPr>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7769C382-433A-8D0F-3A63-E3E8E4C56AA7}"/>
              </a:ext>
            </a:extLst>
          </p:cNvPr>
          <p:cNvPicPr>
            <a:picLocks noGrp="1" noChangeAspect="1"/>
          </p:cNvPicPr>
          <p:nvPr>
            <p:ph idx="1"/>
          </p:nvPr>
        </p:nvPicPr>
        <p:blipFill>
          <a:blip r:embed="rId2"/>
          <a:stretch>
            <a:fillRect/>
          </a:stretch>
        </p:blipFill>
        <p:spPr>
          <a:xfrm>
            <a:off x="230918" y="226864"/>
            <a:ext cx="5687219" cy="4525006"/>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498F2AEB-B232-A84E-7749-03780F8FFCBE}"/>
              </a:ext>
            </a:extLst>
          </p:cNvPr>
          <p:cNvPicPr>
            <a:picLocks noChangeAspect="1"/>
          </p:cNvPicPr>
          <p:nvPr/>
        </p:nvPicPr>
        <p:blipFill>
          <a:blip r:embed="rId3">
            <a:extLst>
              <a:ext uri="{28A0092B-C50C-407E-A947-70E740481C1C}">
                <a14:useLocalDpi xmlns:a14="http://schemas.microsoft.com/office/drawing/2010/main" val="0"/>
              </a:ext>
            </a:extLst>
          </a:blip>
          <a:srcRect t="15210"/>
          <a:stretch/>
        </p:blipFill>
        <p:spPr>
          <a:xfrm>
            <a:off x="5918138" y="226864"/>
            <a:ext cx="6042944" cy="6366441"/>
          </a:xfrm>
          <a:prstGeom prst="rect">
            <a:avLst/>
          </a:prstGeom>
        </p:spPr>
      </p:pic>
      <p:pic>
        <p:nvPicPr>
          <p:cNvPr id="6" name="Picture 5" descr="A screenshot of a computer program&#10;&#10;Description automatically generated">
            <a:extLst>
              <a:ext uri="{FF2B5EF4-FFF2-40B4-BE49-F238E27FC236}">
                <a16:creationId xmlns:a16="http://schemas.microsoft.com/office/drawing/2014/main" id="{505C3C53-2621-853F-74EB-5A38444ADDCB}"/>
              </a:ext>
            </a:extLst>
          </p:cNvPr>
          <p:cNvPicPr>
            <a:picLocks noChangeAspect="1"/>
          </p:cNvPicPr>
          <p:nvPr/>
        </p:nvPicPr>
        <p:blipFill>
          <a:blip r:embed="rId3">
            <a:extLst>
              <a:ext uri="{28A0092B-C50C-407E-A947-70E740481C1C}">
                <a14:useLocalDpi xmlns:a14="http://schemas.microsoft.com/office/drawing/2010/main" val="0"/>
              </a:ext>
            </a:extLst>
          </a:blip>
          <a:srcRect b="83111"/>
          <a:stretch/>
        </p:blipFill>
        <p:spPr>
          <a:xfrm>
            <a:off x="230918" y="4751869"/>
            <a:ext cx="5687219" cy="1841435"/>
          </a:xfrm>
          <a:prstGeom prst="rect">
            <a:avLst/>
          </a:prstGeom>
        </p:spPr>
      </p:pic>
    </p:spTree>
    <p:extLst>
      <p:ext uri="{BB962C8B-B14F-4D97-AF65-F5344CB8AC3E}">
        <p14:creationId xmlns:p14="http://schemas.microsoft.com/office/powerpoint/2010/main" val="2768713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9CB20-87AF-A58B-4E86-59882B4A7246}"/>
            </a:ext>
          </a:extLst>
        </p:cNvPr>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8DE1BA91-6C20-7FAD-9ED7-DC5CB6353C69}"/>
              </a:ext>
            </a:extLst>
          </p:cNvPr>
          <p:cNvPicPr>
            <a:picLocks noGrp="1" noChangeAspect="1"/>
          </p:cNvPicPr>
          <p:nvPr>
            <p:ph idx="1"/>
          </p:nvPr>
        </p:nvPicPr>
        <p:blipFill>
          <a:blip r:embed="rId2"/>
          <a:stretch>
            <a:fillRect/>
          </a:stretch>
        </p:blipFill>
        <p:spPr>
          <a:xfrm>
            <a:off x="224588" y="260197"/>
            <a:ext cx="5457215" cy="2033823"/>
          </a:xfrm>
          <a:prstGeom prst="rect">
            <a:avLst/>
          </a:prstGeom>
        </p:spPr>
      </p:pic>
      <p:sp>
        <p:nvSpPr>
          <p:cNvPr id="5" name="TextBox 4">
            <a:extLst>
              <a:ext uri="{FF2B5EF4-FFF2-40B4-BE49-F238E27FC236}">
                <a16:creationId xmlns:a16="http://schemas.microsoft.com/office/drawing/2014/main" id="{44FFCBC1-8653-76D0-43EA-359271583CB6}"/>
              </a:ext>
            </a:extLst>
          </p:cNvPr>
          <p:cNvSpPr txBox="1"/>
          <p:nvPr/>
        </p:nvSpPr>
        <p:spPr>
          <a:xfrm>
            <a:off x="192504" y="2201824"/>
            <a:ext cx="5502443" cy="4524315"/>
          </a:xfrm>
          <a:prstGeom prst="rect">
            <a:avLst/>
          </a:prstGeom>
          <a:noFill/>
        </p:spPr>
        <p:txBody>
          <a:bodyPr wrap="square">
            <a:spAutoFit/>
          </a:bodyPr>
          <a:lstStyle/>
          <a:p>
            <a:r>
              <a:rPr lang="en-US" sz="1600" b="1" dirty="0"/>
              <a:t>Let’s look at some of these more closely.</a:t>
            </a:r>
          </a:p>
          <a:p>
            <a:r>
              <a:rPr lang="en-US" sz="1600" dirty="0"/>
              <a:t>First is a question shortcut function, </a:t>
            </a:r>
            <a:r>
              <a:rPr lang="en-US" sz="1600" dirty="0" err="1"/>
              <a:t>create_question</a:t>
            </a:r>
            <a:r>
              <a:rPr lang="en-US" sz="1600" dirty="0"/>
              <a:t>, to take some repetition out of the process of creating </a:t>
            </a:r>
            <a:r>
              <a:rPr lang="en-US" sz="1600" dirty="0" err="1"/>
              <a:t>questions.test_no_questions</a:t>
            </a:r>
            <a:r>
              <a:rPr lang="en-US" sz="1600" dirty="0"/>
              <a:t> doesn’t create any questions, but checks the message: “No polls are available.” and verifies the </a:t>
            </a:r>
            <a:r>
              <a:rPr lang="en-US" sz="1600" dirty="0" err="1"/>
              <a:t>latest_question_list</a:t>
            </a:r>
            <a:r>
              <a:rPr lang="en-US" sz="1600" dirty="0"/>
              <a:t> is empty. Note that the django.test.TestCase class provides some additional assertion methods. In these examples, we use assertContains() and assertQuerySetEqual(). In </a:t>
            </a:r>
            <a:r>
              <a:rPr lang="en-US" sz="1600" dirty="0" err="1"/>
              <a:t>test_past_question</a:t>
            </a:r>
            <a:r>
              <a:rPr lang="en-US" sz="1600" dirty="0"/>
              <a:t>, we create a question and verify that it appears in the list. In </a:t>
            </a:r>
            <a:r>
              <a:rPr lang="en-US" sz="1600" dirty="0" err="1"/>
              <a:t>test_future_question</a:t>
            </a:r>
            <a:r>
              <a:rPr lang="en-US" sz="1600" dirty="0"/>
              <a:t>, we create a question with a pub_date in the future. The database is reset for</a:t>
            </a:r>
          </a:p>
          <a:p>
            <a:r>
              <a:rPr lang="en-US" sz="1600" dirty="0"/>
              <a:t>each test method, so the first question is no longer there, and so again the index shouldn’t have any questions in it. And so on. In effect, we are using the tests to tell a story of admin input and user experience on the site, and checking that at every state and for every new change in the state of the system, the expected results are published.</a:t>
            </a:r>
          </a:p>
        </p:txBody>
      </p:sp>
      <p:sp>
        <p:nvSpPr>
          <p:cNvPr id="7" name="TextBox 6">
            <a:extLst>
              <a:ext uri="{FF2B5EF4-FFF2-40B4-BE49-F238E27FC236}">
                <a16:creationId xmlns:a16="http://schemas.microsoft.com/office/drawing/2014/main" id="{FA7D0B8C-4238-C926-A261-5443B0A7E699}"/>
              </a:ext>
            </a:extLst>
          </p:cNvPr>
          <p:cNvSpPr txBox="1"/>
          <p:nvPr/>
        </p:nvSpPr>
        <p:spPr>
          <a:xfrm>
            <a:off x="5713887" y="384283"/>
            <a:ext cx="6096000" cy="1477328"/>
          </a:xfrm>
          <a:prstGeom prst="rect">
            <a:avLst/>
          </a:prstGeom>
          <a:noFill/>
        </p:spPr>
        <p:txBody>
          <a:bodyPr wrap="square">
            <a:spAutoFit/>
          </a:bodyPr>
          <a:lstStyle/>
          <a:p>
            <a:r>
              <a:rPr lang="en-US" b="1" i="1" dirty="0"/>
              <a:t>Testing the </a:t>
            </a:r>
            <a:r>
              <a:rPr lang="en-US" b="1" i="1" dirty="0" err="1"/>
              <a:t>DetailView</a:t>
            </a:r>
            <a:endParaRPr lang="en-US" b="1" i="1" dirty="0"/>
          </a:p>
          <a:p>
            <a:r>
              <a:rPr lang="en-US" dirty="0"/>
              <a:t>What we have works well; however, even though future questions don’t appear in the index, users can still reach them if they know or guess the right URL. So we need to add a  similar constraint to </a:t>
            </a:r>
            <a:r>
              <a:rPr lang="en-US" dirty="0" err="1"/>
              <a:t>DetailView</a:t>
            </a:r>
            <a:r>
              <a:rPr lang="en-US" dirty="0"/>
              <a:t>:</a:t>
            </a:r>
          </a:p>
        </p:txBody>
      </p:sp>
      <p:pic>
        <p:nvPicPr>
          <p:cNvPr id="9" name="Picture 8" descr="A screenshot of a computer program&#10;&#10;Description automatically generated">
            <a:extLst>
              <a:ext uri="{FF2B5EF4-FFF2-40B4-BE49-F238E27FC236}">
                <a16:creationId xmlns:a16="http://schemas.microsoft.com/office/drawing/2014/main" id="{1231B0FB-B479-E6CA-8045-F9EA11795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7133" y="1861611"/>
            <a:ext cx="5932754" cy="2575355"/>
          </a:xfrm>
          <a:prstGeom prst="rect">
            <a:avLst/>
          </a:prstGeom>
        </p:spPr>
      </p:pic>
    </p:spTree>
    <p:extLst>
      <p:ext uri="{BB962C8B-B14F-4D97-AF65-F5344CB8AC3E}">
        <p14:creationId xmlns:p14="http://schemas.microsoft.com/office/powerpoint/2010/main" val="3247953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179AD9D8-6E0A-C876-64A5-D1AB2E342EE0}"/>
            </a:ext>
          </a:extLst>
        </p:cNvPr>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CEAA22A2-6863-4258-4552-C2C0E3096D53}"/>
              </a:ext>
            </a:extLst>
          </p:cNvPr>
          <p:cNvGraphicFramePr>
            <a:graphicFrameLocks noGrp="1"/>
          </p:cNvGraphicFramePr>
          <p:nvPr>
            <p:ph idx="1"/>
          </p:nvPr>
        </p:nvGraphicFramePr>
        <p:xfrm>
          <a:off x="1143002" y="2546430"/>
          <a:ext cx="5084178" cy="3549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screenshot of a computer program&#10;&#10;Description automatically generated">
            <a:extLst>
              <a:ext uri="{FF2B5EF4-FFF2-40B4-BE49-F238E27FC236}">
                <a16:creationId xmlns:a16="http://schemas.microsoft.com/office/drawing/2014/main" id="{BC7F351C-A764-705B-E119-744A499A22CB}"/>
              </a:ext>
            </a:extLst>
          </p:cNvPr>
          <p:cNvPicPr>
            <a:picLocks noChangeAspect="1"/>
          </p:cNvPicPr>
          <p:nvPr/>
        </p:nvPicPr>
        <p:blipFill>
          <a:blip r:embed="rId7">
            <a:extLst>
              <a:ext uri="{28A0092B-C50C-407E-A947-70E740481C1C}">
                <a14:useLocalDpi xmlns:a14="http://schemas.microsoft.com/office/drawing/2010/main" val="0"/>
              </a:ext>
            </a:extLst>
          </a:blip>
          <a:srcRect r="27718"/>
          <a:stretch/>
        </p:blipFill>
        <p:spPr>
          <a:xfrm>
            <a:off x="6636743" y="1238487"/>
            <a:ext cx="4741120" cy="4493060"/>
          </a:xfrm>
          <a:prstGeom prst="rect">
            <a:avLst/>
          </a:prstGeom>
        </p:spPr>
      </p:pic>
    </p:spTree>
    <p:extLst>
      <p:ext uri="{BB962C8B-B14F-4D97-AF65-F5344CB8AC3E}">
        <p14:creationId xmlns:p14="http://schemas.microsoft.com/office/powerpoint/2010/main" val="2909807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93F891-D5C7-12B6-106F-55AF33AE413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2ABE273-A57A-4523-99C5-F4D7F4511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1A15CF5-392D-404A-8095-DD2085F2F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3D0F74E7-7AA9-4171-BCD1-C325B7632D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653842" y="2054826"/>
            <a:ext cx="0" cy="27432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146B07-6056-6C55-2BA0-EEEF4DC5909A}"/>
              </a:ext>
            </a:extLst>
          </p:cNvPr>
          <p:cNvSpPr>
            <a:spLocks noGrp="1"/>
          </p:cNvSpPr>
          <p:nvPr>
            <p:ph idx="1"/>
          </p:nvPr>
        </p:nvSpPr>
        <p:spPr>
          <a:xfrm>
            <a:off x="5075318" y="609600"/>
            <a:ext cx="6359029" cy="5486400"/>
          </a:xfrm>
        </p:spPr>
        <p:txBody>
          <a:bodyPr anchor="ctr">
            <a:normAutofit/>
          </a:bodyPr>
          <a:lstStyle/>
          <a:p>
            <a:pPr marL="45720" indent="0">
              <a:spcBef>
                <a:spcPts val="0"/>
              </a:spcBef>
              <a:spcAft>
                <a:spcPts val="600"/>
              </a:spcAft>
              <a:buNone/>
            </a:pPr>
            <a:r>
              <a:rPr lang="en-US" sz="4000" dirty="0">
                <a:solidFill>
                  <a:srgbClr val="FFFFFF"/>
                </a:solidFill>
              </a:rPr>
              <a:t>Thank you for watching 💖</a:t>
            </a:r>
          </a:p>
        </p:txBody>
      </p:sp>
    </p:spTree>
    <p:extLst>
      <p:ext uri="{BB962C8B-B14F-4D97-AF65-F5344CB8AC3E}">
        <p14:creationId xmlns:p14="http://schemas.microsoft.com/office/powerpoint/2010/main" val="3168201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93</TotalTime>
  <Words>954</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Corbel</vt:lpstr>
      <vt:lpstr>Basis</vt:lpstr>
      <vt:lpstr>Django App (Part - 5)</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Vishwash Bhusal</dc:creator>
  <cp:lastModifiedBy>Vishwash Bhusal</cp:lastModifiedBy>
  <cp:revision>4</cp:revision>
  <dcterms:created xsi:type="dcterms:W3CDTF">2024-12-04T14:18:13Z</dcterms:created>
  <dcterms:modified xsi:type="dcterms:W3CDTF">2024-12-04T15:51:16Z</dcterms:modified>
</cp:coreProperties>
</file>