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0"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4" y="10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349CC6F-EAD8-44C7-A459-DA496EEE6266}" type="datetimeFigureOut">
              <a:rPr lang="en-US" smtClean="0"/>
              <a:t>12/6/2024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FD5CDA5-486F-4FAB-A833-21575FDADE8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81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9CC6F-EAD8-44C7-A459-DA496EEE6266}"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CDA5-486F-4FAB-A833-21575FDADE8A}" type="slidenum">
              <a:rPr lang="en-US" smtClean="0"/>
              <a:t>‹#›</a:t>
            </a:fld>
            <a:endParaRPr lang="en-US"/>
          </a:p>
        </p:txBody>
      </p:sp>
    </p:spTree>
    <p:extLst>
      <p:ext uri="{BB962C8B-B14F-4D97-AF65-F5344CB8AC3E}">
        <p14:creationId xmlns:p14="http://schemas.microsoft.com/office/powerpoint/2010/main" val="147020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9CC6F-EAD8-44C7-A459-DA496EEE6266}"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CDA5-486F-4FAB-A833-21575FDADE8A}" type="slidenum">
              <a:rPr lang="en-US" smtClean="0"/>
              <a:t>‹#›</a:t>
            </a:fld>
            <a:endParaRPr lang="en-US"/>
          </a:p>
        </p:txBody>
      </p:sp>
    </p:spTree>
    <p:extLst>
      <p:ext uri="{BB962C8B-B14F-4D97-AF65-F5344CB8AC3E}">
        <p14:creationId xmlns:p14="http://schemas.microsoft.com/office/powerpoint/2010/main" val="210909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9CC6F-EAD8-44C7-A459-DA496EEE6266}"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CDA5-486F-4FAB-A833-21575FDADE8A}" type="slidenum">
              <a:rPr lang="en-US" smtClean="0"/>
              <a:t>‹#›</a:t>
            </a:fld>
            <a:endParaRPr lang="en-US"/>
          </a:p>
        </p:txBody>
      </p:sp>
    </p:spTree>
    <p:extLst>
      <p:ext uri="{BB962C8B-B14F-4D97-AF65-F5344CB8AC3E}">
        <p14:creationId xmlns:p14="http://schemas.microsoft.com/office/powerpoint/2010/main" val="1564480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9CC6F-EAD8-44C7-A459-DA496EEE6266}"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CDA5-486F-4FAB-A833-21575FDADE8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13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9CC6F-EAD8-44C7-A459-DA496EEE6266}"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CDA5-486F-4FAB-A833-21575FDADE8A}" type="slidenum">
              <a:rPr lang="en-US" smtClean="0"/>
              <a:t>‹#›</a:t>
            </a:fld>
            <a:endParaRPr lang="en-US"/>
          </a:p>
        </p:txBody>
      </p:sp>
    </p:spTree>
    <p:extLst>
      <p:ext uri="{BB962C8B-B14F-4D97-AF65-F5344CB8AC3E}">
        <p14:creationId xmlns:p14="http://schemas.microsoft.com/office/powerpoint/2010/main" val="3327107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9CC6F-EAD8-44C7-A459-DA496EEE6266}"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5CDA5-486F-4FAB-A833-21575FDADE8A}" type="slidenum">
              <a:rPr lang="en-US" smtClean="0"/>
              <a:t>‹#›</a:t>
            </a:fld>
            <a:endParaRPr lang="en-US"/>
          </a:p>
        </p:txBody>
      </p:sp>
    </p:spTree>
    <p:extLst>
      <p:ext uri="{BB962C8B-B14F-4D97-AF65-F5344CB8AC3E}">
        <p14:creationId xmlns:p14="http://schemas.microsoft.com/office/powerpoint/2010/main" val="83425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49CC6F-EAD8-44C7-A459-DA496EEE6266}"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CDA5-486F-4FAB-A833-21575FDADE8A}" type="slidenum">
              <a:rPr lang="en-US" smtClean="0"/>
              <a:t>‹#›</a:t>
            </a:fld>
            <a:endParaRPr lang="en-US"/>
          </a:p>
        </p:txBody>
      </p:sp>
    </p:spTree>
    <p:extLst>
      <p:ext uri="{BB962C8B-B14F-4D97-AF65-F5344CB8AC3E}">
        <p14:creationId xmlns:p14="http://schemas.microsoft.com/office/powerpoint/2010/main" val="251258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9CC6F-EAD8-44C7-A459-DA496EEE6266}"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5CDA5-486F-4FAB-A833-21575FDADE8A}" type="slidenum">
              <a:rPr lang="en-US" smtClean="0"/>
              <a:t>‹#›</a:t>
            </a:fld>
            <a:endParaRPr lang="en-US"/>
          </a:p>
        </p:txBody>
      </p:sp>
    </p:spTree>
    <p:extLst>
      <p:ext uri="{BB962C8B-B14F-4D97-AF65-F5344CB8AC3E}">
        <p14:creationId xmlns:p14="http://schemas.microsoft.com/office/powerpoint/2010/main" val="254583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9CC6F-EAD8-44C7-A459-DA496EEE6266}"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CDA5-486F-4FAB-A833-21575FDADE8A}" type="slidenum">
              <a:rPr lang="en-US" smtClean="0"/>
              <a:t>‹#›</a:t>
            </a:fld>
            <a:endParaRPr lang="en-US"/>
          </a:p>
        </p:txBody>
      </p:sp>
    </p:spTree>
    <p:extLst>
      <p:ext uri="{BB962C8B-B14F-4D97-AF65-F5344CB8AC3E}">
        <p14:creationId xmlns:p14="http://schemas.microsoft.com/office/powerpoint/2010/main" val="127396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9CC6F-EAD8-44C7-A459-DA496EEE6266}"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CDA5-486F-4FAB-A833-21575FDADE8A}" type="slidenum">
              <a:rPr lang="en-US" smtClean="0"/>
              <a:t>‹#›</a:t>
            </a:fld>
            <a:endParaRPr lang="en-US"/>
          </a:p>
        </p:txBody>
      </p:sp>
    </p:spTree>
    <p:extLst>
      <p:ext uri="{BB962C8B-B14F-4D97-AF65-F5344CB8AC3E}">
        <p14:creationId xmlns:p14="http://schemas.microsoft.com/office/powerpoint/2010/main" val="267239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349CC6F-EAD8-44C7-A459-DA496EEE6266}" type="datetimeFigureOut">
              <a:rPr lang="en-US" smtClean="0"/>
              <a:t>12/6/2024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FD5CDA5-486F-4FAB-A833-21575FDADE8A}" type="slidenum">
              <a:rPr lang="en-US" smtClean="0"/>
              <a:t>‹#›</a:t>
            </a:fld>
            <a:endParaRPr lang="en-US"/>
          </a:p>
        </p:txBody>
      </p:sp>
    </p:spTree>
    <p:extLst>
      <p:ext uri="{BB962C8B-B14F-4D97-AF65-F5344CB8AC3E}">
        <p14:creationId xmlns:p14="http://schemas.microsoft.com/office/powerpoint/2010/main" val="172979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D64F-AA99-1A38-DF03-9006A03EC927}"/>
              </a:ext>
            </a:extLst>
          </p:cNvPr>
          <p:cNvSpPr>
            <a:spLocks noGrp="1"/>
          </p:cNvSpPr>
          <p:nvPr>
            <p:ph type="ctrTitle"/>
          </p:nvPr>
        </p:nvSpPr>
        <p:spPr/>
        <p:txBody>
          <a:bodyPr/>
          <a:lstStyle/>
          <a:p>
            <a:r>
              <a:rPr lang="en-US" dirty="0"/>
              <a:t>Django app part - 7</a:t>
            </a:r>
          </a:p>
        </p:txBody>
      </p:sp>
      <p:sp>
        <p:nvSpPr>
          <p:cNvPr id="3" name="Subtitle 2">
            <a:extLst>
              <a:ext uri="{FF2B5EF4-FFF2-40B4-BE49-F238E27FC236}">
                <a16:creationId xmlns:a16="http://schemas.microsoft.com/office/drawing/2014/main" id="{FAC5D843-6E62-CA20-B3B9-FAEDCA958D97}"/>
              </a:ext>
            </a:extLst>
          </p:cNvPr>
          <p:cNvSpPr>
            <a:spLocks noGrp="1"/>
          </p:cNvSpPr>
          <p:nvPr>
            <p:ph type="subTitle" idx="1"/>
          </p:nvPr>
        </p:nvSpPr>
        <p:spPr/>
        <p:txBody>
          <a:bodyPr/>
          <a:lstStyle/>
          <a:p>
            <a:r>
              <a:rPr lang="en-US" dirty="0"/>
              <a:t>Django basic to pro in Nepali</a:t>
            </a:r>
          </a:p>
        </p:txBody>
      </p:sp>
    </p:spTree>
    <p:extLst>
      <p:ext uri="{BB962C8B-B14F-4D97-AF65-F5344CB8AC3E}">
        <p14:creationId xmlns:p14="http://schemas.microsoft.com/office/powerpoint/2010/main" val="225093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EF5F0-822E-69DF-8E2C-84A689121DE3}"/>
              </a:ext>
            </a:extLst>
          </p:cNvPr>
          <p:cNvSpPr>
            <a:spLocks noGrp="1"/>
          </p:cNvSpPr>
          <p:nvPr>
            <p:ph idx="1"/>
          </p:nvPr>
        </p:nvSpPr>
        <p:spPr>
          <a:xfrm>
            <a:off x="522514" y="414334"/>
            <a:ext cx="5049611" cy="5812971"/>
          </a:xfrm>
        </p:spPr>
        <p:txBody>
          <a:bodyPr>
            <a:normAutofit/>
          </a:bodyPr>
          <a:lstStyle/>
          <a:p>
            <a:pPr marL="0" indent="0">
              <a:lnSpc>
                <a:spcPct val="100000"/>
              </a:lnSpc>
              <a:spcBef>
                <a:spcPts val="0"/>
              </a:spcBef>
              <a:buNone/>
            </a:pPr>
            <a:r>
              <a:rPr lang="en-US" sz="2000" b="1" i="1" dirty="0">
                <a:solidFill>
                  <a:schemeClr val="tx1"/>
                </a:solidFill>
              </a:rPr>
              <a:t>Customize the admin form</a:t>
            </a:r>
          </a:p>
          <a:p>
            <a:pPr marL="0" indent="0">
              <a:lnSpc>
                <a:spcPct val="100000"/>
              </a:lnSpc>
              <a:spcBef>
                <a:spcPts val="0"/>
              </a:spcBef>
              <a:buNone/>
            </a:pPr>
            <a:r>
              <a:rPr lang="en-US" sz="1600" dirty="0">
                <a:solidFill>
                  <a:schemeClr val="tx1"/>
                </a:solidFill>
              </a:rPr>
              <a:t>By registering the Question model with admin.site.register(Question), Django was able to construct a default form representation. Often, you’ll want to customize how the admin form looks and works. You’ll do this by telling Django the options you want when you register the object. Let’s see how this works by reordering the fields on the edit form. Replace the admin.site.register(Question) line with:</a:t>
            </a:r>
          </a:p>
          <a:p>
            <a:pPr marL="0" indent="0">
              <a:lnSpc>
                <a:spcPct val="100000"/>
              </a:lnSpc>
              <a:spcBef>
                <a:spcPts val="0"/>
              </a:spcBef>
              <a:buNone/>
            </a:pPr>
            <a:endParaRPr lang="en-US" sz="1600" dirty="0">
              <a:solidFill>
                <a:schemeClr val="tx1"/>
              </a:solidFill>
            </a:endParaRPr>
          </a:p>
        </p:txBody>
      </p:sp>
      <p:pic>
        <p:nvPicPr>
          <p:cNvPr id="4" name="Picture 3">
            <a:extLst>
              <a:ext uri="{FF2B5EF4-FFF2-40B4-BE49-F238E27FC236}">
                <a16:creationId xmlns:a16="http://schemas.microsoft.com/office/drawing/2014/main" id="{488016C9-F029-FEF0-4C4D-CAAF32F156ED}"/>
              </a:ext>
            </a:extLst>
          </p:cNvPr>
          <p:cNvPicPr>
            <a:picLocks noChangeAspect="1"/>
          </p:cNvPicPr>
          <p:nvPr/>
        </p:nvPicPr>
        <p:blipFill>
          <a:blip r:embed="rId2"/>
          <a:stretch>
            <a:fillRect/>
          </a:stretch>
        </p:blipFill>
        <p:spPr>
          <a:xfrm>
            <a:off x="627289" y="3014536"/>
            <a:ext cx="4566640" cy="2543302"/>
          </a:xfrm>
          <a:prstGeom prst="rect">
            <a:avLst/>
          </a:prstGeom>
        </p:spPr>
      </p:pic>
      <p:sp>
        <p:nvSpPr>
          <p:cNvPr id="5" name="Content Placeholder 2">
            <a:extLst>
              <a:ext uri="{FF2B5EF4-FFF2-40B4-BE49-F238E27FC236}">
                <a16:creationId xmlns:a16="http://schemas.microsoft.com/office/drawing/2014/main" id="{243A3EA4-DAD4-43C5-FA18-E6D976BA2170}"/>
              </a:ext>
            </a:extLst>
          </p:cNvPr>
          <p:cNvSpPr txBox="1">
            <a:spLocks/>
          </p:cNvSpPr>
          <p:nvPr/>
        </p:nvSpPr>
        <p:spPr>
          <a:xfrm>
            <a:off x="6289902" y="252411"/>
            <a:ext cx="5049611" cy="581297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nSpc>
                <a:spcPct val="100000"/>
              </a:lnSpc>
              <a:spcBef>
                <a:spcPts val="0"/>
              </a:spcBef>
              <a:buFont typeface="Corbel" pitchFamily="34" charset="0"/>
              <a:buNone/>
            </a:pPr>
            <a:r>
              <a:rPr lang="en-US" sz="1600" dirty="0">
                <a:solidFill>
                  <a:schemeClr val="tx1"/>
                </a:solidFill>
              </a:rPr>
              <a:t>You’ll follow this pattern – create a model admin class, then pass it as the second argument to admin.site.</a:t>
            </a:r>
          </a:p>
          <a:p>
            <a:pPr marL="0" indent="0">
              <a:lnSpc>
                <a:spcPct val="100000"/>
              </a:lnSpc>
              <a:spcBef>
                <a:spcPts val="0"/>
              </a:spcBef>
              <a:buFont typeface="Corbel" pitchFamily="34" charset="0"/>
              <a:buNone/>
            </a:pPr>
            <a:r>
              <a:rPr lang="en-US" sz="1600" dirty="0">
                <a:solidFill>
                  <a:schemeClr val="tx1"/>
                </a:solidFill>
              </a:rPr>
              <a:t>register() – any time you need to change the admin options for a model. This change above makes the “Publication date” come before the “Question” field:</a:t>
            </a:r>
          </a:p>
          <a:p>
            <a:pPr marL="0" indent="0">
              <a:lnSpc>
                <a:spcPct val="100000"/>
              </a:lnSpc>
              <a:spcBef>
                <a:spcPts val="0"/>
              </a:spcBef>
              <a:buFont typeface="Corbel" pitchFamily="34" charset="0"/>
              <a:buNone/>
            </a:pPr>
            <a:r>
              <a:rPr lang="en-US" sz="1600" dirty="0">
                <a:solidFill>
                  <a:schemeClr val="tx1"/>
                </a:solidFill>
              </a:rPr>
              <a:t>This isn’t impressive with only two fields, but for admin forms with dozens of fields, choosing an intuitive</a:t>
            </a:r>
          </a:p>
          <a:p>
            <a:pPr marL="0" indent="0">
              <a:lnSpc>
                <a:spcPct val="100000"/>
              </a:lnSpc>
              <a:spcBef>
                <a:spcPts val="0"/>
              </a:spcBef>
              <a:buFont typeface="Corbel" pitchFamily="34" charset="0"/>
              <a:buNone/>
            </a:pPr>
            <a:r>
              <a:rPr lang="en-US" sz="1600" dirty="0">
                <a:solidFill>
                  <a:schemeClr val="tx1"/>
                </a:solidFill>
              </a:rPr>
              <a:t>order is an important usability detail. And speaking of forms with dozens of fields, you might want to split the form up into fieldsets:</a:t>
            </a:r>
          </a:p>
          <a:p>
            <a:pPr marL="0" indent="0">
              <a:lnSpc>
                <a:spcPct val="100000"/>
              </a:lnSpc>
              <a:spcBef>
                <a:spcPts val="0"/>
              </a:spcBef>
              <a:buFont typeface="Corbel" pitchFamily="34" charset="0"/>
              <a:buNone/>
            </a:pPr>
            <a:endParaRPr lang="en-US" sz="1600" dirty="0">
              <a:solidFill>
                <a:schemeClr val="tx1"/>
              </a:solidFill>
            </a:endParaRPr>
          </a:p>
          <a:p>
            <a:pPr marL="0" indent="0">
              <a:lnSpc>
                <a:spcPct val="100000"/>
              </a:lnSpc>
              <a:spcBef>
                <a:spcPts val="0"/>
              </a:spcBef>
              <a:buFont typeface="Corbel" pitchFamily="34" charset="0"/>
              <a:buNone/>
            </a:pPr>
            <a:endParaRPr lang="en-US" sz="1600" dirty="0">
              <a:solidFill>
                <a:schemeClr val="tx1"/>
              </a:solidFill>
            </a:endParaRPr>
          </a:p>
          <a:p>
            <a:pPr marL="0" indent="0">
              <a:lnSpc>
                <a:spcPct val="100000"/>
              </a:lnSpc>
              <a:spcBef>
                <a:spcPts val="0"/>
              </a:spcBef>
              <a:buFont typeface="Corbel" pitchFamily="34" charset="0"/>
              <a:buNone/>
            </a:pPr>
            <a:endParaRPr lang="en-US" sz="1600" dirty="0">
              <a:solidFill>
                <a:schemeClr val="tx1"/>
              </a:solidFill>
            </a:endParaRPr>
          </a:p>
          <a:p>
            <a:pPr marL="0" indent="0">
              <a:lnSpc>
                <a:spcPct val="100000"/>
              </a:lnSpc>
              <a:spcBef>
                <a:spcPts val="0"/>
              </a:spcBef>
              <a:buFont typeface="Corbel" pitchFamily="34" charset="0"/>
              <a:buNone/>
            </a:pPr>
            <a:endParaRPr lang="en-US" sz="1600" dirty="0">
              <a:solidFill>
                <a:schemeClr val="tx1"/>
              </a:solidFill>
            </a:endParaRPr>
          </a:p>
          <a:p>
            <a:pPr marL="0" indent="0">
              <a:lnSpc>
                <a:spcPct val="100000"/>
              </a:lnSpc>
              <a:spcBef>
                <a:spcPts val="0"/>
              </a:spcBef>
              <a:buFont typeface="Corbel" pitchFamily="34" charset="0"/>
              <a:buNone/>
            </a:pPr>
            <a:endParaRPr lang="en-US" sz="1600" dirty="0">
              <a:solidFill>
                <a:schemeClr val="tx1"/>
              </a:solidFill>
            </a:endParaRPr>
          </a:p>
        </p:txBody>
      </p:sp>
      <p:pic>
        <p:nvPicPr>
          <p:cNvPr id="6" name="Picture 5">
            <a:extLst>
              <a:ext uri="{FF2B5EF4-FFF2-40B4-BE49-F238E27FC236}">
                <a16:creationId xmlns:a16="http://schemas.microsoft.com/office/drawing/2014/main" id="{0E39B25B-808C-EE91-0B98-576B4CFDE0D4}"/>
              </a:ext>
            </a:extLst>
          </p:cNvPr>
          <p:cNvPicPr>
            <a:picLocks noChangeAspect="1"/>
          </p:cNvPicPr>
          <p:nvPr/>
        </p:nvPicPr>
        <p:blipFill>
          <a:blip r:embed="rId3"/>
          <a:stretch>
            <a:fillRect/>
          </a:stretch>
        </p:blipFill>
        <p:spPr>
          <a:xfrm>
            <a:off x="6429105" y="2854029"/>
            <a:ext cx="3877216" cy="933580"/>
          </a:xfrm>
          <a:prstGeom prst="rect">
            <a:avLst/>
          </a:prstGeom>
        </p:spPr>
      </p:pic>
      <p:pic>
        <p:nvPicPr>
          <p:cNvPr id="7" name="Picture 6">
            <a:extLst>
              <a:ext uri="{FF2B5EF4-FFF2-40B4-BE49-F238E27FC236}">
                <a16:creationId xmlns:a16="http://schemas.microsoft.com/office/drawing/2014/main" id="{20AF1B63-B52B-2911-05D1-FEA8E3A25840}"/>
              </a:ext>
            </a:extLst>
          </p:cNvPr>
          <p:cNvPicPr>
            <a:picLocks noChangeAspect="1"/>
          </p:cNvPicPr>
          <p:nvPr/>
        </p:nvPicPr>
        <p:blipFill>
          <a:blip r:embed="rId4"/>
          <a:stretch>
            <a:fillRect/>
          </a:stretch>
        </p:blipFill>
        <p:spPr>
          <a:xfrm>
            <a:off x="6429105" y="3816183"/>
            <a:ext cx="3877216" cy="2142109"/>
          </a:xfrm>
          <a:prstGeom prst="rect">
            <a:avLst/>
          </a:prstGeom>
        </p:spPr>
      </p:pic>
    </p:spTree>
    <p:extLst>
      <p:ext uri="{BB962C8B-B14F-4D97-AF65-F5344CB8AC3E}">
        <p14:creationId xmlns:p14="http://schemas.microsoft.com/office/powerpoint/2010/main" val="77914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1FC51-AAC5-49CB-3BE5-799BE6DD9F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EB62F-348E-5A62-B65D-570A691F2720}"/>
              </a:ext>
            </a:extLst>
          </p:cNvPr>
          <p:cNvSpPr>
            <a:spLocks noGrp="1"/>
          </p:cNvSpPr>
          <p:nvPr>
            <p:ph idx="1"/>
          </p:nvPr>
        </p:nvSpPr>
        <p:spPr>
          <a:xfrm>
            <a:off x="522514" y="571499"/>
            <a:ext cx="4549549" cy="5812971"/>
          </a:xfrm>
        </p:spPr>
        <p:txBody>
          <a:bodyPr>
            <a:normAutofit/>
          </a:bodyPr>
          <a:lstStyle/>
          <a:p>
            <a:pPr marL="0" indent="0">
              <a:lnSpc>
                <a:spcPct val="100000"/>
              </a:lnSpc>
              <a:spcBef>
                <a:spcPts val="0"/>
              </a:spcBef>
              <a:buNone/>
            </a:pPr>
            <a:r>
              <a:rPr lang="en-US" sz="1800" b="1" i="1" dirty="0">
                <a:solidFill>
                  <a:schemeClr val="tx1"/>
                </a:solidFill>
              </a:rPr>
              <a:t>Adding related objects</a:t>
            </a:r>
          </a:p>
          <a:p>
            <a:pPr marL="0" indent="0">
              <a:lnSpc>
                <a:spcPct val="100000"/>
              </a:lnSpc>
              <a:spcBef>
                <a:spcPts val="0"/>
              </a:spcBef>
              <a:buNone/>
            </a:pPr>
            <a:r>
              <a:rPr lang="en-US" sz="1600" dirty="0">
                <a:solidFill>
                  <a:schemeClr val="tx1"/>
                </a:solidFill>
              </a:rPr>
              <a:t>OK, we have our Question admin page, but a Question has multiple Choices, and the admin page doesn’t display choices. Yet. There are two ways to solve this problem. The first is to register Choice with the admin just as we did with Question:</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p:txBody>
      </p:sp>
      <p:pic>
        <p:nvPicPr>
          <p:cNvPr id="2" name="Picture 1">
            <a:extLst>
              <a:ext uri="{FF2B5EF4-FFF2-40B4-BE49-F238E27FC236}">
                <a16:creationId xmlns:a16="http://schemas.microsoft.com/office/drawing/2014/main" id="{4B0D0694-0FF1-0AB5-E7CE-08D2ED468225}"/>
              </a:ext>
            </a:extLst>
          </p:cNvPr>
          <p:cNvPicPr>
            <a:picLocks noChangeAspect="1"/>
          </p:cNvPicPr>
          <p:nvPr/>
        </p:nvPicPr>
        <p:blipFill>
          <a:blip r:embed="rId2"/>
          <a:stretch>
            <a:fillRect/>
          </a:stretch>
        </p:blipFill>
        <p:spPr>
          <a:xfrm>
            <a:off x="522514" y="2238177"/>
            <a:ext cx="4427659" cy="1605161"/>
          </a:xfrm>
          <a:prstGeom prst="rect">
            <a:avLst/>
          </a:prstGeom>
        </p:spPr>
      </p:pic>
      <p:pic>
        <p:nvPicPr>
          <p:cNvPr id="4" name="Picture 3">
            <a:extLst>
              <a:ext uri="{FF2B5EF4-FFF2-40B4-BE49-F238E27FC236}">
                <a16:creationId xmlns:a16="http://schemas.microsoft.com/office/drawing/2014/main" id="{FB8E23DD-2075-D875-A487-8D2E93100BBE}"/>
              </a:ext>
            </a:extLst>
          </p:cNvPr>
          <p:cNvPicPr>
            <a:picLocks noChangeAspect="1"/>
          </p:cNvPicPr>
          <p:nvPr/>
        </p:nvPicPr>
        <p:blipFill>
          <a:blip r:embed="rId3"/>
          <a:stretch>
            <a:fillRect/>
          </a:stretch>
        </p:blipFill>
        <p:spPr>
          <a:xfrm>
            <a:off x="5214671" y="442862"/>
            <a:ext cx="5589678" cy="1040263"/>
          </a:xfrm>
          <a:prstGeom prst="rect">
            <a:avLst/>
          </a:prstGeom>
        </p:spPr>
      </p:pic>
      <p:pic>
        <p:nvPicPr>
          <p:cNvPr id="5" name="Picture 4">
            <a:extLst>
              <a:ext uri="{FF2B5EF4-FFF2-40B4-BE49-F238E27FC236}">
                <a16:creationId xmlns:a16="http://schemas.microsoft.com/office/drawing/2014/main" id="{C6D627B4-B260-7FA8-FE60-A5D1593EEDBA}"/>
              </a:ext>
            </a:extLst>
          </p:cNvPr>
          <p:cNvPicPr>
            <a:picLocks noChangeAspect="1"/>
          </p:cNvPicPr>
          <p:nvPr/>
        </p:nvPicPr>
        <p:blipFill>
          <a:blip r:embed="rId4"/>
          <a:stretch>
            <a:fillRect/>
          </a:stretch>
        </p:blipFill>
        <p:spPr>
          <a:xfrm>
            <a:off x="5214670" y="1658598"/>
            <a:ext cx="5589679" cy="3638771"/>
          </a:xfrm>
          <a:prstGeom prst="rect">
            <a:avLst/>
          </a:prstGeom>
        </p:spPr>
      </p:pic>
      <p:pic>
        <p:nvPicPr>
          <p:cNvPr id="6" name="Picture 5">
            <a:extLst>
              <a:ext uri="{FF2B5EF4-FFF2-40B4-BE49-F238E27FC236}">
                <a16:creationId xmlns:a16="http://schemas.microsoft.com/office/drawing/2014/main" id="{D8DCBC0C-0FC4-5117-4106-90F4264E754A}"/>
              </a:ext>
            </a:extLst>
          </p:cNvPr>
          <p:cNvPicPr>
            <a:picLocks noChangeAspect="1"/>
          </p:cNvPicPr>
          <p:nvPr/>
        </p:nvPicPr>
        <p:blipFill>
          <a:blip r:embed="rId5"/>
          <a:srcRect t="1" r="3683" b="6128"/>
          <a:stretch/>
        </p:blipFill>
        <p:spPr>
          <a:xfrm>
            <a:off x="5214670" y="5472842"/>
            <a:ext cx="5589679" cy="656496"/>
          </a:xfrm>
          <a:prstGeom prst="rect">
            <a:avLst/>
          </a:prstGeom>
        </p:spPr>
      </p:pic>
    </p:spTree>
    <p:extLst>
      <p:ext uri="{BB962C8B-B14F-4D97-AF65-F5344CB8AC3E}">
        <p14:creationId xmlns:p14="http://schemas.microsoft.com/office/powerpoint/2010/main" val="283960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BA236-A64A-03C7-CF3B-B51DF02B98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DBDB54-3AE9-A9B9-019E-FABB1AFA4D17}"/>
              </a:ext>
            </a:extLst>
          </p:cNvPr>
          <p:cNvSpPr>
            <a:spLocks noGrp="1"/>
          </p:cNvSpPr>
          <p:nvPr>
            <p:ph idx="1"/>
          </p:nvPr>
        </p:nvSpPr>
        <p:spPr>
          <a:xfrm>
            <a:off x="522514" y="571499"/>
            <a:ext cx="5049611" cy="5812971"/>
          </a:xfrm>
        </p:spPr>
        <p:txBody>
          <a:bodyPr>
            <a:normAutofit/>
          </a:bodyPr>
          <a:lstStyle/>
          <a:p>
            <a:pPr marL="0" indent="0">
              <a:lnSpc>
                <a:spcPct val="100000"/>
              </a:lnSpc>
              <a:spcBef>
                <a:spcPts val="0"/>
              </a:spcBef>
              <a:buNone/>
            </a:pPr>
            <a:r>
              <a:rPr lang="en-US" sz="1600" dirty="0">
                <a:solidFill>
                  <a:schemeClr val="tx1"/>
                </a:solidFill>
              </a:rPr>
              <a:t>By default, Django displays the str() of each object. But sometimes it’d be more helpful if we could display individual fields. To do that, use the list_display admin option, which is a list of field names to display, as columns, on the change list page for the object:</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1600" dirty="0">
                <a:solidFill>
                  <a:schemeClr val="tx1"/>
                </a:solidFill>
              </a:rPr>
              <a:t>For good measure, let’s also include the </a:t>
            </a:r>
            <a:r>
              <a:rPr lang="en-US" sz="1600" dirty="0" err="1">
                <a:solidFill>
                  <a:schemeClr val="tx1"/>
                </a:solidFill>
              </a:rPr>
              <a:t>was_published_recently</a:t>
            </a:r>
            <a:r>
              <a:rPr lang="en-US" sz="1600" dirty="0">
                <a:solidFill>
                  <a:schemeClr val="tx1"/>
                </a:solidFill>
              </a:rPr>
              <a:t>() method from Tutorial 2:</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p:txBody>
      </p:sp>
      <p:pic>
        <p:nvPicPr>
          <p:cNvPr id="2" name="Picture 1">
            <a:extLst>
              <a:ext uri="{FF2B5EF4-FFF2-40B4-BE49-F238E27FC236}">
                <a16:creationId xmlns:a16="http://schemas.microsoft.com/office/drawing/2014/main" id="{0362014C-28E9-C70B-7C8F-AEE596594863}"/>
              </a:ext>
            </a:extLst>
          </p:cNvPr>
          <p:cNvPicPr>
            <a:picLocks noChangeAspect="1"/>
          </p:cNvPicPr>
          <p:nvPr/>
        </p:nvPicPr>
        <p:blipFill>
          <a:blip r:embed="rId2"/>
          <a:srcRect r="35396"/>
          <a:stretch/>
        </p:blipFill>
        <p:spPr>
          <a:xfrm>
            <a:off x="579666" y="1933507"/>
            <a:ext cx="4757478" cy="113830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60A035C-CAF5-BEB0-ACD9-FC746A974BA9}"/>
              </a:ext>
            </a:extLst>
          </p:cNvPr>
          <p:cNvPicPr>
            <a:picLocks noChangeAspect="1"/>
          </p:cNvPicPr>
          <p:nvPr/>
        </p:nvPicPr>
        <p:blipFill>
          <a:blip r:embed="rId3">
            <a:extLst>
              <a:ext uri="{28A0092B-C50C-407E-A947-70E740481C1C}">
                <a14:useLocalDpi xmlns:a14="http://schemas.microsoft.com/office/drawing/2010/main" val="0"/>
              </a:ext>
            </a:extLst>
          </a:blip>
          <a:srcRect r="3029"/>
          <a:stretch/>
        </p:blipFill>
        <p:spPr>
          <a:xfrm>
            <a:off x="579666" y="3933698"/>
            <a:ext cx="4757478" cy="828791"/>
          </a:xfrm>
          <a:prstGeom prst="rect">
            <a:avLst/>
          </a:prstGeom>
        </p:spPr>
      </p:pic>
      <p:sp>
        <p:nvSpPr>
          <p:cNvPr id="7" name="TextBox 6">
            <a:extLst>
              <a:ext uri="{FF2B5EF4-FFF2-40B4-BE49-F238E27FC236}">
                <a16:creationId xmlns:a16="http://schemas.microsoft.com/office/drawing/2014/main" id="{B69E8B80-7757-16F5-079A-EC9811DE88F6}"/>
              </a:ext>
            </a:extLst>
          </p:cNvPr>
          <p:cNvSpPr txBox="1"/>
          <p:nvPr/>
        </p:nvSpPr>
        <p:spPr>
          <a:xfrm>
            <a:off x="5572125" y="363846"/>
            <a:ext cx="6093618" cy="2246769"/>
          </a:xfrm>
          <a:prstGeom prst="rect">
            <a:avLst/>
          </a:prstGeom>
          <a:noFill/>
        </p:spPr>
        <p:txBody>
          <a:bodyPr wrap="square">
            <a:spAutoFit/>
          </a:bodyPr>
          <a:lstStyle/>
          <a:p>
            <a:r>
              <a:rPr lang="en-US" sz="1400" dirty="0"/>
              <a:t>You can click on the column headers to sort by those values – except in the case of the was_published_recently header, because sorting by the output of an arbitrary method is not supported . Also note that the column header for was_published_recently is, by default, the name of the method (with</a:t>
            </a:r>
          </a:p>
          <a:p>
            <a:r>
              <a:rPr lang="en-US" sz="1400" dirty="0"/>
              <a:t>underscores replaced with spaces), and that each line contains the string representation of the output. You can improve that by using the display() decorator on that method (extending the polls/models.py file that was created in Tutorial 2), as follows:</a:t>
            </a:r>
          </a:p>
          <a:p>
            <a:endParaRPr lang="en-US" sz="1400" dirty="0"/>
          </a:p>
          <a:p>
            <a:r>
              <a:rPr lang="en-US" sz="1400" dirty="0"/>
              <a:t> </a:t>
            </a:r>
          </a:p>
        </p:txBody>
      </p:sp>
      <p:pic>
        <p:nvPicPr>
          <p:cNvPr id="8" name="Picture 7">
            <a:extLst>
              <a:ext uri="{FF2B5EF4-FFF2-40B4-BE49-F238E27FC236}">
                <a16:creationId xmlns:a16="http://schemas.microsoft.com/office/drawing/2014/main" id="{C5A1AA75-5110-48CD-0D70-B57CBE8CA5A0}"/>
              </a:ext>
            </a:extLst>
          </p:cNvPr>
          <p:cNvPicPr>
            <a:picLocks noChangeAspect="1"/>
          </p:cNvPicPr>
          <p:nvPr/>
        </p:nvPicPr>
        <p:blipFill>
          <a:blip r:embed="rId4"/>
          <a:stretch>
            <a:fillRect/>
          </a:stretch>
        </p:blipFill>
        <p:spPr>
          <a:xfrm>
            <a:off x="5629277" y="2268382"/>
            <a:ext cx="5686423" cy="2077475"/>
          </a:xfrm>
          <a:prstGeom prst="rect">
            <a:avLst/>
          </a:prstGeom>
        </p:spPr>
      </p:pic>
      <p:pic>
        <p:nvPicPr>
          <p:cNvPr id="9" name="Picture 8">
            <a:extLst>
              <a:ext uri="{FF2B5EF4-FFF2-40B4-BE49-F238E27FC236}">
                <a16:creationId xmlns:a16="http://schemas.microsoft.com/office/drawing/2014/main" id="{5E193423-C7DD-11C6-957E-85F2878F9C14}"/>
              </a:ext>
            </a:extLst>
          </p:cNvPr>
          <p:cNvPicPr>
            <a:picLocks noChangeAspect="1"/>
          </p:cNvPicPr>
          <p:nvPr/>
        </p:nvPicPr>
        <p:blipFill>
          <a:blip r:embed="rId5"/>
          <a:stretch>
            <a:fillRect/>
          </a:stretch>
        </p:blipFill>
        <p:spPr>
          <a:xfrm>
            <a:off x="5643565" y="4350638"/>
            <a:ext cx="5717874" cy="1750125"/>
          </a:xfrm>
          <a:prstGeom prst="rect">
            <a:avLst/>
          </a:prstGeom>
        </p:spPr>
      </p:pic>
    </p:spTree>
    <p:extLst>
      <p:ext uri="{BB962C8B-B14F-4D97-AF65-F5344CB8AC3E}">
        <p14:creationId xmlns:p14="http://schemas.microsoft.com/office/powerpoint/2010/main" val="150891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2320A-56D0-A3F7-B392-08CE5EAE512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CCC381-D4FD-7D4D-9718-AC008101B839}"/>
              </a:ext>
            </a:extLst>
          </p:cNvPr>
          <p:cNvSpPr>
            <a:spLocks noGrp="1"/>
          </p:cNvSpPr>
          <p:nvPr>
            <p:ph idx="1"/>
          </p:nvPr>
        </p:nvSpPr>
        <p:spPr>
          <a:xfrm>
            <a:off x="522514" y="571499"/>
            <a:ext cx="11070772" cy="5812971"/>
          </a:xfrm>
        </p:spPr>
        <p:txBody>
          <a:bodyPr>
            <a:normAutofit/>
          </a:bodyPr>
          <a:lstStyle/>
          <a:p>
            <a:pPr marL="0" indent="0">
              <a:lnSpc>
                <a:spcPct val="100000"/>
              </a:lnSpc>
              <a:spcBef>
                <a:spcPts val="0"/>
              </a:spcBef>
              <a:buNone/>
            </a:pPr>
            <a:r>
              <a:rPr lang="en-US" sz="1600" dirty="0">
                <a:solidFill>
                  <a:schemeClr val="tx1"/>
                </a:solidFill>
              </a:rPr>
              <a:t>Edit your polls/admin.py file again and add an improvement to the Question change list page: filters using the </a:t>
            </a:r>
            <a:r>
              <a:rPr lang="en-US" sz="1600" dirty="0" err="1">
                <a:solidFill>
                  <a:schemeClr val="tx1"/>
                </a:solidFill>
              </a:rPr>
              <a:t>list_filter</a:t>
            </a:r>
            <a:r>
              <a:rPr lang="en-US" sz="1600" dirty="0">
                <a:solidFill>
                  <a:schemeClr val="tx1"/>
                </a:solidFill>
              </a:rPr>
              <a:t>. Add the following line to QuestionAdmin:</a:t>
            </a:r>
          </a:p>
          <a:p>
            <a:pPr marL="0" indent="0">
              <a:lnSpc>
                <a:spcPct val="100000"/>
              </a:lnSpc>
              <a:spcBef>
                <a:spcPts val="0"/>
              </a:spcBef>
              <a:buNone/>
            </a:pPr>
            <a:r>
              <a:rPr lang="en-US" sz="1600" dirty="0">
                <a:solidFill>
                  <a:schemeClr val="tx1"/>
                </a:solidFill>
              </a:rPr>
              <a:t>That adds a “Filter” sidebar that lets people filter the change list by the </a:t>
            </a:r>
            <a:r>
              <a:rPr lang="en-US" sz="1600" dirty="0" err="1">
                <a:solidFill>
                  <a:schemeClr val="tx1"/>
                </a:solidFill>
              </a:rPr>
              <a:t>pub_date</a:t>
            </a:r>
            <a:r>
              <a:rPr lang="en-US" sz="1600" dirty="0">
                <a:solidFill>
                  <a:schemeClr val="tx1"/>
                </a:solidFill>
              </a:rPr>
              <a:t> field:</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1600" dirty="0">
                <a:solidFill>
                  <a:schemeClr val="tx1"/>
                </a:solidFill>
              </a:rPr>
              <a:t>The type of filter displayed depends on the type of field you’re filtering on. Because pub_date is a </a:t>
            </a:r>
            <a:r>
              <a:rPr lang="en-US" sz="1600" dirty="0" err="1">
                <a:solidFill>
                  <a:schemeClr val="tx1"/>
                </a:solidFill>
              </a:rPr>
              <a:t>DateTimeField</a:t>
            </a:r>
            <a:r>
              <a:rPr lang="en-US" sz="1600" dirty="0">
                <a:solidFill>
                  <a:schemeClr val="tx1"/>
                </a:solidFill>
              </a:rPr>
              <a:t>, Django knows to give appropriate filter options: “Any date”, “Today”, “Past 7 days”, “This month”, “This year”. This is shaping up well. Let’s add some search capability:</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1600" dirty="0">
                <a:solidFill>
                  <a:schemeClr val="tx1"/>
                </a:solidFill>
              </a:rPr>
              <a:t>That adds a search box at the top of the change list. When somebody enters search terms, Django will search the </a:t>
            </a:r>
            <a:r>
              <a:rPr lang="en-US" sz="1600" dirty="0" err="1">
                <a:solidFill>
                  <a:schemeClr val="tx1"/>
                </a:solidFill>
              </a:rPr>
              <a:t>question_text</a:t>
            </a:r>
            <a:r>
              <a:rPr lang="en-US" sz="1600" dirty="0">
                <a:solidFill>
                  <a:schemeClr val="tx1"/>
                </a:solidFill>
              </a:rPr>
              <a:t> field. You can use as many fields as you’d like – although because it uses a LIKE query behind the scenes, limiting the number of search fields to a reasonable number will make it easier for your database to do the search.</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p:txBody>
      </p:sp>
      <p:pic>
        <p:nvPicPr>
          <p:cNvPr id="2" name="Picture 1">
            <a:extLst>
              <a:ext uri="{FF2B5EF4-FFF2-40B4-BE49-F238E27FC236}">
                <a16:creationId xmlns:a16="http://schemas.microsoft.com/office/drawing/2014/main" id="{21165D75-61BA-20B5-FB27-E4E63013A89B}"/>
              </a:ext>
            </a:extLst>
          </p:cNvPr>
          <p:cNvPicPr>
            <a:picLocks noChangeAspect="1"/>
          </p:cNvPicPr>
          <p:nvPr/>
        </p:nvPicPr>
        <p:blipFill>
          <a:blip r:embed="rId2"/>
          <a:stretch>
            <a:fillRect/>
          </a:stretch>
        </p:blipFill>
        <p:spPr>
          <a:xfrm>
            <a:off x="598714" y="1376333"/>
            <a:ext cx="8515907" cy="509614"/>
          </a:xfrm>
          <a:prstGeom prst="rect">
            <a:avLst/>
          </a:prstGeom>
        </p:spPr>
      </p:pic>
      <p:pic>
        <p:nvPicPr>
          <p:cNvPr id="4" name="Picture 3">
            <a:extLst>
              <a:ext uri="{FF2B5EF4-FFF2-40B4-BE49-F238E27FC236}">
                <a16:creationId xmlns:a16="http://schemas.microsoft.com/office/drawing/2014/main" id="{261F8729-A597-170C-7AE3-AD3F7EE90B70}"/>
              </a:ext>
            </a:extLst>
          </p:cNvPr>
          <p:cNvPicPr>
            <a:picLocks noChangeAspect="1"/>
          </p:cNvPicPr>
          <p:nvPr/>
        </p:nvPicPr>
        <p:blipFill>
          <a:blip r:embed="rId3"/>
          <a:stretch>
            <a:fillRect/>
          </a:stretch>
        </p:blipFill>
        <p:spPr>
          <a:xfrm>
            <a:off x="598714" y="2947964"/>
            <a:ext cx="8402411" cy="460227"/>
          </a:xfrm>
          <a:prstGeom prst="rect">
            <a:avLst/>
          </a:prstGeom>
        </p:spPr>
      </p:pic>
    </p:spTree>
    <p:extLst>
      <p:ext uri="{BB962C8B-B14F-4D97-AF65-F5344CB8AC3E}">
        <p14:creationId xmlns:p14="http://schemas.microsoft.com/office/powerpoint/2010/main" val="27288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77F93-D5F3-A10E-A000-61DF9A4D2E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F530F-80C6-761D-1548-0465F4449246}"/>
              </a:ext>
            </a:extLst>
          </p:cNvPr>
          <p:cNvSpPr>
            <a:spLocks noGrp="1"/>
          </p:cNvSpPr>
          <p:nvPr>
            <p:ph idx="1"/>
          </p:nvPr>
        </p:nvSpPr>
        <p:spPr>
          <a:xfrm>
            <a:off x="522514" y="571499"/>
            <a:ext cx="11070772" cy="5812971"/>
          </a:xfrm>
        </p:spPr>
        <p:txBody>
          <a:bodyPr>
            <a:normAutofit lnSpcReduction="10000"/>
          </a:bodyPr>
          <a:lstStyle/>
          <a:p>
            <a:pPr marL="0" indent="0">
              <a:lnSpc>
                <a:spcPct val="100000"/>
              </a:lnSpc>
              <a:spcBef>
                <a:spcPts val="0"/>
              </a:spcBef>
              <a:buNone/>
            </a:pPr>
            <a:r>
              <a:rPr lang="en-US" sz="2000" b="1" i="1" dirty="0">
                <a:solidFill>
                  <a:schemeClr val="tx1"/>
                </a:solidFill>
              </a:rPr>
              <a:t>Customize the admin look and feel</a:t>
            </a:r>
          </a:p>
          <a:p>
            <a:pPr marL="0" indent="0">
              <a:lnSpc>
                <a:spcPct val="100000"/>
              </a:lnSpc>
              <a:spcBef>
                <a:spcPts val="0"/>
              </a:spcBef>
              <a:buNone/>
            </a:pPr>
            <a:r>
              <a:rPr lang="en-US" sz="1600" dirty="0">
                <a:solidFill>
                  <a:schemeClr val="tx1"/>
                </a:solidFill>
              </a:rPr>
              <a:t>Clearly, having “Django administration” at the top of each admin page is ridiculous. It’s just placeholder text. You can change it, though, using Django’s template system. The Django admin is powered by Django itself, and its interfaces use Django’s own template system. </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2000" b="1" i="1" dirty="0">
                <a:solidFill>
                  <a:schemeClr val="tx1"/>
                </a:solidFill>
              </a:rPr>
              <a:t>Customizing your project’s templates</a:t>
            </a:r>
          </a:p>
          <a:p>
            <a:pPr marL="0" indent="0">
              <a:lnSpc>
                <a:spcPct val="100000"/>
              </a:lnSpc>
              <a:spcBef>
                <a:spcPts val="0"/>
              </a:spcBef>
              <a:buNone/>
            </a:pPr>
            <a:r>
              <a:rPr lang="en-US" sz="1600" dirty="0">
                <a:solidFill>
                  <a:schemeClr val="tx1"/>
                </a:solidFill>
              </a:rPr>
              <a:t>Create a templates directory in your djangotutorial directory. Templates can live anywhere on your filesystem that Django can access. (Django runs as whatever user your server runs.) However, keeping your templates within the project is a good convention to follow.</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1600" dirty="0">
                <a:solidFill>
                  <a:schemeClr val="tx1"/>
                </a:solidFill>
              </a:rPr>
              <a:t>DIRS is a list of filesystem directories to check when loading Django templates; it’s a search path.</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p:txBody>
      </p:sp>
      <p:pic>
        <p:nvPicPr>
          <p:cNvPr id="2" name="Picture 1">
            <a:extLst>
              <a:ext uri="{FF2B5EF4-FFF2-40B4-BE49-F238E27FC236}">
                <a16:creationId xmlns:a16="http://schemas.microsoft.com/office/drawing/2014/main" id="{405CCE9D-E97F-B91A-887B-94821D5E669F}"/>
              </a:ext>
            </a:extLst>
          </p:cNvPr>
          <p:cNvPicPr>
            <a:picLocks noChangeAspect="1"/>
          </p:cNvPicPr>
          <p:nvPr/>
        </p:nvPicPr>
        <p:blipFill>
          <a:blip r:embed="rId2"/>
          <a:stretch>
            <a:fillRect/>
          </a:stretch>
        </p:blipFill>
        <p:spPr>
          <a:xfrm>
            <a:off x="598713" y="2709657"/>
            <a:ext cx="6859361" cy="3234319"/>
          </a:xfrm>
          <a:prstGeom prst="rect">
            <a:avLst/>
          </a:prstGeom>
        </p:spPr>
      </p:pic>
    </p:spTree>
    <p:extLst>
      <p:ext uri="{BB962C8B-B14F-4D97-AF65-F5344CB8AC3E}">
        <p14:creationId xmlns:p14="http://schemas.microsoft.com/office/powerpoint/2010/main" val="94396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5ECA6-957E-53A4-3E08-01C7439B924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827BD-4184-2B54-18C8-0DD6E87837A6}"/>
              </a:ext>
            </a:extLst>
          </p:cNvPr>
          <p:cNvSpPr>
            <a:spLocks noGrp="1"/>
          </p:cNvSpPr>
          <p:nvPr>
            <p:ph idx="1"/>
          </p:nvPr>
        </p:nvSpPr>
        <p:spPr>
          <a:xfrm>
            <a:off x="522514" y="342895"/>
            <a:ext cx="11070772" cy="6286501"/>
          </a:xfrm>
        </p:spPr>
        <p:txBody>
          <a:bodyPr>
            <a:normAutofit/>
          </a:bodyPr>
          <a:lstStyle/>
          <a:p>
            <a:pPr marL="0" indent="0">
              <a:lnSpc>
                <a:spcPct val="100000"/>
              </a:lnSpc>
              <a:spcBef>
                <a:spcPts val="0"/>
              </a:spcBef>
              <a:buNone/>
            </a:pPr>
            <a:r>
              <a:rPr lang="en-US" sz="1600" dirty="0">
                <a:solidFill>
                  <a:schemeClr val="tx1"/>
                </a:solidFill>
              </a:rPr>
              <a:t>Now create a directory called admin inside templates and copy the template admin/</a:t>
            </a:r>
            <a:r>
              <a:rPr lang="en-US" sz="1600" dirty="0" err="1">
                <a:solidFill>
                  <a:schemeClr val="tx1"/>
                </a:solidFill>
              </a:rPr>
              <a:t>base_site</a:t>
            </a:r>
            <a:r>
              <a:rPr lang="en-US" sz="1600" dirty="0">
                <a:solidFill>
                  <a:schemeClr val="tx1"/>
                </a:solidFill>
              </a:rPr>
              <a:t>. html from within the default Django admin template directory in the source code of Django itself  (django/contrib/admin/templates) into that directory.</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1800" b="1" i="1" dirty="0">
                <a:solidFill>
                  <a:schemeClr val="tx1"/>
                </a:solidFill>
              </a:rPr>
              <a:t>Where are the Django source files?</a:t>
            </a:r>
          </a:p>
          <a:p>
            <a:pPr marL="0" indent="0">
              <a:lnSpc>
                <a:spcPct val="100000"/>
              </a:lnSpc>
              <a:spcBef>
                <a:spcPts val="0"/>
              </a:spcBef>
              <a:buNone/>
            </a:pPr>
            <a:r>
              <a:rPr lang="en-US" sz="1600" dirty="0">
                <a:solidFill>
                  <a:schemeClr val="tx1"/>
                </a:solidFill>
              </a:rPr>
              <a:t>If you have difficulty finding where the Django source files are located on your system, run the following command:</a:t>
            </a:r>
          </a:p>
          <a:p>
            <a:pPr marL="0" indent="0">
              <a:lnSpc>
                <a:spcPct val="100000"/>
              </a:lnSpc>
              <a:spcBef>
                <a:spcPts val="0"/>
              </a:spcBef>
              <a:buNone/>
            </a:pPr>
            <a:r>
              <a:rPr lang="en-US" sz="1600" dirty="0">
                <a:solidFill>
                  <a:schemeClr val="tx1"/>
                </a:solidFill>
              </a:rPr>
              <a:t> </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1600" dirty="0">
                <a:solidFill>
                  <a:schemeClr val="tx1"/>
                </a:solidFill>
              </a:rPr>
              <a:t>Then, edit the file and replace {{ site_header|default:_('Django administration') }} (including the curly braces) with your own site’s name as you see fit. You should end up with a section of code like:</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1600" dirty="0">
                <a:solidFill>
                  <a:schemeClr val="tx1"/>
                </a:solidFill>
              </a:rPr>
              <a:t>We use this approach to teach you how to override templates. In an actual project, you would probably</a:t>
            </a:r>
          </a:p>
          <a:p>
            <a:pPr marL="0" indent="0">
              <a:lnSpc>
                <a:spcPct val="100000"/>
              </a:lnSpc>
              <a:spcBef>
                <a:spcPts val="0"/>
              </a:spcBef>
              <a:buNone/>
            </a:pPr>
            <a:r>
              <a:rPr lang="en-US" sz="1600" dirty="0">
                <a:solidFill>
                  <a:schemeClr val="tx1"/>
                </a:solidFill>
              </a:rPr>
              <a:t>use the </a:t>
            </a:r>
            <a:r>
              <a:rPr lang="en-US" sz="1600" dirty="0" err="1">
                <a:solidFill>
                  <a:schemeClr val="tx1"/>
                </a:solidFill>
              </a:rPr>
              <a:t>django.contrib.admin.AdminSite.site_header</a:t>
            </a:r>
            <a:r>
              <a:rPr lang="en-US" sz="1600" dirty="0">
                <a:solidFill>
                  <a:schemeClr val="tx1"/>
                </a:solidFill>
              </a:rPr>
              <a:t> attribute to more easily make this particular customization. This template file contains lots of text like {% block branding %} and {{ title }}. The {% and {{ tags are part of Django’s template language. When Django renders admin/base_site.html, this template language will be evaluated to produce the final HTML page, just like we saw in Tutorial 3. Note that any of Django’s default admin templates can be overridden. To override a template, do the same thing you did with base_site.html – copy it from the default directory into your custom directory, and make changes.</a:t>
            </a:r>
          </a:p>
        </p:txBody>
      </p:sp>
      <p:pic>
        <p:nvPicPr>
          <p:cNvPr id="2" name="Picture 1">
            <a:extLst>
              <a:ext uri="{FF2B5EF4-FFF2-40B4-BE49-F238E27FC236}">
                <a16:creationId xmlns:a16="http://schemas.microsoft.com/office/drawing/2014/main" id="{21F283F8-B2FE-7139-0FF7-19E463F9C498}"/>
              </a:ext>
            </a:extLst>
          </p:cNvPr>
          <p:cNvPicPr>
            <a:picLocks noChangeAspect="1"/>
          </p:cNvPicPr>
          <p:nvPr/>
        </p:nvPicPr>
        <p:blipFill>
          <a:blip r:embed="rId2"/>
          <a:stretch>
            <a:fillRect/>
          </a:stretch>
        </p:blipFill>
        <p:spPr>
          <a:xfrm>
            <a:off x="598714" y="1681135"/>
            <a:ext cx="9448304" cy="461983"/>
          </a:xfrm>
          <a:prstGeom prst="rect">
            <a:avLst/>
          </a:prstGeom>
        </p:spPr>
      </p:pic>
      <p:pic>
        <p:nvPicPr>
          <p:cNvPr id="4" name="Picture 3">
            <a:extLst>
              <a:ext uri="{FF2B5EF4-FFF2-40B4-BE49-F238E27FC236}">
                <a16:creationId xmlns:a16="http://schemas.microsoft.com/office/drawing/2014/main" id="{F8C472FE-7E89-1C31-1DA5-6741EEDBD368}"/>
              </a:ext>
            </a:extLst>
          </p:cNvPr>
          <p:cNvPicPr>
            <a:picLocks noChangeAspect="1"/>
          </p:cNvPicPr>
          <p:nvPr/>
        </p:nvPicPr>
        <p:blipFill>
          <a:blip r:embed="rId3"/>
          <a:stretch>
            <a:fillRect/>
          </a:stretch>
        </p:blipFill>
        <p:spPr>
          <a:xfrm>
            <a:off x="578863" y="2847800"/>
            <a:ext cx="9488005" cy="1852776"/>
          </a:xfrm>
          <a:prstGeom prst="rect">
            <a:avLst/>
          </a:prstGeom>
        </p:spPr>
      </p:pic>
    </p:spTree>
    <p:extLst>
      <p:ext uri="{BB962C8B-B14F-4D97-AF65-F5344CB8AC3E}">
        <p14:creationId xmlns:p14="http://schemas.microsoft.com/office/powerpoint/2010/main" val="49392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497EE-A1F3-3C9A-9986-48F4C3B1774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B08C91-982A-0013-8F2C-B73EC9FB901C}"/>
              </a:ext>
            </a:extLst>
          </p:cNvPr>
          <p:cNvSpPr>
            <a:spLocks noGrp="1"/>
          </p:cNvSpPr>
          <p:nvPr>
            <p:ph idx="1"/>
          </p:nvPr>
        </p:nvSpPr>
        <p:spPr>
          <a:xfrm>
            <a:off x="522514" y="571499"/>
            <a:ext cx="11070772" cy="5812971"/>
          </a:xfrm>
        </p:spPr>
        <p:txBody>
          <a:bodyPr>
            <a:normAutofit/>
          </a:bodyPr>
          <a:lstStyle/>
          <a:p>
            <a:pPr marL="0" indent="0">
              <a:lnSpc>
                <a:spcPct val="100000"/>
              </a:lnSpc>
              <a:spcBef>
                <a:spcPts val="0"/>
              </a:spcBef>
              <a:buNone/>
            </a:pPr>
            <a:r>
              <a:rPr lang="en-US" sz="2000" b="1" i="1" dirty="0">
                <a:solidFill>
                  <a:schemeClr val="tx1"/>
                </a:solidFill>
              </a:rPr>
              <a:t>Customize the admin index page</a:t>
            </a:r>
          </a:p>
          <a:p>
            <a:pPr marL="0" indent="0">
              <a:lnSpc>
                <a:spcPct val="100000"/>
              </a:lnSpc>
              <a:spcBef>
                <a:spcPts val="0"/>
              </a:spcBef>
              <a:buNone/>
            </a:pPr>
            <a:r>
              <a:rPr lang="en-US" sz="1600" dirty="0">
                <a:solidFill>
                  <a:schemeClr val="tx1"/>
                </a:solidFill>
              </a:rPr>
              <a:t>On a similar note, you might want to customize the look and feel of the Django admin index page. By default, it displays all the apps in INSTALLED_APPS that have been registered with the admin application, in alphabetical order. You may want to make significant changes to the layout. After all, the index is probably the most important page of the admin, and it should be easy to use. The template to customize is admin/index.html. (Do the same as with admin/base_site.html in the previous section – copy it from the default directory to your custom template directory). Edit the file, and you’ll see it uses a template variable called app_list. That variable contains every installed Django app. Instead of using that, you can hard-code links to object-specific admin pages in whatever way you think is best.</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p:txBody>
      </p:sp>
    </p:spTree>
    <p:extLst>
      <p:ext uri="{BB962C8B-B14F-4D97-AF65-F5344CB8AC3E}">
        <p14:creationId xmlns:p14="http://schemas.microsoft.com/office/powerpoint/2010/main" val="1542471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115D3-535D-11D4-2406-15BC28EE94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B47B8-782E-9641-CBAD-90ED085B6240}"/>
              </a:ext>
            </a:extLst>
          </p:cNvPr>
          <p:cNvSpPr>
            <a:spLocks noGrp="1"/>
          </p:cNvSpPr>
          <p:nvPr>
            <p:ph idx="1"/>
          </p:nvPr>
        </p:nvSpPr>
        <p:spPr>
          <a:xfrm>
            <a:off x="3549763" y="2000249"/>
            <a:ext cx="5092474" cy="2857501"/>
          </a:xfrm>
        </p:spPr>
        <p:txBody>
          <a:bodyPr>
            <a:normAutofit/>
          </a:bodyPr>
          <a:lstStyle/>
          <a:p>
            <a:pPr marL="0" indent="0" algn="ctr">
              <a:lnSpc>
                <a:spcPct val="100000"/>
              </a:lnSpc>
              <a:spcBef>
                <a:spcPts val="0"/>
              </a:spcBef>
              <a:buNone/>
            </a:pPr>
            <a:r>
              <a:rPr lang="en-US" sz="6000" dirty="0">
                <a:solidFill>
                  <a:schemeClr val="tx1"/>
                </a:solidFill>
              </a:rPr>
              <a:t>Thank you for </a:t>
            </a:r>
          </a:p>
          <a:p>
            <a:pPr marL="0" indent="0" algn="ctr">
              <a:lnSpc>
                <a:spcPct val="100000"/>
              </a:lnSpc>
              <a:spcBef>
                <a:spcPts val="0"/>
              </a:spcBef>
              <a:buNone/>
            </a:pPr>
            <a:r>
              <a:rPr lang="en-US" sz="6000" dirty="0">
                <a:solidFill>
                  <a:schemeClr val="tx1"/>
                </a:solidFill>
              </a:rPr>
              <a:t>watching </a:t>
            </a:r>
          </a:p>
          <a:p>
            <a:pPr marL="0" indent="0" algn="ctr">
              <a:lnSpc>
                <a:spcPct val="100000"/>
              </a:lnSpc>
              <a:spcBef>
                <a:spcPts val="0"/>
              </a:spcBef>
              <a:buNone/>
            </a:pPr>
            <a:r>
              <a:rPr lang="en-US" sz="6000" dirty="0">
                <a:solidFill>
                  <a:schemeClr val="tx1"/>
                </a:solidFill>
              </a:rPr>
              <a:t>💖</a:t>
            </a:r>
          </a:p>
        </p:txBody>
      </p:sp>
    </p:spTree>
    <p:extLst>
      <p:ext uri="{BB962C8B-B14F-4D97-AF65-F5344CB8AC3E}">
        <p14:creationId xmlns:p14="http://schemas.microsoft.com/office/powerpoint/2010/main" val="61799612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69</TotalTime>
  <Words>1205</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Corbel</vt:lpstr>
      <vt:lpstr>Basis</vt:lpstr>
      <vt:lpstr>Django app part - 7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2</cp:revision>
  <dcterms:created xsi:type="dcterms:W3CDTF">2024-12-06T12:23:26Z</dcterms:created>
  <dcterms:modified xsi:type="dcterms:W3CDTF">2024-12-06T13:33:05Z</dcterms:modified>
</cp:coreProperties>
</file>