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3" r:id="rId3"/>
    <p:sldId id="274" r:id="rId4"/>
    <p:sldId id="275" r:id="rId5"/>
    <p:sldId id="276" r:id="rId6"/>
    <p:sldId id="277" r:id="rId7"/>
    <p:sldId id="284" r:id="rId8"/>
    <p:sldId id="278" r:id="rId9"/>
    <p:sldId id="279" r:id="rId10"/>
    <p:sldId id="280" r:id="rId11"/>
    <p:sldId id="28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E13E046-3910-430E-A782-09CFE93D51C4}" type="datetimeFigureOut">
              <a:rPr lang="en-US" smtClean="0"/>
              <a:t>12/20/2024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D1CFF7A-F32F-4505-81F2-2C2CE650D97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00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3E046-3910-430E-A782-09CFE93D51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427345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3E046-3910-430E-A782-09CFE93D51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300681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3E046-3910-430E-A782-09CFE93D51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205689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3E046-3910-430E-A782-09CFE93D51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CFF7A-F32F-4505-81F2-2C2CE650D97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46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3E046-3910-430E-A782-09CFE93D51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3664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3E046-3910-430E-A782-09CFE93D51C4}"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294457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13E046-3910-430E-A782-09CFE93D51C4}"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149454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3E046-3910-430E-A782-09CFE93D51C4}"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15511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3E046-3910-430E-A782-09CFE93D51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108965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3E046-3910-430E-A782-09CFE93D51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CFF7A-F32F-4505-81F2-2C2CE650D97F}" type="slidenum">
              <a:rPr lang="en-US" smtClean="0"/>
              <a:t>‹#›</a:t>
            </a:fld>
            <a:endParaRPr lang="en-US"/>
          </a:p>
        </p:txBody>
      </p:sp>
    </p:spTree>
    <p:extLst>
      <p:ext uri="{BB962C8B-B14F-4D97-AF65-F5344CB8AC3E}">
        <p14:creationId xmlns:p14="http://schemas.microsoft.com/office/powerpoint/2010/main" val="388618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E13E046-3910-430E-A782-09CFE93D51C4}" type="datetimeFigureOut">
              <a:rPr lang="en-US" smtClean="0"/>
              <a:t>12/20/2024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D1CFF7A-F32F-4505-81F2-2C2CE650D97F}" type="slidenum">
              <a:rPr lang="en-US" smtClean="0"/>
              <a:t>‹#›</a:t>
            </a:fld>
            <a:endParaRPr lang="en-US"/>
          </a:p>
        </p:txBody>
      </p:sp>
    </p:spTree>
    <p:extLst>
      <p:ext uri="{BB962C8B-B14F-4D97-AF65-F5344CB8AC3E}">
        <p14:creationId xmlns:p14="http://schemas.microsoft.com/office/powerpoint/2010/main" val="18750882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A57-8950-5955-CFE3-0B6FE0C4E10C}"/>
              </a:ext>
            </a:extLst>
          </p:cNvPr>
          <p:cNvSpPr>
            <a:spLocks noGrp="1"/>
          </p:cNvSpPr>
          <p:nvPr>
            <p:ph type="ctrTitle"/>
          </p:nvPr>
        </p:nvSpPr>
        <p:spPr/>
        <p:txBody>
          <a:bodyPr/>
          <a:lstStyle/>
          <a:p>
            <a:r>
              <a:rPr lang="en-US" dirty="0"/>
              <a:t>Models in django</a:t>
            </a:r>
          </a:p>
        </p:txBody>
      </p:sp>
      <p:sp>
        <p:nvSpPr>
          <p:cNvPr id="3" name="Subtitle 2">
            <a:extLst>
              <a:ext uri="{FF2B5EF4-FFF2-40B4-BE49-F238E27FC236}">
                <a16:creationId xmlns:a16="http://schemas.microsoft.com/office/drawing/2014/main" id="{FC671A9A-FAFF-AABB-8FEF-51251B511D22}"/>
              </a:ext>
            </a:extLst>
          </p:cNvPr>
          <p:cNvSpPr>
            <a:spLocks noGrp="1"/>
          </p:cNvSpPr>
          <p:nvPr>
            <p:ph type="subTitle" idx="1"/>
          </p:nvPr>
        </p:nvSpPr>
        <p:spPr/>
        <p:txBody>
          <a:bodyPr/>
          <a:lstStyle/>
          <a:p>
            <a:r>
              <a:rPr lang="en-US" dirty="0"/>
              <a:t>Django mastery course in Nepali</a:t>
            </a:r>
          </a:p>
          <a:p>
            <a:endParaRPr lang="en-US" dirty="0"/>
          </a:p>
        </p:txBody>
      </p:sp>
    </p:spTree>
    <p:extLst>
      <p:ext uri="{BB962C8B-B14F-4D97-AF65-F5344CB8AC3E}">
        <p14:creationId xmlns:p14="http://schemas.microsoft.com/office/powerpoint/2010/main" val="180893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AE8B8-C674-8F7E-8A95-4CD31E992F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4A466-2597-1A12-2F29-E73328975379}"/>
              </a:ext>
            </a:extLst>
          </p:cNvPr>
          <p:cNvSpPr>
            <a:spLocks noGrp="1"/>
          </p:cNvSpPr>
          <p:nvPr>
            <p:ph idx="1"/>
          </p:nvPr>
        </p:nvSpPr>
        <p:spPr>
          <a:xfrm>
            <a:off x="417095" y="2819400"/>
            <a:ext cx="4443663" cy="1219200"/>
          </a:xfrm>
        </p:spPr>
        <p:txBody>
          <a:bodyPr>
            <a:normAutofit/>
          </a:bodyPr>
          <a:lstStyle/>
          <a:p>
            <a:pPr marL="0" indent="0">
              <a:lnSpc>
                <a:spcPct val="100000"/>
              </a:lnSpc>
              <a:spcBef>
                <a:spcPts val="0"/>
              </a:spcBef>
              <a:buNone/>
            </a:pPr>
            <a:r>
              <a:rPr lang="en-US" sz="1400" dirty="0">
                <a:solidFill>
                  <a:schemeClr val="tx1"/>
                </a:solidFill>
              </a:rPr>
              <a:t>If you wanted to add a new manager to the Proxy, without replacing the existing default, you can use the techniques described in the custom manager documentation: create a base class containing the new managers and inherit that after the primary base class:</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2" name="Picture 1">
            <a:extLst>
              <a:ext uri="{FF2B5EF4-FFF2-40B4-BE49-F238E27FC236}">
                <a16:creationId xmlns:a16="http://schemas.microsoft.com/office/drawing/2014/main" id="{554A6F39-23EA-7E23-253E-EB522FA39BCA}"/>
              </a:ext>
            </a:extLst>
          </p:cNvPr>
          <p:cNvPicPr>
            <a:picLocks noChangeAspect="1"/>
          </p:cNvPicPr>
          <p:nvPr/>
        </p:nvPicPr>
        <p:blipFill>
          <a:blip r:embed="rId2"/>
          <a:stretch>
            <a:fillRect/>
          </a:stretch>
        </p:blipFill>
        <p:spPr>
          <a:xfrm>
            <a:off x="417095" y="4361154"/>
            <a:ext cx="4115374" cy="2095792"/>
          </a:xfrm>
          <a:prstGeom prst="rect">
            <a:avLst/>
          </a:prstGeom>
        </p:spPr>
      </p:pic>
      <p:sp>
        <p:nvSpPr>
          <p:cNvPr id="5" name="TextBox 4">
            <a:extLst>
              <a:ext uri="{FF2B5EF4-FFF2-40B4-BE49-F238E27FC236}">
                <a16:creationId xmlns:a16="http://schemas.microsoft.com/office/drawing/2014/main" id="{033067CA-0BE6-665A-60BD-B441562F0039}"/>
              </a:ext>
            </a:extLst>
          </p:cNvPr>
          <p:cNvSpPr txBox="1"/>
          <p:nvPr/>
        </p:nvSpPr>
        <p:spPr>
          <a:xfrm>
            <a:off x="417096" y="584771"/>
            <a:ext cx="11309684" cy="19697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i="1" dirty="0"/>
              <a:t>Multiple inheritance</a:t>
            </a:r>
          </a:p>
          <a:p>
            <a:r>
              <a:rPr lang="en-US" sz="1400" dirty="0"/>
              <a:t>Just as with Python’s subclassing, it’s possible for a Django model to inherit from multiple parent models. Keep in mind that normal Python name resolution rules apply. The first base class that a particular name (e.g. Meta) appears in will be the one that is used; for example, this means that if multiple parents contain a Meta class, only the first one is going to be used, and all others will be ignored. Generally, you won’t need to inherit from multiple parents. The main use-case where this is useful is for “mixin” classes: adding a particular extra field or method to every class that inherits the mix-in. Try to keep your inheritance hierarchies as simple and straightforward as possible so that you won’t have to struggle to work out where a particular piece of information is coming from. Note that inheriting from multiple models that have a common id primary key field will raise an error. To properly use multiple inheritance, you can use an explicit AutoField in the base models:</a:t>
            </a:r>
          </a:p>
        </p:txBody>
      </p:sp>
      <p:pic>
        <p:nvPicPr>
          <p:cNvPr id="6" name="Picture 5">
            <a:extLst>
              <a:ext uri="{FF2B5EF4-FFF2-40B4-BE49-F238E27FC236}">
                <a16:creationId xmlns:a16="http://schemas.microsoft.com/office/drawing/2014/main" id="{664F9C64-F0B4-EC88-6457-26DB910EF31A}"/>
              </a:ext>
            </a:extLst>
          </p:cNvPr>
          <p:cNvPicPr>
            <a:picLocks noChangeAspect="1"/>
          </p:cNvPicPr>
          <p:nvPr/>
        </p:nvPicPr>
        <p:blipFill>
          <a:blip r:embed="rId3"/>
          <a:stretch>
            <a:fillRect/>
          </a:stretch>
        </p:blipFill>
        <p:spPr>
          <a:xfrm>
            <a:off x="5087793" y="2819400"/>
            <a:ext cx="6638987" cy="3326542"/>
          </a:xfrm>
          <a:prstGeom prst="rect">
            <a:avLst/>
          </a:prstGeom>
        </p:spPr>
      </p:pic>
    </p:spTree>
    <p:extLst>
      <p:ext uri="{BB962C8B-B14F-4D97-AF65-F5344CB8AC3E}">
        <p14:creationId xmlns:p14="http://schemas.microsoft.com/office/powerpoint/2010/main" val="177482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D151E-8E30-58F2-F753-69ECAB0425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8AFCE-2B53-DF59-F9F0-57DB58B7CB9B}"/>
              </a:ext>
            </a:extLst>
          </p:cNvPr>
          <p:cNvSpPr>
            <a:spLocks noGrp="1"/>
          </p:cNvSpPr>
          <p:nvPr>
            <p:ph idx="1"/>
          </p:nvPr>
        </p:nvSpPr>
        <p:spPr>
          <a:xfrm>
            <a:off x="554025" y="445168"/>
            <a:ext cx="5372850" cy="5967663"/>
          </a:xfrm>
        </p:spPr>
        <p:txBody>
          <a:bodyPr>
            <a:normAutofit/>
          </a:bodyPr>
          <a:lstStyle/>
          <a:p>
            <a:pPr marL="0" indent="0">
              <a:lnSpc>
                <a:spcPct val="100000"/>
              </a:lnSpc>
              <a:spcBef>
                <a:spcPts val="0"/>
              </a:spcBef>
              <a:buNone/>
            </a:pPr>
            <a:r>
              <a:rPr lang="en-US" sz="1600" dirty="0">
                <a:solidFill>
                  <a:schemeClr val="tx1"/>
                </a:solidFill>
              </a:rPr>
              <a:t>Or use a common ancestor to hold the AutoField. This requires using an explicit OneToOneField from each parent model to the common ancestor to avoid a clash between the fields that are automatically generated and inherited by the child:</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2" name="Picture 1">
            <a:extLst>
              <a:ext uri="{FF2B5EF4-FFF2-40B4-BE49-F238E27FC236}">
                <a16:creationId xmlns:a16="http://schemas.microsoft.com/office/drawing/2014/main" id="{48507606-9298-9C0B-E219-414D3C4A4991}"/>
              </a:ext>
            </a:extLst>
          </p:cNvPr>
          <p:cNvPicPr>
            <a:picLocks noChangeAspect="1"/>
          </p:cNvPicPr>
          <p:nvPr/>
        </p:nvPicPr>
        <p:blipFill>
          <a:blip r:embed="rId2"/>
          <a:stretch>
            <a:fillRect/>
          </a:stretch>
        </p:blipFill>
        <p:spPr>
          <a:xfrm>
            <a:off x="554025" y="1760734"/>
            <a:ext cx="5372850" cy="1982602"/>
          </a:xfrm>
          <a:prstGeom prst="rect">
            <a:avLst/>
          </a:prstGeom>
        </p:spPr>
      </p:pic>
      <p:pic>
        <p:nvPicPr>
          <p:cNvPr id="4" name="Picture 3">
            <a:extLst>
              <a:ext uri="{FF2B5EF4-FFF2-40B4-BE49-F238E27FC236}">
                <a16:creationId xmlns:a16="http://schemas.microsoft.com/office/drawing/2014/main" id="{D6482219-594D-4CE4-167E-BC72522676CA}"/>
              </a:ext>
            </a:extLst>
          </p:cNvPr>
          <p:cNvPicPr>
            <a:picLocks noChangeAspect="1"/>
          </p:cNvPicPr>
          <p:nvPr/>
        </p:nvPicPr>
        <p:blipFill>
          <a:blip r:embed="rId3"/>
          <a:stretch>
            <a:fillRect/>
          </a:stretch>
        </p:blipFill>
        <p:spPr>
          <a:xfrm>
            <a:off x="554025" y="3743336"/>
            <a:ext cx="5372850" cy="2476846"/>
          </a:xfrm>
          <a:prstGeom prst="rect">
            <a:avLst/>
          </a:prstGeom>
        </p:spPr>
      </p:pic>
    </p:spTree>
    <p:extLst>
      <p:ext uri="{BB962C8B-B14F-4D97-AF65-F5344CB8AC3E}">
        <p14:creationId xmlns:p14="http://schemas.microsoft.com/office/powerpoint/2010/main" val="396667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96866-059A-766F-7321-F690F834DE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C4D6F-2ED8-EC32-D305-7FF8D532AF31}"/>
              </a:ext>
            </a:extLst>
          </p:cNvPr>
          <p:cNvSpPr>
            <a:spLocks noGrp="1"/>
          </p:cNvSpPr>
          <p:nvPr>
            <p:ph idx="1"/>
          </p:nvPr>
        </p:nvSpPr>
        <p:spPr>
          <a:xfrm>
            <a:off x="3759517" y="2273855"/>
            <a:ext cx="4672966" cy="2310289"/>
          </a:xfrm>
        </p:spPr>
        <p:txBody>
          <a:bodyPr>
            <a:normAutofit/>
          </a:bodyPr>
          <a:lstStyle/>
          <a:p>
            <a:pPr marL="0" indent="0" algn="ctr">
              <a:lnSpc>
                <a:spcPct val="100000"/>
              </a:lnSpc>
              <a:spcBef>
                <a:spcPts val="0"/>
              </a:spcBef>
              <a:buNone/>
            </a:pPr>
            <a:r>
              <a:rPr lang="en-US" sz="4800" dirty="0">
                <a:solidFill>
                  <a:schemeClr val="tx1"/>
                </a:solidFill>
              </a:rPr>
              <a:t>Thank you for watching </a:t>
            </a:r>
          </a:p>
          <a:p>
            <a:pPr marL="0" indent="0" algn="ctr">
              <a:lnSpc>
                <a:spcPct val="100000"/>
              </a:lnSpc>
              <a:spcBef>
                <a:spcPts val="0"/>
              </a:spcBef>
              <a:buNone/>
            </a:pPr>
            <a:r>
              <a:rPr lang="en-US" sz="4800" dirty="0">
                <a:solidFill>
                  <a:schemeClr val="tx1"/>
                </a:solidFill>
              </a:rPr>
              <a:t>💖</a:t>
            </a:r>
          </a:p>
        </p:txBody>
      </p:sp>
    </p:spTree>
    <p:extLst>
      <p:ext uri="{BB962C8B-B14F-4D97-AF65-F5344CB8AC3E}">
        <p14:creationId xmlns:p14="http://schemas.microsoft.com/office/powerpoint/2010/main" val="215809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FDBB3-35D6-6FF2-D99A-6F360AFCC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A8EF2-02BC-B55A-A3E2-919092705184}"/>
              </a:ext>
            </a:extLst>
          </p:cNvPr>
          <p:cNvSpPr>
            <a:spLocks noGrp="1"/>
          </p:cNvSpPr>
          <p:nvPr>
            <p:ph type="title"/>
          </p:nvPr>
        </p:nvSpPr>
        <p:spPr>
          <a:xfrm>
            <a:off x="357187" y="371476"/>
            <a:ext cx="11387137" cy="3057524"/>
          </a:xfrm>
        </p:spPr>
        <p:txBody>
          <a:bodyPr anchor="t">
            <a:normAutofit/>
          </a:bodyPr>
          <a:lstStyle/>
          <a:p>
            <a:r>
              <a:rPr lang="en-US" sz="2400" b="1" dirty="0">
                <a:solidFill>
                  <a:schemeClr val="tx1"/>
                </a:solidFill>
              </a:rPr>
              <a:t>Model inheritance</a:t>
            </a:r>
            <a:br>
              <a:rPr lang="en-US" sz="1600" dirty="0">
                <a:solidFill>
                  <a:schemeClr val="tx1"/>
                </a:solidFill>
              </a:rPr>
            </a:br>
            <a:r>
              <a:rPr lang="en-US" sz="1600" dirty="0">
                <a:solidFill>
                  <a:schemeClr val="tx1"/>
                </a:solidFill>
              </a:rPr>
              <a:t>Model inheritance in Django works almost identically to the way normal class inheritance works in Python, but the basics at the beginning of the page should still be followed. That means the base class should subclass django.db.models.Model.</a:t>
            </a:r>
            <a:br>
              <a:rPr lang="en-US" sz="1600" dirty="0">
                <a:solidFill>
                  <a:schemeClr val="tx1"/>
                </a:solidFill>
              </a:rPr>
            </a:br>
            <a:r>
              <a:rPr lang="en-US" sz="1600" dirty="0">
                <a:solidFill>
                  <a:schemeClr val="tx1"/>
                </a:solidFill>
              </a:rPr>
              <a:t>The only decision you have to make is whether you want the parent models to be models in their own right (with their own database tables), or if the parents are just holders of common information that will only be visible through the child models. There are three styles of inheritance that are possible in Django.</a:t>
            </a:r>
            <a:br>
              <a:rPr lang="en-US" sz="1600" dirty="0">
                <a:solidFill>
                  <a:schemeClr val="tx1"/>
                </a:solidFill>
              </a:rPr>
            </a:br>
            <a:r>
              <a:rPr lang="en-US" sz="1600" dirty="0">
                <a:solidFill>
                  <a:schemeClr val="tx1"/>
                </a:solidFill>
              </a:rPr>
              <a:t>1. Often, you will just want to use the parent class to hold information that you don’t want to have to</a:t>
            </a:r>
            <a:br>
              <a:rPr lang="en-US" sz="1600" dirty="0">
                <a:solidFill>
                  <a:schemeClr val="tx1"/>
                </a:solidFill>
              </a:rPr>
            </a:br>
            <a:r>
              <a:rPr lang="en-US" sz="1600" dirty="0">
                <a:solidFill>
                  <a:schemeClr val="tx1"/>
                </a:solidFill>
              </a:rPr>
              <a:t>type out for each child model. This class isn’t going to ever be used in isolation, so Abstract base classes</a:t>
            </a:r>
            <a:br>
              <a:rPr lang="en-US" sz="1600" dirty="0">
                <a:solidFill>
                  <a:schemeClr val="tx1"/>
                </a:solidFill>
              </a:rPr>
            </a:br>
            <a:r>
              <a:rPr lang="en-US" sz="1600" dirty="0">
                <a:solidFill>
                  <a:schemeClr val="tx1"/>
                </a:solidFill>
              </a:rPr>
              <a:t>are what you’re after.</a:t>
            </a:r>
            <a:br>
              <a:rPr lang="en-US" sz="1600" dirty="0">
                <a:solidFill>
                  <a:schemeClr val="tx1"/>
                </a:solidFill>
              </a:rPr>
            </a:br>
            <a:r>
              <a:rPr lang="en-US" sz="1600" dirty="0">
                <a:solidFill>
                  <a:schemeClr val="tx1"/>
                </a:solidFill>
              </a:rPr>
              <a:t>2. If you’re subclassing an existing model (perhaps something from another application entirely) and want</a:t>
            </a:r>
            <a:br>
              <a:rPr lang="en-US" sz="1600" dirty="0">
                <a:solidFill>
                  <a:schemeClr val="tx1"/>
                </a:solidFill>
              </a:rPr>
            </a:br>
            <a:r>
              <a:rPr lang="en-US" sz="1600" dirty="0">
                <a:solidFill>
                  <a:schemeClr val="tx1"/>
                </a:solidFill>
              </a:rPr>
              <a:t>each model to have its own database table, Multi-table inheritance is the way to go.</a:t>
            </a:r>
            <a:br>
              <a:rPr lang="en-US" sz="1600" dirty="0">
                <a:solidFill>
                  <a:schemeClr val="tx1"/>
                </a:solidFill>
              </a:rPr>
            </a:br>
            <a:r>
              <a:rPr lang="en-US" sz="1600" dirty="0">
                <a:solidFill>
                  <a:schemeClr val="tx1"/>
                </a:solidFill>
              </a:rPr>
              <a:t>3. Finally, if you only want to modify the Python-level behavior of a model, without changing the models</a:t>
            </a:r>
            <a:br>
              <a:rPr lang="en-US" sz="1600" dirty="0">
                <a:solidFill>
                  <a:schemeClr val="tx1"/>
                </a:solidFill>
              </a:rPr>
            </a:br>
            <a:r>
              <a:rPr lang="en-US" sz="1600" dirty="0">
                <a:solidFill>
                  <a:schemeClr val="tx1"/>
                </a:solidFill>
              </a:rPr>
              <a:t>fields in any way, you can use Proxy models.</a:t>
            </a:r>
          </a:p>
        </p:txBody>
      </p:sp>
      <p:sp>
        <p:nvSpPr>
          <p:cNvPr id="4" name="TextBox 3">
            <a:extLst>
              <a:ext uri="{FF2B5EF4-FFF2-40B4-BE49-F238E27FC236}">
                <a16:creationId xmlns:a16="http://schemas.microsoft.com/office/drawing/2014/main" id="{63E32408-343A-37DB-06DA-5482793AFE3A}"/>
              </a:ext>
            </a:extLst>
          </p:cNvPr>
          <p:cNvSpPr txBox="1"/>
          <p:nvPr/>
        </p:nvSpPr>
        <p:spPr>
          <a:xfrm>
            <a:off x="357187" y="3546174"/>
            <a:ext cx="6096000" cy="2923877"/>
          </a:xfrm>
          <a:prstGeom prst="rect">
            <a:avLst/>
          </a:prstGeom>
          <a:noFill/>
        </p:spPr>
        <p:txBody>
          <a:bodyPr wrap="square">
            <a:spAutoFit/>
          </a:bodyPr>
          <a:lstStyle/>
          <a:p>
            <a:r>
              <a:rPr lang="en-US" sz="2400" b="1" dirty="0"/>
              <a:t>Abstract base classes</a:t>
            </a:r>
          </a:p>
          <a:p>
            <a:r>
              <a:rPr lang="en-US" sz="1600" dirty="0"/>
              <a:t>Abstract base classes are useful when you want to put some common information into a number of other models. You write your base class and put abstract=True in the Meta class. This model will then not be</a:t>
            </a:r>
          </a:p>
          <a:p>
            <a:r>
              <a:rPr lang="en-US" sz="1600" dirty="0"/>
              <a:t>used to create any database table. Instead, when it is used as a base class for other models, its fields will be added to those of the child class.</a:t>
            </a:r>
          </a:p>
          <a:p>
            <a:endParaRPr lang="en-US" sz="1600" dirty="0"/>
          </a:p>
          <a:p>
            <a:r>
              <a:rPr lang="en-US" sz="1600" dirty="0"/>
              <a:t>Fields inherited from abstract base classes can be overridden with another field or value, or be removed with</a:t>
            </a:r>
          </a:p>
          <a:p>
            <a:r>
              <a:rPr lang="en-US" sz="1600" dirty="0"/>
              <a:t>None.</a:t>
            </a:r>
          </a:p>
        </p:txBody>
      </p:sp>
      <p:pic>
        <p:nvPicPr>
          <p:cNvPr id="5" name="Picture 4">
            <a:extLst>
              <a:ext uri="{FF2B5EF4-FFF2-40B4-BE49-F238E27FC236}">
                <a16:creationId xmlns:a16="http://schemas.microsoft.com/office/drawing/2014/main" id="{B5DC074B-7657-2CC2-C3ED-A2EAADA6A6B9}"/>
              </a:ext>
            </a:extLst>
          </p:cNvPr>
          <p:cNvPicPr>
            <a:picLocks noChangeAspect="1"/>
          </p:cNvPicPr>
          <p:nvPr/>
        </p:nvPicPr>
        <p:blipFill>
          <a:blip r:embed="rId2"/>
          <a:stretch>
            <a:fillRect/>
          </a:stretch>
        </p:blipFill>
        <p:spPr>
          <a:xfrm>
            <a:off x="6316334" y="3376862"/>
            <a:ext cx="4431877" cy="3058959"/>
          </a:xfrm>
          <a:prstGeom prst="rect">
            <a:avLst/>
          </a:prstGeom>
        </p:spPr>
      </p:pic>
    </p:spTree>
    <p:extLst>
      <p:ext uri="{BB962C8B-B14F-4D97-AF65-F5344CB8AC3E}">
        <p14:creationId xmlns:p14="http://schemas.microsoft.com/office/powerpoint/2010/main" val="154410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3D479AFE-D972-AE11-45A2-60760DCB7F4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677094E-F0FE-4EC2-9511-5A411A2E1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E0E1ADA3-256B-436F-BB84-15BF272B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78" y="246887"/>
            <a:ext cx="5861321"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7DDC7D3D-A4F6-4638-B02B-2DBB6C11F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4" y="4220801"/>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C091E65-5627-4CC0-82AA-74A3C89D7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49169EF-3202-107C-E8D2-C8B28FEFC5DB}"/>
              </a:ext>
            </a:extLst>
          </p:cNvPr>
          <p:cNvSpPr>
            <a:spLocks noGrp="1"/>
          </p:cNvSpPr>
          <p:nvPr>
            <p:ph type="title"/>
          </p:nvPr>
        </p:nvSpPr>
        <p:spPr>
          <a:xfrm>
            <a:off x="6660963" y="986011"/>
            <a:ext cx="4566230" cy="4865529"/>
          </a:xfrm>
          <a:effectLst>
            <a:glow rad="63500">
              <a:schemeClr val="accent3">
                <a:satMod val="175000"/>
                <a:alpha val="40000"/>
              </a:schemeClr>
            </a:glow>
          </a:effectLst>
        </p:spPr>
        <p:txBody>
          <a:bodyPr vert="horz" lIns="91440" tIns="45720" rIns="91440" bIns="45720" rtlCol="0" anchor="b">
            <a:noAutofit/>
          </a:bodyPr>
          <a:lstStyle/>
          <a:p>
            <a:pPr algn="ctr">
              <a:lnSpc>
                <a:spcPct val="85000"/>
              </a:lnSpc>
            </a:pPr>
            <a:r>
              <a:rPr lang="en-US" sz="2400" b="1" cap="all" dirty="0">
                <a:solidFill>
                  <a:srgbClr val="FFFFFF"/>
                </a:solidFill>
              </a:rPr>
              <a:t>Meta inheritance</a:t>
            </a:r>
            <a:br>
              <a:rPr lang="en-US" sz="2400" b="1" cap="all" dirty="0">
                <a:solidFill>
                  <a:srgbClr val="FFFFFF"/>
                </a:solidFill>
              </a:rPr>
            </a:br>
            <a:r>
              <a:rPr lang="en-US" sz="2400" b="1" cap="all" dirty="0">
                <a:solidFill>
                  <a:srgbClr val="FFFFFF"/>
                </a:solidFill>
              </a:rPr>
              <a:t>When an abstract base class is created, Django makes any Meta inner class you declared in the base class available as an attribute. If a child class does not declare its own Meta class, it will inherit the parent’s Meta. If the child wants to extend the parent’s Meta class, it can subclass it. For example:</a:t>
            </a:r>
            <a:br>
              <a:rPr lang="en-US" sz="2400" b="1" cap="all" dirty="0">
                <a:solidFill>
                  <a:srgbClr val="FFFFFF"/>
                </a:solidFill>
              </a:rPr>
            </a:br>
            <a:br>
              <a:rPr lang="en-US" sz="2400" b="1" cap="all" dirty="0">
                <a:solidFill>
                  <a:srgbClr val="FFFFFF"/>
                </a:solidFill>
              </a:rPr>
            </a:br>
            <a:endParaRPr lang="en-US" sz="2400" b="1" cap="all" dirty="0">
              <a:solidFill>
                <a:srgbClr val="FFFFFF"/>
              </a:solidFill>
            </a:endParaRPr>
          </a:p>
        </p:txBody>
      </p:sp>
      <p:pic>
        <p:nvPicPr>
          <p:cNvPr id="3" name="Picture 2" descr="A screenshot of a computer code&#10;&#10;Description automatically generated">
            <a:extLst>
              <a:ext uri="{FF2B5EF4-FFF2-40B4-BE49-F238E27FC236}">
                <a16:creationId xmlns:a16="http://schemas.microsoft.com/office/drawing/2014/main" id="{08205732-0570-017B-3B7D-15B90034AC10}"/>
              </a:ext>
            </a:extLst>
          </p:cNvPr>
          <p:cNvPicPr>
            <a:picLocks noChangeAspect="1"/>
          </p:cNvPicPr>
          <p:nvPr/>
        </p:nvPicPr>
        <p:blipFill>
          <a:blip r:embed="rId2"/>
          <a:srcRect r="2094" b="-2"/>
          <a:stretch/>
        </p:blipFill>
        <p:spPr>
          <a:xfrm>
            <a:off x="872064" y="857675"/>
            <a:ext cx="4593715" cy="5140669"/>
          </a:xfrm>
          <a:prstGeom prst="rect">
            <a:avLst/>
          </a:prstGeom>
        </p:spPr>
      </p:pic>
    </p:spTree>
    <p:extLst>
      <p:ext uri="{BB962C8B-B14F-4D97-AF65-F5344CB8AC3E}">
        <p14:creationId xmlns:p14="http://schemas.microsoft.com/office/powerpoint/2010/main" val="3328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ED8E3-E5D1-E392-640A-77E02F3FFF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08505-8D49-F17E-0B07-A9D3159B54B9}"/>
              </a:ext>
            </a:extLst>
          </p:cNvPr>
          <p:cNvSpPr>
            <a:spLocks noGrp="1"/>
          </p:cNvSpPr>
          <p:nvPr>
            <p:ph type="title"/>
          </p:nvPr>
        </p:nvSpPr>
        <p:spPr>
          <a:xfrm>
            <a:off x="357187" y="371476"/>
            <a:ext cx="5738813" cy="6253914"/>
          </a:xfrm>
        </p:spPr>
        <p:txBody>
          <a:bodyPr anchor="t">
            <a:normAutofit/>
          </a:bodyPr>
          <a:lstStyle/>
          <a:p>
            <a:r>
              <a:rPr lang="en-US" sz="2800" b="1" i="1" dirty="0">
                <a:solidFill>
                  <a:schemeClr val="tx1"/>
                </a:solidFill>
              </a:rPr>
              <a:t>Be careful with related_name and </a:t>
            </a:r>
            <a:r>
              <a:rPr lang="en-US" sz="2800" b="1" i="1" dirty="0" err="1">
                <a:solidFill>
                  <a:schemeClr val="tx1"/>
                </a:solidFill>
              </a:rPr>
              <a:t>related_query_name</a:t>
            </a:r>
            <a:br>
              <a:rPr lang="en-US" sz="2800" b="1" i="1" dirty="0">
                <a:solidFill>
                  <a:schemeClr val="tx1"/>
                </a:solidFill>
              </a:rPr>
            </a:br>
            <a:br>
              <a:rPr lang="en-US" sz="1600" dirty="0">
                <a:solidFill>
                  <a:schemeClr val="tx1"/>
                </a:solidFill>
              </a:rPr>
            </a:br>
            <a:r>
              <a:rPr lang="en-US" sz="1800" dirty="0">
                <a:solidFill>
                  <a:schemeClr val="tx1"/>
                </a:solidFill>
                <a:latin typeface="Amasis MT Pro Medium" panose="02040604050005020304" pitchFamily="18" charset="0"/>
                <a:ea typeface="Verdana" panose="020B0604030504040204" pitchFamily="34" charset="0"/>
              </a:rPr>
              <a:t>If you are using related_name or </a:t>
            </a:r>
            <a:r>
              <a:rPr lang="en-US" sz="1800" dirty="0" err="1">
                <a:solidFill>
                  <a:schemeClr val="tx1"/>
                </a:solidFill>
                <a:latin typeface="Amasis MT Pro Medium" panose="02040604050005020304" pitchFamily="18" charset="0"/>
                <a:ea typeface="Verdana" panose="020B0604030504040204" pitchFamily="34" charset="0"/>
              </a:rPr>
              <a:t>related_query_name</a:t>
            </a:r>
            <a:r>
              <a:rPr lang="en-US" sz="1800" dirty="0">
                <a:solidFill>
                  <a:schemeClr val="tx1"/>
                </a:solidFill>
                <a:latin typeface="Amasis MT Pro Medium" panose="02040604050005020304" pitchFamily="18" charset="0"/>
                <a:ea typeface="Verdana" panose="020B0604030504040204" pitchFamily="34" charset="0"/>
              </a:rPr>
              <a:t> on a ForeignKey or ManyToManyField, you must always specify a unique reverse name and query name for the field. This would normally cause a problem in abstract base classes, since the fields on this class are included into each of the child classes, with exactly the same values for the attributes (including related_name and </a:t>
            </a:r>
            <a:r>
              <a:rPr lang="en-US" sz="1800" dirty="0" err="1">
                <a:solidFill>
                  <a:schemeClr val="tx1"/>
                </a:solidFill>
                <a:latin typeface="Amasis MT Pro Medium" panose="02040604050005020304" pitchFamily="18" charset="0"/>
                <a:ea typeface="Verdana" panose="020B0604030504040204" pitchFamily="34" charset="0"/>
              </a:rPr>
              <a:t>related_query_name</a:t>
            </a:r>
            <a:r>
              <a:rPr lang="en-US" sz="1800" dirty="0">
                <a:solidFill>
                  <a:schemeClr val="tx1"/>
                </a:solidFill>
                <a:latin typeface="Amasis MT Pro Medium" panose="02040604050005020304" pitchFamily="18" charset="0"/>
                <a:ea typeface="Verdana" panose="020B0604030504040204" pitchFamily="34" charset="0"/>
              </a:rPr>
              <a:t>) each time. To work around this problem, when you are using related_name or </a:t>
            </a:r>
            <a:r>
              <a:rPr lang="en-US" sz="1800" dirty="0" err="1">
                <a:solidFill>
                  <a:schemeClr val="tx1"/>
                </a:solidFill>
                <a:latin typeface="Amasis MT Pro Medium" panose="02040604050005020304" pitchFamily="18" charset="0"/>
                <a:ea typeface="Verdana" panose="020B0604030504040204" pitchFamily="34" charset="0"/>
              </a:rPr>
              <a:t>related_query_name</a:t>
            </a:r>
            <a:r>
              <a:rPr lang="en-US" sz="1800" dirty="0">
                <a:solidFill>
                  <a:schemeClr val="tx1"/>
                </a:solidFill>
                <a:latin typeface="Amasis MT Pro Medium" panose="02040604050005020304" pitchFamily="18" charset="0"/>
                <a:ea typeface="Verdana" panose="020B0604030504040204" pitchFamily="34" charset="0"/>
              </a:rPr>
              <a:t> in an abstract base  class (only), part of the value should contain '%(</a:t>
            </a:r>
            <a:r>
              <a:rPr lang="en-US" sz="1800" dirty="0" err="1">
                <a:solidFill>
                  <a:schemeClr val="tx1"/>
                </a:solidFill>
                <a:latin typeface="Amasis MT Pro Medium" panose="02040604050005020304" pitchFamily="18" charset="0"/>
                <a:ea typeface="Verdana" panose="020B0604030504040204" pitchFamily="34" charset="0"/>
              </a:rPr>
              <a:t>app_label</a:t>
            </a:r>
            <a:r>
              <a:rPr lang="en-US" sz="1800" dirty="0">
                <a:solidFill>
                  <a:schemeClr val="tx1"/>
                </a:solidFill>
                <a:latin typeface="Amasis MT Pro Medium" panose="02040604050005020304" pitchFamily="18" charset="0"/>
                <a:ea typeface="Verdana" panose="020B0604030504040204" pitchFamily="34" charset="0"/>
              </a:rPr>
              <a:t>)s' and '%(class)s'.</a:t>
            </a:r>
            <a:br>
              <a:rPr lang="en-US" sz="1800" dirty="0">
                <a:solidFill>
                  <a:schemeClr val="tx1"/>
                </a:solidFill>
                <a:latin typeface="Amasis MT Pro Medium" panose="02040604050005020304" pitchFamily="18" charset="0"/>
                <a:ea typeface="Verdana" panose="020B0604030504040204" pitchFamily="34" charset="0"/>
              </a:rPr>
            </a:br>
            <a:r>
              <a:rPr lang="en-US" sz="1800" dirty="0">
                <a:solidFill>
                  <a:schemeClr val="tx1"/>
                </a:solidFill>
                <a:latin typeface="Amasis MT Pro Medium" panose="02040604050005020304" pitchFamily="18" charset="0"/>
                <a:ea typeface="Verdana" panose="020B0604030504040204" pitchFamily="34" charset="0"/>
              </a:rPr>
              <a:t>• '%(class)s' is replaced by the lowercased name of the child class that the field is used in.</a:t>
            </a:r>
            <a:br>
              <a:rPr lang="en-US" sz="1800" dirty="0">
                <a:solidFill>
                  <a:schemeClr val="tx1"/>
                </a:solidFill>
                <a:latin typeface="Amasis MT Pro Medium" panose="02040604050005020304" pitchFamily="18" charset="0"/>
                <a:ea typeface="Verdana" panose="020B0604030504040204" pitchFamily="34" charset="0"/>
              </a:rPr>
            </a:br>
            <a:r>
              <a:rPr lang="en-US" sz="1800" dirty="0">
                <a:solidFill>
                  <a:schemeClr val="tx1"/>
                </a:solidFill>
                <a:latin typeface="Amasis MT Pro Medium" panose="02040604050005020304" pitchFamily="18" charset="0"/>
                <a:ea typeface="Verdana" panose="020B0604030504040204" pitchFamily="34" charset="0"/>
              </a:rPr>
              <a:t>• '%(</a:t>
            </a:r>
            <a:r>
              <a:rPr lang="en-US" sz="1800" dirty="0" err="1">
                <a:solidFill>
                  <a:schemeClr val="tx1"/>
                </a:solidFill>
                <a:latin typeface="Amasis MT Pro Medium" panose="02040604050005020304" pitchFamily="18" charset="0"/>
                <a:ea typeface="Verdana" panose="020B0604030504040204" pitchFamily="34" charset="0"/>
              </a:rPr>
              <a:t>app_label</a:t>
            </a:r>
            <a:r>
              <a:rPr lang="en-US" sz="1800" dirty="0">
                <a:solidFill>
                  <a:schemeClr val="tx1"/>
                </a:solidFill>
                <a:latin typeface="Amasis MT Pro Medium" panose="02040604050005020304" pitchFamily="18" charset="0"/>
                <a:ea typeface="Verdana" panose="020B0604030504040204" pitchFamily="34" charset="0"/>
              </a:rPr>
              <a:t>)s' is replaced by the lowercased name of the app the child class is contained within.</a:t>
            </a:r>
            <a:br>
              <a:rPr lang="en-US" sz="1800" dirty="0">
                <a:solidFill>
                  <a:schemeClr val="tx1"/>
                </a:solidFill>
                <a:latin typeface="Amasis MT Pro Medium" panose="02040604050005020304" pitchFamily="18" charset="0"/>
                <a:ea typeface="Verdana" panose="020B0604030504040204" pitchFamily="34" charset="0"/>
              </a:rPr>
            </a:br>
            <a:r>
              <a:rPr lang="en-US" sz="1800" dirty="0">
                <a:solidFill>
                  <a:schemeClr val="tx1"/>
                </a:solidFill>
                <a:latin typeface="Amasis MT Pro Medium" panose="02040604050005020304" pitchFamily="18" charset="0"/>
                <a:ea typeface="Verdana" panose="020B0604030504040204" pitchFamily="34" charset="0"/>
              </a:rPr>
              <a:t>Each installed application name must be unique and the model class names within each app must also</a:t>
            </a:r>
            <a:br>
              <a:rPr lang="en-US" sz="1800" dirty="0">
                <a:solidFill>
                  <a:schemeClr val="tx1"/>
                </a:solidFill>
                <a:latin typeface="Amasis MT Pro Medium" panose="02040604050005020304" pitchFamily="18" charset="0"/>
                <a:ea typeface="Verdana" panose="020B0604030504040204" pitchFamily="34" charset="0"/>
              </a:rPr>
            </a:br>
            <a:r>
              <a:rPr lang="en-US" sz="1800" dirty="0">
                <a:solidFill>
                  <a:schemeClr val="tx1"/>
                </a:solidFill>
                <a:latin typeface="Amasis MT Pro Medium" panose="02040604050005020304" pitchFamily="18" charset="0"/>
                <a:ea typeface="Verdana" panose="020B0604030504040204" pitchFamily="34" charset="0"/>
              </a:rPr>
              <a:t>be unique, therefore the resulting name will end up being different.</a:t>
            </a:r>
            <a:br>
              <a:rPr lang="en-US" sz="1800" dirty="0">
                <a:solidFill>
                  <a:schemeClr val="tx1"/>
                </a:solidFill>
              </a:rPr>
            </a:br>
            <a:endParaRPr lang="en-US" sz="1600" dirty="0">
              <a:solidFill>
                <a:schemeClr val="tx1"/>
              </a:solidFill>
            </a:endParaRPr>
          </a:p>
        </p:txBody>
      </p:sp>
      <p:pic>
        <p:nvPicPr>
          <p:cNvPr id="3" name="Picture 2">
            <a:extLst>
              <a:ext uri="{FF2B5EF4-FFF2-40B4-BE49-F238E27FC236}">
                <a16:creationId xmlns:a16="http://schemas.microsoft.com/office/drawing/2014/main" id="{BAE4E50A-344F-539C-66F7-DADBA8801C01}"/>
              </a:ext>
            </a:extLst>
          </p:cNvPr>
          <p:cNvPicPr>
            <a:picLocks noChangeAspect="1"/>
          </p:cNvPicPr>
          <p:nvPr/>
        </p:nvPicPr>
        <p:blipFill>
          <a:blip r:embed="rId2"/>
          <a:stretch>
            <a:fillRect/>
          </a:stretch>
        </p:blipFill>
        <p:spPr>
          <a:xfrm>
            <a:off x="6439498" y="529390"/>
            <a:ext cx="4629553" cy="1569436"/>
          </a:xfrm>
          <a:prstGeom prst="rect">
            <a:avLst/>
          </a:prstGeom>
        </p:spPr>
      </p:pic>
      <p:pic>
        <p:nvPicPr>
          <p:cNvPr id="4" name="Picture 3">
            <a:extLst>
              <a:ext uri="{FF2B5EF4-FFF2-40B4-BE49-F238E27FC236}">
                <a16:creationId xmlns:a16="http://schemas.microsoft.com/office/drawing/2014/main" id="{756EF76C-58C8-7C7E-9895-84E16850C69F}"/>
              </a:ext>
            </a:extLst>
          </p:cNvPr>
          <p:cNvPicPr>
            <a:picLocks noChangeAspect="1"/>
          </p:cNvPicPr>
          <p:nvPr/>
        </p:nvPicPr>
        <p:blipFill>
          <a:blip r:embed="rId3"/>
          <a:stretch>
            <a:fillRect/>
          </a:stretch>
        </p:blipFill>
        <p:spPr>
          <a:xfrm>
            <a:off x="6439499" y="2249444"/>
            <a:ext cx="4629554" cy="3837657"/>
          </a:xfrm>
          <a:prstGeom prst="rect">
            <a:avLst/>
          </a:prstGeom>
        </p:spPr>
      </p:pic>
    </p:spTree>
    <p:extLst>
      <p:ext uri="{BB962C8B-B14F-4D97-AF65-F5344CB8AC3E}">
        <p14:creationId xmlns:p14="http://schemas.microsoft.com/office/powerpoint/2010/main" val="55844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8E052-3B3A-FBC1-C80C-5579BEB0F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A9FDD-E6EF-A15D-06D6-29B2772396DD}"/>
              </a:ext>
            </a:extLst>
          </p:cNvPr>
          <p:cNvSpPr>
            <a:spLocks noGrp="1"/>
          </p:cNvSpPr>
          <p:nvPr>
            <p:ph type="title"/>
          </p:nvPr>
        </p:nvSpPr>
        <p:spPr>
          <a:xfrm>
            <a:off x="341145" y="294022"/>
            <a:ext cx="4824413" cy="6269956"/>
          </a:xfrm>
        </p:spPr>
        <p:txBody>
          <a:bodyPr anchor="t">
            <a:noAutofit/>
          </a:bodyPr>
          <a:lstStyle/>
          <a:p>
            <a:r>
              <a:rPr lang="en-US" sz="1800" dirty="0">
                <a:solidFill>
                  <a:schemeClr val="tx1"/>
                </a:solidFill>
              </a:rPr>
              <a:t>The reverse name of the common.ChildA.m2m field will be </a:t>
            </a:r>
            <a:r>
              <a:rPr lang="en-US" sz="1800" dirty="0">
                <a:solidFill>
                  <a:schemeClr val="bg1"/>
                </a:solidFill>
                <a:highlight>
                  <a:srgbClr val="000080"/>
                </a:highlight>
                <a:latin typeface="Vrinda" panose="020B0502040204020203" pitchFamily="34" charset="0"/>
                <a:cs typeface="Vrinda" panose="020B0502040204020203" pitchFamily="34" charset="0"/>
              </a:rPr>
              <a:t>common_childa_related </a:t>
            </a:r>
            <a:r>
              <a:rPr lang="en-US" sz="1800" dirty="0">
                <a:solidFill>
                  <a:schemeClr val="tx1"/>
                </a:solidFill>
              </a:rPr>
              <a:t>and the reverse query name will be  </a:t>
            </a:r>
            <a:r>
              <a:rPr lang="en-US" sz="1800" dirty="0" err="1">
                <a:solidFill>
                  <a:schemeClr val="bg1"/>
                </a:solidFill>
                <a:highlight>
                  <a:srgbClr val="000080"/>
                </a:highlight>
                <a:latin typeface="Vrinda" panose="020B0502040204020203" pitchFamily="34" charset="0"/>
                <a:cs typeface="Vrinda" panose="020B0502040204020203" pitchFamily="34" charset="0"/>
              </a:rPr>
              <a:t>common_childas</a:t>
            </a:r>
            <a:r>
              <a:rPr lang="en-US" sz="1800" dirty="0">
                <a:solidFill>
                  <a:schemeClr val="bg1"/>
                </a:solidFill>
                <a:highlight>
                  <a:srgbClr val="000080"/>
                </a:highlight>
                <a:latin typeface="Vrinda" panose="020B0502040204020203" pitchFamily="34" charset="0"/>
                <a:cs typeface="Vrinda" panose="020B0502040204020203" pitchFamily="34" charset="0"/>
              </a:rPr>
              <a:t>. </a:t>
            </a:r>
            <a:r>
              <a:rPr lang="en-US" sz="1800" dirty="0">
                <a:solidFill>
                  <a:schemeClr val="tx1"/>
                </a:solidFill>
              </a:rPr>
              <a:t>The reverse name of the common.ChildB.m2m field will be </a:t>
            </a:r>
            <a:r>
              <a:rPr lang="en-US" sz="1800" dirty="0" err="1">
                <a:solidFill>
                  <a:schemeClr val="bg1"/>
                </a:solidFill>
                <a:highlight>
                  <a:srgbClr val="000080"/>
                </a:highlight>
                <a:latin typeface="Vrinda" panose="020B0502040204020203" pitchFamily="34" charset="0"/>
                <a:cs typeface="Vrinda" panose="020B0502040204020203" pitchFamily="34" charset="0"/>
              </a:rPr>
              <a:t>common_childb_related</a:t>
            </a:r>
            <a:r>
              <a:rPr lang="en-US" sz="1800" dirty="0">
                <a:solidFill>
                  <a:schemeClr val="bg1"/>
                </a:solidFill>
                <a:highlight>
                  <a:srgbClr val="000080"/>
                </a:highlight>
                <a:latin typeface="Vrinda" panose="020B0502040204020203" pitchFamily="34" charset="0"/>
                <a:cs typeface="Vrinda" panose="020B0502040204020203" pitchFamily="34" charset="0"/>
              </a:rPr>
              <a:t> </a:t>
            </a:r>
            <a:r>
              <a:rPr lang="en-US" sz="1800" dirty="0">
                <a:solidFill>
                  <a:schemeClr val="tx1"/>
                </a:solidFill>
              </a:rPr>
              <a:t>and the reverse query name will </a:t>
            </a:r>
            <a:r>
              <a:rPr lang="en-US" sz="1800" dirty="0">
                <a:solidFill>
                  <a:schemeClr val="bg1"/>
                </a:solidFill>
                <a:highlight>
                  <a:srgbClr val="000080"/>
                </a:highlight>
                <a:latin typeface="Vrinda" panose="020B0502040204020203" pitchFamily="34" charset="0"/>
                <a:cs typeface="Vrinda" panose="020B0502040204020203" pitchFamily="34" charset="0"/>
              </a:rPr>
              <a:t>be </a:t>
            </a:r>
            <a:r>
              <a:rPr lang="en-US" sz="1800" dirty="0" err="1">
                <a:solidFill>
                  <a:schemeClr val="bg1"/>
                </a:solidFill>
                <a:highlight>
                  <a:srgbClr val="000080"/>
                </a:highlight>
                <a:latin typeface="Vrinda" panose="020B0502040204020203" pitchFamily="34" charset="0"/>
                <a:cs typeface="Vrinda" panose="020B0502040204020203" pitchFamily="34" charset="0"/>
              </a:rPr>
              <a:t>common_childbs</a:t>
            </a:r>
            <a:r>
              <a:rPr lang="en-US" sz="1800" dirty="0">
                <a:solidFill>
                  <a:schemeClr val="tx1"/>
                </a:solidFill>
              </a:rPr>
              <a:t>. Finally, the reverse name of the rare.</a:t>
            </a:r>
            <a:r>
              <a:rPr lang="en-US" sz="1800" dirty="0">
                <a:solidFill>
                  <a:schemeClr val="bg1"/>
                </a:solidFill>
                <a:highlight>
                  <a:srgbClr val="000080"/>
                </a:highlight>
                <a:latin typeface="Vrinda" panose="020B0502040204020203" pitchFamily="34" charset="0"/>
                <a:cs typeface="Vrinda" panose="020B0502040204020203" pitchFamily="34" charset="0"/>
              </a:rPr>
              <a:t>ChildB.m2m </a:t>
            </a:r>
            <a:r>
              <a:rPr lang="en-US" sz="1800" dirty="0">
                <a:solidFill>
                  <a:schemeClr val="tx1"/>
                </a:solidFill>
              </a:rPr>
              <a:t>field will be </a:t>
            </a:r>
            <a:r>
              <a:rPr lang="en-US" sz="1800" dirty="0" err="1">
                <a:solidFill>
                  <a:schemeClr val="bg1"/>
                </a:solidFill>
                <a:highlight>
                  <a:srgbClr val="000080"/>
                </a:highlight>
                <a:latin typeface="Vrinda" panose="020B0502040204020203" pitchFamily="34" charset="0"/>
                <a:cs typeface="Vrinda" panose="020B0502040204020203" pitchFamily="34" charset="0"/>
              </a:rPr>
              <a:t>rare_childb_related</a:t>
            </a:r>
            <a:r>
              <a:rPr lang="en-US" sz="1800" dirty="0">
                <a:solidFill>
                  <a:schemeClr val="bg1"/>
                </a:solidFill>
                <a:highlight>
                  <a:srgbClr val="000080"/>
                </a:highlight>
                <a:latin typeface="Vrinda" panose="020B0502040204020203" pitchFamily="34" charset="0"/>
                <a:cs typeface="Vrinda" panose="020B0502040204020203" pitchFamily="34" charset="0"/>
              </a:rPr>
              <a:t> </a:t>
            </a:r>
            <a:r>
              <a:rPr lang="en-US" sz="1800" dirty="0">
                <a:solidFill>
                  <a:schemeClr val="tx1"/>
                </a:solidFill>
              </a:rPr>
              <a:t>and the reverse query name will be </a:t>
            </a:r>
            <a:r>
              <a:rPr lang="en-US" sz="1800" dirty="0" err="1">
                <a:solidFill>
                  <a:schemeClr val="bg1"/>
                </a:solidFill>
                <a:highlight>
                  <a:srgbClr val="000080"/>
                </a:highlight>
                <a:latin typeface="Vrinda" panose="020B0502040204020203" pitchFamily="34" charset="0"/>
                <a:cs typeface="Vrinda" panose="020B0502040204020203" pitchFamily="34" charset="0"/>
              </a:rPr>
              <a:t>rare_childbs</a:t>
            </a:r>
            <a:r>
              <a:rPr lang="en-US" sz="1800" dirty="0">
                <a:solidFill>
                  <a:schemeClr val="tx1"/>
                </a:solidFill>
              </a:rPr>
              <a:t>. It’s up to you how you use the </a:t>
            </a:r>
            <a:r>
              <a:rPr lang="en-US" sz="1800" dirty="0">
                <a:solidFill>
                  <a:schemeClr val="bg1"/>
                </a:solidFill>
                <a:highlight>
                  <a:srgbClr val="000080"/>
                </a:highlight>
                <a:latin typeface="Vrinda" panose="020B0502040204020203" pitchFamily="34" charset="0"/>
                <a:cs typeface="Vrinda" panose="020B0502040204020203" pitchFamily="34" charset="0"/>
              </a:rPr>
              <a:t>'%(class)s' and '%(</a:t>
            </a:r>
            <a:r>
              <a:rPr lang="en-US" sz="1800" dirty="0" err="1">
                <a:solidFill>
                  <a:schemeClr val="bg1"/>
                </a:solidFill>
                <a:highlight>
                  <a:srgbClr val="000080"/>
                </a:highlight>
                <a:latin typeface="Vrinda" panose="020B0502040204020203" pitchFamily="34" charset="0"/>
                <a:cs typeface="Vrinda" panose="020B0502040204020203" pitchFamily="34" charset="0"/>
              </a:rPr>
              <a:t>app_label</a:t>
            </a:r>
            <a:r>
              <a:rPr lang="en-US" sz="1800" dirty="0">
                <a:solidFill>
                  <a:schemeClr val="bg1"/>
                </a:solidFill>
                <a:highlight>
                  <a:srgbClr val="000080"/>
                </a:highlight>
                <a:latin typeface="Vrinda" panose="020B0502040204020203" pitchFamily="34" charset="0"/>
                <a:cs typeface="Vrinda" panose="020B0502040204020203" pitchFamily="34" charset="0"/>
              </a:rPr>
              <a:t>)s' </a:t>
            </a:r>
            <a:r>
              <a:rPr lang="en-US" sz="1800" dirty="0">
                <a:solidFill>
                  <a:schemeClr val="tx1"/>
                </a:solidFill>
              </a:rPr>
              <a:t>portion to construct your related name  related query name but if you forget to use it, Django will raise errors when you perform system checks (or run migrate).</a:t>
            </a:r>
            <a:br>
              <a:rPr lang="en-US" sz="1800" dirty="0">
                <a:solidFill>
                  <a:schemeClr val="tx1"/>
                </a:solidFill>
              </a:rPr>
            </a:br>
            <a:br>
              <a:rPr lang="en-US" sz="1800" dirty="0">
                <a:solidFill>
                  <a:schemeClr val="tx1"/>
                </a:solidFill>
              </a:rPr>
            </a:br>
            <a:r>
              <a:rPr lang="en-US" sz="1800" dirty="0">
                <a:solidFill>
                  <a:schemeClr val="tx1"/>
                </a:solidFill>
              </a:rPr>
              <a:t>If you don’t specify a </a:t>
            </a:r>
            <a:r>
              <a:rPr lang="en-US" sz="1800" dirty="0">
                <a:solidFill>
                  <a:schemeClr val="bg1"/>
                </a:solidFill>
                <a:highlight>
                  <a:srgbClr val="000080"/>
                </a:highlight>
                <a:latin typeface="Vrinda" panose="020B0502040204020203" pitchFamily="34" charset="0"/>
                <a:cs typeface="Vrinda" panose="020B0502040204020203" pitchFamily="34" charset="0"/>
              </a:rPr>
              <a:t>related_name </a:t>
            </a:r>
            <a:r>
              <a:rPr lang="en-US" sz="1800" dirty="0">
                <a:solidFill>
                  <a:schemeClr val="tx1"/>
                </a:solidFill>
              </a:rPr>
              <a:t>attribute for a field in an abstract base class, the default reverse name will be the name of the child class followed by </a:t>
            </a:r>
            <a:r>
              <a:rPr lang="en-US" sz="1800" dirty="0">
                <a:solidFill>
                  <a:schemeClr val="bg1"/>
                </a:solidFill>
                <a:highlight>
                  <a:srgbClr val="000080"/>
                </a:highlight>
                <a:latin typeface="Vrinda" panose="020B0502040204020203" pitchFamily="34" charset="0"/>
                <a:cs typeface="Vrinda" panose="020B0502040204020203" pitchFamily="34" charset="0"/>
              </a:rPr>
              <a:t>'_set</a:t>
            </a:r>
            <a:r>
              <a:rPr lang="en-US" sz="1800" dirty="0">
                <a:solidFill>
                  <a:schemeClr val="tx1"/>
                </a:solidFill>
              </a:rPr>
              <a:t>', just as it normally would be if you’d declared the field directly on the child class. For example, in the above code, if the </a:t>
            </a:r>
            <a:r>
              <a:rPr lang="en-US" sz="1800" dirty="0">
                <a:solidFill>
                  <a:schemeClr val="bg1"/>
                </a:solidFill>
                <a:highlight>
                  <a:srgbClr val="000080"/>
                </a:highlight>
                <a:latin typeface="Vrinda" panose="020B0502040204020203" pitchFamily="34" charset="0"/>
                <a:cs typeface="Vrinda" panose="020B0502040204020203" pitchFamily="34" charset="0"/>
              </a:rPr>
              <a:t>related_name </a:t>
            </a:r>
            <a:r>
              <a:rPr lang="en-US" sz="1800" dirty="0">
                <a:solidFill>
                  <a:schemeClr val="tx1"/>
                </a:solidFill>
              </a:rPr>
              <a:t>attribute was omitted, the reverse name for the </a:t>
            </a:r>
            <a:r>
              <a:rPr lang="en-US" sz="1800" dirty="0">
                <a:solidFill>
                  <a:schemeClr val="bg1"/>
                </a:solidFill>
                <a:highlight>
                  <a:srgbClr val="000080"/>
                </a:highlight>
                <a:latin typeface="Vrinda" panose="020B0502040204020203" pitchFamily="34" charset="0"/>
                <a:cs typeface="Vrinda" panose="020B0502040204020203" pitchFamily="34" charset="0"/>
              </a:rPr>
              <a:t>m2m </a:t>
            </a:r>
            <a:r>
              <a:rPr lang="en-US" sz="1800" dirty="0">
                <a:solidFill>
                  <a:schemeClr val="tx1"/>
                </a:solidFill>
              </a:rPr>
              <a:t>field would be </a:t>
            </a:r>
            <a:r>
              <a:rPr lang="en-US" sz="1800" dirty="0" err="1">
                <a:solidFill>
                  <a:schemeClr val="bg1"/>
                </a:solidFill>
                <a:highlight>
                  <a:srgbClr val="000080"/>
                </a:highlight>
                <a:latin typeface="Vrinda" panose="020B0502040204020203" pitchFamily="34" charset="0"/>
                <a:cs typeface="Vrinda" panose="020B0502040204020203" pitchFamily="34" charset="0"/>
              </a:rPr>
              <a:t>childa_set</a:t>
            </a:r>
            <a:r>
              <a:rPr lang="en-US" sz="1800" dirty="0">
                <a:solidFill>
                  <a:schemeClr val="bg1"/>
                </a:solidFill>
                <a:highlight>
                  <a:srgbClr val="000080"/>
                </a:highlight>
                <a:latin typeface="Vrinda" panose="020B0502040204020203" pitchFamily="34" charset="0"/>
                <a:cs typeface="Vrinda" panose="020B0502040204020203" pitchFamily="34" charset="0"/>
              </a:rPr>
              <a:t> </a:t>
            </a:r>
            <a:r>
              <a:rPr lang="en-US" sz="1800" dirty="0">
                <a:solidFill>
                  <a:schemeClr val="tx1"/>
                </a:solidFill>
              </a:rPr>
              <a:t>in the </a:t>
            </a:r>
            <a:r>
              <a:rPr lang="en-US" sz="1800" dirty="0" err="1">
                <a:solidFill>
                  <a:schemeClr val="bg1"/>
                </a:solidFill>
                <a:highlight>
                  <a:srgbClr val="000080"/>
                </a:highlight>
                <a:latin typeface="Vrinda" panose="020B0502040204020203" pitchFamily="34" charset="0"/>
                <a:cs typeface="Vrinda" panose="020B0502040204020203" pitchFamily="34" charset="0"/>
              </a:rPr>
              <a:t>ChildA</a:t>
            </a:r>
            <a:r>
              <a:rPr lang="en-US" sz="1800" dirty="0">
                <a:solidFill>
                  <a:schemeClr val="bg1"/>
                </a:solidFill>
                <a:highlight>
                  <a:srgbClr val="000080"/>
                </a:highlight>
                <a:latin typeface="Vrinda" panose="020B0502040204020203" pitchFamily="34" charset="0"/>
                <a:cs typeface="Vrinda" panose="020B0502040204020203" pitchFamily="34" charset="0"/>
              </a:rPr>
              <a:t> c</a:t>
            </a:r>
            <a:r>
              <a:rPr lang="en-US" sz="1800" dirty="0">
                <a:solidFill>
                  <a:schemeClr val="tx1"/>
                </a:solidFill>
              </a:rPr>
              <a:t>ase and </a:t>
            </a:r>
            <a:r>
              <a:rPr lang="en-US" sz="1800" dirty="0" err="1">
                <a:solidFill>
                  <a:schemeClr val="bg1"/>
                </a:solidFill>
                <a:highlight>
                  <a:srgbClr val="000080"/>
                </a:highlight>
                <a:latin typeface="Vrinda" panose="020B0502040204020203" pitchFamily="34" charset="0"/>
                <a:cs typeface="Vrinda" panose="020B0502040204020203" pitchFamily="34" charset="0"/>
              </a:rPr>
              <a:t>childb_set</a:t>
            </a:r>
            <a:r>
              <a:rPr lang="en-US" sz="1800" dirty="0">
                <a:solidFill>
                  <a:schemeClr val="bg1"/>
                </a:solidFill>
                <a:highlight>
                  <a:srgbClr val="000080"/>
                </a:highlight>
                <a:latin typeface="Vrinda" panose="020B0502040204020203" pitchFamily="34" charset="0"/>
                <a:cs typeface="Vrinda" panose="020B0502040204020203" pitchFamily="34" charset="0"/>
              </a:rPr>
              <a:t> </a:t>
            </a:r>
            <a:r>
              <a:rPr lang="en-US" sz="1800" dirty="0">
                <a:solidFill>
                  <a:schemeClr val="tx1"/>
                </a:solidFill>
              </a:rPr>
              <a:t>for the </a:t>
            </a:r>
            <a:r>
              <a:rPr lang="en-US" sz="1800" dirty="0" err="1">
                <a:solidFill>
                  <a:schemeClr val="bg1"/>
                </a:solidFill>
                <a:highlight>
                  <a:srgbClr val="000080"/>
                </a:highlight>
                <a:latin typeface="Vrinda" panose="020B0502040204020203" pitchFamily="34" charset="0"/>
                <a:cs typeface="Vrinda" panose="020B0502040204020203" pitchFamily="34" charset="0"/>
              </a:rPr>
              <a:t>ChildB</a:t>
            </a:r>
            <a:r>
              <a:rPr lang="en-US" sz="1800" dirty="0">
                <a:solidFill>
                  <a:schemeClr val="bg1"/>
                </a:solidFill>
                <a:highlight>
                  <a:srgbClr val="000080"/>
                </a:highlight>
                <a:latin typeface="Vrinda" panose="020B0502040204020203" pitchFamily="34" charset="0"/>
                <a:cs typeface="Vrinda" panose="020B0502040204020203" pitchFamily="34" charset="0"/>
              </a:rPr>
              <a:t> field</a:t>
            </a:r>
            <a:r>
              <a:rPr lang="en-US" sz="1800" dirty="0">
                <a:solidFill>
                  <a:schemeClr val="tx1"/>
                </a:solidFill>
              </a:rPr>
              <a:t>.</a:t>
            </a:r>
            <a:br>
              <a:rPr lang="en-US" sz="1600" dirty="0">
                <a:solidFill>
                  <a:schemeClr val="tx1"/>
                </a:solidFill>
              </a:rPr>
            </a:br>
            <a:br>
              <a:rPr lang="en-US" sz="1600" dirty="0">
                <a:solidFill>
                  <a:schemeClr val="tx1"/>
                </a:solidFill>
              </a:rPr>
            </a:br>
            <a:endParaRPr lang="en-US" sz="1600" dirty="0">
              <a:solidFill>
                <a:schemeClr val="tx1"/>
              </a:solidFill>
            </a:endParaRPr>
          </a:p>
        </p:txBody>
      </p:sp>
      <p:sp>
        <p:nvSpPr>
          <p:cNvPr id="3" name="Title 1">
            <a:extLst>
              <a:ext uri="{FF2B5EF4-FFF2-40B4-BE49-F238E27FC236}">
                <a16:creationId xmlns:a16="http://schemas.microsoft.com/office/drawing/2014/main" id="{9110D8B2-A671-0C72-6A75-7A16FC94D3B4}"/>
              </a:ext>
            </a:extLst>
          </p:cNvPr>
          <p:cNvSpPr txBox="1">
            <a:spLocks/>
          </p:cNvSpPr>
          <p:nvPr/>
        </p:nvSpPr>
        <p:spPr>
          <a:xfrm>
            <a:off x="6096000" y="294022"/>
            <a:ext cx="5181600" cy="3494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2800" b="1" dirty="0">
                <a:solidFill>
                  <a:schemeClr val="tx1"/>
                </a:solidFill>
              </a:rPr>
              <a:t>Multi-table inheritance</a:t>
            </a:r>
            <a:br>
              <a:rPr lang="en-US" sz="1800" dirty="0">
                <a:solidFill>
                  <a:schemeClr val="tx1"/>
                </a:solidFill>
              </a:rPr>
            </a:br>
            <a:r>
              <a:rPr lang="en-US" sz="1800" dirty="0">
                <a:solidFill>
                  <a:schemeClr val="tx1"/>
                </a:solidFill>
              </a:rPr>
              <a:t>The second type of model inheritance supported by Django is when each model in the hierarchy is a model all by itself. Each model corresponds to its own database table and can be queried and created individually. The inheritance relationship introduces links between the child model and each of its parents (via an automatically-created OneToOneField). For example:</a:t>
            </a:r>
            <a:br>
              <a:rPr lang="en-US" sz="1800" dirty="0">
                <a:solidFill>
                  <a:schemeClr val="tx1"/>
                </a:solidFill>
              </a:rPr>
            </a:br>
            <a:br>
              <a:rPr lang="en-US" sz="1800" dirty="0">
                <a:solidFill>
                  <a:schemeClr val="tx1"/>
                </a:solidFill>
              </a:rPr>
            </a:br>
            <a:endParaRPr lang="en-US" sz="1800" dirty="0">
              <a:solidFill>
                <a:schemeClr val="tx1"/>
              </a:solidFill>
            </a:endParaRPr>
          </a:p>
        </p:txBody>
      </p:sp>
      <p:pic>
        <p:nvPicPr>
          <p:cNvPr id="4" name="Picture 3">
            <a:extLst>
              <a:ext uri="{FF2B5EF4-FFF2-40B4-BE49-F238E27FC236}">
                <a16:creationId xmlns:a16="http://schemas.microsoft.com/office/drawing/2014/main" id="{BE06B060-4031-C006-AD6F-C9682BC6A69F}"/>
              </a:ext>
            </a:extLst>
          </p:cNvPr>
          <p:cNvPicPr>
            <a:picLocks noChangeAspect="1"/>
          </p:cNvPicPr>
          <p:nvPr/>
        </p:nvPicPr>
        <p:blipFill>
          <a:blip r:embed="rId2"/>
          <a:stretch>
            <a:fillRect/>
          </a:stretch>
        </p:blipFill>
        <p:spPr>
          <a:xfrm>
            <a:off x="6096000" y="2927639"/>
            <a:ext cx="3724795" cy="2124371"/>
          </a:xfrm>
          <a:prstGeom prst="rect">
            <a:avLst/>
          </a:prstGeom>
        </p:spPr>
      </p:pic>
      <p:sp>
        <p:nvSpPr>
          <p:cNvPr id="5" name="TextBox 4">
            <a:extLst>
              <a:ext uri="{FF2B5EF4-FFF2-40B4-BE49-F238E27FC236}">
                <a16:creationId xmlns:a16="http://schemas.microsoft.com/office/drawing/2014/main" id="{1E31022D-5B76-8B25-7343-0DFB49981AFE}"/>
              </a:ext>
            </a:extLst>
          </p:cNvPr>
          <p:cNvSpPr txBox="1"/>
          <p:nvPr/>
        </p:nvSpPr>
        <p:spPr>
          <a:xfrm>
            <a:off x="6096000" y="5100136"/>
            <a:ext cx="5181600" cy="923330"/>
          </a:xfrm>
          <a:prstGeom prst="rect">
            <a:avLst/>
          </a:prstGeom>
          <a:noFill/>
        </p:spPr>
        <p:txBody>
          <a:bodyPr wrap="square">
            <a:spAutoFit/>
          </a:bodyPr>
          <a:lstStyle/>
          <a:p>
            <a:r>
              <a:rPr lang="en-US" dirty="0"/>
              <a:t>All the fields of Place will also be available in Restaurant, although the data will reside in a different database table. So, these are both possible:</a:t>
            </a:r>
          </a:p>
        </p:txBody>
      </p:sp>
      <p:pic>
        <p:nvPicPr>
          <p:cNvPr id="7" name="Picture 6">
            <a:extLst>
              <a:ext uri="{FF2B5EF4-FFF2-40B4-BE49-F238E27FC236}">
                <a16:creationId xmlns:a16="http://schemas.microsoft.com/office/drawing/2014/main" id="{A639934B-C132-ACD9-1201-ADA382F2D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168" y="6070619"/>
            <a:ext cx="4066653" cy="520532"/>
          </a:xfrm>
          <a:prstGeom prst="rect">
            <a:avLst/>
          </a:prstGeom>
        </p:spPr>
      </p:pic>
    </p:spTree>
    <p:extLst>
      <p:ext uri="{BB962C8B-B14F-4D97-AF65-F5344CB8AC3E}">
        <p14:creationId xmlns:p14="http://schemas.microsoft.com/office/powerpoint/2010/main" val="184208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B73D1-1A58-3B22-43BF-51B12E38F6CB}"/>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21A36746-577C-6BA9-5927-BFFA06BD54AD}"/>
              </a:ext>
            </a:extLst>
          </p:cNvPr>
          <p:cNvSpPr txBox="1"/>
          <p:nvPr/>
        </p:nvSpPr>
        <p:spPr>
          <a:xfrm>
            <a:off x="385011" y="404609"/>
            <a:ext cx="6096000" cy="923330"/>
          </a:xfrm>
          <a:prstGeom prst="rect">
            <a:avLst/>
          </a:prstGeom>
          <a:noFill/>
        </p:spPr>
        <p:txBody>
          <a:bodyPr wrap="square">
            <a:spAutoFit/>
          </a:bodyPr>
          <a:lstStyle/>
          <a:p>
            <a:r>
              <a:rPr lang="en-US" dirty="0"/>
              <a:t>If you have a Place that is also a Restaurant, you can get from the Place object to the Restaurant object by using the lowercase version of the model's name:</a:t>
            </a:r>
          </a:p>
        </p:txBody>
      </p:sp>
      <p:pic>
        <p:nvPicPr>
          <p:cNvPr id="10" name="Picture 9">
            <a:extLst>
              <a:ext uri="{FF2B5EF4-FFF2-40B4-BE49-F238E27FC236}">
                <a16:creationId xmlns:a16="http://schemas.microsoft.com/office/drawing/2014/main" id="{F881D601-73D6-C6C8-C5C5-39B932AD7DE1}"/>
              </a:ext>
            </a:extLst>
          </p:cNvPr>
          <p:cNvPicPr>
            <a:picLocks noChangeAspect="1"/>
          </p:cNvPicPr>
          <p:nvPr/>
        </p:nvPicPr>
        <p:blipFill>
          <a:blip r:embed="rId2"/>
          <a:stretch>
            <a:fillRect/>
          </a:stretch>
        </p:blipFill>
        <p:spPr>
          <a:xfrm>
            <a:off x="503792" y="1511409"/>
            <a:ext cx="5585259" cy="1135537"/>
          </a:xfrm>
          <a:prstGeom prst="rect">
            <a:avLst/>
          </a:prstGeom>
        </p:spPr>
      </p:pic>
      <p:sp>
        <p:nvSpPr>
          <p:cNvPr id="12" name="TextBox 11">
            <a:extLst>
              <a:ext uri="{FF2B5EF4-FFF2-40B4-BE49-F238E27FC236}">
                <a16:creationId xmlns:a16="http://schemas.microsoft.com/office/drawing/2014/main" id="{C97A9FDE-D039-86A8-12AA-4979DE55C567}"/>
              </a:ext>
            </a:extLst>
          </p:cNvPr>
          <p:cNvSpPr txBox="1"/>
          <p:nvPr/>
        </p:nvSpPr>
        <p:spPr>
          <a:xfrm>
            <a:off x="503792" y="2830416"/>
            <a:ext cx="5707227" cy="1754326"/>
          </a:xfrm>
          <a:prstGeom prst="rect">
            <a:avLst/>
          </a:prstGeom>
          <a:noFill/>
        </p:spPr>
        <p:txBody>
          <a:bodyPr wrap="square">
            <a:spAutoFit/>
          </a:bodyPr>
          <a:lstStyle/>
          <a:p>
            <a:r>
              <a:rPr lang="en-US" dirty="0"/>
              <a:t>However, if p in the above example was not a Restaurant (it had been created directly as a Place object or was the parent of some other class), referring to </a:t>
            </a:r>
            <a:r>
              <a:rPr lang="en-US" dirty="0" err="1">
                <a:solidFill>
                  <a:schemeClr val="bg1"/>
                </a:solidFill>
                <a:highlight>
                  <a:srgbClr val="000080"/>
                </a:highlight>
                <a:latin typeface="Verdana" panose="020B0604030504040204" pitchFamily="34" charset="0"/>
                <a:ea typeface="Verdana" panose="020B0604030504040204" pitchFamily="34" charset="0"/>
              </a:rPr>
              <a:t>p.restaurant</a:t>
            </a:r>
            <a:r>
              <a:rPr lang="en-US" dirty="0">
                <a:solidFill>
                  <a:schemeClr val="bg1"/>
                </a:solidFill>
                <a:highlight>
                  <a:srgbClr val="000080"/>
                </a:highlight>
                <a:latin typeface="Verdana" panose="020B0604030504040204" pitchFamily="34" charset="0"/>
                <a:ea typeface="Verdana" panose="020B0604030504040204" pitchFamily="34" charset="0"/>
              </a:rPr>
              <a:t> </a:t>
            </a:r>
            <a:r>
              <a:rPr lang="en-US" dirty="0"/>
              <a:t>would raise a </a:t>
            </a:r>
            <a:r>
              <a:rPr lang="en-US" dirty="0" err="1">
                <a:solidFill>
                  <a:schemeClr val="bg1"/>
                </a:solidFill>
                <a:highlight>
                  <a:srgbClr val="000080"/>
                </a:highlight>
                <a:latin typeface="Verdana" panose="020B0604030504040204" pitchFamily="34" charset="0"/>
                <a:ea typeface="Verdana" panose="020B0604030504040204" pitchFamily="34" charset="0"/>
              </a:rPr>
              <a:t>Restaurant.DoesNotExist</a:t>
            </a:r>
            <a:r>
              <a:rPr lang="en-US" dirty="0">
                <a:solidFill>
                  <a:schemeClr val="bg1"/>
                </a:solidFill>
                <a:highlight>
                  <a:srgbClr val="000080"/>
                </a:highlight>
                <a:latin typeface="Verdana" panose="020B0604030504040204" pitchFamily="34" charset="0"/>
                <a:ea typeface="Verdana" panose="020B0604030504040204" pitchFamily="34" charset="0"/>
              </a:rPr>
              <a:t> </a:t>
            </a:r>
            <a:r>
              <a:rPr lang="en-US" dirty="0"/>
              <a:t>exception. The automatically-created OneToOneField on Restaurant that links it to Place looks like this:</a:t>
            </a:r>
          </a:p>
        </p:txBody>
      </p:sp>
      <p:pic>
        <p:nvPicPr>
          <p:cNvPr id="13" name="Picture 12">
            <a:extLst>
              <a:ext uri="{FF2B5EF4-FFF2-40B4-BE49-F238E27FC236}">
                <a16:creationId xmlns:a16="http://schemas.microsoft.com/office/drawing/2014/main" id="{360ED431-2B9F-2EF6-888D-64B04006CAFC}"/>
              </a:ext>
            </a:extLst>
          </p:cNvPr>
          <p:cNvPicPr>
            <a:picLocks noChangeAspect="1"/>
          </p:cNvPicPr>
          <p:nvPr/>
        </p:nvPicPr>
        <p:blipFill>
          <a:blip r:embed="rId3"/>
          <a:stretch>
            <a:fillRect/>
          </a:stretch>
        </p:blipFill>
        <p:spPr>
          <a:xfrm>
            <a:off x="682868" y="4595352"/>
            <a:ext cx="5252711" cy="1509837"/>
          </a:xfrm>
          <a:prstGeom prst="rect">
            <a:avLst/>
          </a:prstGeom>
        </p:spPr>
      </p:pic>
      <p:sp>
        <p:nvSpPr>
          <p:cNvPr id="15" name="TextBox 14">
            <a:extLst>
              <a:ext uri="{FF2B5EF4-FFF2-40B4-BE49-F238E27FC236}">
                <a16:creationId xmlns:a16="http://schemas.microsoft.com/office/drawing/2014/main" id="{090454E4-5308-0179-FC45-C8BD9EE7FEE5}"/>
              </a:ext>
            </a:extLst>
          </p:cNvPr>
          <p:cNvSpPr txBox="1"/>
          <p:nvPr/>
        </p:nvSpPr>
        <p:spPr>
          <a:xfrm>
            <a:off x="6409427" y="404609"/>
            <a:ext cx="5278782" cy="3570208"/>
          </a:xfrm>
          <a:prstGeom prst="rect">
            <a:avLst/>
          </a:prstGeom>
          <a:noFill/>
        </p:spPr>
        <p:txBody>
          <a:bodyPr wrap="square">
            <a:spAutoFit/>
          </a:bodyPr>
          <a:lstStyle/>
          <a:p>
            <a:r>
              <a:rPr lang="en-US" b="1" dirty="0"/>
              <a:t>Meta and multi-table inheritance</a:t>
            </a:r>
          </a:p>
          <a:p>
            <a:r>
              <a:rPr lang="en-US" sz="1600" dirty="0"/>
              <a:t>In the multi-table inheritance situation, it doesn’t make sense for a child class to inherit from its parent’s Meta class. All the Meta options have already been applied to the parent class and applying them again would normally only lead to contradictory behavior (this is in contrast with the abstract base class case, where the base class doesn’t exist in its own right). So a child model does not have access to its parent’s Meta class. However, there are a few limited cases</a:t>
            </a:r>
          </a:p>
          <a:p>
            <a:r>
              <a:rPr lang="en-US" sz="1600" dirty="0"/>
              <a:t>where the child inherits behavior from the parent: if the child does not specify an ordering attribute or a </a:t>
            </a:r>
            <a:r>
              <a:rPr lang="en-US" sz="1600" dirty="0" err="1">
                <a:solidFill>
                  <a:schemeClr val="bg1"/>
                </a:solidFill>
                <a:highlight>
                  <a:srgbClr val="000080"/>
                </a:highlight>
                <a:latin typeface="Verdana" panose="020B0604030504040204" pitchFamily="34" charset="0"/>
                <a:ea typeface="Verdana" panose="020B0604030504040204" pitchFamily="34" charset="0"/>
              </a:rPr>
              <a:t>get_latest_by</a:t>
            </a:r>
            <a:r>
              <a:rPr lang="en-US" sz="1600" dirty="0">
                <a:solidFill>
                  <a:schemeClr val="bg1"/>
                </a:solidFill>
                <a:highlight>
                  <a:srgbClr val="000080"/>
                </a:highlight>
                <a:latin typeface="Verdana" panose="020B0604030504040204" pitchFamily="34" charset="0"/>
                <a:ea typeface="Verdana" panose="020B0604030504040204" pitchFamily="34" charset="0"/>
              </a:rPr>
              <a:t> </a:t>
            </a:r>
            <a:r>
              <a:rPr lang="en-US" sz="1600" dirty="0"/>
              <a:t>attribute, it will inherit these from its parent. If the parent has an ordering and you don’t want the child to have any natural ordering, you can explicitly disable it:</a:t>
            </a:r>
          </a:p>
        </p:txBody>
      </p:sp>
      <p:pic>
        <p:nvPicPr>
          <p:cNvPr id="16" name="Picture 15">
            <a:extLst>
              <a:ext uri="{FF2B5EF4-FFF2-40B4-BE49-F238E27FC236}">
                <a16:creationId xmlns:a16="http://schemas.microsoft.com/office/drawing/2014/main" id="{B01A2AF6-DB62-4D20-4741-BE430725BEA1}"/>
              </a:ext>
            </a:extLst>
          </p:cNvPr>
          <p:cNvPicPr>
            <a:picLocks noChangeAspect="1"/>
          </p:cNvPicPr>
          <p:nvPr/>
        </p:nvPicPr>
        <p:blipFill>
          <a:blip r:embed="rId4"/>
          <a:stretch>
            <a:fillRect/>
          </a:stretch>
        </p:blipFill>
        <p:spPr>
          <a:xfrm>
            <a:off x="6481011" y="4089373"/>
            <a:ext cx="5028121" cy="1579832"/>
          </a:xfrm>
          <a:prstGeom prst="rect">
            <a:avLst/>
          </a:prstGeom>
        </p:spPr>
      </p:pic>
    </p:spTree>
    <p:extLst>
      <p:ext uri="{BB962C8B-B14F-4D97-AF65-F5344CB8AC3E}">
        <p14:creationId xmlns:p14="http://schemas.microsoft.com/office/powerpoint/2010/main" val="189250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547E-4429-632D-49AE-BE064C1476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86272-7098-EEFC-0C4C-CB4607DB70CF}"/>
              </a:ext>
            </a:extLst>
          </p:cNvPr>
          <p:cNvSpPr>
            <a:spLocks noGrp="1"/>
          </p:cNvSpPr>
          <p:nvPr>
            <p:ph idx="1"/>
          </p:nvPr>
        </p:nvSpPr>
        <p:spPr>
          <a:xfrm>
            <a:off x="417096" y="401053"/>
            <a:ext cx="4580144" cy="5967663"/>
          </a:xfrm>
        </p:spPr>
        <p:txBody>
          <a:bodyPr>
            <a:normAutofit/>
          </a:bodyPr>
          <a:lstStyle/>
          <a:p>
            <a:pPr marL="0" indent="0">
              <a:lnSpc>
                <a:spcPct val="100000"/>
              </a:lnSpc>
              <a:spcBef>
                <a:spcPts val="0"/>
              </a:spcBef>
              <a:buNone/>
            </a:pPr>
            <a:r>
              <a:rPr lang="en-US" sz="2000" b="1" dirty="0">
                <a:solidFill>
                  <a:schemeClr val="tx1"/>
                </a:solidFill>
              </a:rPr>
              <a:t>Inheritance and reverse relations</a:t>
            </a:r>
          </a:p>
          <a:p>
            <a:pPr marL="0" indent="0">
              <a:lnSpc>
                <a:spcPct val="100000"/>
              </a:lnSpc>
              <a:spcBef>
                <a:spcPts val="0"/>
              </a:spcBef>
              <a:buNone/>
            </a:pPr>
            <a:r>
              <a:rPr lang="en-US" sz="1400" dirty="0">
                <a:solidFill>
                  <a:schemeClr val="tx1"/>
                </a:solidFill>
              </a:rPr>
              <a:t>Because multi-table inheritance uses an implicit </a:t>
            </a:r>
            <a:r>
              <a:rPr lang="en-US" sz="1400" dirty="0">
                <a:solidFill>
                  <a:schemeClr val="bg1"/>
                </a:solidFill>
                <a:highlight>
                  <a:srgbClr val="000080"/>
                </a:highlight>
                <a:latin typeface="Verdana" panose="020B0604030504040204" pitchFamily="34" charset="0"/>
                <a:ea typeface="Verdana" panose="020B0604030504040204" pitchFamily="34" charset="0"/>
              </a:rPr>
              <a:t>OneToOneField</a:t>
            </a:r>
            <a:r>
              <a:rPr lang="en-US" sz="1400" dirty="0">
                <a:solidFill>
                  <a:schemeClr val="tx1"/>
                </a:solidFill>
              </a:rPr>
              <a:t> to link the child and the parent, it’s possible to move from the parent down to the child, as in the above example. However, this uses up the name that  is the default </a:t>
            </a:r>
            <a:r>
              <a:rPr lang="en-US" sz="1400" dirty="0">
                <a:solidFill>
                  <a:schemeClr val="bg1"/>
                </a:solidFill>
                <a:highlight>
                  <a:srgbClr val="000080"/>
                </a:highlight>
                <a:latin typeface="Verdana" panose="020B0604030504040204" pitchFamily="34" charset="0"/>
                <a:ea typeface="Verdana" panose="020B0604030504040204" pitchFamily="34" charset="0"/>
              </a:rPr>
              <a:t>related_name </a:t>
            </a:r>
            <a:r>
              <a:rPr lang="en-US" sz="1400" dirty="0">
                <a:solidFill>
                  <a:schemeClr val="tx1"/>
                </a:solidFill>
              </a:rPr>
              <a:t>value for ForeignKey and ManyToManyField relations. If you are putting those types of relations on a subclass of the parent model, you must specify the related_name attribute on each such field. If you forget, Django will raise a validation error. For example, using the above Place class again, let’s create another subclass with a ManyToManyField:</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DC24AF30-9C4E-8D02-6FF4-77ED5FF27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43" y="3242981"/>
            <a:ext cx="4467849" cy="1867161"/>
          </a:xfrm>
          <a:prstGeom prst="rect">
            <a:avLst/>
          </a:prstGeom>
        </p:spPr>
      </p:pic>
      <p:sp>
        <p:nvSpPr>
          <p:cNvPr id="6" name="TextBox 5">
            <a:extLst>
              <a:ext uri="{FF2B5EF4-FFF2-40B4-BE49-F238E27FC236}">
                <a16:creationId xmlns:a16="http://schemas.microsoft.com/office/drawing/2014/main" id="{73ED3AC3-E8F7-42D2-B45F-01D2514EA06A}"/>
              </a:ext>
            </a:extLst>
          </p:cNvPr>
          <p:cNvSpPr txBox="1"/>
          <p:nvPr/>
        </p:nvSpPr>
        <p:spPr>
          <a:xfrm>
            <a:off x="473243" y="5277764"/>
            <a:ext cx="4467849" cy="954107"/>
          </a:xfrm>
          <a:prstGeom prst="rect">
            <a:avLst/>
          </a:prstGeom>
          <a:noFill/>
        </p:spPr>
        <p:txBody>
          <a:bodyPr wrap="square">
            <a:spAutoFit/>
          </a:bodyPr>
          <a:lstStyle/>
          <a:p>
            <a:r>
              <a:rPr lang="en-US" sz="1400" dirty="0"/>
              <a:t>Adding </a:t>
            </a:r>
            <a:r>
              <a:rPr lang="en-US" sz="1400" dirty="0">
                <a:solidFill>
                  <a:schemeClr val="bg1"/>
                </a:solidFill>
                <a:highlight>
                  <a:srgbClr val="000080"/>
                </a:highlight>
                <a:latin typeface="Verdana" panose="020B0604030504040204" pitchFamily="34" charset="0"/>
                <a:ea typeface="Verdana" panose="020B0604030504040204" pitchFamily="34" charset="0"/>
              </a:rPr>
              <a:t>related_name </a:t>
            </a:r>
            <a:r>
              <a:rPr lang="en-US" sz="1400" dirty="0"/>
              <a:t>to the customers field as follows would resolve the error: models. </a:t>
            </a:r>
            <a:r>
              <a:rPr lang="en-US" sz="1400" dirty="0">
                <a:solidFill>
                  <a:schemeClr val="bg1"/>
                </a:solidFill>
                <a:highlight>
                  <a:srgbClr val="000080"/>
                </a:highlight>
                <a:latin typeface="Verdana" panose="020B0604030504040204" pitchFamily="34" charset="0"/>
                <a:ea typeface="Verdana" panose="020B0604030504040204" pitchFamily="34" charset="0"/>
              </a:rPr>
              <a:t>ManyToManyField(Place, related_name='provider'</a:t>
            </a:r>
            <a:r>
              <a:rPr lang="en-US" sz="1400" dirty="0"/>
              <a:t>).</a:t>
            </a:r>
          </a:p>
        </p:txBody>
      </p:sp>
      <p:sp>
        <p:nvSpPr>
          <p:cNvPr id="8" name="TextBox 7">
            <a:extLst>
              <a:ext uri="{FF2B5EF4-FFF2-40B4-BE49-F238E27FC236}">
                <a16:creationId xmlns:a16="http://schemas.microsoft.com/office/drawing/2014/main" id="{987FEF70-CC54-007D-5389-B47D7A89A254}"/>
              </a:ext>
            </a:extLst>
          </p:cNvPr>
          <p:cNvSpPr txBox="1"/>
          <p:nvPr/>
        </p:nvSpPr>
        <p:spPr>
          <a:xfrm>
            <a:off x="5358063" y="401053"/>
            <a:ext cx="6096000" cy="2400657"/>
          </a:xfrm>
          <a:prstGeom prst="rect">
            <a:avLst/>
          </a:prstGeom>
          <a:noFill/>
        </p:spPr>
        <p:txBody>
          <a:bodyPr wrap="square">
            <a:spAutoFit/>
          </a:bodyPr>
          <a:lstStyle/>
          <a:p>
            <a:r>
              <a:rPr lang="en-US" sz="2400" b="1" i="1" dirty="0"/>
              <a:t>Specifying the parent link field</a:t>
            </a:r>
          </a:p>
          <a:p>
            <a:r>
              <a:rPr lang="en-US" dirty="0"/>
              <a:t>As mentioned, Django will automatically create a </a:t>
            </a:r>
            <a:r>
              <a:rPr lang="en-US" dirty="0">
                <a:solidFill>
                  <a:schemeClr val="bg1"/>
                </a:solidFill>
                <a:highlight>
                  <a:srgbClr val="000080"/>
                </a:highlight>
                <a:latin typeface="Verdana" panose="020B0604030504040204" pitchFamily="34" charset="0"/>
                <a:ea typeface="Verdana" panose="020B0604030504040204" pitchFamily="34" charset="0"/>
              </a:rPr>
              <a:t>OneToOneField</a:t>
            </a:r>
            <a:r>
              <a:rPr lang="en-US" dirty="0"/>
              <a:t> linking your child class back to any nonabstract parent models. If you want to control the name of the attribute linking back to the parent, you can create your own </a:t>
            </a:r>
            <a:r>
              <a:rPr lang="en-US" dirty="0">
                <a:solidFill>
                  <a:schemeClr val="bg1"/>
                </a:solidFill>
                <a:highlight>
                  <a:srgbClr val="000080"/>
                </a:highlight>
                <a:latin typeface="Verdana" panose="020B0604030504040204" pitchFamily="34" charset="0"/>
                <a:ea typeface="Verdana" panose="020B0604030504040204" pitchFamily="34" charset="0"/>
              </a:rPr>
              <a:t>OneToOneField</a:t>
            </a:r>
            <a:r>
              <a:rPr lang="en-US" dirty="0"/>
              <a:t> and set </a:t>
            </a:r>
            <a:r>
              <a:rPr lang="en-US" dirty="0" err="1">
                <a:solidFill>
                  <a:schemeClr val="bg1"/>
                </a:solidFill>
                <a:highlight>
                  <a:srgbClr val="000080"/>
                </a:highlight>
                <a:latin typeface="Verdana" panose="020B0604030504040204" pitchFamily="34" charset="0"/>
                <a:ea typeface="Verdana" panose="020B0604030504040204" pitchFamily="34" charset="0"/>
              </a:rPr>
              <a:t>parent_link</a:t>
            </a:r>
            <a:r>
              <a:rPr lang="en-US" dirty="0">
                <a:solidFill>
                  <a:schemeClr val="bg1"/>
                </a:solidFill>
                <a:highlight>
                  <a:srgbClr val="000080"/>
                </a:highlight>
                <a:latin typeface="Verdana" panose="020B0604030504040204" pitchFamily="34" charset="0"/>
                <a:ea typeface="Verdana" panose="020B0604030504040204" pitchFamily="34" charset="0"/>
              </a:rPr>
              <a:t>=True </a:t>
            </a:r>
            <a:r>
              <a:rPr lang="en-US" dirty="0"/>
              <a:t>to indicate that your field is the link back to the</a:t>
            </a:r>
          </a:p>
          <a:p>
            <a:r>
              <a:rPr lang="en-US" dirty="0"/>
              <a:t>parent class.</a:t>
            </a:r>
          </a:p>
        </p:txBody>
      </p:sp>
    </p:spTree>
    <p:extLst>
      <p:ext uri="{BB962C8B-B14F-4D97-AF65-F5344CB8AC3E}">
        <p14:creationId xmlns:p14="http://schemas.microsoft.com/office/powerpoint/2010/main" val="426655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94DDE-74DA-FA91-4691-9BA93BCCDCFE}"/>
              </a:ext>
            </a:extLst>
          </p:cNvPr>
          <p:cNvSpPr>
            <a:spLocks noGrp="1"/>
          </p:cNvSpPr>
          <p:nvPr>
            <p:ph idx="1"/>
          </p:nvPr>
        </p:nvSpPr>
        <p:spPr>
          <a:xfrm>
            <a:off x="417095" y="401053"/>
            <a:ext cx="3818021" cy="5967663"/>
          </a:xfrm>
        </p:spPr>
        <p:txBody>
          <a:bodyPr>
            <a:normAutofit fontScale="92500"/>
          </a:bodyPr>
          <a:lstStyle/>
          <a:p>
            <a:pPr marL="0" indent="0">
              <a:lnSpc>
                <a:spcPct val="100000"/>
              </a:lnSpc>
              <a:spcBef>
                <a:spcPts val="0"/>
              </a:spcBef>
              <a:buNone/>
            </a:pPr>
            <a:r>
              <a:rPr lang="en-US" sz="3000" b="1" i="1" dirty="0">
                <a:solidFill>
                  <a:schemeClr val="tx1"/>
                </a:solidFill>
              </a:rPr>
              <a:t>Proxy models</a:t>
            </a:r>
          </a:p>
          <a:p>
            <a:pPr marL="0" indent="0">
              <a:lnSpc>
                <a:spcPct val="100000"/>
              </a:lnSpc>
              <a:spcBef>
                <a:spcPts val="0"/>
              </a:spcBef>
              <a:buNone/>
            </a:pPr>
            <a:r>
              <a:rPr lang="en-US" sz="1600" dirty="0">
                <a:solidFill>
                  <a:schemeClr val="tx1"/>
                </a:solidFill>
              </a:rPr>
              <a:t>When using multi-table inheritance, a new database table is created for each subclass of a model. This is usually the desired behavior, since the subclass needs a place to store any additional data fields that are not present on the base class. Sometimes, however, you only want to change the Python behavior of a model –perhaps to change the default manager or add a new method. This is what proxy model inheritance is for: creating a proxy for the original model. You can create, delete and update instances of the proxy model and all the data will be saved as if you were using the original (non-proxied) model. The difference is that you can change things like the default model ordering or the default</a:t>
            </a:r>
          </a:p>
          <a:p>
            <a:pPr marL="0" indent="0">
              <a:lnSpc>
                <a:spcPct val="100000"/>
              </a:lnSpc>
              <a:spcBef>
                <a:spcPts val="0"/>
              </a:spcBef>
              <a:buNone/>
            </a:pPr>
            <a:r>
              <a:rPr lang="en-US" sz="1600" dirty="0">
                <a:solidFill>
                  <a:schemeClr val="tx1"/>
                </a:solidFill>
              </a:rPr>
              <a:t>manager in the proxy, without having to alter the original. Proxy models are declared like normal models. You tell Django that it’s a proxy model by setting the proxy attribute of the Meta class to True. For example, suppose you want to add a method to the Person model. You can do it like this:</a:t>
            </a:r>
          </a:p>
        </p:txBody>
      </p:sp>
      <p:pic>
        <p:nvPicPr>
          <p:cNvPr id="4" name="Picture 3">
            <a:extLst>
              <a:ext uri="{FF2B5EF4-FFF2-40B4-BE49-F238E27FC236}">
                <a16:creationId xmlns:a16="http://schemas.microsoft.com/office/drawing/2014/main" id="{B772A31A-AAA0-0691-2AE3-1CD706CF22B7}"/>
              </a:ext>
            </a:extLst>
          </p:cNvPr>
          <p:cNvPicPr>
            <a:picLocks noChangeAspect="1"/>
          </p:cNvPicPr>
          <p:nvPr/>
        </p:nvPicPr>
        <p:blipFill>
          <a:blip r:embed="rId2"/>
          <a:stretch>
            <a:fillRect/>
          </a:stretch>
        </p:blipFill>
        <p:spPr>
          <a:xfrm>
            <a:off x="4957010" y="830140"/>
            <a:ext cx="6079958" cy="5552903"/>
          </a:xfrm>
          <a:prstGeom prst="rect">
            <a:avLst/>
          </a:prstGeom>
        </p:spPr>
      </p:pic>
    </p:spTree>
    <p:extLst>
      <p:ext uri="{BB962C8B-B14F-4D97-AF65-F5344CB8AC3E}">
        <p14:creationId xmlns:p14="http://schemas.microsoft.com/office/powerpoint/2010/main" val="30368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4066D-F69B-CF88-06CB-75D879BCAC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8E01F-F987-97C4-9835-76F5810E58F0}"/>
              </a:ext>
            </a:extLst>
          </p:cNvPr>
          <p:cNvSpPr>
            <a:spLocks noGrp="1"/>
          </p:cNvSpPr>
          <p:nvPr>
            <p:ph idx="1"/>
          </p:nvPr>
        </p:nvSpPr>
        <p:spPr>
          <a:xfrm>
            <a:off x="417096" y="401054"/>
            <a:ext cx="4065722" cy="1054724"/>
          </a:xfrm>
        </p:spPr>
        <p:txBody>
          <a:bodyPr>
            <a:normAutofit/>
          </a:bodyPr>
          <a:lstStyle/>
          <a:p>
            <a:pPr marL="0" indent="0">
              <a:lnSpc>
                <a:spcPct val="100000"/>
              </a:lnSpc>
              <a:spcBef>
                <a:spcPts val="0"/>
              </a:spcBef>
              <a:buNone/>
            </a:pPr>
            <a:r>
              <a:rPr lang="en-US" sz="1400" dirty="0">
                <a:solidFill>
                  <a:schemeClr val="tx1"/>
                </a:solidFill>
              </a:rPr>
              <a:t>The MyPerson class operates on the same database table as its parent Person class. Any new instances of Person will also be accessible through MyPerson, and vice-versa: </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2" name="Picture 1">
            <a:extLst>
              <a:ext uri="{FF2B5EF4-FFF2-40B4-BE49-F238E27FC236}">
                <a16:creationId xmlns:a16="http://schemas.microsoft.com/office/drawing/2014/main" id="{FFB0A49E-C2A6-AAE3-3F55-C111023F47C7}"/>
              </a:ext>
            </a:extLst>
          </p:cNvPr>
          <p:cNvPicPr>
            <a:picLocks noChangeAspect="1"/>
          </p:cNvPicPr>
          <p:nvPr/>
        </p:nvPicPr>
        <p:blipFill>
          <a:blip r:embed="rId2"/>
          <a:srcRect t="1" r="21777" b="1428"/>
          <a:stretch/>
        </p:blipFill>
        <p:spPr>
          <a:xfrm>
            <a:off x="417097" y="1455777"/>
            <a:ext cx="4065722" cy="790118"/>
          </a:xfrm>
          <a:prstGeom prst="rect">
            <a:avLst/>
          </a:prstGeom>
        </p:spPr>
      </p:pic>
      <p:sp>
        <p:nvSpPr>
          <p:cNvPr id="5" name="TextBox 4">
            <a:extLst>
              <a:ext uri="{FF2B5EF4-FFF2-40B4-BE49-F238E27FC236}">
                <a16:creationId xmlns:a16="http://schemas.microsoft.com/office/drawing/2014/main" id="{50F8CB4B-3A7E-F294-269B-17C56C1ED476}"/>
              </a:ext>
            </a:extLst>
          </p:cNvPr>
          <p:cNvSpPr txBox="1"/>
          <p:nvPr/>
        </p:nvSpPr>
        <p:spPr>
          <a:xfrm>
            <a:off x="417095" y="2506812"/>
            <a:ext cx="4065722" cy="1169551"/>
          </a:xfrm>
          <a:prstGeom prst="rect">
            <a:avLst/>
          </a:prstGeom>
          <a:noFill/>
        </p:spPr>
        <p:txBody>
          <a:bodyPr wrap="square">
            <a:spAutoFit/>
          </a:bodyPr>
          <a:lstStyle/>
          <a:p>
            <a:r>
              <a:rPr lang="en-US" sz="1400" dirty="0"/>
              <a:t>You could also use a proxy model to define a different default ordering on a model. You might not always want to order the Person model, but regularly order by the </a:t>
            </a:r>
            <a:r>
              <a:rPr lang="en-US" sz="1400" dirty="0" err="1"/>
              <a:t>last_name</a:t>
            </a:r>
            <a:r>
              <a:rPr lang="en-US" sz="1400" dirty="0"/>
              <a:t> attribute when you use the proxy:</a:t>
            </a:r>
          </a:p>
        </p:txBody>
      </p:sp>
      <p:pic>
        <p:nvPicPr>
          <p:cNvPr id="6" name="Picture 5">
            <a:extLst>
              <a:ext uri="{FF2B5EF4-FFF2-40B4-BE49-F238E27FC236}">
                <a16:creationId xmlns:a16="http://schemas.microsoft.com/office/drawing/2014/main" id="{B5030762-D366-51E2-0AD2-D4B97055B678}"/>
              </a:ext>
            </a:extLst>
          </p:cNvPr>
          <p:cNvPicPr>
            <a:picLocks noChangeAspect="1"/>
          </p:cNvPicPr>
          <p:nvPr/>
        </p:nvPicPr>
        <p:blipFill>
          <a:blip r:embed="rId3"/>
          <a:stretch>
            <a:fillRect/>
          </a:stretch>
        </p:blipFill>
        <p:spPr>
          <a:xfrm>
            <a:off x="557529" y="3837017"/>
            <a:ext cx="3856728" cy="1169550"/>
          </a:xfrm>
          <a:prstGeom prst="rect">
            <a:avLst/>
          </a:prstGeom>
        </p:spPr>
      </p:pic>
      <p:sp>
        <p:nvSpPr>
          <p:cNvPr id="8" name="TextBox 7">
            <a:extLst>
              <a:ext uri="{FF2B5EF4-FFF2-40B4-BE49-F238E27FC236}">
                <a16:creationId xmlns:a16="http://schemas.microsoft.com/office/drawing/2014/main" id="{3EF5B877-806F-40F5-AFE8-D2E126D63605}"/>
              </a:ext>
            </a:extLst>
          </p:cNvPr>
          <p:cNvSpPr txBox="1"/>
          <p:nvPr/>
        </p:nvSpPr>
        <p:spPr>
          <a:xfrm>
            <a:off x="4661182" y="401054"/>
            <a:ext cx="7258101" cy="2800767"/>
          </a:xfrm>
          <a:prstGeom prst="rect">
            <a:avLst/>
          </a:prstGeom>
          <a:noFill/>
        </p:spPr>
        <p:txBody>
          <a:bodyPr wrap="square">
            <a:spAutoFit/>
          </a:bodyPr>
          <a:lstStyle/>
          <a:p>
            <a:r>
              <a:rPr lang="en-US" b="1" i="1" dirty="0"/>
              <a:t>Base class restrictions</a:t>
            </a:r>
          </a:p>
          <a:p>
            <a:r>
              <a:rPr lang="en-US" sz="1400" dirty="0"/>
              <a:t>A proxy model must inherit from exactly one non-abstract model class. You can’t inherit from multiple non-abstract models as the proxy model doesn’t provide any connection between the rows in the different database tables. A proxy model can inherit from any number of abstract model classes, providing they do not define any model fields. A proxy model may also inherit from any number of proxy models that share a common non-abstract parent class.</a:t>
            </a:r>
          </a:p>
          <a:p>
            <a:endParaRPr lang="en-US" sz="1400" dirty="0"/>
          </a:p>
          <a:p>
            <a:r>
              <a:rPr lang="en-US" b="1" i="1" dirty="0"/>
              <a:t>Proxy model managers</a:t>
            </a:r>
          </a:p>
          <a:p>
            <a:r>
              <a:rPr lang="en-US" sz="1400" dirty="0"/>
              <a:t>If you don’t specify any model managers on a proxy model, it inherits the managers from its model parents. If you define a manager on the proxy model, it will become the default, although any managers defined on the parent classes will still be available. Continuing our example from above, you could change the default manager used when you query the Person model like this</a:t>
            </a:r>
          </a:p>
        </p:txBody>
      </p:sp>
      <p:pic>
        <p:nvPicPr>
          <p:cNvPr id="9" name="Picture 8">
            <a:extLst>
              <a:ext uri="{FF2B5EF4-FFF2-40B4-BE49-F238E27FC236}">
                <a16:creationId xmlns:a16="http://schemas.microsoft.com/office/drawing/2014/main" id="{578F8CC4-DDAF-CBE4-0DF7-FB1D586FD99C}"/>
              </a:ext>
            </a:extLst>
          </p:cNvPr>
          <p:cNvPicPr>
            <a:picLocks noChangeAspect="1"/>
          </p:cNvPicPr>
          <p:nvPr/>
        </p:nvPicPr>
        <p:blipFill>
          <a:blip r:embed="rId4"/>
          <a:stretch>
            <a:fillRect/>
          </a:stretch>
        </p:blipFill>
        <p:spPr>
          <a:xfrm>
            <a:off x="4941250" y="3207184"/>
            <a:ext cx="4234834" cy="3272371"/>
          </a:xfrm>
          <a:prstGeom prst="rect">
            <a:avLst/>
          </a:prstGeom>
        </p:spPr>
      </p:pic>
    </p:spTree>
    <p:extLst>
      <p:ext uri="{BB962C8B-B14F-4D97-AF65-F5344CB8AC3E}">
        <p14:creationId xmlns:p14="http://schemas.microsoft.com/office/powerpoint/2010/main" val="392793086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455</TotalTime>
  <Words>2142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Amasis MT Pro Medium</vt:lpstr>
      <vt:lpstr>Corbel</vt:lpstr>
      <vt:lpstr>Verdana</vt:lpstr>
      <vt:lpstr>Vrinda</vt:lpstr>
      <vt:lpstr>Basis</vt:lpstr>
      <vt:lpstr>Models in django</vt:lpstr>
      <vt:lpstr>Model inheritance Model inheritance in Django works almost identically to the way normal class inheritance works in Python, but the basics at the beginning of the page should still be followed. That means the base class should subclass django.db.models.Model. The only decision you have to make is whether you want the parent models to be models in their own right (with their own database tables), or if the parents are just holders of common information that will only be visible through the child models. There are three styles of inheritance that are possible in Django. 1. Often, you will just want to use the parent class to hold information that you don’t want to have to type out for each child model. This class isn’t going to ever be used in isolation, so Abstract base classes are what you’re after. 2. If you’re subclassing an existing model (perhaps something from another application entirely) and want each model to have its own database table, Multi-table inheritance is the way to go. 3. Finally, if you only want to modify the Python-level behavior of a model, without changing the models fields in any way, you can use Proxy models.</vt:lpstr>
      <vt:lpstr>Meta inheritance When an abstract base class is created, Django makes any Meta inner class you declared in the base class available as an attribute. If a child class does not declare its own Meta class, it will inherit the parent’s Meta. If the child wants to extend the parent’s Meta class, it can subclass it. For example:  </vt:lpstr>
      <vt:lpstr>Be careful with related_name and related_query_name  If you are using related_name or related_query_name on a ForeignKey or ManyToManyField, you must always specify a unique reverse name and query name for the field. This would normally cause a problem in abstract base classes, since the fields on this class are included into each of the child classes, with exactly the same values for the attributes (including related_name and related_query_name) each time. To work around this problem, when you are using related_name or related_query_name in an abstract base  class (only), part of the value should contain '%(app_label)s' and '%(class)s'. • '%(class)s' is replaced by the lowercased name of the child class that the field is used in. • '%(app_label)s' is replaced by the lowercased name of the app the child class is contained within. Each installed application name must be unique and the model class names within each app must also be unique, therefore the resulting name will end up being different. </vt:lpstr>
      <vt:lpstr>The reverse name of the common.ChildA.m2m field will be common_childa_related and the reverse query name will be  common_childas. The reverse name of the common.ChildB.m2m field will be common_childb_related and the reverse query name will be common_childbs. Finally, the reverse name of the rare.ChildB.m2m field will be rare_childb_related and the reverse query name will be rare_childbs. It’s up to you how you use the '%(class)s' and '%(app_label)s' portion to construct your related name  related query name but if you forget to use it, Django will raise errors when you perform system checks (or run migrate).  If you don’t specify a related_name attribute for a field in an abstract base class, the default reverse name will be the name of the child class followed by '_set', just as it normally would be if you’d declared the field directly on the child class. For example, in the above code, if the related_name attribute was omitted, the reverse name for the m2m field would be childa_set in the ChildA case and childb_set for the ChildB field.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12</cp:revision>
  <dcterms:created xsi:type="dcterms:W3CDTF">2024-12-08T12:08:10Z</dcterms:created>
  <dcterms:modified xsi:type="dcterms:W3CDTF">2024-12-20T15:21:28Z</dcterms:modified>
</cp:coreProperties>
</file>