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71"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CE308B6-97EA-4A53-BA7F-7E1F63DC48BB}" type="datetimeFigureOut">
              <a:rPr lang="en-US" smtClean="0"/>
              <a:t>12/14/2024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6D52563-3387-447A-B5B2-F9ADDFC9BE2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46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08B6-97EA-4A53-BA7F-7E1F63DC48B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344267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08B6-97EA-4A53-BA7F-7E1F63DC48B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161854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08B6-97EA-4A53-BA7F-7E1F63DC48B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183195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08B6-97EA-4A53-BA7F-7E1F63DC48B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52563-3387-447A-B5B2-F9ADDFC9BE2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27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08B6-97EA-4A53-BA7F-7E1F63DC48B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243049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08B6-97EA-4A53-BA7F-7E1F63DC48BB}"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340233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08B6-97EA-4A53-BA7F-7E1F63DC48BB}"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2896588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08B6-97EA-4A53-BA7F-7E1F63DC48BB}"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120422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08B6-97EA-4A53-BA7F-7E1F63DC48B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234073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08B6-97EA-4A53-BA7F-7E1F63DC48BB}"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52563-3387-447A-B5B2-F9ADDFC9BE2C}" type="slidenum">
              <a:rPr lang="en-US" smtClean="0"/>
              <a:t>‹#›</a:t>
            </a:fld>
            <a:endParaRPr lang="en-US"/>
          </a:p>
        </p:txBody>
      </p:sp>
    </p:spTree>
    <p:extLst>
      <p:ext uri="{BB962C8B-B14F-4D97-AF65-F5344CB8AC3E}">
        <p14:creationId xmlns:p14="http://schemas.microsoft.com/office/powerpoint/2010/main" val="279212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CE308B6-97EA-4A53-BA7F-7E1F63DC48BB}" type="datetimeFigureOut">
              <a:rPr lang="en-US" smtClean="0"/>
              <a:t>12/14/2024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6D52563-3387-447A-B5B2-F9ADDFC9BE2C}" type="slidenum">
              <a:rPr lang="en-US" smtClean="0"/>
              <a:t>‹#›</a:t>
            </a:fld>
            <a:endParaRPr lang="en-US"/>
          </a:p>
        </p:txBody>
      </p:sp>
    </p:spTree>
    <p:extLst>
      <p:ext uri="{BB962C8B-B14F-4D97-AF65-F5344CB8AC3E}">
        <p14:creationId xmlns:p14="http://schemas.microsoft.com/office/powerpoint/2010/main" val="1363576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A1F8-CA09-1AF6-389F-EEAF6D58A24A}"/>
              </a:ext>
            </a:extLst>
          </p:cNvPr>
          <p:cNvSpPr>
            <a:spLocks noGrp="1"/>
          </p:cNvSpPr>
          <p:nvPr>
            <p:ph type="ctrTitle"/>
          </p:nvPr>
        </p:nvSpPr>
        <p:spPr/>
        <p:txBody>
          <a:bodyPr/>
          <a:lstStyle/>
          <a:p>
            <a:r>
              <a:rPr lang="en-US" dirty="0"/>
              <a:t>Aggregation</a:t>
            </a:r>
          </a:p>
        </p:txBody>
      </p:sp>
      <p:sp>
        <p:nvSpPr>
          <p:cNvPr id="3" name="Subtitle 2">
            <a:extLst>
              <a:ext uri="{FF2B5EF4-FFF2-40B4-BE49-F238E27FC236}">
                <a16:creationId xmlns:a16="http://schemas.microsoft.com/office/drawing/2014/main" id="{86136F85-7832-CF4A-9677-CCC3BB46ECFE}"/>
              </a:ext>
            </a:extLst>
          </p:cNvPr>
          <p:cNvSpPr>
            <a:spLocks noGrp="1"/>
          </p:cNvSpPr>
          <p:nvPr>
            <p:ph type="subTitle" idx="1"/>
          </p:nvPr>
        </p:nvSpPr>
        <p:spPr/>
        <p:txBody>
          <a:bodyPr/>
          <a:lstStyle/>
          <a:p>
            <a:r>
              <a:rPr lang="en-US" dirty="0"/>
              <a:t>Django mastery in Nepali</a:t>
            </a:r>
          </a:p>
        </p:txBody>
      </p:sp>
    </p:spTree>
    <p:extLst>
      <p:ext uri="{BB962C8B-B14F-4D97-AF65-F5344CB8AC3E}">
        <p14:creationId xmlns:p14="http://schemas.microsoft.com/office/powerpoint/2010/main" val="245491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30103-7E5C-0260-DF0C-648CE2DDFC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8A29BBE-791E-919F-06F1-1A1E7DF5B632}"/>
              </a:ext>
            </a:extLst>
          </p:cNvPr>
          <p:cNvSpPr txBox="1"/>
          <p:nvPr/>
        </p:nvSpPr>
        <p:spPr>
          <a:xfrm>
            <a:off x="304799" y="358508"/>
            <a:ext cx="11582401" cy="6306987"/>
          </a:xfrm>
          <a:prstGeom prst="rect">
            <a:avLst/>
          </a:prstGeom>
          <a:noFill/>
        </p:spPr>
        <p:txBody>
          <a:bodyPr wrap="square" numCol="3">
            <a:spAutoFit/>
          </a:bodyPr>
          <a:lstStyle/>
          <a:p>
            <a:r>
              <a:rPr lang="en-US" b="1" i="1" dirty="0">
                <a:highlight>
                  <a:srgbClr val="FFFF00"/>
                </a:highlight>
              </a:rPr>
              <a:t>Order of annotate() and filter() clauses</a:t>
            </a:r>
          </a:p>
          <a:p>
            <a:r>
              <a:rPr lang="en-US" sz="1500" dirty="0"/>
              <a:t>When developing a complex query that involves both annotate() and filter() clauses, pay particular</a:t>
            </a:r>
          </a:p>
          <a:p>
            <a:r>
              <a:rPr lang="en-US" sz="1500" dirty="0"/>
              <a:t>attention to the order in which the clauses are applied to the </a:t>
            </a:r>
            <a:r>
              <a:rPr lang="en-US" sz="1500" dirty="0" err="1"/>
              <a:t>QuerySet</a:t>
            </a:r>
            <a:r>
              <a:rPr lang="en-US" sz="1500" dirty="0"/>
              <a:t>.</a:t>
            </a:r>
          </a:p>
          <a:p>
            <a:r>
              <a:rPr lang="en-US" sz="1500" dirty="0"/>
              <a:t>When an annotate() clause is applied to a query, the annotation is computed over the state of the query</a:t>
            </a:r>
          </a:p>
          <a:p>
            <a:r>
              <a:rPr lang="en-US" sz="1500" dirty="0"/>
              <a:t>up to the point where the annotation is requested. The practical implication of this is that filter() and</a:t>
            </a:r>
          </a:p>
          <a:p>
            <a:r>
              <a:rPr lang="en-US" sz="1500" dirty="0"/>
              <a:t>annotate() are not commutative operations.</a:t>
            </a:r>
          </a:p>
          <a:p>
            <a:r>
              <a:rPr lang="en-US" sz="1500" dirty="0"/>
              <a:t>Given:</a:t>
            </a:r>
          </a:p>
          <a:p>
            <a:r>
              <a:rPr lang="en-US" sz="1500" dirty="0"/>
              <a:t>• Publisher A has two books with ratings 4 and 5.</a:t>
            </a:r>
          </a:p>
          <a:p>
            <a:r>
              <a:rPr lang="en-US" sz="1500" dirty="0"/>
              <a:t>• Publisher B has two books with ratings 1 and 4.</a:t>
            </a:r>
          </a:p>
          <a:p>
            <a:r>
              <a:rPr lang="en-US" sz="1500" dirty="0"/>
              <a:t>• Publisher C has one book with rating 1.</a:t>
            </a:r>
          </a:p>
          <a:p>
            <a:r>
              <a:rPr lang="en-US" sz="1500" dirty="0"/>
              <a:t>Here’s an example with the Count aggregate:</a:t>
            </a:r>
          </a:p>
          <a:p>
            <a:r>
              <a:rPr lang="en-US" sz="1500" dirty="0"/>
              <a:t>&gt;&gt;&gt; a, b = </a:t>
            </a:r>
            <a:r>
              <a:rPr lang="en-US" sz="1500" dirty="0" err="1"/>
              <a:t>Publisher.objects.annotate</a:t>
            </a:r>
            <a:r>
              <a:rPr lang="en-US" sz="1500" dirty="0"/>
              <a:t>(</a:t>
            </a:r>
            <a:r>
              <a:rPr lang="en-US" sz="1500" dirty="0" err="1"/>
              <a:t>num_books</a:t>
            </a:r>
            <a:r>
              <a:rPr lang="en-US" sz="1500" dirty="0"/>
              <a:t>=Count("book", distinct=True)).filter(</a:t>
            </a:r>
          </a:p>
          <a:p>
            <a:r>
              <a:rPr lang="en-US" sz="1500" dirty="0"/>
              <a:t>... book__rating__</a:t>
            </a:r>
            <a:r>
              <a:rPr lang="en-US" sz="1500" dirty="0" err="1"/>
              <a:t>gt</a:t>
            </a:r>
            <a:r>
              <a:rPr lang="en-US" sz="1500" dirty="0"/>
              <a:t>=3.0</a:t>
            </a:r>
          </a:p>
          <a:p>
            <a:r>
              <a:rPr lang="en-US" sz="1500" dirty="0"/>
              <a:t>... )</a:t>
            </a:r>
          </a:p>
          <a:p>
            <a:r>
              <a:rPr lang="en-US" sz="1500" dirty="0"/>
              <a:t>&gt;&gt;&gt; a, </a:t>
            </a:r>
            <a:r>
              <a:rPr lang="en-US" sz="1500" dirty="0" err="1"/>
              <a:t>a.num_books</a:t>
            </a:r>
            <a:endParaRPr lang="en-US" sz="1500" dirty="0"/>
          </a:p>
          <a:p>
            <a:r>
              <a:rPr lang="en-US" sz="1500" dirty="0"/>
              <a:t>(&lt;Publisher: A&gt;, 2)</a:t>
            </a:r>
          </a:p>
          <a:p>
            <a:r>
              <a:rPr lang="en-US" sz="1500" dirty="0"/>
              <a:t>&gt;&gt;&gt; b, </a:t>
            </a:r>
            <a:r>
              <a:rPr lang="en-US" sz="1500" dirty="0" err="1"/>
              <a:t>b.num_books</a:t>
            </a:r>
            <a:endParaRPr lang="en-US" sz="1500" dirty="0"/>
          </a:p>
          <a:p>
            <a:r>
              <a:rPr lang="en-US" sz="1500" dirty="0"/>
              <a:t>(&lt;Publisher: B&gt;, 2)</a:t>
            </a:r>
          </a:p>
          <a:p>
            <a:r>
              <a:rPr lang="en-US" sz="1500" dirty="0"/>
              <a:t>&gt;&gt;&gt; a, b = </a:t>
            </a:r>
            <a:r>
              <a:rPr lang="en-US" sz="1500" dirty="0" err="1"/>
              <a:t>Publisher.objects.filter</a:t>
            </a:r>
            <a:r>
              <a:rPr lang="en-US" sz="1500" dirty="0"/>
              <a:t>(book__rating__</a:t>
            </a:r>
            <a:r>
              <a:rPr lang="en-US" sz="1500" dirty="0" err="1"/>
              <a:t>gt</a:t>
            </a:r>
            <a:r>
              <a:rPr lang="en-US" sz="1500" dirty="0"/>
              <a:t>=3.0).annotate(</a:t>
            </a:r>
            <a:r>
              <a:rPr lang="en-US" sz="1500" dirty="0" err="1"/>
              <a:t>num_books</a:t>
            </a:r>
            <a:r>
              <a:rPr lang="en-US" sz="1500" dirty="0"/>
              <a:t>=Count("book"))</a:t>
            </a:r>
          </a:p>
          <a:p>
            <a:r>
              <a:rPr lang="en-US" sz="1500" dirty="0"/>
              <a:t>&gt;&gt;&gt; a, </a:t>
            </a:r>
            <a:r>
              <a:rPr lang="en-US" sz="1500" dirty="0" err="1"/>
              <a:t>a.num_books</a:t>
            </a:r>
            <a:endParaRPr lang="en-US" sz="1500" dirty="0"/>
          </a:p>
          <a:p>
            <a:r>
              <a:rPr lang="en-US" sz="1500" dirty="0"/>
              <a:t>(&lt;Publisher: A&gt;, 2)</a:t>
            </a:r>
          </a:p>
          <a:p>
            <a:r>
              <a:rPr lang="en-US" sz="1500" dirty="0"/>
              <a:t>&gt;&gt;&gt; b, </a:t>
            </a:r>
            <a:r>
              <a:rPr lang="en-US" sz="1500" dirty="0" err="1"/>
              <a:t>b.num_books</a:t>
            </a:r>
            <a:endParaRPr lang="en-US" sz="1500" dirty="0"/>
          </a:p>
          <a:p>
            <a:r>
              <a:rPr lang="en-US" sz="1500" dirty="0"/>
              <a:t>(&lt;Publisher: B&gt;, 1)</a:t>
            </a:r>
          </a:p>
          <a:p>
            <a:r>
              <a:rPr lang="en-US" sz="1500" dirty="0"/>
              <a:t>Both queries return a list of publishers that have at least one book with a rating exceeding 3.0, hence publisher</a:t>
            </a:r>
          </a:p>
          <a:p>
            <a:r>
              <a:rPr lang="en-US" sz="1500" dirty="0"/>
              <a:t>C is excluded.</a:t>
            </a:r>
          </a:p>
          <a:p>
            <a:r>
              <a:rPr lang="en-US" sz="1500" dirty="0"/>
              <a:t>In the first query, the annotation precedes the filter, so the filter has no effect on the annotation.</a:t>
            </a:r>
          </a:p>
          <a:p>
            <a:r>
              <a:rPr lang="en-US" sz="1500" dirty="0"/>
              <a:t>distinct=True is required to avoid a query bug.</a:t>
            </a:r>
          </a:p>
          <a:p>
            <a:r>
              <a:rPr lang="en-US" sz="1500" dirty="0"/>
              <a:t>The second query counts the number of books that have a rating exceeding 3.0 for each publisher. The filter</a:t>
            </a:r>
          </a:p>
          <a:p>
            <a:r>
              <a:rPr lang="en-US" sz="1500" dirty="0"/>
              <a:t>precedes the annotation, so the filter constrains the objects considered when calculating the annotation.</a:t>
            </a:r>
          </a:p>
          <a:p>
            <a:r>
              <a:rPr lang="en-US" sz="1500" dirty="0"/>
              <a:t>Here’s another example with the Avg aggregate:</a:t>
            </a:r>
          </a:p>
          <a:p>
            <a:r>
              <a:rPr lang="en-US" sz="1500" dirty="0"/>
              <a:t>&gt;&gt;&gt; a, b = </a:t>
            </a:r>
            <a:r>
              <a:rPr lang="en-US" sz="1500" dirty="0" err="1"/>
              <a:t>Publisher.objects.annotate</a:t>
            </a:r>
            <a:r>
              <a:rPr lang="en-US" sz="1500" dirty="0"/>
              <a:t>(</a:t>
            </a:r>
            <a:r>
              <a:rPr lang="en-US" sz="1500" dirty="0" err="1"/>
              <a:t>avg_rating</a:t>
            </a:r>
            <a:r>
              <a:rPr lang="en-US" sz="1500" dirty="0"/>
              <a:t>=Avg("</a:t>
            </a:r>
            <a:r>
              <a:rPr lang="en-US" sz="1500" dirty="0" err="1"/>
              <a:t>book__rating</a:t>
            </a:r>
            <a:r>
              <a:rPr lang="en-US" sz="1500" dirty="0"/>
              <a:t>")).filter(</a:t>
            </a:r>
          </a:p>
          <a:p>
            <a:r>
              <a:rPr lang="en-US" sz="1500" dirty="0"/>
              <a:t>... book__rating__</a:t>
            </a:r>
            <a:r>
              <a:rPr lang="en-US" sz="1500" dirty="0" err="1"/>
              <a:t>gt</a:t>
            </a:r>
            <a:r>
              <a:rPr lang="en-US" sz="1500" dirty="0"/>
              <a:t>=3.0</a:t>
            </a:r>
          </a:p>
          <a:p>
            <a:r>
              <a:rPr lang="en-US" sz="1500" dirty="0"/>
              <a:t>... )</a:t>
            </a:r>
          </a:p>
          <a:p>
            <a:r>
              <a:rPr lang="en-US" sz="1500" dirty="0"/>
              <a:t>&gt;&gt;&gt; a, </a:t>
            </a:r>
            <a:r>
              <a:rPr lang="en-US" sz="1500" dirty="0" err="1"/>
              <a:t>a.avg_rating</a:t>
            </a:r>
            <a:endParaRPr lang="en-US" sz="1500" dirty="0"/>
          </a:p>
          <a:p>
            <a:r>
              <a:rPr lang="en-US" sz="1500" dirty="0"/>
              <a:t>(&lt;Publisher: A&gt;, 4.5) # (5+4)/2</a:t>
            </a:r>
          </a:p>
          <a:p>
            <a:r>
              <a:rPr lang="en-US" sz="1500" dirty="0"/>
              <a:t>&gt;&gt;&gt; b, </a:t>
            </a:r>
            <a:r>
              <a:rPr lang="en-US" sz="1500" dirty="0" err="1"/>
              <a:t>b.avg_rating</a:t>
            </a:r>
            <a:endParaRPr lang="en-US" sz="1500" dirty="0"/>
          </a:p>
          <a:p>
            <a:r>
              <a:rPr lang="en-US" sz="1500" dirty="0"/>
              <a:t>(&lt;Publisher: B&gt;, 2.5) # (1+4)/2</a:t>
            </a:r>
          </a:p>
          <a:p>
            <a:r>
              <a:rPr lang="en-US" sz="1500" dirty="0"/>
              <a:t>&gt;&gt;&gt; a, b = </a:t>
            </a:r>
            <a:r>
              <a:rPr lang="en-US" sz="1500" dirty="0" err="1"/>
              <a:t>Publisher.objects.filter</a:t>
            </a:r>
            <a:r>
              <a:rPr lang="en-US" sz="1500" dirty="0"/>
              <a:t>(book__rating__</a:t>
            </a:r>
            <a:r>
              <a:rPr lang="en-US" sz="1500" dirty="0" err="1"/>
              <a:t>gt</a:t>
            </a:r>
            <a:r>
              <a:rPr lang="en-US" sz="1500" dirty="0"/>
              <a:t>=3.0).annotate(</a:t>
            </a:r>
          </a:p>
          <a:p>
            <a:r>
              <a:rPr lang="en-US" sz="1500" dirty="0"/>
              <a:t>... </a:t>
            </a:r>
            <a:r>
              <a:rPr lang="en-US" sz="1500" dirty="0" err="1"/>
              <a:t>avg_rating</a:t>
            </a:r>
            <a:r>
              <a:rPr lang="en-US" sz="1500" dirty="0"/>
              <a:t>=Avg("</a:t>
            </a:r>
            <a:r>
              <a:rPr lang="en-US" sz="1500" dirty="0" err="1"/>
              <a:t>book__rating</a:t>
            </a:r>
            <a:r>
              <a:rPr lang="en-US" sz="1500" dirty="0"/>
              <a:t>")</a:t>
            </a:r>
          </a:p>
          <a:p>
            <a:r>
              <a:rPr lang="en-US" sz="1500" dirty="0"/>
              <a:t>... )</a:t>
            </a:r>
          </a:p>
          <a:p>
            <a:r>
              <a:rPr lang="en-US" sz="1500" dirty="0"/>
              <a:t>&gt;&gt;&gt; a, </a:t>
            </a:r>
            <a:r>
              <a:rPr lang="en-US" sz="1500" dirty="0" err="1"/>
              <a:t>a.avg_rating</a:t>
            </a:r>
            <a:endParaRPr lang="en-US" sz="1500" dirty="0"/>
          </a:p>
          <a:p>
            <a:r>
              <a:rPr lang="en-US" sz="1500" dirty="0"/>
              <a:t>(&lt;Publisher: A&gt;, 4.5) # (5+4)/2</a:t>
            </a:r>
          </a:p>
          <a:p>
            <a:r>
              <a:rPr lang="en-US" sz="1500" dirty="0"/>
              <a:t>&gt;&gt;&gt; b, </a:t>
            </a:r>
            <a:r>
              <a:rPr lang="en-US" sz="1500" dirty="0" err="1"/>
              <a:t>b.avg_rating</a:t>
            </a:r>
            <a:endParaRPr lang="en-US" sz="1500" dirty="0"/>
          </a:p>
          <a:p>
            <a:r>
              <a:rPr lang="en-US" sz="1500" dirty="0"/>
              <a:t>(&lt;Publisher: B&gt;, 4.0) # 4/1 (book with rating 1 excluded)</a:t>
            </a:r>
          </a:p>
          <a:p>
            <a:r>
              <a:rPr lang="en-US" sz="1500" dirty="0"/>
              <a:t>The first query asks for the average rating of all a publisher’s books for publisher’s that have at least one</a:t>
            </a:r>
          </a:p>
          <a:p>
            <a:r>
              <a:rPr lang="en-US" sz="1500" dirty="0"/>
              <a:t>book with a rating exceeding 3.0. The second query asks for the average of a publisher’s book’s ratings for</a:t>
            </a:r>
          </a:p>
          <a:p>
            <a:r>
              <a:rPr lang="en-US" sz="1500" dirty="0"/>
              <a:t>only those ratings exceeding 3.0.</a:t>
            </a:r>
          </a:p>
          <a:p>
            <a:r>
              <a:rPr lang="en-US" sz="1500" dirty="0"/>
              <a:t>It’s difficult to intuit how the ORM will translate complex </a:t>
            </a:r>
            <a:r>
              <a:rPr lang="en-US" sz="1500" dirty="0" err="1"/>
              <a:t>querysets</a:t>
            </a:r>
            <a:r>
              <a:rPr lang="en-US" sz="1500" dirty="0"/>
              <a:t> into SQL queries so when in doubt,</a:t>
            </a:r>
          </a:p>
          <a:p>
            <a:r>
              <a:rPr lang="en-US" sz="1500" dirty="0"/>
              <a:t>inspect the SQL with str(</a:t>
            </a:r>
            <a:r>
              <a:rPr lang="en-US" sz="1500" dirty="0" err="1"/>
              <a:t>queryset.query</a:t>
            </a:r>
            <a:r>
              <a:rPr lang="en-US" sz="1500" dirty="0"/>
              <a:t>) and write plenty of tests.</a:t>
            </a:r>
          </a:p>
        </p:txBody>
      </p:sp>
    </p:spTree>
    <p:extLst>
      <p:ext uri="{BB962C8B-B14F-4D97-AF65-F5344CB8AC3E}">
        <p14:creationId xmlns:p14="http://schemas.microsoft.com/office/powerpoint/2010/main" val="368656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51F5-F45B-F480-03A3-FD4689C7E9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7BA1AE-9CA3-CC2C-E45B-995F86E455FE}"/>
              </a:ext>
            </a:extLst>
          </p:cNvPr>
          <p:cNvSpPr txBox="1"/>
          <p:nvPr/>
        </p:nvSpPr>
        <p:spPr>
          <a:xfrm>
            <a:off x="401052" y="289679"/>
            <a:ext cx="11534273" cy="1569660"/>
          </a:xfrm>
          <a:prstGeom prst="rect">
            <a:avLst/>
          </a:prstGeom>
          <a:noFill/>
        </p:spPr>
        <p:txBody>
          <a:bodyPr wrap="square">
            <a:spAutoFit/>
          </a:bodyPr>
          <a:lstStyle/>
          <a:p>
            <a:r>
              <a:rPr lang="en-US" sz="2400" b="1" dirty="0" err="1">
                <a:highlight>
                  <a:srgbClr val="FFFF00"/>
                </a:highlight>
              </a:rPr>
              <a:t>order_by</a:t>
            </a:r>
            <a:r>
              <a:rPr lang="en-US" sz="2400" b="1" dirty="0">
                <a:highlight>
                  <a:srgbClr val="FFFF00"/>
                </a:highlight>
              </a:rPr>
              <a:t>()</a:t>
            </a:r>
          </a:p>
          <a:p>
            <a:r>
              <a:rPr lang="en-US" dirty="0"/>
              <a:t>Annotations can be used as a basis for ordering. When you define an </a:t>
            </a:r>
            <a:r>
              <a:rPr lang="en-US" dirty="0" err="1"/>
              <a:t>order_by</a:t>
            </a:r>
            <a:r>
              <a:rPr lang="en-US" dirty="0"/>
              <a:t>() clause, the aggregates you</a:t>
            </a:r>
          </a:p>
          <a:p>
            <a:r>
              <a:rPr lang="en-US" dirty="0"/>
              <a:t>provide can reference any alias defined as part of an annotate() clause in the query. For example, to order a </a:t>
            </a:r>
            <a:r>
              <a:rPr lang="en-US" dirty="0" err="1"/>
              <a:t>QuerySet</a:t>
            </a:r>
            <a:r>
              <a:rPr lang="en-US" dirty="0"/>
              <a:t> of books by the number of authors that have contributed to the book, you could use the following query:</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Book.objects.annotate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num_authors</a:t>
            </a:r>
            <a:r>
              <a:rPr lang="en-US" dirty="0">
                <a:latin typeface="Courier New" panose="02070309020205020404" pitchFamily="49" charset="0"/>
                <a:cs typeface="Courier New" panose="02070309020205020404" pitchFamily="49" charset="0"/>
              </a:rPr>
              <a:t>=Count("authors")).</a:t>
            </a:r>
            <a:r>
              <a:rPr lang="en-US" dirty="0" err="1">
                <a:latin typeface="Courier New" panose="02070309020205020404" pitchFamily="49" charset="0"/>
                <a:cs typeface="Courier New" panose="02070309020205020404" pitchFamily="49" charset="0"/>
              </a:rPr>
              <a:t>order_by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num_authors</a:t>
            </a:r>
            <a:r>
              <a:rPr lang="en-US"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210AFBD5-23ED-436A-C95C-483F29AEA634}"/>
              </a:ext>
            </a:extLst>
          </p:cNvPr>
          <p:cNvSpPr txBox="1"/>
          <p:nvPr/>
        </p:nvSpPr>
        <p:spPr>
          <a:xfrm>
            <a:off x="401051" y="1767007"/>
            <a:ext cx="11534273" cy="4678204"/>
          </a:xfrm>
          <a:prstGeom prst="rect">
            <a:avLst/>
          </a:prstGeom>
          <a:noFill/>
        </p:spPr>
        <p:txBody>
          <a:bodyPr wrap="square">
            <a:spAutoFit/>
          </a:bodyPr>
          <a:lstStyle/>
          <a:p>
            <a:r>
              <a:rPr lang="en-US" sz="2800" b="1" i="1" dirty="0">
                <a:highlight>
                  <a:srgbClr val="FFFF00"/>
                </a:highlight>
              </a:rPr>
              <a:t>values()</a:t>
            </a:r>
          </a:p>
          <a:p>
            <a:r>
              <a:rPr lang="en-US" dirty="0"/>
              <a:t>Ordinarily, annotations are generated on a per-object basis - an annotated </a:t>
            </a:r>
            <a:r>
              <a:rPr lang="en-US" dirty="0" err="1"/>
              <a:t>QuerySet</a:t>
            </a:r>
            <a:r>
              <a:rPr lang="en-US" dirty="0"/>
              <a:t> will return one result for each object in the original </a:t>
            </a:r>
            <a:r>
              <a:rPr lang="en-US" dirty="0" err="1"/>
              <a:t>QuerySet</a:t>
            </a:r>
            <a:r>
              <a:rPr lang="en-US" dirty="0"/>
              <a:t>. However, when a values() clause is used to constrain the columns that are returned in the result set, the method for evaluating annotations is slightly different. Instead of returning an annotated result for each result in the original </a:t>
            </a:r>
            <a:r>
              <a:rPr lang="en-US" dirty="0" err="1"/>
              <a:t>QuerySet</a:t>
            </a:r>
            <a:r>
              <a:rPr lang="en-US" dirty="0"/>
              <a:t>, the original results are grouped according to the unique combinations of the fields specified in the values() clause. An annotation is then provided for each unique group; the annotation is computed over all members of the group. For example, consider an author query that attempts to find out the average rating of books written by each</a:t>
            </a:r>
          </a:p>
          <a:p>
            <a:r>
              <a:rPr lang="en-US" dirty="0"/>
              <a:t>author:</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Author.objects.annotate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average_rating</a:t>
            </a:r>
            <a:r>
              <a:rPr lang="en-US" dirty="0">
                <a:latin typeface="Courier New" panose="02070309020205020404" pitchFamily="49" charset="0"/>
                <a:cs typeface="Courier New" panose="02070309020205020404" pitchFamily="49" charset="0"/>
              </a:rPr>
              <a:t>=Avg("</a:t>
            </a:r>
            <a:r>
              <a:rPr lang="en-US" dirty="0" err="1">
                <a:latin typeface="Courier New" panose="02070309020205020404" pitchFamily="49" charset="0"/>
                <a:cs typeface="Courier New" panose="02070309020205020404" pitchFamily="49" charset="0"/>
              </a:rPr>
              <a:t>book__rating</a:t>
            </a:r>
            <a:r>
              <a:rPr lang="en-US" dirty="0">
                <a:latin typeface="Courier New" panose="02070309020205020404" pitchFamily="49" charset="0"/>
                <a:cs typeface="Courier New" panose="02070309020205020404" pitchFamily="49" charset="0"/>
              </a:rPr>
              <a:t>"))</a:t>
            </a:r>
          </a:p>
          <a:p>
            <a:r>
              <a:rPr lang="en-US" dirty="0"/>
              <a:t>This will return one result for each author in the database, annotated with their average book rating.</a:t>
            </a:r>
          </a:p>
          <a:p>
            <a:r>
              <a:rPr lang="en-US" dirty="0"/>
              <a:t>However, the result will be slightly different if you use a values() clause:</a:t>
            </a:r>
          </a:p>
          <a:p>
            <a:endParaRPr lang="en-US" dirty="0"/>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Author.objects.values</a:t>
            </a:r>
            <a:r>
              <a:rPr lang="en-US" dirty="0">
                <a:latin typeface="Courier New" panose="02070309020205020404" pitchFamily="49" charset="0"/>
                <a:cs typeface="Courier New" panose="02070309020205020404" pitchFamily="49" charset="0"/>
              </a:rPr>
              <a:t>("name").annotate(</a:t>
            </a:r>
            <a:r>
              <a:rPr lang="en-US" dirty="0" err="1">
                <a:latin typeface="Courier New" panose="02070309020205020404" pitchFamily="49" charset="0"/>
                <a:cs typeface="Courier New" panose="02070309020205020404" pitchFamily="49" charset="0"/>
              </a:rPr>
              <a:t>average_rating</a:t>
            </a:r>
            <a:r>
              <a:rPr lang="en-US" dirty="0">
                <a:latin typeface="Courier New" panose="02070309020205020404" pitchFamily="49" charset="0"/>
                <a:cs typeface="Courier New" panose="02070309020205020404" pitchFamily="49" charset="0"/>
              </a:rPr>
              <a:t>=Avg("</a:t>
            </a:r>
            <a:r>
              <a:rPr lang="en-US" dirty="0" err="1">
                <a:latin typeface="Courier New" panose="02070309020205020404" pitchFamily="49" charset="0"/>
                <a:cs typeface="Courier New" panose="02070309020205020404" pitchFamily="49" charset="0"/>
              </a:rPr>
              <a:t>book__rating</a:t>
            </a:r>
            <a:r>
              <a:rPr lang="en-US" dirty="0">
                <a:latin typeface="Courier New" panose="02070309020205020404" pitchFamily="49" charset="0"/>
                <a:cs typeface="Courier New" panose="02070309020205020404" pitchFamily="49" charset="0"/>
              </a:rPr>
              <a:t>"))</a:t>
            </a:r>
          </a:p>
          <a:p>
            <a:r>
              <a:rPr lang="en-US" dirty="0"/>
              <a:t>In this example, the authors will be grouped by name, so you will only get an annotated result for each unique author name. This means if you have two authors with the same name, their results will be merged into a single result in the output of the query; the average will be computed as the average over the books written by both authors.</a:t>
            </a:r>
          </a:p>
        </p:txBody>
      </p:sp>
    </p:spTree>
    <p:extLst>
      <p:ext uri="{BB962C8B-B14F-4D97-AF65-F5344CB8AC3E}">
        <p14:creationId xmlns:p14="http://schemas.microsoft.com/office/powerpoint/2010/main" val="205416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93B7D-949F-A60B-542F-1D30CBAE1F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6B96F0-B7C9-772C-E297-6BA2E3AE4A73}"/>
              </a:ext>
            </a:extLst>
          </p:cNvPr>
          <p:cNvSpPr txBox="1"/>
          <p:nvPr/>
        </p:nvSpPr>
        <p:spPr>
          <a:xfrm>
            <a:off x="256674" y="255363"/>
            <a:ext cx="11229474" cy="5078313"/>
          </a:xfrm>
          <a:prstGeom prst="rect">
            <a:avLst/>
          </a:prstGeom>
          <a:noFill/>
        </p:spPr>
        <p:txBody>
          <a:bodyPr wrap="square">
            <a:spAutoFit/>
          </a:bodyPr>
          <a:lstStyle/>
          <a:p>
            <a:r>
              <a:rPr lang="en-US" sz="2400" b="1" i="1" dirty="0">
                <a:highlight>
                  <a:srgbClr val="FFFF00"/>
                </a:highlight>
              </a:rPr>
              <a:t>Order of annotate() and values() clauses</a:t>
            </a:r>
          </a:p>
          <a:p>
            <a:r>
              <a:rPr lang="en-US" sz="2000" dirty="0"/>
              <a:t>As with the filter() clause, the order in which annotate() and values() clauses are applied to a query is significant. If the values() clause precedes the annotate(), the annotation will be computed using the grouping described by the values() clause. However, if the annotate() clause precedes the values() clause, the annotations will be generated over the entire query set. In this case, the values() clause only constrains the fields that are generated on output. For example, if we reverse the order of the values() and annotate() clause from our previous example:</a:t>
            </a:r>
          </a:p>
          <a:p>
            <a:r>
              <a:rPr lang="en-US" sz="2000" dirty="0">
                <a:latin typeface="Courier New" panose="02070309020205020404" pitchFamily="49" charset="0"/>
                <a:cs typeface="Courier New" panose="02070309020205020404" pitchFamily="49" charset="0"/>
              </a:rPr>
              <a:t>&gt;&gt;&gt; </a:t>
            </a:r>
            <a:r>
              <a:rPr lang="en-US" sz="2000" dirty="0" err="1">
                <a:latin typeface="Courier New" panose="02070309020205020404" pitchFamily="49" charset="0"/>
                <a:cs typeface="Courier New" panose="02070309020205020404" pitchFamily="49" charset="0"/>
              </a:rPr>
              <a:t>Author.objects.annotate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average_rating</a:t>
            </a:r>
            <a:r>
              <a:rPr lang="en-US" sz="2000" dirty="0">
                <a:latin typeface="Courier New" panose="02070309020205020404" pitchFamily="49" charset="0"/>
                <a:cs typeface="Courier New" panose="02070309020205020404" pitchFamily="49" charset="0"/>
              </a:rPr>
              <a:t>=Avg("</a:t>
            </a:r>
            <a:r>
              <a:rPr lang="en-US" sz="2000" dirty="0" err="1">
                <a:latin typeface="Courier New" panose="02070309020205020404" pitchFamily="49" charset="0"/>
                <a:cs typeface="Courier New" panose="02070309020205020404" pitchFamily="49" charset="0"/>
              </a:rPr>
              <a:t>book__rating</a:t>
            </a:r>
            <a:r>
              <a:rPr lang="en-US" sz="2000" dirty="0">
                <a:latin typeface="Courier New" panose="02070309020205020404" pitchFamily="49" charset="0"/>
                <a:cs typeface="Courier New" panose="02070309020205020404" pitchFamily="49" charset="0"/>
              </a:rPr>
              <a:t>")).values(</a:t>
            </a:r>
          </a:p>
          <a:p>
            <a:r>
              <a:rPr lang="en-US" sz="2000" dirty="0">
                <a:latin typeface="Courier New" panose="02070309020205020404" pitchFamily="49" charset="0"/>
                <a:cs typeface="Courier New" panose="02070309020205020404" pitchFamily="49" charset="0"/>
              </a:rPr>
              <a:t>... "name", "</a:t>
            </a:r>
            <a:r>
              <a:rPr lang="en-US" sz="2000" dirty="0" err="1">
                <a:latin typeface="Courier New" panose="02070309020205020404" pitchFamily="49" charset="0"/>
                <a:cs typeface="Courier New" panose="02070309020205020404" pitchFamily="49" charset="0"/>
              </a:rPr>
              <a:t>average_rating</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t>This will now yield one unique result for each author; however, only the author’s name and the </a:t>
            </a:r>
            <a:r>
              <a:rPr lang="en-US" sz="2000" dirty="0" err="1"/>
              <a:t>average_rating</a:t>
            </a:r>
            <a:r>
              <a:rPr lang="en-US" sz="2000" dirty="0"/>
              <a:t> annotation will be returned in the output data. You should also note that </a:t>
            </a:r>
            <a:r>
              <a:rPr lang="en-US" sz="2000" dirty="0" err="1"/>
              <a:t>average_rating</a:t>
            </a:r>
            <a:r>
              <a:rPr lang="en-US" sz="2000" dirty="0"/>
              <a:t> has been explicitly included in the list of values to be returned. This is required because of the ordering of the values() and annotate() clause. If the values() clause precedes the annotate() clause, any annotations will be automatically added to the result set. However, if the values() clause is applied after the annotate() clause, you need to explicitly include the aggregate column.</a:t>
            </a:r>
          </a:p>
        </p:txBody>
      </p:sp>
    </p:spTree>
    <p:extLst>
      <p:ext uri="{BB962C8B-B14F-4D97-AF65-F5344CB8AC3E}">
        <p14:creationId xmlns:p14="http://schemas.microsoft.com/office/powerpoint/2010/main" val="137294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4B7D0-8EB5-4822-B4EB-4B8DDE591DA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596D0D-7EFE-C631-0A3B-2EC8053796B1}"/>
              </a:ext>
            </a:extLst>
          </p:cNvPr>
          <p:cNvSpPr txBox="1"/>
          <p:nvPr/>
        </p:nvSpPr>
        <p:spPr>
          <a:xfrm>
            <a:off x="192505" y="288758"/>
            <a:ext cx="11726779" cy="6288505"/>
          </a:xfrm>
          <a:prstGeom prst="rect">
            <a:avLst/>
          </a:prstGeom>
          <a:noFill/>
        </p:spPr>
        <p:txBody>
          <a:bodyPr wrap="square" numCol="3" spcCol="457200">
            <a:spAutoFit/>
          </a:bodyPr>
          <a:lstStyle/>
          <a:p>
            <a:r>
              <a:rPr lang="en-US" sz="2400" b="1" dirty="0">
                <a:highlight>
                  <a:srgbClr val="FFFF00"/>
                </a:highlight>
              </a:rPr>
              <a:t>Interaction with </a:t>
            </a:r>
            <a:r>
              <a:rPr lang="en-US" sz="2400" b="1" dirty="0" err="1">
                <a:highlight>
                  <a:srgbClr val="FFFF00"/>
                </a:highlight>
              </a:rPr>
              <a:t>order_by</a:t>
            </a:r>
            <a:r>
              <a:rPr lang="en-US" sz="2400" b="1" dirty="0">
                <a:highlight>
                  <a:srgbClr val="FFFF00"/>
                </a:highlight>
              </a:rPr>
              <a:t>()</a:t>
            </a:r>
          </a:p>
          <a:p>
            <a:r>
              <a:rPr lang="en-US" dirty="0"/>
              <a:t>Fields that are mentioned in the </a:t>
            </a:r>
            <a:r>
              <a:rPr lang="en-US" dirty="0" err="1"/>
              <a:t>order_by</a:t>
            </a:r>
            <a:r>
              <a:rPr lang="en-US" dirty="0"/>
              <a:t>() part of a </a:t>
            </a:r>
            <a:r>
              <a:rPr lang="en-US" dirty="0" err="1"/>
              <a:t>queryset</a:t>
            </a:r>
            <a:r>
              <a:rPr lang="en-US" dirty="0"/>
              <a:t> are used when selecting the output data,</a:t>
            </a:r>
          </a:p>
          <a:p>
            <a:r>
              <a:rPr lang="en-US" dirty="0"/>
              <a:t>even if they are not otherwise specified in the values() call. These extra fields are used to group “like”</a:t>
            </a:r>
          </a:p>
          <a:p>
            <a:r>
              <a:rPr lang="en-US" dirty="0"/>
              <a:t>results together and they can make otherwise identical result rows appear to be separate. This shows up,</a:t>
            </a:r>
          </a:p>
          <a:p>
            <a:r>
              <a:rPr lang="en-US" dirty="0"/>
              <a:t>particularly, when counting things.</a:t>
            </a:r>
          </a:p>
          <a:p>
            <a:r>
              <a:rPr lang="en-US" dirty="0"/>
              <a:t>By way of example, suppose you have a model like this:</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import models</a:t>
            </a:r>
          </a:p>
          <a:p>
            <a:r>
              <a:rPr lang="en-US" dirty="0">
                <a:latin typeface="Courier New" panose="02070309020205020404" pitchFamily="49" charset="0"/>
                <a:cs typeface="Courier New" panose="02070309020205020404" pitchFamily="49" charset="0"/>
              </a:rPr>
              <a:t>class Item(</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name =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(max_length=10)</a:t>
            </a:r>
          </a:p>
          <a:p>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models.IntegerField</a:t>
            </a:r>
            <a:r>
              <a:rPr lang="en-US" dirty="0">
                <a:latin typeface="Courier New" panose="02070309020205020404" pitchFamily="49" charset="0"/>
                <a:cs typeface="Courier New" panose="02070309020205020404" pitchFamily="49" charset="0"/>
              </a:rPr>
              <a:t>()</a:t>
            </a:r>
          </a:p>
          <a:p>
            <a:r>
              <a:rPr lang="en-US" dirty="0"/>
              <a:t>If you want to count how many times each distinct data value appears in an ordered </a:t>
            </a:r>
            <a:r>
              <a:rPr lang="en-US" dirty="0" err="1"/>
              <a:t>queryset</a:t>
            </a:r>
            <a:r>
              <a:rPr lang="en-US" dirty="0"/>
              <a:t>, you might</a:t>
            </a:r>
          </a:p>
          <a:p>
            <a:r>
              <a:rPr lang="en-US" dirty="0"/>
              <a:t>try this:</a:t>
            </a:r>
          </a:p>
          <a:p>
            <a:r>
              <a:rPr lang="en-US" dirty="0">
                <a:latin typeface="Courier New" panose="02070309020205020404" pitchFamily="49" charset="0"/>
                <a:cs typeface="Courier New" panose="02070309020205020404" pitchFamily="49" charset="0"/>
              </a:rPr>
              <a:t>items = </a:t>
            </a:r>
            <a:r>
              <a:rPr lang="en-US" dirty="0" err="1">
                <a:latin typeface="Courier New" panose="02070309020205020404" pitchFamily="49" charset="0"/>
                <a:cs typeface="Courier New" panose="02070309020205020404" pitchFamily="49" charset="0"/>
              </a:rPr>
              <a:t>Item.objects.order_by</a:t>
            </a:r>
            <a:r>
              <a:rPr lang="en-US" dirty="0">
                <a:latin typeface="Courier New" panose="02070309020205020404" pitchFamily="49" charset="0"/>
                <a:cs typeface="Courier New" panose="02070309020205020404" pitchFamily="49" charset="0"/>
              </a:rPr>
              <a:t>("name")</a:t>
            </a:r>
          </a:p>
          <a:p>
            <a:r>
              <a:rPr lang="en-US" dirty="0">
                <a:latin typeface="Courier New" panose="02070309020205020404" pitchFamily="49" charset="0"/>
                <a:cs typeface="Courier New" panose="02070309020205020404" pitchFamily="49" charset="0"/>
              </a:rPr>
              <a:t># Warning: not quite correct!</a:t>
            </a:r>
          </a:p>
          <a:p>
            <a:r>
              <a:rPr lang="en-US" dirty="0" err="1">
                <a:latin typeface="Courier New" panose="02070309020205020404" pitchFamily="49" charset="0"/>
                <a:cs typeface="Courier New" panose="02070309020205020404" pitchFamily="49" charset="0"/>
              </a:rPr>
              <a:t>items.values</a:t>
            </a:r>
            <a:r>
              <a:rPr lang="en-US" dirty="0">
                <a:latin typeface="Courier New" panose="02070309020205020404" pitchFamily="49" charset="0"/>
                <a:cs typeface="Courier New" panose="02070309020205020404" pitchFamily="49" charset="0"/>
              </a:rPr>
              <a:t>("data").annotate(Count("id"))</a:t>
            </a:r>
          </a:p>
          <a:p>
            <a:r>
              <a:rPr lang="en-US" dirty="0"/>
              <a:t>. . .which will group the Item objects by their common data values and then count the number of id values</a:t>
            </a:r>
          </a:p>
          <a:p>
            <a:r>
              <a:rPr lang="en-US" dirty="0"/>
              <a:t>in each group. Except that it won’t quite work. The ordering by name will also play a part in the grouping,</a:t>
            </a:r>
          </a:p>
          <a:p>
            <a:r>
              <a:rPr lang="en-US" dirty="0"/>
              <a:t>so this query will group by distinct (data, name) pairs, which isn’t what you want. Instead, you should construct this </a:t>
            </a:r>
            <a:r>
              <a:rPr lang="en-US" dirty="0" err="1"/>
              <a:t>queryset</a:t>
            </a:r>
            <a:r>
              <a:rPr lang="en-US" dirty="0"/>
              <a:t>:</a:t>
            </a:r>
          </a:p>
          <a:p>
            <a:r>
              <a:rPr lang="en-US" dirty="0" err="1">
                <a:latin typeface="Courier New" panose="02070309020205020404" pitchFamily="49" charset="0"/>
                <a:cs typeface="Courier New" panose="02070309020205020404" pitchFamily="49" charset="0"/>
              </a:rPr>
              <a:t>items.values</a:t>
            </a:r>
            <a:r>
              <a:rPr lang="en-US" dirty="0">
                <a:latin typeface="Courier New" panose="02070309020205020404" pitchFamily="49" charset="0"/>
                <a:cs typeface="Courier New" panose="02070309020205020404" pitchFamily="49" charset="0"/>
              </a:rPr>
              <a:t>("data").annotate(Count("id")).</a:t>
            </a:r>
            <a:r>
              <a:rPr lang="en-US" dirty="0" err="1">
                <a:latin typeface="Courier New" panose="02070309020205020404" pitchFamily="49" charset="0"/>
                <a:cs typeface="Courier New" panose="02070309020205020404" pitchFamily="49" charset="0"/>
              </a:rPr>
              <a:t>order_by</a:t>
            </a:r>
            <a:r>
              <a:rPr lang="en-US" dirty="0">
                <a:latin typeface="Courier New" panose="02070309020205020404" pitchFamily="49" charset="0"/>
                <a:cs typeface="Courier New" panose="02070309020205020404" pitchFamily="49" charset="0"/>
              </a:rPr>
              <a:t>()</a:t>
            </a:r>
          </a:p>
          <a:p>
            <a:r>
              <a:rPr lang="en-US" dirty="0"/>
              <a:t>. . .clearing any ordering in the query. You could also order by, say, data without any harmful effects, since</a:t>
            </a:r>
          </a:p>
          <a:p>
            <a:r>
              <a:rPr lang="en-US" dirty="0"/>
              <a:t>that is already playing a role in the query.</a:t>
            </a:r>
          </a:p>
          <a:p>
            <a:r>
              <a:rPr lang="en-US" dirty="0"/>
              <a:t>This behavior is the same as that noted in the </a:t>
            </a:r>
            <a:r>
              <a:rPr lang="en-US" dirty="0" err="1"/>
              <a:t>queryset</a:t>
            </a:r>
            <a:r>
              <a:rPr lang="en-US" dirty="0"/>
              <a:t> documentation for distinct() and the general rule</a:t>
            </a:r>
          </a:p>
          <a:p>
            <a:r>
              <a:rPr lang="en-US" dirty="0"/>
              <a:t>is the same: normally you won’t want extra columns playing a part in the result, so clear out the ordering,</a:t>
            </a:r>
          </a:p>
          <a:p>
            <a:r>
              <a:rPr lang="en-US" dirty="0"/>
              <a:t>or at least make sure it’s restricted only to those fields you also select in a values() call</a:t>
            </a:r>
          </a:p>
        </p:txBody>
      </p:sp>
    </p:spTree>
    <p:extLst>
      <p:ext uri="{BB962C8B-B14F-4D97-AF65-F5344CB8AC3E}">
        <p14:creationId xmlns:p14="http://schemas.microsoft.com/office/powerpoint/2010/main" val="406242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5250-87A8-DF9A-A2A3-27D82BA35CA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2629E5-6D9D-796B-2661-15650274462A}"/>
              </a:ext>
            </a:extLst>
          </p:cNvPr>
          <p:cNvSpPr txBox="1"/>
          <p:nvPr/>
        </p:nvSpPr>
        <p:spPr>
          <a:xfrm>
            <a:off x="336884" y="132400"/>
            <a:ext cx="11566357" cy="2462213"/>
          </a:xfrm>
          <a:prstGeom prst="rect">
            <a:avLst/>
          </a:prstGeom>
          <a:noFill/>
        </p:spPr>
        <p:txBody>
          <a:bodyPr wrap="square">
            <a:spAutoFit/>
          </a:bodyPr>
          <a:lstStyle/>
          <a:p>
            <a:r>
              <a:rPr lang="en-US" sz="2800" b="1" i="1" dirty="0"/>
              <a:t>Aggregating annotations</a:t>
            </a:r>
          </a:p>
          <a:p>
            <a:r>
              <a:rPr lang="en-US" dirty="0"/>
              <a:t>You can also generate an aggregate on the result of an annotation. When you define an aggregate() clause,</a:t>
            </a:r>
          </a:p>
          <a:p>
            <a:r>
              <a:rPr lang="en-US" dirty="0"/>
              <a:t>the aggregates you provide can reference any alias defined as part of an annotate() clause in the query.</a:t>
            </a:r>
          </a:p>
          <a:p>
            <a:r>
              <a:rPr lang="en-US" dirty="0"/>
              <a:t>For example, if you wanted to calculate the average number of authors per book you first annotate the set</a:t>
            </a:r>
          </a:p>
          <a:p>
            <a:r>
              <a:rPr lang="en-US" dirty="0"/>
              <a:t>of books with the author count, then aggregate that author count, referencing the annotation field:</a:t>
            </a:r>
          </a:p>
          <a:p>
            <a:r>
              <a:rPr lang="en-US" dirty="0">
                <a:latin typeface="Courier New" panose="02070309020205020404" pitchFamily="49" charset="0"/>
                <a:cs typeface="Courier New" panose="02070309020205020404" pitchFamily="49" charset="0"/>
              </a:rPr>
              <a:t>&gt;&gt;&gt; from </a:t>
            </a:r>
            <a:r>
              <a:rPr lang="en-US" dirty="0" err="1">
                <a:latin typeface="Courier New" panose="02070309020205020404" pitchFamily="49" charset="0"/>
                <a:cs typeface="Courier New" panose="02070309020205020404" pitchFamily="49" charset="0"/>
              </a:rPr>
              <a:t>django.db.models</a:t>
            </a:r>
            <a:r>
              <a:rPr lang="en-US" dirty="0">
                <a:latin typeface="Courier New" panose="02070309020205020404" pitchFamily="49" charset="0"/>
                <a:cs typeface="Courier New" panose="02070309020205020404" pitchFamily="49" charset="0"/>
              </a:rPr>
              <a:t> import Avg, Count</a:t>
            </a:r>
          </a:p>
          <a:p>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Book.objects.annotate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num_authors</a:t>
            </a:r>
            <a:r>
              <a:rPr lang="en-US" dirty="0">
                <a:latin typeface="Courier New" panose="02070309020205020404" pitchFamily="49" charset="0"/>
                <a:cs typeface="Courier New" panose="02070309020205020404" pitchFamily="49" charset="0"/>
              </a:rPr>
              <a:t>=Count("authors")).aggregate(Avg("</a:t>
            </a:r>
            <a:r>
              <a:rPr lang="en-US" dirty="0" err="1">
                <a:latin typeface="Courier New" panose="02070309020205020404" pitchFamily="49" charset="0"/>
                <a:cs typeface="Courier New" panose="02070309020205020404" pitchFamily="49" charset="0"/>
              </a:rPr>
              <a:t>num_authors</a:t>
            </a:r>
            <a:r>
              <a:rPr lang="en-US" dirty="0">
                <a:latin typeface="Courier New" panose="02070309020205020404" pitchFamily="49" charset="0"/>
                <a:cs typeface="Courier New" panose="02070309020205020404" pitchFamily="49" charset="0"/>
              </a:rPr>
              <a:t>")) #output {'</a:t>
            </a:r>
            <a:r>
              <a:rPr lang="en-US" dirty="0" err="1">
                <a:latin typeface="Courier New" panose="02070309020205020404" pitchFamily="49" charset="0"/>
                <a:cs typeface="Courier New" panose="02070309020205020404" pitchFamily="49" charset="0"/>
              </a:rPr>
              <a:t>num_authors__avg</a:t>
            </a:r>
            <a:r>
              <a:rPr lang="en-US" dirty="0">
                <a:latin typeface="Courier New" panose="02070309020205020404" pitchFamily="49" charset="0"/>
                <a:cs typeface="Courier New" panose="02070309020205020404" pitchFamily="49" charset="0"/>
              </a:rPr>
              <a:t>': 1.66}</a:t>
            </a:r>
          </a:p>
        </p:txBody>
      </p:sp>
      <p:sp>
        <p:nvSpPr>
          <p:cNvPr id="5" name="TextBox 4">
            <a:extLst>
              <a:ext uri="{FF2B5EF4-FFF2-40B4-BE49-F238E27FC236}">
                <a16:creationId xmlns:a16="http://schemas.microsoft.com/office/drawing/2014/main" id="{F3DA705F-ABB9-34A7-4AA4-97BA20E05BC0}"/>
              </a:ext>
            </a:extLst>
          </p:cNvPr>
          <p:cNvSpPr txBox="1"/>
          <p:nvPr/>
        </p:nvSpPr>
        <p:spPr>
          <a:xfrm>
            <a:off x="312821" y="2594613"/>
            <a:ext cx="11566357" cy="3847207"/>
          </a:xfrm>
          <a:prstGeom prst="rect">
            <a:avLst/>
          </a:prstGeom>
          <a:noFill/>
        </p:spPr>
        <p:txBody>
          <a:bodyPr wrap="square">
            <a:spAutoFit/>
          </a:bodyPr>
          <a:lstStyle/>
          <a:p>
            <a:r>
              <a:rPr lang="en-US" b="1" i="1" dirty="0">
                <a:highlight>
                  <a:srgbClr val="FFFF00"/>
                </a:highlight>
              </a:rPr>
              <a:t>Aggregating on empty </a:t>
            </a:r>
            <a:r>
              <a:rPr lang="en-US" b="1" i="1" dirty="0" err="1">
                <a:highlight>
                  <a:srgbClr val="FFFF00"/>
                </a:highlight>
              </a:rPr>
              <a:t>querysets</a:t>
            </a:r>
            <a:r>
              <a:rPr lang="en-US" b="1" i="1" dirty="0">
                <a:highlight>
                  <a:srgbClr val="FFFF00"/>
                </a:highlight>
              </a:rPr>
              <a:t> or groups</a:t>
            </a:r>
          </a:p>
          <a:p>
            <a:r>
              <a:rPr lang="en-US" sz="1600" dirty="0"/>
              <a:t>When an aggregation is applied to an empty </a:t>
            </a:r>
            <a:r>
              <a:rPr lang="en-US" sz="1600" dirty="0" err="1"/>
              <a:t>queryset</a:t>
            </a:r>
            <a:r>
              <a:rPr lang="en-US" sz="1600" dirty="0"/>
              <a:t> or grouping, the result defaults to its default parameter, typically None. This behavior occurs because aggregate functions return NULL when the executed query returns no rows. You can specify a return value by providing the default argument for most aggregations. However, since Count does not support the default argument, it will always return 0 for empty </a:t>
            </a:r>
            <a:r>
              <a:rPr lang="en-US" sz="1600" dirty="0" err="1"/>
              <a:t>querysets</a:t>
            </a:r>
            <a:r>
              <a:rPr lang="en-US" sz="1600" dirty="0"/>
              <a:t> or groups. For example, assuming that no book contains web in its name, calculating the total price for this book set would return None since there are no matching rows to compute the Sum aggregation on: </a:t>
            </a:r>
          </a:p>
          <a:p>
            <a:r>
              <a:rPr lang="en-US" sz="1600" dirty="0">
                <a:latin typeface="Courier New" panose="02070309020205020404" pitchFamily="49" charset="0"/>
                <a:cs typeface="Courier New" panose="02070309020205020404" pitchFamily="49" charset="0"/>
              </a:rPr>
              <a:t>&gt;&gt;&gt; from </a:t>
            </a:r>
            <a:r>
              <a:rPr lang="en-US" sz="1600" dirty="0" err="1">
                <a:latin typeface="Courier New" panose="02070309020205020404" pitchFamily="49" charset="0"/>
                <a:cs typeface="Courier New" panose="02070309020205020404" pitchFamily="49" charset="0"/>
              </a:rPr>
              <a:t>django.db.models</a:t>
            </a:r>
            <a:r>
              <a:rPr lang="en-US" sz="1600" dirty="0">
                <a:latin typeface="Courier New" panose="02070309020205020404" pitchFamily="49" charset="0"/>
                <a:cs typeface="Courier New" panose="02070309020205020404" pitchFamily="49" charset="0"/>
              </a:rPr>
              <a:t> import Sum</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Book.objects.filter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name__contains</a:t>
            </a:r>
            <a:r>
              <a:rPr lang="en-US" sz="1600" dirty="0">
                <a:latin typeface="Courier New" panose="02070309020205020404" pitchFamily="49" charset="0"/>
                <a:cs typeface="Courier New" panose="02070309020205020404" pitchFamily="49" charset="0"/>
              </a:rPr>
              <a:t>="web").aggregate(Sum("price"))</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price__sum</a:t>
            </a:r>
            <a:r>
              <a:rPr lang="en-US" sz="1600" dirty="0">
                <a:latin typeface="Courier New" panose="02070309020205020404" pitchFamily="49" charset="0"/>
                <a:cs typeface="Courier New" panose="02070309020205020404" pitchFamily="49" charset="0"/>
              </a:rPr>
              <a:t>": None}</a:t>
            </a:r>
          </a:p>
          <a:p>
            <a:r>
              <a:rPr lang="en-US" sz="1600" dirty="0">
                <a:latin typeface="Courier New" panose="02070309020205020404" pitchFamily="49" charset="0"/>
                <a:cs typeface="Courier New" panose="02070309020205020404" pitchFamily="49" charset="0"/>
              </a:rPr>
              <a:t>However, the default argument can be set when calling Sum to return a different default value if no books</a:t>
            </a:r>
          </a:p>
          <a:p>
            <a:r>
              <a:rPr lang="en-US" sz="1600" dirty="0">
                <a:latin typeface="Courier New" panose="02070309020205020404" pitchFamily="49" charset="0"/>
                <a:cs typeface="Courier New" panose="02070309020205020404" pitchFamily="49" charset="0"/>
              </a:rPr>
              <a:t>can be found:</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Book.objects.filter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name__contains</a:t>
            </a:r>
            <a:r>
              <a:rPr lang="en-US" sz="1600" dirty="0">
                <a:latin typeface="Courier New" panose="02070309020205020404" pitchFamily="49" charset="0"/>
                <a:cs typeface="Courier New" panose="02070309020205020404" pitchFamily="49" charset="0"/>
              </a:rPr>
              <a:t>="web").aggregate(Sum("price", default=0))</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price__sum</a:t>
            </a:r>
            <a:r>
              <a:rPr lang="en-US" sz="1600" dirty="0">
                <a:latin typeface="Courier New" panose="02070309020205020404" pitchFamily="49" charset="0"/>
                <a:cs typeface="Courier New" panose="02070309020205020404" pitchFamily="49" charset="0"/>
              </a:rPr>
              <a:t>": Decimal("0")}</a:t>
            </a:r>
          </a:p>
          <a:p>
            <a:r>
              <a:rPr lang="en-US" dirty="0"/>
              <a:t>Under the hood, the default argument is implemented by wrapping the aggregate function with Coalesce.</a:t>
            </a:r>
          </a:p>
        </p:txBody>
      </p:sp>
    </p:spTree>
    <p:extLst>
      <p:ext uri="{BB962C8B-B14F-4D97-AF65-F5344CB8AC3E}">
        <p14:creationId xmlns:p14="http://schemas.microsoft.com/office/powerpoint/2010/main" val="224986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F6A3B45B-4DD2-4B02-1141-125E73BF931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C863635B-6532-470F-BD5C-CF4DB5FDE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FB804C-3CFB-42D1-A7D2-AC6F382D0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2A56FF0-72C9-4F01-8EBB-EEA8D0129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Smiling with hearts face with solid fill with solid fill">
            <a:extLst>
              <a:ext uri="{FF2B5EF4-FFF2-40B4-BE49-F238E27FC236}">
                <a16:creationId xmlns:a16="http://schemas.microsoft.com/office/drawing/2014/main" id="{07280928-2849-D58A-D8B2-70ADCC4E33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3597" y="1123527"/>
            <a:ext cx="4604800" cy="4604800"/>
          </a:xfrm>
          <a:prstGeom prst="rect">
            <a:avLst/>
          </a:prstGeom>
        </p:spPr>
      </p:pic>
    </p:spTree>
    <p:extLst>
      <p:ext uri="{BB962C8B-B14F-4D97-AF65-F5344CB8AC3E}">
        <p14:creationId xmlns:p14="http://schemas.microsoft.com/office/powerpoint/2010/main" val="405647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8F8AE3-22C0-DD3A-CB90-DA4AD64BA851}"/>
              </a:ext>
            </a:extLst>
          </p:cNvPr>
          <p:cNvSpPr txBox="1"/>
          <p:nvPr/>
        </p:nvSpPr>
        <p:spPr>
          <a:xfrm>
            <a:off x="786063" y="1151453"/>
            <a:ext cx="4892842" cy="4555093"/>
          </a:xfrm>
          <a:prstGeom prst="rect">
            <a:avLst/>
          </a:prstGeom>
          <a:noFill/>
        </p:spPr>
        <p:txBody>
          <a:bodyPr wrap="square">
            <a:spAutoFit/>
          </a:bodyPr>
          <a:lstStyle/>
          <a:p>
            <a:r>
              <a:rPr lang="en-US" sz="2000" b="1" i="1" dirty="0">
                <a:highlight>
                  <a:srgbClr val="FFFF00"/>
                </a:highlight>
              </a:rPr>
              <a:t>Aggregation</a:t>
            </a:r>
          </a:p>
          <a:p>
            <a:r>
              <a:rPr lang="en-US" dirty="0"/>
              <a:t>The topic guide on Django’s database-abstraction API described the way that you can use Django queries</a:t>
            </a:r>
          </a:p>
          <a:p>
            <a:r>
              <a:rPr lang="en-US" dirty="0"/>
              <a:t>that create, retrieve, update and delete individual objects. However, sometimes you will need to retrieve</a:t>
            </a:r>
          </a:p>
          <a:p>
            <a:r>
              <a:rPr lang="en-US" dirty="0"/>
              <a:t>values that are derived by summarizing or aggregating a collection of objects. This topic guide describes the</a:t>
            </a:r>
          </a:p>
          <a:p>
            <a:r>
              <a:rPr lang="en-US" dirty="0"/>
              <a:t>ways that aggregate values can be generated and returned using Django queries.</a:t>
            </a:r>
          </a:p>
          <a:p>
            <a:r>
              <a:rPr lang="en-US" dirty="0"/>
              <a:t>Throughout this guide, we’ll refer to the following models. These models are used to track the inventory for</a:t>
            </a:r>
          </a:p>
          <a:p>
            <a:r>
              <a:rPr lang="en-US" dirty="0"/>
              <a:t>a series of online bookstores:</a:t>
            </a:r>
          </a:p>
        </p:txBody>
      </p:sp>
      <p:pic>
        <p:nvPicPr>
          <p:cNvPr id="6" name="Picture 5">
            <a:extLst>
              <a:ext uri="{FF2B5EF4-FFF2-40B4-BE49-F238E27FC236}">
                <a16:creationId xmlns:a16="http://schemas.microsoft.com/office/drawing/2014/main" id="{0BEEF33F-447C-28C2-F16A-5CBC0F73FCDC}"/>
              </a:ext>
            </a:extLst>
          </p:cNvPr>
          <p:cNvPicPr>
            <a:picLocks noChangeAspect="1"/>
          </p:cNvPicPr>
          <p:nvPr/>
        </p:nvPicPr>
        <p:blipFill>
          <a:blip r:embed="rId2"/>
          <a:stretch>
            <a:fillRect/>
          </a:stretch>
        </p:blipFill>
        <p:spPr>
          <a:xfrm>
            <a:off x="5678905" y="-19109"/>
            <a:ext cx="6513095" cy="6896218"/>
          </a:xfrm>
          <a:prstGeom prst="rect">
            <a:avLst/>
          </a:prstGeom>
        </p:spPr>
      </p:pic>
    </p:spTree>
    <p:extLst>
      <p:ext uri="{BB962C8B-B14F-4D97-AF65-F5344CB8AC3E}">
        <p14:creationId xmlns:p14="http://schemas.microsoft.com/office/powerpoint/2010/main" val="163119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8C9B25-03BB-3A44-DB9F-3BAEBB971B35}"/>
              </a:ext>
            </a:extLst>
          </p:cNvPr>
          <p:cNvSpPr txBox="1"/>
          <p:nvPr/>
        </p:nvSpPr>
        <p:spPr>
          <a:xfrm>
            <a:off x="304801" y="204538"/>
            <a:ext cx="11662610" cy="6388767"/>
          </a:xfrm>
          <a:prstGeom prst="rect">
            <a:avLst/>
          </a:prstGeom>
          <a:noFill/>
        </p:spPr>
        <p:txBody>
          <a:bodyPr wrap="square" numCol="3" spcCol="457200">
            <a:spAutoFit/>
          </a:bodyPr>
          <a:lstStyle/>
          <a:p>
            <a:r>
              <a:rPr lang="en-US" sz="1400" dirty="0">
                <a:latin typeface="Courier New" panose="02070309020205020404" pitchFamily="49" charset="0"/>
                <a:cs typeface="Courier New" panose="02070309020205020404" pitchFamily="49" charset="0"/>
              </a:rPr>
              <a:t># Total number of books.</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Book.objects.count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2452</a:t>
            </a:r>
          </a:p>
          <a:p>
            <a:r>
              <a:rPr lang="en-US" sz="1400" dirty="0">
                <a:latin typeface="Courier New" panose="02070309020205020404" pitchFamily="49" charset="0"/>
                <a:cs typeface="Courier New" panose="02070309020205020404" pitchFamily="49" charset="0"/>
              </a:rPr>
              <a:t># Total number of books with publisher=</a:t>
            </a:r>
            <a:r>
              <a:rPr lang="en-US" sz="1400" dirty="0" err="1">
                <a:latin typeface="Courier New" panose="02070309020205020404" pitchFamily="49" charset="0"/>
                <a:cs typeface="Courier New" panose="02070309020205020404" pitchFamily="49" charset="0"/>
              </a:rPr>
              <a:t>BaloneyPress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Book.objects.filter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publisher__name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BaloneyPress</a:t>
            </a:r>
            <a:r>
              <a:rPr lang="en-US" sz="1400" dirty="0">
                <a:latin typeface="Courier New" panose="02070309020205020404" pitchFamily="49" charset="0"/>
                <a:cs typeface="Courier New" panose="02070309020205020404" pitchFamily="49" charset="0"/>
              </a:rPr>
              <a:t>").count()</a:t>
            </a:r>
          </a:p>
          <a:p>
            <a:r>
              <a:rPr lang="en-US" sz="1400" dirty="0">
                <a:latin typeface="Courier New" panose="02070309020205020404" pitchFamily="49" charset="0"/>
                <a:cs typeface="Courier New" panose="02070309020205020404" pitchFamily="49" charset="0"/>
              </a:rPr>
              <a:t>73</a:t>
            </a:r>
          </a:p>
          <a:p>
            <a:r>
              <a:rPr lang="en-US" sz="1400" dirty="0">
                <a:latin typeface="Courier New" panose="02070309020205020404" pitchFamily="49" charset="0"/>
                <a:cs typeface="Courier New" panose="02070309020205020404" pitchFamily="49" charset="0"/>
              </a:rPr>
              <a:t># Average price across all books, provide default to be returned instead</a:t>
            </a:r>
          </a:p>
          <a:p>
            <a:r>
              <a:rPr lang="en-US" sz="1400" dirty="0">
                <a:latin typeface="Courier New" panose="02070309020205020404" pitchFamily="49" charset="0"/>
                <a:cs typeface="Courier New" panose="02070309020205020404" pitchFamily="49" charset="0"/>
              </a:rPr>
              <a:t># of None if no books exist.</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Avg</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Book.objects.aggregate</a:t>
            </a:r>
            <a:r>
              <a:rPr lang="en-US" sz="1400" dirty="0">
                <a:latin typeface="Courier New" panose="02070309020205020404" pitchFamily="49" charset="0"/>
                <a:cs typeface="Courier New" panose="02070309020205020404" pitchFamily="49" charset="0"/>
              </a:rPr>
              <a:t>(Avg("price", default=0))</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price__avg</a:t>
            </a:r>
            <a:r>
              <a:rPr lang="en-US" sz="1400" dirty="0">
                <a:latin typeface="Courier New" panose="02070309020205020404" pitchFamily="49" charset="0"/>
                <a:cs typeface="Courier New" panose="02070309020205020404" pitchFamily="49" charset="0"/>
              </a:rPr>
              <a:t>': 34.35}</a:t>
            </a:r>
          </a:p>
          <a:p>
            <a:r>
              <a:rPr lang="en-US" sz="1400" dirty="0">
                <a:latin typeface="Courier New" panose="02070309020205020404" pitchFamily="49" charset="0"/>
                <a:cs typeface="Courier New" panose="02070309020205020404" pitchFamily="49" charset="0"/>
              </a:rPr>
              <a:t># Max price across all books, provide default to be returned instead of</a:t>
            </a:r>
          </a:p>
          <a:p>
            <a:r>
              <a:rPr lang="en-US" sz="1400" dirty="0">
                <a:latin typeface="Courier New" panose="02070309020205020404" pitchFamily="49" charset="0"/>
                <a:cs typeface="Courier New" panose="02070309020205020404" pitchFamily="49" charset="0"/>
              </a:rPr>
              <a:t># None if no books exist.</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Max</a:t>
            </a: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Book.objects.aggregate</a:t>
            </a:r>
            <a:r>
              <a:rPr lang="en-US" sz="1400" dirty="0">
                <a:latin typeface="Courier New" panose="02070309020205020404" pitchFamily="49" charset="0"/>
                <a:cs typeface="Courier New" panose="02070309020205020404" pitchFamily="49" charset="0"/>
              </a:rPr>
              <a:t>(Max("price", default=0))</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price__max</a:t>
            </a:r>
            <a:r>
              <a:rPr lang="en-US" sz="1400" dirty="0">
                <a:latin typeface="Courier New" panose="02070309020205020404" pitchFamily="49" charset="0"/>
                <a:cs typeface="Courier New" panose="02070309020205020404" pitchFamily="49" charset="0"/>
              </a:rPr>
              <a:t>': Decimal('81.20')}</a:t>
            </a:r>
          </a:p>
          <a:p>
            <a:r>
              <a:rPr lang="en-US" sz="1400" dirty="0">
                <a:latin typeface="Courier New" panose="02070309020205020404" pitchFamily="49" charset="0"/>
                <a:cs typeface="Courier New" panose="02070309020205020404" pitchFamily="49" charset="0"/>
              </a:rPr>
              <a:t># Difference between the highest priced book and the average price of all books.</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a:t>
            </a:r>
            <a:r>
              <a:rPr lang="en-US" sz="1400" dirty="0" err="1">
                <a:latin typeface="Courier New" panose="02070309020205020404" pitchFamily="49" charset="0"/>
                <a:cs typeface="Courier New" panose="02070309020205020404" pitchFamily="49" charset="0"/>
              </a:rPr>
              <a:t>FloatField</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Book.objects.aggregate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price_diff</a:t>
            </a:r>
            <a:r>
              <a:rPr lang="en-US" sz="1400" dirty="0">
                <a:latin typeface="Courier New" panose="02070309020205020404" pitchFamily="49" charset="0"/>
                <a:cs typeface="Courier New" panose="02070309020205020404" pitchFamily="49" charset="0"/>
              </a:rPr>
              <a:t>=Max("price", </a:t>
            </a:r>
            <a:r>
              <a:rPr lang="en-US" sz="1400" dirty="0" err="1">
                <a:latin typeface="Courier New" panose="02070309020205020404" pitchFamily="49" charset="0"/>
                <a:cs typeface="Courier New" panose="02070309020205020404" pitchFamily="49" charset="0"/>
              </a:rPr>
              <a:t>output_field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FloatField</a:t>
            </a:r>
            <a:r>
              <a:rPr lang="en-US" sz="1400" dirty="0">
                <a:latin typeface="Courier New" panose="02070309020205020404" pitchFamily="49" charset="0"/>
                <a:cs typeface="Courier New" panose="02070309020205020404" pitchFamily="49" charset="0"/>
              </a:rPr>
              <a:t>()) - Avg("price")</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price_diff</a:t>
            </a:r>
            <a:r>
              <a:rPr lang="en-US" sz="1400" dirty="0">
                <a:latin typeface="Courier New" panose="02070309020205020404" pitchFamily="49" charset="0"/>
                <a:cs typeface="Courier New" panose="02070309020205020404" pitchFamily="49" charset="0"/>
              </a:rPr>
              <a:t>': 46.85}</a:t>
            </a:r>
          </a:p>
          <a:p>
            <a:r>
              <a:rPr lang="en-US" sz="1400" dirty="0">
                <a:latin typeface="Courier New" panose="02070309020205020404" pitchFamily="49" charset="0"/>
                <a:cs typeface="Courier New" panose="02070309020205020404" pitchFamily="49" charset="0"/>
              </a:rPr>
              <a:t># All the following queries involve traversing the Book&lt;-&gt;Publisher</a:t>
            </a:r>
          </a:p>
          <a:p>
            <a:r>
              <a:rPr lang="en-US" sz="1400" dirty="0">
                <a:latin typeface="Courier New" panose="02070309020205020404" pitchFamily="49" charset="0"/>
                <a:cs typeface="Courier New" panose="02070309020205020404" pitchFamily="49" charset="0"/>
              </a:rPr>
              <a:t># foreign key relationship backwards.</a:t>
            </a:r>
          </a:p>
          <a:p>
            <a:r>
              <a:rPr lang="en-US" sz="1400" dirty="0">
                <a:latin typeface="Courier New" panose="02070309020205020404" pitchFamily="49" charset="0"/>
                <a:cs typeface="Courier New" panose="02070309020205020404" pitchFamily="49" charset="0"/>
              </a:rPr>
              <a:t># Each publisher, each with a count of books as a "</a:t>
            </a:r>
            <a:r>
              <a:rPr lang="en-US" sz="1400" dirty="0" err="1">
                <a:latin typeface="Courier New" panose="02070309020205020404" pitchFamily="49" charset="0"/>
                <a:cs typeface="Courier New" panose="02070309020205020404" pitchFamily="49" charset="0"/>
              </a:rPr>
              <a:t>num_books</a:t>
            </a:r>
            <a:r>
              <a:rPr lang="en-US" sz="1400" dirty="0">
                <a:latin typeface="Courier New" panose="02070309020205020404" pitchFamily="49" charset="0"/>
                <a:cs typeface="Courier New" panose="02070309020205020404" pitchFamily="49" charset="0"/>
              </a:rPr>
              <a:t>" attribute.</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Count</a:t>
            </a:r>
          </a:p>
          <a:p>
            <a:r>
              <a:rPr lang="en-US" sz="1400" dirty="0">
                <a:latin typeface="Courier New" panose="02070309020205020404" pitchFamily="49" charset="0"/>
                <a:cs typeface="Courier New" panose="02070309020205020404" pitchFamily="49" charset="0"/>
              </a:rPr>
              <a:t>&gt;&gt;&gt; pubs = </a:t>
            </a:r>
            <a:r>
              <a:rPr lang="en-US" sz="1400" dirty="0" err="1">
                <a:latin typeface="Courier New" panose="02070309020205020404" pitchFamily="49" charset="0"/>
                <a:cs typeface="Courier New" panose="02070309020205020404" pitchFamily="49" charset="0"/>
              </a:rPr>
              <a:t>Publisher.objects.annotate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num_books</a:t>
            </a:r>
            <a:r>
              <a:rPr lang="en-US" sz="1400" dirty="0">
                <a:latin typeface="Courier New" panose="02070309020205020404" pitchFamily="49" charset="0"/>
                <a:cs typeface="Courier New" panose="02070309020205020404" pitchFamily="49" charset="0"/>
              </a:rPr>
              <a:t>=Count("book"))</a:t>
            </a:r>
          </a:p>
          <a:p>
            <a:r>
              <a:rPr lang="en-US" sz="1400" dirty="0">
                <a:latin typeface="Courier New" panose="02070309020205020404" pitchFamily="49" charset="0"/>
                <a:cs typeface="Courier New" panose="02070309020205020404" pitchFamily="49" charset="0"/>
              </a:rPr>
              <a:t>&gt;&gt;&gt; pubs</a:t>
            </a: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QuerySet</a:t>
            </a:r>
            <a:r>
              <a:rPr lang="en-US" sz="1400" dirty="0">
                <a:latin typeface="Courier New" panose="02070309020205020404" pitchFamily="49" charset="0"/>
                <a:cs typeface="Courier New" panose="02070309020205020404" pitchFamily="49" charset="0"/>
              </a:rPr>
              <a:t> [&lt;Publisher: </a:t>
            </a:r>
            <a:r>
              <a:rPr lang="en-US" sz="1400" dirty="0" err="1">
                <a:latin typeface="Courier New" panose="02070309020205020404" pitchFamily="49" charset="0"/>
                <a:cs typeface="Courier New" panose="02070309020205020404" pitchFamily="49" charset="0"/>
              </a:rPr>
              <a:t>BaloneyPress</a:t>
            </a:r>
            <a:r>
              <a:rPr lang="en-US" sz="1400" dirty="0">
                <a:latin typeface="Courier New" panose="02070309020205020404" pitchFamily="49" charset="0"/>
                <a:cs typeface="Courier New" panose="02070309020205020404" pitchFamily="49" charset="0"/>
              </a:rPr>
              <a:t>&gt;, &lt;Publisher: </a:t>
            </a:r>
            <a:r>
              <a:rPr lang="en-US" sz="1400" dirty="0" err="1">
                <a:latin typeface="Courier New" panose="02070309020205020404" pitchFamily="49" charset="0"/>
                <a:cs typeface="Courier New" panose="02070309020205020404" pitchFamily="49" charset="0"/>
              </a:rPr>
              <a:t>SalamiPress</a:t>
            </a:r>
            <a:r>
              <a:rPr lang="en-US" sz="1400" dirty="0">
                <a:latin typeface="Courier New" panose="02070309020205020404" pitchFamily="49" charset="0"/>
                <a:cs typeface="Courier New" panose="02070309020205020404" pitchFamily="49" charset="0"/>
              </a:rPr>
              <a:t>&gt;, ...]&gt;</a:t>
            </a:r>
          </a:p>
          <a:p>
            <a:r>
              <a:rPr lang="en-US" sz="1400" dirty="0">
                <a:latin typeface="Courier New" panose="02070309020205020404" pitchFamily="49" charset="0"/>
                <a:cs typeface="Courier New" panose="02070309020205020404" pitchFamily="49" charset="0"/>
              </a:rPr>
              <a:t>&gt;&gt;&gt; pubs[0].</a:t>
            </a:r>
            <a:r>
              <a:rPr lang="en-US" sz="1400" dirty="0" err="1">
                <a:latin typeface="Courier New" panose="02070309020205020404" pitchFamily="49" charset="0"/>
                <a:cs typeface="Courier New" panose="02070309020205020404" pitchFamily="49" charset="0"/>
              </a:rPr>
              <a:t>num_books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73</a:t>
            </a:r>
          </a:p>
          <a:p>
            <a:r>
              <a:rPr lang="en-US" sz="1400" dirty="0">
                <a:latin typeface="Courier New" panose="02070309020205020404" pitchFamily="49" charset="0"/>
                <a:cs typeface="Courier New" panose="02070309020205020404" pitchFamily="49" charset="0"/>
              </a:rPr>
              <a:t># Each publisher, with a separate count of books with a rating above and below 5</a:t>
            </a:r>
          </a:p>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Q</a:t>
            </a:r>
          </a:p>
          <a:p>
            <a:r>
              <a:rPr lang="en-US" sz="1400" dirty="0">
                <a:latin typeface="Courier New" panose="02070309020205020404" pitchFamily="49" charset="0"/>
                <a:cs typeface="Courier New" panose="02070309020205020404" pitchFamily="49" charset="0"/>
              </a:rPr>
              <a:t>&gt;&gt;&gt; above_5 = Count("book", filter=Q(book__rating__</a:t>
            </a:r>
            <a:r>
              <a:rPr lang="en-US" sz="1400" dirty="0" err="1">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=5))</a:t>
            </a:r>
          </a:p>
          <a:p>
            <a:r>
              <a:rPr lang="en-US" sz="1400" dirty="0">
                <a:latin typeface="Courier New" panose="02070309020205020404" pitchFamily="49" charset="0"/>
                <a:cs typeface="Courier New" panose="02070309020205020404" pitchFamily="49" charset="0"/>
              </a:rPr>
              <a:t>&gt;&gt;&gt; below_5 = Count("book", filter=Q(book__rating__</a:t>
            </a:r>
            <a:r>
              <a:rPr lang="en-US" sz="1400" dirty="0" err="1">
                <a:latin typeface="Courier New" panose="02070309020205020404" pitchFamily="49" charset="0"/>
                <a:cs typeface="Courier New" panose="02070309020205020404" pitchFamily="49" charset="0"/>
              </a:rPr>
              <a:t>lte</a:t>
            </a:r>
            <a:r>
              <a:rPr lang="en-US" sz="1400" dirty="0">
                <a:latin typeface="Courier New" panose="02070309020205020404" pitchFamily="49" charset="0"/>
                <a:cs typeface="Courier New" panose="02070309020205020404" pitchFamily="49" charset="0"/>
              </a:rPr>
              <a:t>=5))</a:t>
            </a:r>
          </a:p>
          <a:p>
            <a:r>
              <a:rPr lang="en-US" sz="1400" dirty="0">
                <a:latin typeface="Courier New" panose="02070309020205020404" pitchFamily="49" charset="0"/>
                <a:cs typeface="Courier New" panose="02070309020205020404" pitchFamily="49" charset="0"/>
              </a:rPr>
              <a:t>&gt;&gt;&gt; pubs = </a:t>
            </a:r>
            <a:r>
              <a:rPr lang="en-US" sz="1400" dirty="0" err="1">
                <a:latin typeface="Courier New" panose="02070309020205020404" pitchFamily="49" charset="0"/>
                <a:cs typeface="Courier New" panose="02070309020205020404" pitchFamily="49" charset="0"/>
              </a:rPr>
              <a:t>Publisher.objects.annotate</a:t>
            </a:r>
            <a:r>
              <a:rPr lang="en-US" sz="1400" dirty="0">
                <a:latin typeface="Courier New" panose="02070309020205020404" pitchFamily="49" charset="0"/>
                <a:cs typeface="Courier New" panose="02070309020205020404" pitchFamily="49" charset="0"/>
              </a:rPr>
              <a:t>(below_5=below_5).annotate(above_5=above_5)</a:t>
            </a:r>
          </a:p>
          <a:p>
            <a:r>
              <a:rPr lang="en-US" sz="1400" dirty="0">
                <a:latin typeface="Courier New" panose="02070309020205020404" pitchFamily="49" charset="0"/>
                <a:cs typeface="Courier New" panose="02070309020205020404" pitchFamily="49" charset="0"/>
              </a:rPr>
              <a:t>&gt;&gt;&gt; pubs[0].above_5</a:t>
            </a:r>
          </a:p>
          <a:p>
            <a:r>
              <a:rPr lang="en-US" sz="1400" dirty="0">
                <a:latin typeface="Courier New" panose="02070309020205020404" pitchFamily="49" charset="0"/>
                <a:cs typeface="Courier New" panose="02070309020205020404" pitchFamily="49" charset="0"/>
              </a:rPr>
              <a:t>23</a:t>
            </a:r>
          </a:p>
          <a:p>
            <a:r>
              <a:rPr lang="en-US" sz="1400" dirty="0">
                <a:latin typeface="Courier New" panose="02070309020205020404" pitchFamily="49" charset="0"/>
                <a:cs typeface="Courier New" panose="02070309020205020404" pitchFamily="49" charset="0"/>
              </a:rPr>
              <a:t>&gt;&gt;&gt; pubs[0].below_5</a:t>
            </a:r>
          </a:p>
          <a:p>
            <a:r>
              <a:rPr lang="en-US" sz="1400" dirty="0">
                <a:latin typeface="Courier New" panose="02070309020205020404" pitchFamily="49" charset="0"/>
                <a:cs typeface="Courier New" panose="02070309020205020404" pitchFamily="49" charset="0"/>
              </a:rPr>
              <a:t>12</a:t>
            </a:r>
          </a:p>
          <a:p>
            <a:r>
              <a:rPr lang="en-US" sz="1400" dirty="0">
                <a:latin typeface="Courier New" panose="02070309020205020404" pitchFamily="49" charset="0"/>
                <a:cs typeface="Courier New" panose="02070309020205020404" pitchFamily="49" charset="0"/>
              </a:rPr>
              <a:t># The top 5 publishers, in order by number of books.</a:t>
            </a:r>
          </a:p>
          <a:p>
            <a:r>
              <a:rPr lang="en-US" sz="1400" dirty="0">
                <a:latin typeface="Courier New" panose="02070309020205020404" pitchFamily="49" charset="0"/>
                <a:cs typeface="Courier New" panose="02070309020205020404" pitchFamily="49" charset="0"/>
              </a:rPr>
              <a:t>&gt;&gt;&gt; pubs = </a:t>
            </a:r>
            <a:r>
              <a:rPr lang="en-US" sz="1400" dirty="0" err="1">
                <a:latin typeface="Courier New" panose="02070309020205020404" pitchFamily="49" charset="0"/>
                <a:cs typeface="Courier New" panose="02070309020205020404" pitchFamily="49" charset="0"/>
              </a:rPr>
              <a:t>Publisher.objects.annotate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num_books</a:t>
            </a:r>
            <a:r>
              <a:rPr lang="en-US" sz="1400" dirty="0">
                <a:latin typeface="Courier New" panose="02070309020205020404" pitchFamily="49" charset="0"/>
                <a:cs typeface="Courier New" panose="02070309020205020404" pitchFamily="49" charset="0"/>
              </a:rPr>
              <a:t>=Count("book")).</a:t>
            </a:r>
            <a:r>
              <a:rPr lang="en-US" sz="1400" dirty="0" err="1">
                <a:latin typeface="Courier New" panose="02070309020205020404" pitchFamily="49" charset="0"/>
                <a:cs typeface="Courier New" panose="02070309020205020404" pitchFamily="49" charset="0"/>
              </a:rPr>
              <a:t>order_by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num_books</a:t>
            </a:r>
            <a:r>
              <a:rPr lang="en-US" sz="1400" dirty="0">
                <a:latin typeface="Courier New" panose="02070309020205020404" pitchFamily="49" charset="0"/>
                <a:cs typeface="Courier New" panose="02070309020205020404" pitchFamily="49" charset="0"/>
              </a:rPr>
              <a:t>")[:5]</a:t>
            </a:r>
          </a:p>
          <a:p>
            <a:r>
              <a:rPr lang="en-US" sz="1400" dirty="0">
                <a:latin typeface="Courier New" panose="02070309020205020404" pitchFamily="49" charset="0"/>
                <a:cs typeface="Courier New" panose="02070309020205020404" pitchFamily="49" charset="0"/>
              </a:rPr>
              <a:t>&gt;&gt;&gt; pubs[0].</a:t>
            </a:r>
            <a:r>
              <a:rPr lang="en-US" sz="1400" dirty="0" err="1">
                <a:latin typeface="Courier New" panose="02070309020205020404" pitchFamily="49" charset="0"/>
                <a:cs typeface="Courier New" panose="02070309020205020404" pitchFamily="49" charset="0"/>
              </a:rPr>
              <a:t>num_books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1323</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692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D52B6-7555-046D-E5CE-052B380E17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88C220C-E089-4A2A-2E4F-0218AE8A7410}"/>
              </a:ext>
            </a:extLst>
          </p:cNvPr>
          <p:cNvSpPr txBox="1"/>
          <p:nvPr/>
        </p:nvSpPr>
        <p:spPr>
          <a:xfrm>
            <a:off x="192505" y="405064"/>
            <a:ext cx="11806990" cy="6247864"/>
          </a:xfrm>
          <a:prstGeom prst="rect">
            <a:avLst/>
          </a:prstGeom>
          <a:noFill/>
        </p:spPr>
        <p:txBody>
          <a:bodyPr wrap="square" numCol="3" spcCol="457200">
            <a:spAutoFit/>
          </a:bodyPr>
          <a:lstStyle/>
          <a:p>
            <a:r>
              <a:rPr lang="en-US" b="1" dirty="0">
                <a:highlight>
                  <a:srgbClr val="FFFF00"/>
                </a:highlight>
              </a:rPr>
              <a:t>Generating aggregates over a </a:t>
            </a:r>
            <a:r>
              <a:rPr lang="en-US" b="1" dirty="0" err="1">
                <a:highlight>
                  <a:srgbClr val="FFFF00"/>
                </a:highlight>
              </a:rPr>
              <a:t>QuerySet</a:t>
            </a:r>
            <a:endParaRPr lang="en-US" b="1" dirty="0">
              <a:highlight>
                <a:srgbClr val="FFFF00"/>
              </a:highlight>
            </a:endParaRPr>
          </a:p>
          <a:p>
            <a:r>
              <a:rPr lang="en-US" sz="1600" dirty="0"/>
              <a:t>Django provides two ways to generate aggregates. The first way is to generate summary values over an</a:t>
            </a:r>
          </a:p>
          <a:p>
            <a:r>
              <a:rPr lang="en-US" sz="1600" dirty="0"/>
              <a:t>entire </a:t>
            </a:r>
            <a:r>
              <a:rPr lang="en-US" sz="1600" dirty="0" err="1"/>
              <a:t>QuerySet</a:t>
            </a:r>
            <a:r>
              <a:rPr lang="en-US" sz="1600" dirty="0"/>
              <a:t>. For example, say you wanted to calculate the average price of all books available for sale.</a:t>
            </a:r>
          </a:p>
          <a:p>
            <a:r>
              <a:rPr lang="en-US" sz="1600" dirty="0"/>
              <a:t>Django’s query syntax provides a means for describing the set of all books:</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Book.objects.all</a:t>
            </a:r>
            <a:r>
              <a:rPr lang="en-US" sz="1600" dirty="0">
                <a:latin typeface="Courier New" panose="02070309020205020404" pitchFamily="49" charset="0"/>
                <a:cs typeface="Courier New" panose="02070309020205020404" pitchFamily="49" charset="0"/>
              </a:rPr>
              <a:t>()</a:t>
            </a:r>
          </a:p>
          <a:p>
            <a:r>
              <a:rPr lang="en-US" sz="1600" dirty="0"/>
              <a:t>What we need is a way to calculate summary values over the objects that belong to this </a:t>
            </a:r>
            <a:r>
              <a:rPr lang="en-US" sz="1600" dirty="0" err="1"/>
              <a:t>QuerySet</a:t>
            </a:r>
            <a:r>
              <a:rPr lang="en-US" sz="1600" dirty="0"/>
              <a:t>. This is</a:t>
            </a:r>
          </a:p>
          <a:p>
            <a:r>
              <a:rPr lang="en-US" sz="1600" dirty="0"/>
              <a:t>done by appending an aggregate() clause onto the </a:t>
            </a:r>
            <a:r>
              <a:rPr lang="en-US" sz="1600" dirty="0" err="1"/>
              <a:t>QuerySet</a:t>
            </a:r>
            <a:r>
              <a:rPr lang="en-US" sz="1600" dirty="0"/>
              <a:t>:</a:t>
            </a:r>
          </a:p>
          <a:p>
            <a:endParaRPr lang="en-US" sz="1600" dirty="0"/>
          </a:p>
          <a:p>
            <a:r>
              <a:rPr lang="en-US" sz="1600" dirty="0">
                <a:latin typeface="Courier New" panose="02070309020205020404" pitchFamily="49" charset="0"/>
                <a:cs typeface="Courier New" panose="02070309020205020404" pitchFamily="49" charset="0"/>
              </a:rPr>
              <a:t>&gt;&gt;&gt; from </a:t>
            </a:r>
            <a:r>
              <a:rPr lang="en-US" sz="1600" dirty="0" err="1">
                <a:latin typeface="Courier New" panose="02070309020205020404" pitchFamily="49" charset="0"/>
                <a:cs typeface="Courier New" panose="02070309020205020404" pitchFamily="49" charset="0"/>
              </a:rPr>
              <a:t>django.db.models</a:t>
            </a:r>
            <a:r>
              <a:rPr lang="en-US" sz="1600" dirty="0">
                <a:latin typeface="Courier New" panose="02070309020205020404" pitchFamily="49" charset="0"/>
                <a:cs typeface="Courier New" panose="02070309020205020404" pitchFamily="49" charset="0"/>
              </a:rPr>
              <a:t> import Avg</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Book.objects.all</a:t>
            </a:r>
            <a:r>
              <a:rPr lang="en-US" sz="1600" dirty="0">
                <a:latin typeface="Courier New" panose="02070309020205020404" pitchFamily="49" charset="0"/>
                <a:cs typeface="Courier New" panose="02070309020205020404" pitchFamily="49" charset="0"/>
              </a:rPr>
              <a:t>().aggregate(Avg("price"))</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price__avg</a:t>
            </a:r>
            <a:r>
              <a:rPr lang="en-US" sz="1600" dirty="0">
                <a:latin typeface="Courier New" panose="02070309020205020404" pitchFamily="49" charset="0"/>
                <a:cs typeface="Courier New" panose="02070309020205020404" pitchFamily="49" charset="0"/>
              </a:rPr>
              <a:t>': 34.35}</a:t>
            </a:r>
          </a:p>
          <a:p>
            <a:r>
              <a:rPr lang="en-US" sz="1600" dirty="0"/>
              <a:t>The all() is redundant in this example, so this could be simplified to:</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Book.objects.aggregate</a:t>
            </a:r>
            <a:r>
              <a:rPr lang="en-US" sz="1600" dirty="0">
                <a:latin typeface="Courier New" panose="02070309020205020404" pitchFamily="49" charset="0"/>
                <a:cs typeface="Courier New" panose="02070309020205020404" pitchFamily="49" charset="0"/>
              </a:rPr>
              <a:t>(Avg("price"))</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price__avg</a:t>
            </a:r>
            <a:r>
              <a:rPr lang="en-US" sz="1600" dirty="0">
                <a:latin typeface="Courier New" panose="02070309020205020404" pitchFamily="49" charset="0"/>
                <a:cs typeface="Courier New" panose="02070309020205020404" pitchFamily="49" charset="0"/>
              </a:rPr>
              <a:t>': 34.35}</a:t>
            </a:r>
          </a:p>
          <a:p>
            <a:endParaRPr lang="en-US" sz="1600" dirty="0">
              <a:latin typeface="Courier New" panose="02070309020205020404" pitchFamily="49" charset="0"/>
              <a:cs typeface="Courier New" panose="02070309020205020404" pitchFamily="49" charset="0"/>
            </a:endParaRPr>
          </a:p>
          <a:p>
            <a:r>
              <a:rPr lang="en-US" sz="1600" dirty="0"/>
              <a:t>The argument to the aggregate() clause describes the aggregate value that we want to compute - in this</a:t>
            </a:r>
          </a:p>
          <a:p>
            <a:r>
              <a:rPr lang="en-US" sz="1600" dirty="0"/>
              <a:t>case, the average of the price field on the Book model. A list of the aggregate functions that are available</a:t>
            </a:r>
          </a:p>
          <a:p>
            <a:r>
              <a:rPr lang="en-US" sz="1600" dirty="0"/>
              <a:t>can be found in the </a:t>
            </a:r>
            <a:r>
              <a:rPr lang="en-US" sz="1600" dirty="0" err="1"/>
              <a:t>QuerySet</a:t>
            </a:r>
            <a:r>
              <a:rPr lang="en-US" sz="1600" dirty="0"/>
              <a:t> reference.</a:t>
            </a:r>
          </a:p>
          <a:p>
            <a:r>
              <a:rPr lang="en-US" sz="1600" dirty="0"/>
              <a:t>aggregate() is a terminal clause for a </a:t>
            </a:r>
            <a:r>
              <a:rPr lang="en-US" sz="1600" dirty="0" err="1"/>
              <a:t>QuerySet</a:t>
            </a:r>
            <a:r>
              <a:rPr lang="en-US" sz="1600" dirty="0"/>
              <a:t> that, when invoked, returns a dictionary of name-value</a:t>
            </a:r>
          </a:p>
          <a:p>
            <a:r>
              <a:rPr lang="en-US" sz="1600" dirty="0"/>
              <a:t>pairs. The name is an identifier for the aggregate value; the value is the computed aggregate. The name is</a:t>
            </a:r>
          </a:p>
          <a:p>
            <a:r>
              <a:rPr lang="en-US" sz="1600" dirty="0"/>
              <a:t>automatically generated from the name of the field and the aggregate function. If you want to manually</a:t>
            </a:r>
          </a:p>
          <a:p>
            <a:r>
              <a:rPr lang="en-US" sz="1600" dirty="0"/>
              <a:t>specify a name for the aggregate value, you can do so by providing that name when you specify the aggregate</a:t>
            </a:r>
          </a:p>
          <a:p>
            <a:r>
              <a:rPr lang="en-US" sz="1600" dirty="0"/>
              <a:t>clause:</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Book.objects.aggregate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average_price</a:t>
            </a:r>
            <a:r>
              <a:rPr lang="en-US" sz="1600" dirty="0">
                <a:latin typeface="Courier New" panose="02070309020205020404" pitchFamily="49" charset="0"/>
                <a:cs typeface="Courier New" panose="02070309020205020404" pitchFamily="49" charset="0"/>
              </a:rPr>
              <a:t>=Avg("price"))</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average_price</a:t>
            </a:r>
            <a:r>
              <a:rPr lang="en-US" sz="1600" dirty="0">
                <a:latin typeface="Courier New" panose="02070309020205020404" pitchFamily="49" charset="0"/>
                <a:cs typeface="Courier New" panose="02070309020205020404" pitchFamily="49" charset="0"/>
              </a:rPr>
              <a:t>': 34.35}</a:t>
            </a:r>
          </a:p>
          <a:p>
            <a:endParaRPr lang="en-US" sz="1600" dirty="0">
              <a:latin typeface="Courier New" panose="02070309020205020404" pitchFamily="49" charset="0"/>
              <a:cs typeface="Courier New" panose="02070309020205020404" pitchFamily="49" charset="0"/>
            </a:endParaRPr>
          </a:p>
          <a:p>
            <a:r>
              <a:rPr lang="en-US" sz="1600" dirty="0"/>
              <a:t>If you want to generate more than one aggregate, you add another argument to the aggregate() clause. So,</a:t>
            </a:r>
          </a:p>
          <a:p>
            <a:r>
              <a:rPr lang="en-US" sz="1600" dirty="0"/>
              <a:t>if we also wanted to know the maximum and minimum price of all books, we would issue the query:</a:t>
            </a:r>
          </a:p>
          <a:p>
            <a:endParaRPr lang="en-US" sz="1600" dirty="0"/>
          </a:p>
          <a:p>
            <a:r>
              <a:rPr lang="en-US" sz="1600" dirty="0">
                <a:latin typeface="Courier New" panose="02070309020205020404" pitchFamily="49" charset="0"/>
                <a:cs typeface="Courier New" panose="02070309020205020404" pitchFamily="49" charset="0"/>
              </a:rPr>
              <a:t>&gt;&gt;&gt; from </a:t>
            </a:r>
            <a:r>
              <a:rPr lang="en-US" sz="1600" dirty="0" err="1">
                <a:latin typeface="Courier New" panose="02070309020205020404" pitchFamily="49" charset="0"/>
                <a:cs typeface="Courier New" panose="02070309020205020404" pitchFamily="49" charset="0"/>
              </a:rPr>
              <a:t>django.db.models</a:t>
            </a:r>
            <a:r>
              <a:rPr lang="en-US" sz="1600" dirty="0">
                <a:latin typeface="Courier New" panose="02070309020205020404" pitchFamily="49" charset="0"/>
                <a:cs typeface="Courier New" panose="02070309020205020404" pitchFamily="49" charset="0"/>
              </a:rPr>
              <a:t> import Avg, Max, Min</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Book.objects.aggregate</a:t>
            </a:r>
            <a:r>
              <a:rPr lang="en-US" sz="1600" dirty="0">
                <a:latin typeface="Courier New" panose="02070309020205020404" pitchFamily="49" charset="0"/>
                <a:cs typeface="Courier New" panose="02070309020205020404" pitchFamily="49" charset="0"/>
              </a:rPr>
              <a:t>(Avg("price"), Max("price"), Min("price"))</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price__avg</a:t>
            </a:r>
            <a:r>
              <a:rPr lang="en-US" sz="1600" dirty="0">
                <a:latin typeface="Courier New" panose="02070309020205020404" pitchFamily="49" charset="0"/>
                <a:cs typeface="Courier New" panose="02070309020205020404" pitchFamily="49" charset="0"/>
              </a:rPr>
              <a:t>': 34.35, '</a:t>
            </a:r>
            <a:r>
              <a:rPr lang="en-US" sz="1600" dirty="0" err="1">
                <a:latin typeface="Courier New" panose="02070309020205020404" pitchFamily="49" charset="0"/>
                <a:cs typeface="Courier New" panose="02070309020205020404" pitchFamily="49" charset="0"/>
              </a:rPr>
              <a:t>price__max</a:t>
            </a:r>
            <a:r>
              <a:rPr lang="en-US" sz="1600" dirty="0">
                <a:latin typeface="Courier New" panose="02070309020205020404" pitchFamily="49" charset="0"/>
                <a:cs typeface="Courier New" panose="02070309020205020404" pitchFamily="49" charset="0"/>
              </a:rPr>
              <a:t>': Decimal('81.20'), '</a:t>
            </a:r>
            <a:r>
              <a:rPr lang="en-US" sz="1600" dirty="0" err="1">
                <a:latin typeface="Courier New" panose="02070309020205020404" pitchFamily="49" charset="0"/>
                <a:cs typeface="Courier New" panose="02070309020205020404" pitchFamily="49" charset="0"/>
              </a:rPr>
              <a:t>price__min</a:t>
            </a:r>
            <a:r>
              <a:rPr lang="en-US" sz="1600" dirty="0">
                <a:latin typeface="Courier New" panose="02070309020205020404" pitchFamily="49" charset="0"/>
                <a:cs typeface="Courier New" panose="02070309020205020404" pitchFamily="49" charset="0"/>
              </a:rPr>
              <a:t>': Decimal('12.99')}</a:t>
            </a:r>
          </a:p>
        </p:txBody>
      </p:sp>
    </p:spTree>
    <p:extLst>
      <p:ext uri="{BB962C8B-B14F-4D97-AF65-F5344CB8AC3E}">
        <p14:creationId xmlns:p14="http://schemas.microsoft.com/office/powerpoint/2010/main" val="182413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0BFE8-B995-FABA-94CB-DA0587126F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E3B3D9-6000-96E1-983C-ED1DA5CC4BE2}"/>
              </a:ext>
            </a:extLst>
          </p:cNvPr>
          <p:cNvSpPr txBox="1"/>
          <p:nvPr/>
        </p:nvSpPr>
        <p:spPr>
          <a:xfrm>
            <a:off x="312821" y="288758"/>
            <a:ext cx="11566358" cy="6186309"/>
          </a:xfrm>
          <a:prstGeom prst="rect">
            <a:avLst/>
          </a:prstGeom>
          <a:noFill/>
        </p:spPr>
        <p:txBody>
          <a:bodyPr wrap="square" numCol="3" spcCol="457200">
            <a:spAutoFit/>
          </a:bodyPr>
          <a:lstStyle/>
          <a:p>
            <a:r>
              <a:rPr lang="en-US" sz="1600" b="1" dirty="0">
                <a:highlight>
                  <a:srgbClr val="FFFF00"/>
                </a:highlight>
              </a:rPr>
              <a:t>Generating aggregates for each item in a </a:t>
            </a:r>
            <a:r>
              <a:rPr lang="en-US" sz="1600" b="1" dirty="0" err="1">
                <a:highlight>
                  <a:srgbClr val="FFFF00"/>
                </a:highlight>
              </a:rPr>
              <a:t>QuerySet</a:t>
            </a:r>
            <a:endParaRPr lang="en-US" sz="1600" b="1" dirty="0">
              <a:highlight>
                <a:srgbClr val="FFFF00"/>
              </a:highlight>
            </a:endParaRPr>
          </a:p>
          <a:p>
            <a:r>
              <a:rPr lang="en-US" sz="1600" dirty="0"/>
              <a:t>The second way to generate summary values is to generate an independent summary for each object in a</a:t>
            </a:r>
          </a:p>
          <a:p>
            <a:r>
              <a:rPr lang="en-US" sz="1600" dirty="0" err="1"/>
              <a:t>QuerySet</a:t>
            </a:r>
            <a:r>
              <a:rPr lang="en-US" sz="1600" dirty="0"/>
              <a:t>. For example, if you are retrieving a list of books, you may want to know how many authors contributed to each book. Each Book has a many-to-many relationship with the Author; we want to summarize</a:t>
            </a:r>
          </a:p>
          <a:p>
            <a:r>
              <a:rPr lang="en-US" sz="1600" dirty="0"/>
              <a:t>this relationship for each book in the </a:t>
            </a:r>
            <a:r>
              <a:rPr lang="en-US" sz="1600" dirty="0" err="1"/>
              <a:t>QuerySet</a:t>
            </a:r>
            <a:r>
              <a:rPr lang="en-US" sz="1600" dirty="0"/>
              <a:t>.</a:t>
            </a:r>
          </a:p>
          <a:p>
            <a:r>
              <a:rPr lang="en-US" sz="1600" dirty="0"/>
              <a:t>Per-object summaries can be generated using the annotate() clause. When an annotate() clause is specified,</a:t>
            </a:r>
          </a:p>
          <a:p>
            <a:r>
              <a:rPr lang="en-US" sz="1600" dirty="0"/>
              <a:t>each object in the </a:t>
            </a:r>
            <a:r>
              <a:rPr lang="en-US" sz="1600" dirty="0" err="1"/>
              <a:t>QuerySet</a:t>
            </a:r>
            <a:r>
              <a:rPr lang="en-US" sz="1600" dirty="0"/>
              <a:t> will be annotated with the specified values.</a:t>
            </a:r>
          </a:p>
          <a:p>
            <a:r>
              <a:rPr lang="en-US" sz="1600" dirty="0"/>
              <a:t>The syntax for these annotations is identical to that used for the aggregate() clause. Each argument to</a:t>
            </a:r>
          </a:p>
          <a:p>
            <a:r>
              <a:rPr lang="en-US" sz="1600" dirty="0"/>
              <a:t>annotate() describes an aggregate that is to be calculated. For example, to annotate books with the number</a:t>
            </a:r>
          </a:p>
          <a:p>
            <a:r>
              <a:rPr lang="en-US" sz="1600" dirty="0"/>
              <a:t>of authors:</a:t>
            </a:r>
          </a:p>
          <a:p>
            <a:r>
              <a:rPr lang="en-US" sz="1600" dirty="0">
                <a:latin typeface="Courier New" panose="02070309020205020404" pitchFamily="49" charset="0"/>
                <a:cs typeface="Courier New" panose="02070309020205020404" pitchFamily="49" charset="0"/>
              </a:rPr>
              <a:t># Build an annotated </a:t>
            </a:r>
            <a:r>
              <a:rPr lang="en-US" sz="1600" dirty="0" err="1">
                <a:latin typeface="Courier New" panose="02070309020205020404" pitchFamily="49" charset="0"/>
                <a:cs typeface="Courier New" panose="02070309020205020404" pitchFamily="49" charset="0"/>
              </a:rPr>
              <a:t>queryset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&gt;&gt;&gt; from </a:t>
            </a:r>
            <a:r>
              <a:rPr lang="en-US" sz="1600" dirty="0" err="1">
                <a:latin typeface="Courier New" panose="02070309020205020404" pitchFamily="49" charset="0"/>
                <a:cs typeface="Courier New" panose="02070309020205020404" pitchFamily="49" charset="0"/>
              </a:rPr>
              <a:t>django.db.models</a:t>
            </a:r>
            <a:r>
              <a:rPr lang="en-US" sz="1600" dirty="0">
                <a:latin typeface="Courier New" panose="02070309020205020404" pitchFamily="49" charset="0"/>
                <a:cs typeface="Courier New" panose="02070309020205020404" pitchFamily="49" charset="0"/>
              </a:rPr>
              <a:t> import Count</a:t>
            </a:r>
          </a:p>
          <a:p>
            <a:r>
              <a:rPr lang="en-US" sz="1600" dirty="0">
                <a:latin typeface="Courier New" panose="02070309020205020404" pitchFamily="49" charset="0"/>
                <a:cs typeface="Courier New" panose="02070309020205020404" pitchFamily="49" charset="0"/>
              </a:rPr>
              <a:t>&gt;&gt;&gt; q = </a:t>
            </a:r>
            <a:r>
              <a:rPr lang="en-US" sz="1600" dirty="0" err="1">
                <a:latin typeface="Courier New" panose="02070309020205020404" pitchFamily="49" charset="0"/>
                <a:cs typeface="Courier New" panose="02070309020205020404" pitchFamily="49" charset="0"/>
              </a:rPr>
              <a:t>Book.objects.annotate</a:t>
            </a:r>
            <a:r>
              <a:rPr lang="en-US" sz="1600" dirty="0">
                <a:latin typeface="Courier New" panose="02070309020205020404" pitchFamily="49" charset="0"/>
                <a:cs typeface="Courier New" panose="02070309020205020404" pitchFamily="49" charset="0"/>
              </a:rPr>
              <a:t>(Count("authors"))</a:t>
            </a:r>
          </a:p>
          <a:p>
            <a:r>
              <a:rPr lang="en-US" sz="1600" dirty="0">
                <a:latin typeface="Courier New" panose="02070309020205020404" pitchFamily="49" charset="0"/>
                <a:cs typeface="Courier New" panose="02070309020205020404" pitchFamily="49" charset="0"/>
              </a:rPr>
              <a:t># Interrogate the first object in the </a:t>
            </a:r>
            <a:r>
              <a:rPr lang="en-US" sz="1600" dirty="0" err="1">
                <a:latin typeface="Courier New" panose="02070309020205020404" pitchFamily="49" charset="0"/>
                <a:cs typeface="Courier New" panose="02070309020205020404" pitchFamily="49" charset="0"/>
              </a:rPr>
              <a:t>queryset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&gt;&gt;&gt; q[0]</a:t>
            </a:r>
          </a:p>
          <a:p>
            <a:r>
              <a:rPr lang="en-US" sz="1600" dirty="0">
                <a:latin typeface="Courier New" panose="02070309020205020404" pitchFamily="49" charset="0"/>
                <a:cs typeface="Courier New" panose="02070309020205020404" pitchFamily="49" charset="0"/>
              </a:rPr>
              <a:t>&lt;Book: The Definitive Guide to Django&gt;</a:t>
            </a:r>
          </a:p>
          <a:p>
            <a:r>
              <a:rPr lang="en-US" sz="1600" dirty="0">
                <a:latin typeface="Courier New" panose="02070309020205020404" pitchFamily="49" charset="0"/>
                <a:cs typeface="Courier New" panose="02070309020205020404" pitchFamily="49" charset="0"/>
              </a:rPr>
              <a:t>&gt;&gt;&gt; q[0].</a:t>
            </a:r>
            <a:r>
              <a:rPr lang="en-US" sz="1600" dirty="0" err="1">
                <a:latin typeface="Courier New" panose="02070309020205020404" pitchFamily="49" charset="0"/>
                <a:cs typeface="Courier New" panose="02070309020205020404" pitchFamily="49" charset="0"/>
              </a:rPr>
              <a:t>authors__count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 Interrogate the second object in the </a:t>
            </a:r>
            <a:r>
              <a:rPr lang="en-US" sz="1600" dirty="0" err="1">
                <a:latin typeface="Courier New" panose="02070309020205020404" pitchFamily="49" charset="0"/>
                <a:cs typeface="Courier New" panose="02070309020205020404" pitchFamily="49" charset="0"/>
              </a:rPr>
              <a:t>queryset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&gt;&gt;&gt; q[1]</a:t>
            </a:r>
          </a:p>
          <a:p>
            <a:r>
              <a:rPr lang="en-US" sz="1600" dirty="0">
                <a:latin typeface="Courier New" panose="02070309020205020404" pitchFamily="49" charset="0"/>
                <a:cs typeface="Courier New" panose="02070309020205020404" pitchFamily="49" charset="0"/>
              </a:rPr>
              <a:t>&lt;Book: Practical Django Projects&gt;</a:t>
            </a:r>
          </a:p>
          <a:p>
            <a:r>
              <a:rPr lang="en-US" sz="1600" dirty="0">
                <a:latin typeface="Courier New" panose="02070309020205020404" pitchFamily="49" charset="0"/>
                <a:cs typeface="Courier New" panose="02070309020205020404" pitchFamily="49" charset="0"/>
              </a:rPr>
              <a:t>&gt;&gt;&gt; q[1].</a:t>
            </a:r>
            <a:r>
              <a:rPr lang="en-US" sz="1600" dirty="0" err="1">
                <a:latin typeface="Courier New" panose="02070309020205020404" pitchFamily="49" charset="0"/>
                <a:cs typeface="Courier New" panose="02070309020205020404" pitchFamily="49" charset="0"/>
              </a:rPr>
              <a:t>authors__count</a:t>
            </a:r>
            <a:endParaRPr lang="en-US" sz="1600" dirty="0">
              <a:latin typeface="Courier New" panose="02070309020205020404" pitchFamily="49" charset="0"/>
              <a:cs typeface="Courier New" panose="02070309020205020404" pitchFamily="49" charset="0"/>
            </a:endParaRPr>
          </a:p>
          <a:p>
            <a:r>
              <a:rPr lang="en-US" sz="1600" dirty="0"/>
              <a:t>1</a:t>
            </a:r>
          </a:p>
          <a:p>
            <a:r>
              <a:rPr lang="en-US" sz="1600" dirty="0"/>
              <a:t>As with aggregate(), the name for the annotation is automatically derived from the name of the aggregate</a:t>
            </a:r>
          </a:p>
          <a:p>
            <a:r>
              <a:rPr lang="en-US" sz="1600" dirty="0"/>
              <a:t>function and the name of the field being aggregated. You can override this default name by providing an</a:t>
            </a:r>
          </a:p>
          <a:p>
            <a:r>
              <a:rPr lang="en-US" sz="1600" dirty="0"/>
              <a:t>alias when you specify the annotation:</a:t>
            </a:r>
          </a:p>
          <a:p>
            <a:r>
              <a:rPr lang="en-US" sz="1600" dirty="0">
                <a:latin typeface="Courier New" panose="02070309020205020404" pitchFamily="49" charset="0"/>
                <a:cs typeface="Courier New" panose="02070309020205020404" pitchFamily="49" charset="0"/>
              </a:rPr>
              <a:t>&gt;&gt;&gt; q = </a:t>
            </a:r>
            <a:r>
              <a:rPr lang="en-US" sz="1600" dirty="0" err="1">
                <a:latin typeface="Courier New" panose="02070309020205020404" pitchFamily="49" charset="0"/>
                <a:cs typeface="Courier New" panose="02070309020205020404" pitchFamily="49" charset="0"/>
              </a:rPr>
              <a:t>Book.objects.annotate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num_authors</a:t>
            </a:r>
            <a:r>
              <a:rPr lang="en-US" sz="1600" dirty="0">
                <a:latin typeface="Courier New" panose="02070309020205020404" pitchFamily="49" charset="0"/>
                <a:cs typeface="Courier New" panose="02070309020205020404" pitchFamily="49" charset="0"/>
              </a:rPr>
              <a:t>=Count("authors"))</a:t>
            </a:r>
          </a:p>
          <a:p>
            <a:r>
              <a:rPr lang="en-US" sz="1600" dirty="0">
                <a:latin typeface="Courier New" panose="02070309020205020404" pitchFamily="49" charset="0"/>
                <a:cs typeface="Courier New" panose="02070309020205020404" pitchFamily="49" charset="0"/>
              </a:rPr>
              <a:t>&gt;&gt;&gt; q[0].</a:t>
            </a:r>
            <a:r>
              <a:rPr lang="en-US" sz="1600" dirty="0" err="1">
                <a:latin typeface="Courier New" panose="02070309020205020404" pitchFamily="49" charset="0"/>
                <a:cs typeface="Courier New" panose="02070309020205020404" pitchFamily="49" charset="0"/>
              </a:rPr>
              <a:t>num_authors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&gt;&gt;&gt; q[1].</a:t>
            </a:r>
            <a:r>
              <a:rPr lang="en-US" sz="1600" dirty="0" err="1">
                <a:latin typeface="Courier New" panose="02070309020205020404" pitchFamily="49" charset="0"/>
                <a:cs typeface="Courier New" panose="02070309020205020404" pitchFamily="49" charset="0"/>
              </a:rPr>
              <a:t>num_authors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a:t>
            </a:r>
          </a:p>
          <a:p>
            <a:r>
              <a:rPr lang="en-US" sz="1600" dirty="0"/>
              <a:t>Unlike aggregate(), annotate() is not a terminal clause. The output of the annotate() clause is a </a:t>
            </a:r>
            <a:r>
              <a:rPr lang="en-US" sz="1600" dirty="0" err="1"/>
              <a:t>QuerySet</a:t>
            </a:r>
            <a:r>
              <a:rPr lang="en-US" sz="1600" dirty="0"/>
              <a:t>;</a:t>
            </a:r>
          </a:p>
          <a:p>
            <a:r>
              <a:rPr lang="en-US" sz="1600" dirty="0"/>
              <a:t>this </a:t>
            </a:r>
            <a:r>
              <a:rPr lang="en-US" sz="1600" dirty="0" err="1"/>
              <a:t>QuerySet</a:t>
            </a:r>
            <a:r>
              <a:rPr lang="en-US" sz="1600" dirty="0"/>
              <a:t> can be modified using any other </a:t>
            </a:r>
            <a:r>
              <a:rPr lang="en-US" sz="1600" dirty="0" err="1"/>
              <a:t>QuerySet</a:t>
            </a:r>
            <a:r>
              <a:rPr lang="en-US" sz="1600" dirty="0"/>
              <a:t> operation, including filter(), </a:t>
            </a:r>
            <a:r>
              <a:rPr lang="en-US" sz="1600" dirty="0" err="1"/>
              <a:t>order_by</a:t>
            </a:r>
            <a:r>
              <a:rPr lang="en-US" sz="1600" dirty="0"/>
              <a:t>(), or even additional calls to annotate().</a:t>
            </a:r>
          </a:p>
        </p:txBody>
      </p:sp>
    </p:spTree>
    <p:extLst>
      <p:ext uri="{BB962C8B-B14F-4D97-AF65-F5344CB8AC3E}">
        <p14:creationId xmlns:p14="http://schemas.microsoft.com/office/powerpoint/2010/main" val="418101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FB377-F638-B200-9FCE-9AA6AB64B0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674914-D38B-6ADA-714C-9D70C18E1D3A}"/>
              </a:ext>
            </a:extLst>
          </p:cNvPr>
          <p:cNvSpPr txBox="1"/>
          <p:nvPr/>
        </p:nvSpPr>
        <p:spPr>
          <a:xfrm>
            <a:off x="336884" y="335845"/>
            <a:ext cx="6079958" cy="6063198"/>
          </a:xfrm>
          <a:prstGeom prst="rect">
            <a:avLst/>
          </a:prstGeom>
          <a:noFill/>
        </p:spPr>
        <p:txBody>
          <a:bodyPr wrap="square">
            <a:spAutoFit/>
          </a:bodyPr>
          <a:lstStyle/>
          <a:p>
            <a:r>
              <a:rPr lang="en-US" sz="2000" b="1" i="1" dirty="0">
                <a:highlight>
                  <a:srgbClr val="FFFF00"/>
                </a:highlight>
              </a:rPr>
              <a:t>Combining multiple aggregations</a:t>
            </a:r>
          </a:p>
          <a:p>
            <a:r>
              <a:rPr lang="en-US" sz="1600" dirty="0"/>
              <a:t>Combining multiple aggregations with annotate() will yield the wrong results because joins are used instead of subqueries:</a:t>
            </a:r>
          </a:p>
          <a:p>
            <a:r>
              <a:rPr lang="en-US" sz="1600" dirty="0">
                <a:latin typeface="Courier New" panose="02070309020205020404" pitchFamily="49" charset="0"/>
                <a:cs typeface="Courier New" panose="02070309020205020404" pitchFamily="49" charset="0"/>
              </a:rPr>
              <a:t>&gt;&gt;&gt; book = </a:t>
            </a:r>
            <a:r>
              <a:rPr lang="en-US" sz="1600" dirty="0" err="1">
                <a:latin typeface="Courier New" panose="02070309020205020404" pitchFamily="49" charset="0"/>
                <a:cs typeface="Courier New" panose="02070309020205020404" pitchFamily="49" charset="0"/>
              </a:rPr>
              <a:t>Book.objects.first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book.authors.count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book.store_set.count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3</a:t>
            </a:r>
          </a:p>
          <a:p>
            <a:r>
              <a:rPr lang="en-US" sz="1600" dirty="0">
                <a:latin typeface="Courier New" panose="02070309020205020404" pitchFamily="49" charset="0"/>
                <a:cs typeface="Courier New" panose="02070309020205020404" pitchFamily="49" charset="0"/>
              </a:rPr>
              <a:t>&gt;&gt;&gt; q = </a:t>
            </a:r>
            <a:r>
              <a:rPr lang="en-US" sz="1600" dirty="0" err="1">
                <a:latin typeface="Courier New" panose="02070309020205020404" pitchFamily="49" charset="0"/>
                <a:cs typeface="Courier New" panose="02070309020205020404" pitchFamily="49" charset="0"/>
              </a:rPr>
              <a:t>Book.objects.annotate</a:t>
            </a:r>
            <a:r>
              <a:rPr lang="en-US" sz="1600" dirty="0">
                <a:latin typeface="Courier New" panose="02070309020205020404" pitchFamily="49" charset="0"/>
                <a:cs typeface="Courier New" panose="02070309020205020404" pitchFamily="49" charset="0"/>
              </a:rPr>
              <a:t>(Count("authors"), Count("store"))</a:t>
            </a:r>
          </a:p>
          <a:p>
            <a:r>
              <a:rPr lang="en-US" sz="1600" dirty="0">
                <a:latin typeface="Courier New" panose="02070309020205020404" pitchFamily="49" charset="0"/>
                <a:cs typeface="Courier New" panose="02070309020205020404" pitchFamily="49" charset="0"/>
              </a:rPr>
              <a:t>&gt;&gt;&gt; q[0].</a:t>
            </a:r>
            <a:r>
              <a:rPr lang="en-US" sz="1600" dirty="0" err="1">
                <a:latin typeface="Courier New" panose="02070309020205020404" pitchFamily="49" charset="0"/>
                <a:cs typeface="Courier New" panose="02070309020205020404" pitchFamily="49" charset="0"/>
              </a:rPr>
              <a:t>authors__count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6</a:t>
            </a:r>
          </a:p>
          <a:p>
            <a:r>
              <a:rPr lang="en-US" sz="1600" dirty="0">
                <a:latin typeface="Courier New" panose="02070309020205020404" pitchFamily="49" charset="0"/>
                <a:cs typeface="Courier New" panose="02070309020205020404" pitchFamily="49" charset="0"/>
              </a:rPr>
              <a:t>&gt;&gt;&gt; q[0].</a:t>
            </a:r>
            <a:r>
              <a:rPr lang="en-US" sz="1600" dirty="0" err="1">
                <a:latin typeface="Courier New" panose="02070309020205020404" pitchFamily="49" charset="0"/>
                <a:cs typeface="Courier New" panose="02070309020205020404" pitchFamily="49" charset="0"/>
              </a:rPr>
              <a:t>store__count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6</a:t>
            </a:r>
          </a:p>
          <a:p>
            <a:r>
              <a:rPr lang="en-US" sz="1600" dirty="0"/>
              <a:t>For most aggregates, there is no way to avoid this problem, however, the Count aggregate has a distinct parameter that may help:</a:t>
            </a:r>
          </a:p>
          <a:p>
            <a:r>
              <a:rPr lang="en-US" sz="1600" dirty="0">
                <a:latin typeface="Courier New" panose="02070309020205020404" pitchFamily="49" charset="0"/>
                <a:cs typeface="Courier New" panose="02070309020205020404" pitchFamily="49" charset="0"/>
              </a:rPr>
              <a:t>&gt;&gt;&gt; q = </a:t>
            </a:r>
            <a:r>
              <a:rPr lang="en-US" sz="1600" dirty="0" err="1">
                <a:latin typeface="Courier New" panose="02070309020205020404" pitchFamily="49" charset="0"/>
                <a:cs typeface="Courier New" panose="02070309020205020404" pitchFamily="49" charset="0"/>
              </a:rPr>
              <a:t>Book.objects.annotate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Count("authors", distinct=True), Count("store", distinct=True)</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&gt;&gt;&gt; q[0].</a:t>
            </a:r>
            <a:r>
              <a:rPr lang="en-US" sz="1600" dirty="0" err="1">
                <a:latin typeface="Courier New" panose="02070309020205020404" pitchFamily="49" charset="0"/>
                <a:cs typeface="Courier New" panose="02070309020205020404" pitchFamily="49" charset="0"/>
              </a:rPr>
              <a:t>authors__count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2</a:t>
            </a:r>
          </a:p>
          <a:p>
            <a:r>
              <a:rPr lang="en-US" sz="1600" dirty="0">
                <a:latin typeface="Courier New" panose="02070309020205020404" pitchFamily="49" charset="0"/>
                <a:cs typeface="Courier New" panose="02070309020205020404" pitchFamily="49" charset="0"/>
              </a:rPr>
              <a:t>&gt;&gt;&gt; q[0].</a:t>
            </a:r>
            <a:r>
              <a:rPr lang="en-US" sz="1600" dirty="0" err="1">
                <a:latin typeface="Courier New" panose="02070309020205020404" pitchFamily="49" charset="0"/>
                <a:cs typeface="Courier New" panose="02070309020205020404" pitchFamily="49" charset="0"/>
              </a:rPr>
              <a:t>store__count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3</a:t>
            </a:r>
          </a:p>
        </p:txBody>
      </p:sp>
      <p:sp>
        <p:nvSpPr>
          <p:cNvPr id="5" name="TextBox 4">
            <a:extLst>
              <a:ext uri="{FF2B5EF4-FFF2-40B4-BE49-F238E27FC236}">
                <a16:creationId xmlns:a16="http://schemas.microsoft.com/office/drawing/2014/main" id="{DE9FC146-00E0-4C88-AE84-331999B11F7D}"/>
              </a:ext>
            </a:extLst>
          </p:cNvPr>
          <p:cNvSpPr txBox="1"/>
          <p:nvPr/>
        </p:nvSpPr>
        <p:spPr>
          <a:xfrm>
            <a:off x="6416842" y="255635"/>
            <a:ext cx="5438274" cy="2831544"/>
          </a:xfrm>
          <a:prstGeom prst="rect">
            <a:avLst/>
          </a:prstGeom>
          <a:noFill/>
        </p:spPr>
        <p:txBody>
          <a:bodyPr wrap="square">
            <a:spAutoFit/>
          </a:bodyPr>
          <a:lstStyle/>
          <a:p>
            <a:r>
              <a:rPr lang="en-US" b="1" i="1" dirty="0">
                <a:highlight>
                  <a:srgbClr val="FFFF00"/>
                </a:highlight>
              </a:rPr>
              <a:t>Joins and aggregates</a:t>
            </a:r>
          </a:p>
          <a:p>
            <a:r>
              <a:rPr lang="en-US" sz="1600" dirty="0"/>
              <a:t>So far, we have dealt with aggregates over fields that belong to the model being queried. However, sometimes the value you want to aggregate will belong to a model that is related to the model you are querying. When specifying the field to be aggregated in an aggregate function, Django will allow you to use the same double underscore notation that is used when referring to related fields in filters. Django will then handle</a:t>
            </a:r>
          </a:p>
          <a:p>
            <a:r>
              <a:rPr lang="en-US" sz="1600" dirty="0"/>
              <a:t>any table joins that are required to retrieve and aggregate the related value. For example, to find the price range of books offered in each store, you could use the annotation:</a:t>
            </a:r>
          </a:p>
        </p:txBody>
      </p:sp>
      <p:sp>
        <p:nvSpPr>
          <p:cNvPr id="7" name="TextBox 6">
            <a:extLst>
              <a:ext uri="{FF2B5EF4-FFF2-40B4-BE49-F238E27FC236}">
                <a16:creationId xmlns:a16="http://schemas.microsoft.com/office/drawing/2014/main" id="{4A708D26-1496-7924-FF59-16ADF40A2E9E}"/>
              </a:ext>
            </a:extLst>
          </p:cNvPr>
          <p:cNvSpPr txBox="1"/>
          <p:nvPr/>
        </p:nvSpPr>
        <p:spPr>
          <a:xfrm>
            <a:off x="6416842" y="3014063"/>
            <a:ext cx="5550569" cy="3539430"/>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&gt;&gt;&gt; from </a:t>
            </a:r>
            <a:r>
              <a:rPr lang="en-US" sz="1400" dirty="0" err="1">
                <a:latin typeface="Courier New" panose="02070309020205020404" pitchFamily="49" charset="0"/>
                <a:cs typeface="Courier New" panose="02070309020205020404" pitchFamily="49" charset="0"/>
              </a:rPr>
              <a:t>django.db.models</a:t>
            </a:r>
            <a:r>
              <a:rPr lang="en-US" sz="1400" dirty="0">
                <a:latin typeface="Courier New" panose="02070309020205020404" pitchFamily="49" charset="0"/>
                <a:cs typeface="Courier New" panose="02070309020205020404" pitchFamily="49" charset="0"/>
              </a:rPr>
              <a:t> import Max, Min</a:t>
            </a:r>
          </a:p>
          <a:p>
            <a:r>
              <a:rPr lang="en-US" sz="1400" dirty="0">
                <a:latin typeface="Courier New" panose="02070309020205020404" pitchFamily="49" charset="0"/>
                <a:cs typeface="Courier New" panose="02070309020205020404" pitchFamily="49" charset="0"/>
              </a:rPr>
              <a:t>&gt;&gt;&gt;</a:t>
            </a:r>
            <a:r>
              <a:rPr lang="en-US" sz="1400" dirty="0" err="1">
                <a:latin typeface="Courier New" panose="02070309020205020404" pitchFamily="49" charset="0"/>
                <a:cs typeface="Courier New" panose="02070309020205020404" pitchFamily="49" charset="0"/>
              </a:rPr>
              <a:t>Store.objects.annotate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min_price</a:t>
            </a:r>
            <a:r>
              <a:rPr lang="en-US" sz="1400" dirty="0">
                <a:latin typeface="Courier New" panose="02070309020205020404" pitchFamily="49" charset="0"/>
                <a:cs typeface="Courier New" panose="02070309020205020404" pitchFamily="49" charset="0"/>
              </a:rPr>
              <a:t>=Min("</a:t>
            </a:r>
            <a:r>
              <a:rPr lang="en-US" sz="1400" dirty="0" err="1">
                <a:latin typeface="Courier New" panose="02070309020205020404" pitchFamily="49" charset="0"/>
                <a:cs typeface="Courier New" panose="02070309020205020404" pitchFamily="49" charset="0"/>
              </a:rPr>
              <a:t>books__price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max_price</a:t>
            </a:r>
            <a:r>
              <a:rPr lang="en-US" sz="1400" dirty="0">
                <a:latin typeface="Courier New" panose="02070309020205020404" pitchFamily="49" charset="0"/>
                <a:cs typeface="Courier New" panose="02070309020205020404" pitchFamily="49" charset="0"/>
              </a:rPr>
              <a:t>=Max("</a:t>
            </a:r>
            <a:r>
              <a:rPr lang="en-US" sz="1400" dirty="0" err="1">
                <a:latin typeface="Courier New" panose="02070309020205020404" pitchFamily="49" charset="0"/>
                <a:cs typeface="Courier New" panose="02070309020205020404" pitchFamily="49" charset="0"/>
              </a:rPr>
              <a:t>books__price</a:t>
            </a:r>
            <a:r>
              <a:rPr lang="en-US" sz="1400" dirty="0">
                <a:latin typeface="Courier New" panose="02070309020205020404" pitchFamily="49" charset="0"/>
                <a:cs typeface="Courier New" panose="02070309020205020404" pitchFamily="49" charset="0"/>
              </a:rPr>
              <a:t>"))</a:t>
            </a:r>
          </a:p>
          <a:p>
            <a:r>
              <a:rPr lang="en-US" sz="1400" dirty="0"/>
              <a:t>This tells Django to retrieve the Store model, join (through the many-to-many relationship) with the Book model, and aggregate on the price field of the book model to produce a minimum and maximum value. The same rules apply to the aggregate() clause. If you wanted to know the lowest and highest price of any book that is available for sale in any of the stores, you could use the aggregate:</a:t>
            </a:r>
          </a:p>
          <a:p>
            <a:r>
              <a:rPr lang="en-US" sz="1400" dirty="0">
                <a:latin typeface="Courier New" panose="02070309020205020404" pitchFamily="49" charset="0"/>
                <a:cs typeface="Courier New" panose="02070309020205020404" pitchFamily="49" charset="0"/>
              </a:rPr>
              <a:t>&gt;&gt;&gt;</a:t>
            </a:r>
            <a:r>
              <a:rPr lang="en-US" sz="1400" dirty="0" err="1">
                <a:latin typeface="Courier New" panose="02070309020205020404" pitchFamily="49" charset="0"/>
                <a:cs typeface="Courier New" panose="02070309020205020404" pitchFamily="49" charset="0"/>
              </a:rPr>
              <a:t>Store.objects.aggregate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min_price</a:t>
            </a:r>
            <a:r>
              <a:rPr lang="en-US" sz="1400" dirty="0">
                <a:latin typeface="Courier New" panose="02070309020205020404" pitchFamily="49" charset="0"/>
                <a:cs typeface="Courier New" panose="02070309020205020404" pitchFamily="49" charset="0"/>
              </a:rPr>
              <a:t>=Min("</a:t>
            </a:r>
            <a:r>
              <a:rPr lang="en-US" sz="1400" dirty="0" err="1">
                <a:latin typeface="Courier New" panose="02070309020205020404" pitchFamily="49" charset="0"/>
                <a:cs typeface="Courier New" panose="02070309020205020404" pitchFamily="49" charset="0"/>
              </a:rPr>
              <a:t>books__price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max_price</a:t>
            </a:r>
            <a:r>
              <a:rPr lang="en-US" sz="1400" dirty="0">
                <a:latin typeface="Courier New" panose="02070309020205020404" pitchFamily="49" charset="0"/>
                <a:cs typeface="Courier New" panose="02070309020205020404" pitchFamily="49" charset="0"/>
              </a:rPr>
              <a:t>=Max("</a:t>
            </a:r>
            <a:r>
              <a:rPr lang="en-US" sz="1400" dirty="0" err="1">
                <a:latin typeface="Courier New" panose="02070309020205020404" pitchFamily="49" charset="0"/>
                <a:cs typeface="Courier New" panose="02070309020205020404" pitchFamily="49" charset="0"/>
              </a:rPr>
              <a:t>books__price</a:t>
            </a:r>
            <a:r>
              <a:rPr lang="en-US" sz="1400" dirty="0">
                <a:latin typeface="Courier New" panose="02070309020205020404" pitchFamily="49" charset="0"/>
                <a:cs typeface="Courier New" panose="02070309020205020404" pitchFamily="49" charset="0"/>
              </a:rPr>
              <a:t>"))</a:t>
            </a:r>
          </a:p>
          <a:p>
            <a:r>
              <a:rPr lang="en-US" sz="1400" dirty="0"/>
              <a:t>Join chains can be as deep as you require. For example, to extract the age of the youngest author of any book available for sale, you could issue the query:</a:t>
            </a:r>
          </a:p>
          <a:p>
            <a:r>
              <a:rPr lang="en-US" sz="1400" dirty="0">
                <a:latin typeface="Courier New" panose="02070309020205020404" pitchFamily="49" charset="0"/>
                <a:cs typeface="Courier New" panose="02070309020205020404" pitchFamily="49" charset="0"/>
              </a:rPr>
              <a:t>&gt;&gt;&gt;</a:t>
            </a:r>
            <a:r>
              <a:rPr lang="en-US" sz="1400" dirty="0" err="1">
                <a:latin typeface="Courier New" panose="02070309020205020404" pitchFamily="49" charset="0"/>
                <a:cs typeface="Courier New" panose="02070309020205020404" pitchFamily="49" charset="0"/>
              </a:rPr>
              <a:t>Store.objects.aggregate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youngest_age</a:t>
            </a:r>
            <a:r>
              <a:rPr lang="en-US" sz="1400" dirty="0">
                <a:latin typeface="Courier New" panose="02070309020205020404" pitchFamily="49" charset="0"/>
                <a:cs typeface="Courier New" panose="02070309020205020404" pitchFamily="49" charset="0"/>
              </a:rPr>
              <a:t>=Min("</a:t>
            </a:r>
            <a:r>
              <a:rPr lang="en-US" sz="1400" dirty="0" err="1">
                <a:latin typeface="Courier New" panose="02070309020205020404" pitchFamily="49" charset="0"/>
                <a:cs typeface="Courier New" panose="02070309020205020404" pitchFamily="49" charset="0"/>
              </a:rPr>
              <a:t>books__authors__age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3808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F24C8-83B0-C112-80C6-0A762DCF4C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225564-9115-6CA3-91B1-49112776F248}"/>
              </a:ext>
            </a:extLst>
          </p:cNvPr>
          <p:cNvSpPr txBox="1"/>
          <p:nvPr/>
        </p:nvSpPr>
        <p:spPr>
          <a:xfrm>
            <a:off x="232610" y="197346"/>
            <a:ext cx="11726779" cy="6463308"/>
          </a:xfrm>
          <a:prstGeom prst="rect">
            <a:avLst/>
          </a:prstGeom>
          <a:noFill/>
        </p:spPr>
        <p:txBody>
          <a:bodyPr wrap="square" numCol="3" spcCol="548640" anchor="ctr">
            <a:spAutoFit/>
          </a:bodyPr>
          <a:lstStyle/>
          <a:p>
            <a:r>
              <a:rPr lang="en-US" dirty="0"/>
              <a:t>Following relationships backwards</a:t>
            </a:r>
          </a:p>
          <a:p>
            <a:r>
              <a:rPr lang="en-US" dirty="0"/>
              <a:t>In a way similar to Lookups that span relationships, aggregations and annotations on fields of models or</a:t>
            </a:r>
          </a:p>
          <a:p>
            <a:r>
              <a:rPr lang="en-US" dirty="0"/>
              <a:t>models that are related to the one you are querying can include traversing “reverse” relationships. The</a:t>
            </a:r>
          </a:p>
          <a:p>
            <a:r>
              <a:rPr lang="en-US" dirty="0"/>
              <a:t>lowercase name of related models and double-underscores are used here too.</a:t>
            </a:r>
          </a:p>
          <a:p>
            <a:r>
              <a:rPr lang="en-US" dirty="0"/>
              <a:t>For example, we can ask for all publishers, annotated with their respective total book stock counters (note</a:t>
            </a:r>
          </a:p>
          <a:p>
            <a:r>
              <a:rPr lang="en-US" dirty="0"/>
              <a:t>how we use 'book' to specify the Publisher -&gt; Book reverse foreign key hop):</a:t>
            </a:r>
          </a:p>
          <a:p>
            <a:r>
              <a:rPr lang="en-US" dirty="0">
                <a:latin typeface="Courier New" panose="02070309020205020404" pitchFamily="49" charset="0"/>
                <a:cs typeface="Courier New" panose="02070309020205020404" pitchFamily="49" charset="0"/>
              </a:rPr>
              <a:t>&gt;&gt;&gt; from </a:t>
            </a:r>
            <a:r>
              <a:rPr lang="en-US" dirty="0" err="1">
                <a:latin typeface="Courier New" panose="02070309020205020404" pitchFamily="49" charset="0"/>
                <a:cs typeface="Courier New" panose="02070309020205020404" pitchFamily="49" charset="0"/>
              </a:rPr>
              <a:t>django.db.models</a:t>
            </a:r>
            <a:r>
              <a:rPr lang="en-US" dirty="0">
                <a:latin typeface="Courier New" panose="02070309020205020404" pitchFamily="49" charset="0"/>
                <a:cs typeface="Courier New" panose="02070309020205020404" pitchFamily="49" charset="0"/>
              </a:rPr>
              <a:t> import Avg, Count, Min, Sum</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Publisher.objects.annotate</a:t>
            </a:r>
            <a:r>
              <a:rPr lang="en-US" dirty="0">
                <a:latin typeface="Courier New" panose="02070309020205020404" pitchFamily="49" charset="0"/>
                <a:cs typeface="Courier New" panose="02070309020205020404" pitchFamily="49" charset="0"/>
              </a:rPr>
              <a:t>(Count("book"))</a:t>
            </a:r>
          </a:p>
          <a:p>
            <a:r>
              <a:rPr lang="en-US" dirty="0"/>
              <a:t>(Every Publisher in the resulting </a:t>
            </a:r>
            <a:r>
              <a:rPr lang="en-US" dirty="0" err="1"/>
              <a:t>QuerySet</a:t>
            </a:r>
            <a:r>
              <a:rPr lang="en-US" dirty="0"/>
              <a:t> will have an extra attribute called </a:t>
            </a:r>
            <a:r>
              <a:rPr lang="en-US" dirty="0" err="1"/>
              <a:t>book__count</a:t>
            </a:r>
            <a:r>
              <a:rPr lang="en-US" dirty="0"/>
              <a:t>.)</a:t>
            </a:r>
          </a:p>
          <a:p>
            <a:r>
              <a:rPr lang="en-US" dirty="0"/>
              <a:t>We can also ask for the oldest book of any of those managed by every publisher:</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Publisher.objects.aggregate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oldest_pubdate</a:t>
            </a:r>
            <a:r>
              <a:rPr lang="en-US" dirty="0">
                <a:latin typeface="Courier New" panose="02070309020205020404" pitchFamily="49" charset="0"/>
                <a:cs typeface="Courier New" panose="02070309020205020404" pitchFamily="49" charset="0"/>
              </a:rPr>
              <a:t>=Min("book__</a:t>
            </a:r>
            <a:r>
              <a:rPr lang="en-US" dirty="0" err="1">
                <a:latin typeface="Courier New" panose="02070309020205020404" pitchFamily="49" charset="0"/>
                <a:cs typeface="Courier New" panose="02070309020205020404" pitchFamily="49" charset="0"/>
              </a:rPr>
              <a:t>pubdate</a:t>
            </a:r>
            <a:r>
              <a:rPr lang="en-US" dirty="0">
                <a:latin typeface="Courier New" panose="02070309020205020404" pitchFamily="49" charset="0"/>
                <a:cs typeface="Courier New" panose="02070309020205020404" pitchFamily="49" charset="0"/>
              </a:rPr>
              <a:t>"))</a:t>
            </a:r>
          </a:p>
          <a:p>
            <a:r>
              <a:rPr lang="en-US" dirty="0"/>
              <a:t>(The resulting dictionary will have a key called '</a:t>
            </a:r>
            <a:r>
              <a:rPr lang="en-US" dirty="0" err="1"/>
              <a:t>oldest_pubdate</a:t>
            </a:r>
            <a:r>
              <a:rPr lang="en-US" dirty="0"/>
              <a:t>'. If no such alias were specified, it would</a:t>
            </a:r>
          </a:p>
          <a:p>
            <a:r>
              <a:rPr lang="en-US" dirty="0"/>
              <a:t>be the rather long 'book__</a:t>
            </a:r>
            <a:r>
              <a:rPr lang="en-US" dirty="0" err="1"/>
              <a:t>pubdate</a:t>
            </a:r>
            <a:r>
              <a:rPr lang="en-US" dirty="0"/>
              <a:t>__min'.)</a:t>
            </a:r>
          </a:p>
          <a:p>
            <a:r>
              <a:rPr lang="en-US" dirty="0"/>
              <a:t>This doesn’t apply just to foreign keys. It also works with many-to-many relations. For example, we can</a:t>
            </a:r>
          </a:p>
          <a:p>
            <a:r>
              <a:rPr lang="en-US" dirty="0"/>
              <a:t>ask for every author, annotated with the total number of pages considering all the books the author has</a:t>
            </a:r>
          </a:p>
          <a:p>
            <a:r>
              <a:rPr lang="en-US" dirty="0"/>
              <a:t>(co-)authored (note how we use 'book' to specify the Author -&gt; Book reverse many-to-many hop):</a:t>
            </a:r>
          </a:p>
          <a:p>
            <a:r>
              <a:rPr lang="en-US" dirty="0">
                <a:latin typeface="Courier New" panose="02070309020205020404" pitchFamily="49" charset="0"/>
                <a:cs typeface="Courier New" panose="02070309020205020404" pitchFamily="49" charset="0"/>
              </a:rPr>
              <a:t>&gt;&gt;&gt; </a:t>
            </a:r>
            <a:r>
              <a:rPr lang="en-US" dirty="0" err="1">
                <a:latin typeface="Courier New" panose="02070309020205020404" pitchFamily="49" charset="0"/>
                <a:cs typeface="Courier New" panose="02070309020205020404" pitchFamily="49" charset="0"/>
              </a:rPr>
              <a:t>Author.objects.annotate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total_pages</a:t>
            </a:r>
            <a:r>
              <a:rPr lang="en-US" dirty="0">
                <a:latin typeface="Courier New" panose="02070309020205020404" pitchFamily="49" charset="0"/>
                <a:cs typeface="Courier New" panose="02070309020205020404" pitchFamily="49" charset="0"/>
              </a:rPr>
              <a:t>=Sum("</a:t>
            </a:r>
            <a:r>
              <a:rPr lang="en-US" dirty="0" err="1">
                <a:latin typeface="Courier New" panose="02070309020205020404" pitchFamily="49" charset="0"/>
                <a:cs typeface="Courier New" panose="02070309020205020404" pitchFamily="49" charset="0"/>
              </a:rPr>
              <a:t>book__pages</a:t>
            </a:r>
            <a:r>
              <a:rPr lang="en-US" dirty="0">
                <a:latin typeface="Courier New" panose="02070309020205020404" pitchFamily="49" charset="0"/>
                <a:cs typeface="Courier New" panose="02070309020205020404" pitchFamily="49" charset="0"/>
              </a:rPr>
              <a:t>"))</a:t>
            </a:r>
          </a:p>
          <a:p>
            <a:r>
              <a:rPr lang="en-US" dirty="0"/>
              <a:t>(Every Author in the resulting </a:t>
            </a:r>
            <a:r>
              <a:rPr lang="en-US" dirty="0" err="1"/>
              <a:t>QuerySet</a:t>
            </a:r>
            <a:r>
              <a:rPr lang="en-US" dirty="0"/>
              <a:t> will have an extra attribute called </a:t>
            </a:r>
            <a:r>
              <a:rPr lang="en-US" dirty="0" err="1"/>
              <a:t>total_pages</a:t>
            </a:r>
            <a:r>
              <a:rPr lang="en-US" dirty="0"/>
              <a:t>. If no such alias</a:t>
            </a:r>
          </a:p>
          <a:p>
            <a:r>
              <a:rPr lang="en-US" dirty="0"/>
              <a:t>were specified, it would be the rather long </a:t>
            </a:r>
            <a:r>
              <a:rPr lang="en-US" dirty="0" err="1"/>
              <a:t>book__pages__sum</a:t>
            </a:r>
            <a:r>
              <a:rPr lang="en-US" dirty="0"/>
              <a:t>.)</a:t>
            </a:r>
          </a:p>
          <a:p>
            <a:r>
              <a:rPr lang="en-US" dirty="0"/>
              <a:t>Or ask for the average rating of all the books written by author(s) we have on file:</a:t>
            </a:r>
          </a:p>
          <a:p>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Author.objects.aggregate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average_rating</a:t>
            </a:r>
            <a:r>
              <a:rPr lang="en-US" dirty="0">
                <a:latin typeface="Courier New" panose="02070309020205020404" pitchFamily="49" charset="0"/>
                <a:cs typeface="Courier New" panose="02070309020205020404" pitchFamily="49" charset="0"/>
              </a:rPr>
              <a:t>=Avg("</a:t>
            </a:r>
            <a:r>
              <a:rPr lang="en-US" dirty="0" err="1">
                <a:latin typeface="Courier New" panose="02070309020205020404" pitchFamily="49" charset="0"/>
                <a:cs typeface="Courier New" panose="02070309020205020404" pitchFamily="49" charset="0"/>
              </a:rPr>
              <a:t>book__rating</a:t>
            </a:r>
            <a:r>
              <a:rPr lang="en-US" dirty="0">
                <a:latin typeface="Courier New" panose="02070309020205020404" pitchFamily="49" charset="0"/>
                <a:cs typeface="Courier New" panose="02070309020205020404" pitchFamily="49" charset="0"/>
              </a:rPr>
              <a:t>"))</a:t>
            </a:r>
          </a:p>
          <a:p>
            <a:r>
              <a:rPr lang="en-US" dirty="0"/>
              <a:t>(The resulting dictionary will have a key called '</a:t>
            </a:r>
            <a:r>
              <a:rPr lang="en-US" dirty="0" err="1"/>
              <a:t>average_rating</a:t>
            </a:r>
            <a:r>
              <a:rPr lang="en-US" dirty="0"/>
              <a:t>'. If no such alias were specified, it would</a:t>
            </a:r>
          </a:p>
          <a:p>
            <a:r>
              <a:rPr lang="en-US" dirty="0"/>
              <a:t>be the rather long '</a:t>
            </a:r>
            <a:r>
              <a:rPr lang="en-US" dirty="0" err="1"/>
              <a:t>book__rating__avg</a:t>
            </a:r>
            <a:r>
              <a:rPr lang="en-US" dirty="0"/>
              <a:t>'.)</a:t>
            </a:r>
          </a:p>
        </p:txBody>
      </p:sp>
    </p:spTree>
    <p:extLst>
      <p:ext uri="{BB962C8B-B14F-4D97-AF65-F5344CB8AC3E}">
        <p14:creationId xmlns:p14="http://schemas.microsoft.com/office/powerpoint/2010/main" val="6089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45105-5E3D-69CB-0B67-F8318BE0B4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B4C528-38DE-51A7-3048-16723B50A5D4}"/>
              </a:ext>
            </a:extLst>
          </p:cNvPr>
          <p:cNvSpPr txBox="1"/>
          <p:nvPr/>
        </p:nvSpPr>
        <p:spPr>
          <a:xfrm>
            <a:off x="288758" y="297609"/>
            <a:ext cx="11710737" cy="4154984"/>
          </a:xfrm>
          <a:prstGeom prst="rect">
            <a:avLst/>
          </a:prstGeom>
          <a:noFill/>
        </p:spPr>
        <p:txBody>
          <a:bodyPr wrap="square">
            <a:spAutoFit/>
          </a:bodyPr>
          <a:lstStyle/>
          <a:p>
            <a:r>
              <a:rPr lang="en-US" sz="2400" b="1" i="1" dirty="0">
                <a:highlight>
                  <a:srgbClr val="FFFF00"/>
                </a:highlight>
              </a:rPr>
              <a:t>Aggregations and other </a:t>
            </a:r>
            <a:r>
              <a:rPr lang="en-US" sz="2400" b="1" i="1" dirty="0" err="1">
                <a:highlight>
                  <a:srgbClr val="FFFF00"/>
                </a:highlight>
              </a:rPr>
              <a:t>QuerySet</a:t>
            </a:r>
            <a:r>
              <a:rPr lang="en-US" sz="2400" b="1" i="1" dirty="0">
                <a:highlight>
                  <a:srgbClr val="FFFF00"/>
                </a:highlight>
              </a:rPr>
              <a:t> clauses</a:t>
            </a:r>
          </a:p>
          <a:p>
            <a:r>
              <a:rPr lang="en-US" sz="2400" b="1" dirty="0">
                <a:latin typeface="Vani" panose="020B0502040204020203" pitchFamily="18" charset="0"/>
                <a:cs typeface="Vani" panose="020B0502040204020203" pitchFamily="18" charset="0"/>
              </a:rPr>
              <a:t>filter() and exclude()</a:t>
            </a:r>
          </a:p>
          <a:p>
            <a:r>
              <a:rPr lang="en-US" dirty="0"/>
              <a:t>Aggregates can also participate in filters. Any filter() (or exclude()) applied to normal model fields will have the effect of constraining the objects that are considered for aggregation.</a:t>
            </a:r>
          </a:p>
          <a:p>
            <a:r>
              <a:rPr lang="en-US" dirty="0"/>
              <a:t>When used with an annotate() clause, a filter has the effect of constraining the objects for which an annotation is calculated. For example, you can generate an annotated list of all books that have a title starting</a:t>
            </a:r>
          </a:p>
          <a:p>
            <a:r>
              <a:rPr lang="en-US" dirty="0"/>
              <a:t>with “Django” using the query:</a:t>
            </a:r>
          </a:p>
          <a:p>
            <a:r>
              <a:rPr lang="en-US" dirty="0">
                <a:latin typeface="Courier New" panose="02070309020205020404" pitchFamily="49" charset="0"/>
                <a:cs typeface="Courier New" panose="02070309020205020404" pitchFamily="49" charset="0"/>
              </a:rPr>
              <a:t>&gt;&gt;&gt; from </a:t>
            </a:r>
            <a:r>
              <a:rPr lang="en-US" dirty="0" err="1">
                <a:latin typeface="Courier New" panose="02070309020205020404" pitchFamily="49" charset="0"/>
                <a:cs typeface="Courier New" panose="02070309020205020404" pitchFamily="49" charset="0"/>
              </a:rPr>
              <a:t>django.db.models</a:t>
            </a:r>
            <a:r>
              <a:rPr lang="en-US" dirty="0">
                <a:latin typeface="Courier New" panose="02070309020205020404" pitchFamily="49" charset="0"/>
                <a:cs typeface="Courier New" panose="02070309020205020404" pitchFamily="49" charset="0"/>
              </a:rPr>
              <a:t> import Avg, Count</a:t>
            </a:r>
          </a:p>
          <a:p>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Book.objects.filter</a:t>
            </a:r>
            <a:r>
              <a:rPr lang="en-US" dirty="0">
                <a:latin typeface="Courier New" panose="02070309020205020404" pitchFamily="49" charset="0"/>
                <a:cs typeface="Courier New" panose="02070309020205020404" pitchFamily="49" charset="0"/>
              </a:rPr>
              <a:t>(name__</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="Django").annotate(</a:t>
            </a:r>
            <a:r>
              <a:rPr lang="en-US" dirty="0" err="1">
                <a:latin typeface="Courier New" panose="02070309020205020404" pitchFamily="49" charset="0"/>
                <a:cs typeface="Courier New" panose="02070309020205020404" pitchFamily="49" charset="0"/>
              </a:rPr>
              <a:t>num_authors</a:t>
            </a:r>
            <a:r>
              <a:rPr lang="en-US" dirty="0">
                <a:latin typeface="Courier New" panose="02070309020205020404" pitchFamily="49" charset="0"/>
                <a:cs typeface="Courier New" panose="02070309020205020404" pitchFamily="49" charset="0"/>
              </a:rPr>
              <a:t>=Count("authors"))</a:t>
            </a:r>
          </a:p>
          <a:p>
            <a:r>
              <a:rPr lang="en-US" dirty="0"/>
              <a:t>When used with an aggregate() clause, a filter has the effect of constraining the objects over which the</a:t>
            </a:r>
          </a:p>
          <a:p>
            <a:r>
              <a:rPr lang="en-US" dirty="0"/>
              <a:t>aggregate is calculated. For example, you can generate the average price of all books with a title that starts</a:t>
            </a:r>
          </a:p>
          <a:p>
            <a:r>
              <a:rPr lang="en-US" dirty="0"/>
              <a:t>with “Django” using the query:</a:t>
            </a:r>
          </a:p>
          <a:p>
            <a:r>
              <a:rPr lang="en-US" dirty="0">
                <a:latin typeface="Courier New" panose="02070309020205020404" pitchFamily="49" charset="0"/>
                <a:cs typeface="Courier New" panose="02070309020205020404" pitchFamily="49" charset="0"/>
              </a:rPr>
              <a:t>&gt;&gt;&gt;</a:t>
            </a:r>
            <a:r>
              <a:rPr lang="en-US" dirty="0" err="1">
                <a:latin typeface="Courier New" panose="02070309020205020404" pitchFamily="49" charset="0"/>
                <a:cs typeface="Courier New" panose="02070309020205020404" pitchFamily="49" charset="0"/>
              </a:rPr>
              <a:t>Book.objects.filter</a:t>
            </a:r>
            <a:r>
              <a:rPr lang="en-US" dirty="0">
                <a:latin typeface="Courier New" panose="02070309020205020404" pitchFamily="49" charset="0"/>
                <a:cs typeface="Courier New" panose="02070309020205020404" pitchFamily="49" charset="0"/>
              </a:rPr>
              <a:t>(name__</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="Django").aggregate(Avg("price"))</a:t>
            </a:r>
          </a:p>
        </p:txBody>
      </p:sp>
    </p:spTree>
    <p:extLst>
      <p:ext uri="{BB962C8B-B14F-4D97-AF65-F5344CB8AC3E}">
        <p14:creationId xmlns:p14="http://schemas.microsoft.com/office/powerpoint/2010/main" val="180697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EE886-7B25-E101-EF0C-7EE69271A7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628727-9E80-1F0B-6218-E1897CC2B604}"/>
              </a:ext>
            </a:extLst>
          </p:cNvPr>
          <p:cNvSpPr txBox="1"/>
          <p:nvPr/>
        </p:nvSpPr>
        <p:spPr>
          <a:xfrm>
            <a:off x="320842" y="386386"/>
            <a:ext cx="11405937" cy="4062651"/>
          </a:xfrm>
          <a:prstGeom prst="rect">
            <a:avLst/>
          </a:prstGeom>
          <a:noFill/>
        </p:spPr>
        <p:txBody>
          <a:bodyPr wrap="square">
            <a:spAutoFit/>
          </a:bodyPr>
          <a:lstStyle/>
          <a:p>
            <a:r>
              <a:rPr lang="en-US" sz="2400" b="1" i="1" dirty="0">
                <a:highlight>
                  <a:srgbClr val="FFFF00"/>
                </a:highlight>
              </a:rPr>
              <a:t>Filtering on annotations</a:t>
            </a:r>
          </a:p>
          <a:p>
            <a:r>
              <a:rPr lang="en-US" dirty="0"/>
              <a:t>Annotated values can also be filtered. The alias for the annotation can be used in filter() and exclude()</a:t>
            </a:r>
          </a:p>
          <a:p>
            <a:r>
              <a:rPr lang="en-US" dirty="0"/>
              <a:t>clauses in the same way as any other model field.</a:t>
            </a:r>
          </a:p>
          <a:p>
            <a:r>
              <a:rPr lang="en-US" dirty="0"/>
              <a:t>For example, to generate a list of books that have more than one author, you can issue the query:</a:t>
            </a:r>
          </a:p>
          <a:p>
            <a:endParaRPr lang="en-US" dirty="0"/>
          </a:p>
          <a:p>
            <a:r>
              <a:rPr lang="en-US" i="1" dirty="0">
                <a:latin typeface="Courier New" panose="02070309020205020404" pitchFamily="49" charset="0"/>
                <a:cs typeface="Courier New" panose="02070309020205020404" pitchFamily="49" charset="0"/>
              </a:rPr>
              <a:t>&gt;&gt;&gt; </a:t>
            </a:r>
            <a:r>
              <a:rPr lang="en-US" i="1" dirty="0" err="1">
                <a:latin typeface="Courier New" panose="02070309020205020404" pitchFamily="49" charset="0"/>
                <a:cs typeface="Courier New" panose="02070309020205020404" pitchFamily="49" charset="0"/>
              </a:rPr>
              <a:t>Book.objects.annotate</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num_authors</a:t>
            </a:r>
            <a:r>
              <a:rPr lang="en-US" i="1" dirty="0">
                <a:latin typeface="Courier New" panose="02070309020205020404" pitchFamily="49" charset="0"/>
                <a:cs typeface="Courier New" panose="02070309020205020404" pitchFamily="49" charset="0"/>
              </a:rPr>
              <a:t>=Count("authors")).filter(num_authors__</a:t>
            </a:r>
            <a:r>
              <a:rPr lang="en-US" i="1" dirty="0" err="1">
                <a:latin typeface="Courier New" panose="02070309020205020404" pitchFamily="49" charset="0"/>
                <a:cs typeface="Courier New" panose="02070309020205020404" pitchFamily="49" charset="0"/>
              </a:rPr>
              <a:t>gt</a:t>
            </a:r>
            <a:r>
              <a:rPr lang="en-US" i="1" dirty="0">
                <a:latin typeface="Courier New" panose="02070309020205020404" pitchFamily="49" charset="0"/>
                <a:cs typeface="Courier New" panose="02070309020205020404" pitchFamily="49" charset="0"/>
              </a:rPr>
              <a:t>=1)</a:t>
            </a:r>
          </a:p>
          <a:p>
            <a:r>
              <a:rPr lang="en-US" dirty="0"/>
              <a:t>This query generates an annotated result set, and then generates a filter based upon that annotation.</a:t>
            </a:r>
          </a:p>
          <a:p>
            <a:r>
              <a:rPr lang="en-US" dirty="0"/>
              <a:t>If you need two annotations with two separate filters you can use the filter argument with any aggregate.</a:t>
            </a:r>
          </a:p>
          <a:p>
            <a:r>
              <a:rPr lang="en-US" dirty="0"/>
              <a:t>For example, to generate a list of authors with a count of highly rated books:</a:t>
            </a:r>
          </a:p>
          <a:p>
            <a:endParaRPr lang="en-US" i="1" dirty="0">
              <a:latin typeface="Courier New" panose="02070309020205020404" pitchFamily="49" charset="0"/>
              <a:cs typeface="Courier New" panose="02070309020205020404" pitchFamily="49" charset="0"/>
            </a:endParaRPr>
          </a:p>
          <a:p>
            <a:r>
              <a:rPr lang="en-US" i="1" dirty="0">
                <a:latin typeface="Courier New" panose="02070309020205020404" pitchFamily="49" charset="0"/>
                <a:cs typeface="Courier New" panose="02070309020205020404" pitchFamily="49" charset="0"/>
              </a:rPr>
              <a:t>&gt;&gt;&gt; </a:t>
            </a:r>
            <a:r>
              <a:rPr lang="en-US" i="1" dirty="0" err="1">
                <a:latin typeface="Courier New" panose="02070309020205020404" pitchFamily="49" charset="0"/>
                <a:cs typeface="Courier New" panose="02070309020205020404" pitchFamily="49" charset="0"/>
              </a:rPr>
              <a:t>highly_rated</a:t>
            </a:r>
            <a:r>
              <a:rPr lang="en-US" i="1" dirty="0">
                <a:latin typeface="Courier New" panose="02070309020205020404" pitchFamily="49" charset="0"/>
                <a:cs typeface="Courier New" panose="02070309020205020404" pitchFamily="49" charset="0"/>
              </a:rPr>
              <a:t> = Count("book", filter=Q(book__rating__</a:t>
            </a:r>
            <a:r>
              <a:rPr lang="en-US" i="1" dirty="0" err="1">
                <a:latin typeface="Courier New" panose="02070309020205020404" pitchFamily="49" charset="0"/>
                <a:cs typeface="Courier New" panose="02070309020205020404" pitchFamily="49" charset="0"/>
              </a:rPr>
              <a:t>gte</a:t>
            </a:r>
            <a:r>
              <a:rPr lang="en-US" i="1" dirty="0">
                <a:latin typeface="Courier New" panose="02070309020205020404" pitchFamily="49" charset="0"/>
                <a:cs typeface="Courier New" panose="02070309020205020404" pitchFamily="49" charset="0"/>
              </a:rPr>
              <a:t>=7))</a:t>
            </a:r>
          </a:p>
          <a:p>
            <a:r>
              <a:rPr lang="en-US" i="1" dirty="0">
                <a:latin typeface="Courier New" panose="02070309020205020404" pitchFamily="49" charset="0"/>
                <a:cs typeface="Courier New" panose="02070309020205020404" pitchFamily="49" charset="0"/>
              </a:rPr>
              <a:t>&gt;&gt;&gt; </a:t>
            </a:r>
            <a:r>
              <a:rPr lang="en-US" i="1" dirty="0" err="1">
                <a:latin typeface="Courier New" panose="02070309020205020404" pitchFamily="49" charset="0"/>
                <a:cs typeface="Courier New" panose="02070309020205020404" pitchFamily="49" charset="0"/>
              </a:rPr>
              <a:t>Author.objects.annotate</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num_books</a:t>
            </a:r>
            <a:r>
              <a:rPr lang="en-US" i="1" dirty="0">
                <a:latin typeface="Courier New" panose="02070309020205020404" pitchFamily="49" charset="0"/>
                <a:cs typeface="Courier New" panose="02070309020205020404" pitchFamily="49" charset="0"/>
              </a:rPr>
              <a:t>=Count("book"), </a:t>
            </a:r>
            <a:r>
              <a:rPr lang="en-US" i="1" dirty="0" err="1">
                <a:latin typeface="Courier New" panose="02070309020205020404" pitchFamily="49" charset="0"/>
                <a:cs typeface="Courier New" panose="02070309020205020404" pitchFamily="49" charset="0"/>
              </a:rPr>
              <a:t>highly_rated_books</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highly_rated</a:t>
            </a:r>
            <a:r>
              <a:rPr lang="en-US" i="1"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Each Author in the result set will have the </a:t>
            </a:r>
            <a:r>
              <a:rPr lang="en-US" dirty="0" err="1">
                <a:cs typeface="Courier New" panose="02070309020205020404" pitchFamily="49" charset="0"/>
              </a:rPr>
              <a:t>num_books</a:t>
            </a:r>
            <a:r>
              <a:rPr lang="en-US" dirty="0">
                <a:cs typeface="Courier New" panose="02070309020205020404" pitchFamily="49" charset="0"/>
              </a:rPr>
              <a:t> and </a:t>
            </a:r>
            <a:r>
              <a:rPr lang="en-US" dirty="0" err="1">
                <a:cs typeface="Courier New" panose="02070309020205020404" pitchFamily="49" charset="0"/>
              </a:rPr>
              <a:t>highly_rated_books</a:t>
            </a:r>
            <a:r>
              <a:rPr lang="en-US" dirty="0">
                <a:cs typeface="Courier New" panose="02070309020205020404" pitchFamily="49" charset="0"/>
              </a:rPr>
              <a:t> attributes.</a:t>
            </a:r>
          </a:p>
        </p:txBody>
      </p:sp>
    </p:spTree>
    <p:extLst>
      <p:ext uri="{BB962C8B-B14F-4D97-AF65-F5344CB8AC3E}">
        <p14:creationId xmlns:p14="http://schemas.microsoft.com/office/powerpoint/2010/main" val="163874596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55</TotalTime>
  <Words>4509</Words>
  <Application>Microsoft Office PowerPoint</Application>
  <PresentationFormat>Widescreen</PresentationFormat>
  <Paragraphs>302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Corbel</vt:lpstr>
      <vt:lpstr>Courier New</vt:lpstr>
      <vt:lpstr>Vani</vt:lpstr>
      <vt:lpstr>Basis</vt:lpstr>
      <vt:lpstr>Aggregation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2</cp:revision>
  <dcterms:created xsi:type="dcterms:W3CDTF">2024-12-14T15:56:10Z</dcterms:created>
  <dcterms:modified xsi:type="dcterms:W3CDTF">2024-12-14T16:52:05Z</dcterms:modified>
</cp:coreProperties>
</file>