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AD2F924-07C9-4BDA-8C6D-3BA3F6D62B00}" type="datetimeFigureOut">
              <a:rPr lang="en-US" smtClean="0"/>
              <a:t>12/15/2024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2B1BCF1-A769-43A6-BBFA-9798F34CFEDC}"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1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2F924-07C9-4BDA-8C6D-3BA3F6D62B00}"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249348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2F924-07C9-4BDA-8C6D-3BA3F6D62B00}"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45721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D2F924-07C9-4BDA-8C6D-3BA3F6D62B00}"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5347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2F924-07C9-4BDA-8C6D-3BA3F6D62B00}"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1BCF1-A769-43A6-BBFA-9798F34CFEDC}"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30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D2F924-07C9-4BDA-8C6D-3BA3F6D62B00}"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75124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D2F924-07C9-4BDA-8C6D-3BA3F6D62B00}"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17747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D2F924-07C9-4BDA-8C6D-3BA3F6D62B00}"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156430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2F924-07C9-4BDA-8C6D-3BA3F6D62B00}"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389470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2F924-07C9-4BDA-8C6D-3BA3F6D62B00}"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255605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2F924-07C9-4BDA-8C6D-3BA3F6D62B00}"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1BCF1-A769-43A6-BBFA-9798F34CFEDC}" type="slidenum">
              <a:rPr lang="en-US" smtClean="0"/>
              <a:t>‹#›</a:t>
            </a:fld>
            <a:endParaRPr lang="en-US"/>
          </a:p>
        </p:txBody>
      </p:sp>
    </p:spTree>
    <p:extLst>
      <p:ext uri="{BB962C8B-B14F-4D97-AF65-F5344CB8AC3E}">
        <p14:creationId xmlns:p14="http://schemas.microsoft.com/office/powerpoint/2010/main" val="265317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AD2F924-07C9-4BDA-8C6D-3BA3F6D62B00}" type="datetimeFigureOut">
              <a:rPr lang="en-US" smtClean="0"/>
              <a:t>12/15/2024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2B1BCF1-A769-43A6-BBFA-9798F34CFEDC}" type="slidenum">
              <a:rPr lang="en-US" smtClean="0"/>
              <a:t>‹#›</a:t>
            </a:fld>
            <a:endParaRPr lang="en-US"/>
          </a:p>
        </p:txBody>
      </p:sp>
    </p:spTree>
    <p:extLst>
      <p:ext uri="{BB962C8B-B14F-4D97-AF65-F5344CB8AC3E}">
        <p14:creationId xmlns:p14="http://schemas.microsoft.com/office/powerpoint/2010/main" val="2708480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0F33-4D1A-51F1-E493-CFA2ECCFB486}"/>
              </a:ext>
            </a:extLst>
          </p:cNvPr>
          <p:cNvSpPr>
            <a:spLocks noGrp="1"/>
          </p:cNvSpPr>
          <p:nvPr>
            <p:ph type="ctrTitle"/>
          </p:nvPr>
        </p:nvSpPr>
        <p:spPr/>
        <p:txBody>
          <a:bodyPr/>
          <a:lstStyle/>
          <a:p>
            <a:r>
              <a:rPr lang="en-US" dirty="0"/>
              <a:t>Managers</a:t>
            </a:r>
          </a:p>
        </p:txBody>
      </p:sp>
      <p:sp>
        <p:nvSpPr>
          <p:cNvPr id="3" name="Subtitle 2">
            <a:extLst>
              <a:ext uri="{FF2B5EF4-FFF2-40B4-BE49-F238E27FC236}">
                <a16:creationId xmlns:a16="http://schemas.microsoft.com/office/drawing/2014/main" id="{51AA53BA-3051-E5CB-D055-357F456F96C2}"/>
              </a:ext>
            </a:extLst>
          </p:cNvPr>
          <p:cNvSpPr>
            <a:spLocks noGrp="1"/>
          </p:cNvSpPr>
          <p:nvPr>
            <p:ph type="subTitle" idx="1"/>
          </p:nvPr>
        </p:nvSpPr>
        <p:spPr/>
        <p:txBody>
          <a:bodyPr/>
          <a:lstStyle/>
          <a:p>
            <a:r>
              <a:rPr lang="en-US" dirty="0"/>
              <a:t>Django basic to pro in Nepali</a:t>
            </a:r>
          </a:p>
          <a:p>
            <a:endParaRPr lang="en-US" dirty="0"/>
          </a:p>
        </p:txBody>
      </p:sp>
    </p:spTree>
    <p:extLst>
      <p:ext uri="{BB962C8B-B14F-4D97-AF65-F5344CB8AC3E}">
        <p14:creationId xmlns:p14="http://schemas.microsoft.com/office/powerpoint/2010/main" val="99020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44E3B-2742-3CC4-421C-8A7A4BAD5F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ECBC17-72A9-14CA-B37C-93995B341C40}"/>
              </a:ext>
            </a:extLst>
          </p:cNvPr>
          <p:cNvSpPr txBox="1"/>
          <p:nvPr/>
        </p:nvSpPr>
        <p:spPr>
          <a:xfrm>
            <a:off x="368968" y="361271"/>
            <a:ext cx="11550316" cy="1754326"/>
          </a:xfrm>
          <a:prstGeom prst="rect">
            <a:avLst/>
          </a:prstGeom>
          <a:noFill/>
        </p:spPr>
        <p:txBody>
          <a:bodyPr wrap="square">
            <a:spAutoFit/>
          </a:bodyPr>
          <a:lstStyle/>
          <a:p>
            <a:r>
              <a:rPr lang="en-US" dirty="0">
                <a:latin typeface="Vrinda" panose="020B0502040204020203" pitchFamily="34" charset="0"/>
                <a:cs typeface="Vrinda" panose="020B0502040204020203" pitchFamily="34" charset="0"/>
              </a:rPr>
              <a:t>Here, </a:t>
            </a:r>
            <a:r>
              <a:rPr lang="en-US" b="1" i="1" dirty="0" err="1">
                <a:highlight>
                  <a:srgbClr val="00FF00"/>
                </a:highlight>
                <a:latin typeface="Vrinda" panose="020B0502040204020203" pitchFamily="34" charset="0"/>
                <a:cs typeface="Vrinda" panose="020B0502040204020203" pitchFamily="34" charset="0"/>
              </a:rPr>
              <a:t>default_manager</a:t>
            </a:r>
            <a:r>
              <a:rPr lang="en-US" b="1" i="1" dirty="0">
                <a:highlight>
                  <a:srgbClr val="00FF00"/>
                </a:highlight>
                <a:latin typeface="Vrinda" panose="020B0502040204020203" pitchFamily="34" charset="0"/>
                <a:cs typeface="Vrinda" panose="020B0502040204020203" pitchFamily="34" charset="0"/>
              </a:rPr>
              <a:t> </a:t>
            </a:r>
            <a:r>
              <a:rPr lang="en-US" dirty="0">
                <a:latin typeface="Vrinda" panose="020B0502040204020203" pitchFamily="34" charset="0"/>
                <a:cs typeface="Vrinda" panose="020B0502040204020203" pitchFamily="34" charset="0"/>
              </a:rPr>
              <a:t>is the default. The objects manager is still available, since it’s inherited, but isn’t</a:t>
            </a:r>
          </a:p>
          <a:p>
            <a:r>
              <a:rPr lang="en-US" dirty="0">
                <a:latin typeface="Vrinda" panose="020B0502040204020203" pitchFamily="34" charset="0"/>
                <a:cs typeface="Vrinda" panose="020B0502040204020203" pitchFamily="34" charset="0"/>
              </a:rPr>
              <a:t>used as the default. Finally for this example, suppose you want to add extra managers to the child class, but still use the default from </a:t>
            </a:r>
            <a:r>
              <a:rPr lang="en-US" b="1" i="1" dirty="0" err="1">
                <a:highlight>
                  <a:srgbClr val="00FF00"/>
                </a:highlight>
                <a:latin typeface="Vrinda" panose="020B0502040204020203" pitchFamily="34" charset="0"/>
                <a:cs typeface="Vrinda" panose="020B0502040204020203" pitchFamily="34" charset="0"/>
              </a:rPr>
              <a:t>AbstractBase</a:t>
            </a:r>
            <a:r>
              <a:rPr lang="en-US" dirty="0">
                <a:latin typeface="Vrinda" panose="020B0502040204020203" pitchFamily="34" charset="0"/>
                <a:cs typeface="Vrinda" panose="020B0502040204020203" pitchFamily="34" charset="0"/>
              </a:rPr>
              <a:t>. You can’t add the new manager directly in the child class, as that would override the default and you would have to also explicitly include all the managers from the abstract base class. The solution is to put the extra managers in another base class and introduce it into the inheritance hierarchy after the defaults:</a:t>
            </a:r>
          </a:p>
        </p:txBody>
      </p:sp>
      <p:sp>
        <p:nvSpPr>
          <p:cNvPr id="5" name="TextBox 4">
            <a:extLst>
              <a:ext uri="{FF2B5EF4-FFF2-40B4-BE49-F238E27FC236}">
                <a16:creationId xmlns:a16="http://schemas.microsoft.com/office/drawing/2014/main" id="{1924682F-331E-A037-0CF8-A69A8E51E682}"/>
              </a:ext>
            </a:extLst>
          </p:cNvPr>
          <p:cNvSpPr txBox="1"/>
          <p:nvPr/>
        </p:nvSpPr>
        <p:spPr>
          <a:xfrm>
            <a:off x="368968" y="2157081"/>
            <a:ext cx="6096000" cy="3416320"/>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ExtraManager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extra_manager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OtherManager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class Meta:</a:t>
            </a:r>
          </a:p>
          <a:p>
            <a:r>
              <a:rPr lang="en-US" dirty="0">
                <a:latin typeface="Courier New" panose="02070309020205020404" pitchFamily="49" charset="0"/>
                <a:cs typeface="Courier New" panose="02070309020205020404" pitchFamily="49" charset="0"/>
              </a:rPr>
              <a:t>		abstract = True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ChildC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AbstractBase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ExtraManager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 Default manager is </a:t>
            </a:r>
            <a:r>
              <a:rPr lang="en-US" dirty="0" err="1">
                <a:latin typeface="Courier New" panose="02070309020205020404" pitchFamily="49" charset="0"/>
                <a:cs typeface="Courier New" panose="02070309020205020404" pitchFamily="49" charset="0"/>
              </a:rPr>
              <a:t>CustomManager</a:t>
            </a:r>
            <a:r>
              <a:rPr lang="en-US" dirty="0">
                <a:latin typeface="Courier New" panose="02070309020205020404" pitchFamily="49" charset="0"/>
                <a:cs typeface="Courier New" panose="02070309020205020404" pitchFamily="49" charset="0"/>
              </a:rPr>
              <a:t>, but 	</a:t>
            </a:r>
            <a:r>
              <a:rPr lang="en-US" dirty="0" err="1">
                <a:latin typeface="Courier New" panose="02070309020205020404" pitchFamily="49" charset="0"/>
                <a:cs typeface="Courier New" panose="02070309020205020404" pitchFamily="49" charset="0"/>
              </a:rPr>
              <a:t>OtherManager</a:t>
            </a:r>
            <a:r>
              <a:rPr lang="en-US" dirty="0">
                <a:latin typeface="Courier New" panose="02070309020205020404" pitchFamily="49" charset="0"/>
                <a:cs typeface="Courier New" panose="02070309020205020404" pitchFamily="49" charset="0"/>
              </a:rPr>
              <a:t> is</a:t>
            </a:r>
          </a:p>
          <a:p>
            <a:r>
              <a:rPr lang="en-US" dirty="0">
                <a:latin typeface="Courier New" panose="02070309020205020404" pitchFamily="49" charset="0"/>
                <a:cs typeface="Courier New" panose="02070309020205020404" pitchFamily="49" charset="0"/>
              </a:rPr>
              <a:t>	# also available via the 	"</a:t>
            </a:r>
            <a:r>
              <a:rPr lang="en-US" dirty="0" err="1">
                <a:latin typeface="Courier New" panose="02070309020205020404" pitchFamily="49" charset="0"/>
                <a:cs typeface="Courier New" panose="02070309020205020404" pitchFamily="49" charset="0"/>
              </a:rPr>
              <a:t>extra_manager</a:t>
            </a:r>
            <a:r>
              <a:rPr lang="en-US" dirty="0">
                <a:latin typeface="Courier New" panose="02070309020205020404" pitchFamily="49" charset="0"/>
                <a:cs typeface="Courier New" panose="02070309020205020404" pitchFamily="49" charset="0"/>
              </a:rPr>
              <a:t>" attribute.</a:t>
            </a:r>
          </a:p>
          <a:p>
            <a:r>
              <a:rPr lang="en-US" dirty="0">
                <a:latin typeface="Courier New" panose="02070309020205020404" pitchFamily="49" charset="0"/>
                <a:cs typeface="Courier New" panose="02070309020205020404" pitchFamily="49" charset="0"/>
              </a:rPr>
              <a:t>	pass</a:t>
            </a:r>
          </a:p>
        </p:txBody>
      </p:sp>
      <p:sp>
        <p:nvSpPr>
          <p:cNvPr id="7" name="TextBox 6">
            <a:extLst>
              <a:ext uri="{FF2B5EF4-FFF2-40B4-BE49-F238E27FC236}">
                <a16:creationId xmlns:a16="http://schemas.microsoft.com/office/drawing/2014/main" id="{B31F0D84-AA3D-AE61-386A-EE95022156CD}"/>
              </a:ext>
            </a:extLst>
          </p:cNvPr>
          <p:cNvSpPr txBox="1"/>
          <p:nvPr/>
        </p:nvSpPr>
        <p:spPr>
          <a:xfrm>
            <a:off x="6144126" y="1880082"/>
            <a:ext cx="5678906" cy="4093428"/>
          </a:xfrm>
          <a:prstGeom prst="rect">
            <a:avLst/>
          </a:prstGeom>
          <a:noFill/>
        </p:spPr>
        <p:txBody>
          <a:bodyPr wrap="square">
            <a:spAutoFit/>
          </a:bodyPr>
          <a:lstStyle/>
          <a:p>
            <a:r>
              <a:rPr lang="en-US" sz="2000" b="1" i="1" dirty="0">
                <a:highlight>
                  <a:srgbClr val="FFFF00"/>
                </a:highlight>
              </a:rPr>
              <a:t>Implementation concerns</a:t>
            </a:r>
          </a:p>
          <a:p>
            <a:r>
              <a:rPr lang="en-US" sz="1600" dirty="0"/>
              <a:t>Whatever features you add to your custom Manager, it must be possible to make a shallow copy of a Manager</a:t>
            </a:r>
          </a:p>
          <a:p>
            <a:r>
              <a:rPr lang="en-US" sz="1600" dirty="0"/>
              <a:t>instance; i.e., the following code must work:</a:t>
            </a:r>
          </a:p>
          <a:p>
            <a:r>
              <a:rPr lang="en-US" sz="1600" dirty="0">
                <a:latin typeface="Courier New" panose="02070309020205020404" pitchFamily="49" charset="0"/>
                <a:cs typeface="Courier New" panose="02070309020205020404" pitchFamily="49" charset="0"/>
              </a:rPr>
              <a:t>&gt;&gt;&gt; import copy</a:t>
            </a:r>
          </a:p>
          <a:p>
            <a:r>
              <a:rPr lang="en-US" sz="1600" dirty="0">
                <a:latin typeface="Courier New" panose="02070309020205020404" pitchFamily="49" charset="0"/>
                <a:cs typeface="Courier New" panose="02070309020205020404" pitchFamily="49" charset="0"/>
              </a:rPr>
              <a:t>&gt;&gt;&gt; manager = </a:t>
            </a:r>
            <a:r>
              <a:rPr lang="en-US" sz="1600" dirty="0" err="1">
                <a:latin typeface="Courier New" panose="02070309020205020404" pitchFamily="49" charset="0"/>
                <a:cs typeface="Courier New" panose="02070309020205020404" pitchFamily="49" charset="0"/>
              </a:rPr>
              <a:t>MyManager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&gt;&gt;&gt; </a:t>
            </a:r>
            <a:r>
              <a:rPr lang="en-US" sz="1600" dirty="0" err="1">
                <a:latin typeface="Courier New" panose="02070309020205020404" pitchFamily="49" charset="0"/>
                <a:cs typeface="Courier New" panose="02070309020205020404" pitchFamily="49" charset="0"/>
              </a:rPr>
              <a:t>my_copy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copy.copy</a:t>
            </a:r>
            <a:r>
              <a:rPr lang="en-US" sz="1600" dirty="0">
                <a:latin typeface="Courier New" panose="02070309020205020404" pitchFamily="49" charset="0"/>
                <a:cs typeface="Courier New" panose="02070309020205020404" pitchFamily="49" charset="0"/>
              </a:rPr>
              <a:t>(manager)</a:t>
            </a:r>
          </a:p>
          <a:p>
            <a:r>
              <a:rPr lang="en-US" sz="1600" dirty="0"/>
              <a:t>Django makes shallow copies of manager objects during certain queries; if your </a:t>
            </a:r>
            <a:r>
              <a:rPr lang="en-US" sz="1600" dirty="0">
                <a:highlight>
                  <a:srgbClr val="00FF00"/>
                </a:highlight>
              </a:rPr>
              <a:t>Manager</a:t>
            </a:r>
            <a:r>
              <a:rPr lang="en-US" sz="1600" dirty="0"/>
              <a:t> cannot be copied, those queries will fail.</a:t>
            </a:r>
          </a:p>
          <a:p>
            <a:r>
              <a:rPr lang="en-US" sz="1600" dirty="0"/>
              <a:t>This won’t be an issue for most custom managers. If you are just adding simple methods to your Manager, it is unlikely that you will inadvertently make instances of your Manager </a:t>
            </a:r>
            <a:r>
              <a:rPr lang="en-US" sz="1600" dirty="0" err="1"/>
              <a:t>uncopyable</a:t>
            </a:r>
            <a:r>
              <a:rPr lang="en-US" sz="1600" dirty="0"/>
              <a:t>. However, if you’re overriding </a:t>
            </a:r>
            <a:r>
              <a:rPr lang="en-US" sz="1600" dirty="0">
                <a:highlight>
                  <a:srgbClr val="00FF00"/>
                </a:highlight>
              </a:rPr>
              <a:t>__</a:t>
            </a:r>
            <a:r>
              <a:rPr lang="en-US" sz="1600" dirty="0" err="1">
                <a:highlight>
                  <a:srgbClr val="00FF00"/>
                </a:highlight>
              </a:rPr>
              <a:t>getattr</a:t>
            </a:r>
            <a:r>
              <a:rPr lang="en-US" sz="1600" dirty="0">
                <a:highlight>
                  <a:srgbClr val="00FF00"/>
                </a:highlight>
              </a:rPr>
              <a:t>__</a:t>
            </a:r>
            <a:r>
              <a:rPr lang="en-US" sz="1600" dirty="0"/>
              <a:t> or some other private method of your </a:t>
            </a:r>
            <a:r>
              <a:rPr lang="en-US" sz="1600" dirty="0">
                <a:highlight>
                  <a:srgbClr val="00FF00"/>
                </a:highlight>
              </a:rPr>
              <a:t>Manager</a:t>
            </a:r>
            <a:r>
              <a:rPr lang="en-US" sz="1600" dirty="0"/>
              <a:t> object that controls object state, you</a:t>
            </a:r>
          </a:p>
          <a:p>
            <a:r>
              <a:rPr lang="en-US" sz="1600" dirty="0"/>
              <a:t>should ensure that you don’t affect the ability of your Manager to be copied.</a:t>
            </a:r>
          </a:p>
        </p:txBody>
      </p:sp>
    </p:spTree>
    <p:extLst>
      <p:ext uri="{BB962C8B-B14F-4D97-AF65-F5344CB8AC3E}">
        <p14:creationId xmlns:p14="http://schemas.microsoft.com/office/powerpoint/2010/main" val="114708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57E7EC31-BBBD-EFCF-3ED0-EF4EA5A81E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6A61C0-4018-B8FB-E4B2-A3FC4A7B32B9}"/>
              </a:ext>
            </a:extLst>
          </p:cNvPr>
          <p:cNvSpPr txBox="1"/>
          <p:nvPr/>
        </p:nvSpPr>
        <p:spPr>
          <a:xfrm>
            <a:off x="3384884" y="3105834"/>
            <a:ext cx="5422232" cy="646331"/>
          </a:xfrm>
          <a:custGeom>
            <a:avLst/>
            <a:gdLst>
              <a:gd name="connsiteX0" fmla="*/ 0 w 5422232"/>
              <a:gd name="connsiteY0" fmla="*/ 0 h 646331"/>
              <a:gd name="connsiteX1" fmla="*/ 542223 w 5422232"/>
              <a:gd name="connsiteY1" fmla="*/ 0 h 646331"/>
              <a:gd name="connsiteX2" fmla="*/ 976002 w 5422232"/>
              <a:gd name="connsiteY2" fmla="*/ 0 h 646331"/>
              <a:gd name="connsiteX3" fmla="*/ 1355558 w 5422232"/>
              <a:gd name="connsiteY3" fmla="*/ 0 h 646331"/>
              <a:gd name="connsiteX4" fmla="*/ 2006226 w 5422232"/>
              <a:gd name="connsiteY4" fmla="*/ 0 h 646331"/>
              <a:gd name="connsiteX5" fmla="*/ 2494227 w 5422232"/>
              <a:gd name="connsiteY5" fmla="*/ 0 h 646331"/>
              <a:gd name="connsiteX6" fmla="*/ 3036450 w 5422232"/>
              <a:gd name="connsiteY6" fmla="*/ 0 h 646331"/>
              <a:gd name="connsiteX7" fmla="*/ 3578673 w 5422232"/>
              <a:gd name="connsiteY7" fmla="*/ 0 h 646331"/>
              <a:gd name="connsiteX8" fmla="*/ 4066674 w 5422232"/>
              <a:gd name="connsiteY8" fmla="*/ 0 h 646331"/>
              <a:gd name="connsiteX9" fmla="*/ 4663120 w 5422232"/>
              <a:gd name="connsiteY9" fmla="*/ 0 h 646331"/>
              <a:gd name="connsiteX10" fmla="*/ 5422232 w 5422232"/>
              <a:gd name="connsiteY10" fmla="*/ 0 h 646331"/>
              <a:gd name="connsiteX11" fmla="*/ 5422232 w 5422232"/>
              <a:gd name="connsiteY11" fmla="*/ 329629 h 646331"/>
              <a:gd name="connsiteX12" fmla="*/ 5422232 w 5422232"/>
              <a:gd name="connsiteY12" fmla="*/ 646331 h 646331"/>
              <a:gd name="connsiteX13" fmla="*/ 5042676 w 5422232"/>
              <a:gd name="connsiteY13" fmla="*/ 646331 h 646331"/>
              <a:gd name="connsiteX14" fmla="*/ 4392008 w 5422232"/>
              <a:gd name="connsiteY14" fmla="*/ 646331 h 646331"/>
              <a:gd name="connsiteX15" fmla="*/ 3958229 w 5422232"/>
              <a:gd name="connsiteY15" fmla="*/ 646331 h 646331"/>
              <a:gd name="connsiteX16" fmla="*/ 3578673 w 5422232"/>
              <a:gd name="connsiteY16" fmla="*/ 646331 h 646331"/>
              <a:gd name="connsiteX17" fmla="*/ 2928005 w 5422232"/>
              <a:gd name="connsiteY17" fmla="*/ 646331 h 646331"/>
              <a:gd name="connsiteX18" fmla="*/ 2331560 w 5422232"/>
              <a:gd name="connsiteY18" fmla="*/ 646331 h 646331"/>
              <a:gd name="connsiteX19" fmla="*/ 1680892 w 5422232"/>
              <a:gd name="connsiteY19" fmla="*/ 646331 h 646331"/>
              <a:gd name="connsiteX20" fmla="*/ 1084446 w 5422232"/>
              <a:gd name="connsiteY20" fmla="*/ 646331 h 646331"/>
              <a:gd name="connsiteX21" fmla="*/ 596446 w 5422232"/>
              <a:gd name="connsiteY21" fmla="*/ 646331 h 646331"/>
              <a:gd name="connsiteX22" fmla="*/ 0 w 5422232"/>
              <a:gd name="connsiteY22" fmla="*/ 646331 h 646331"/>
              <a:gd name="connsiteX23" fmla="*/ 0 w 5422232"/>
              <a:gd name="connsiteY23" fmla="*/ 336092 h 646331"/>
              <a:gd name="connsiteX24" fmla="*/ 0 w 5422232"/>
              <a:gd name="connsiteY24"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22232" h="646331" fill="none" extrusionOk="0">
                <a:moveTo>
                  <a:pt x="0" y="0"/>
                </a:moveTo>
                <a:cubicBezTo>
                  <a:pt x="135910" y="-49690"/>
                  <a:pt x="383570" y="32106"/>
                  <a:pt x="542223" y="0"/>
                </a:cubicBezTo>
                <a:cubicBezTo>
                  <a:pt x="700876" y="-32106"/>
                  <a:pt x="780298" y="22139"/>
                  <a:pt x="976002" y="0"/>
                </a:cubicBezTo>
                <a:cubicBezTo>
                  <a:pt x="1171706" y="-22139"/>
                  <a:pt x="1184624" y="30951"/>
                  <a:pt x="1355558" y="0"/>
                </a:cubicBezTo>
                <a:cubicBezTo>
                  <a:pt x="1526492" y="-30951"/>
                  <a:pt x="1734946" y="33563"/>
                  <a:pt x="2006226" y="0"/>
                </a:cubicBezTo>
                <a:cubicBezTo>
                  <a:pt x="2277506" y="-33563"/>
                  <a:pt x="2336543" y="14909"/>
                  <a:pt x="2494227" y="0"/>
                </a:cubicBezTo>
                <a:cubicBezTo>
                  <a:pt x="2651911" y="-14909"/>
                  <a:pt x="2904240" y="48079"/>
                  <a:pt x="3036450" y="0"/>
                </a:cubicBezTo>
                <a:cubicBezTo>
                  <a:pt x="3168660" y="-48079"/>
                  <a:pt x="3333277" y="50509"/>
                  <a:pt x="3578673" y="0"/>
                </a:cubicBezTo>
                <a:cubicBezTo>
                  <a:pt x="3824069" y="-50509"/>
                  <a:pt x="3927146" y="7625"/>
                  <a:pt x="4066674" y="0"/>
                </a:cubicBezTo>
                <a:cubicBezTo>
                  <a:pt x="4206202" y="-7625"/>
                  <a:pt x="4467354" y="57189"/>
                  <a:pt x="4663120" y="0"/>
                </a:cubicBezTo>
                <a:cubicBezTo>
                  <a:pt x="4858886" y="-57189"/>
                  <a:pt x="5061072" y="83422"/>
                  <a:pt x="5422232" y="0"/>
                </a:cubicBezTo>
                <a:cubicBezTo>
                  <a:pt x="5444643" y="162878"/>
                  <a:pt x="5406782" y="207679"/>
                  <a:pt x="5422232" y="329629"/>
                </a:cubicBezTo>
                <a:cubicBezTo>
                  <a:pt x="5437682" y="451579"/>
                  <a:pt x="5408153" y="571260"/>
                  <a:pt x="5422232" y="646331"/>
                </a:cubicBezTo>
                <a:cubicBezTo>
                  <a:pt x="5244828" y="666352"/>
                  <a:pt x="5191168" y="642435"/>
                  <a:pt x="5042676" y="646331"/>
                </a:cubicBezTo>
                <a:cubicBezTo>
                  <a:pt x="4894184" y="650227"/>
                  <a:pt x="4538983" y="579905"/>
                  <a:pt x="4392008" y="646331"/>
                </a:cubicBezTo>
                <a:cubicBezTo>
                  <a:pt x="4245033" y="712757"/>
                  <a:pt x="4158840" y="601235"/>
                  <a:pt x="3958229" y="646331"/>
                </a:cubicBezTo>
                <a:cubicBezTo>
                  <a:pt x="3757618" y="691427"/>
                  <a:pt x="3668354" y="610627"/>
                  <a:pt x="3578673" y="646331"/>
                </a:cubicBezTo>
                <a:cubicBezTo>
                  <a:pt x="3488992" y="682035"/>
                  <a:pt x="3107014" y="578155"/>
                  <a:pt x="2928005" y="646331"/>
                </a:cubicBezTo>
                <a:cubicBezTo>
                  <a:pt x="2748996" y="714507"/>
                  <a:pt x="2471405" y="643226"/>
                  <a:pt x="2331560" y="646331"/>
                </a:cubicBezTo>
                <a:cubicBezTo>
                  <a:pt x="2191716" y="649436"/>
                  <a:pt x="1899164" y="644166"/>
                  <a:pt x="1680892" y="646331"/>
                </a:cubicBezTo>
                <a:cubicBezTo>
                  <a:pt x="1462620" y="648496"/>
                  <a:pt x="1204137" y="628659"/>
                  <a:pt x="1084446" y="646331"/>
                </a:cubicBezTo>
                <a:cubicBezTo>
                  <a:pt x="964755" y="664003"/>
                  <a:pt x="799426" y="643434"/>
                  <a:pt x="596446" y="646331"/>
                </a:cubicBezTo>
                <a:cubicBezTo>
                  <a:pt x="393466" y="649228"/>
                  <a:pt x="187484" y="640262"/>
                  <a:pt x="0" y="646331"/>
                </a:cubicBezTo>
                <a:cubicBezTo>
                  <a:pt x="-21310" y="566991"/>
                  <a:pt x="8968" y="398604"/>
                  <a:pt x="0" y="336092"/>
                </a:cubicBezTo>
                <a:cubicBezTo>
                  <a:pt x="-8968" y="273580"/>
                  <a:pt x="2631" y="145529"/>
                  <a:pt x="0" y="0"/>
                </a:cubicBezTo>
                <a:close/>
              </a:path>
              <a:path w="5422232" h="646331" stroke="0" extrusionOk="0">
                <a:moveTo>
                  <a:pt x="0" y="0"/>
                </a:moveTo>
                <a:cubicBezTo>
                  <a:pt x="314115" y="-77488"/>
                  <a:pt x="432956" y="3937"/>
                  <a:pt x="650668" y="0"/>
                </a:cubicBezTo>
                <a:cubicBezTo>
                  <a:pt x="868380" y="-3937"/>
                  <a:pt x="946813" y="2094"/>
                  <a:pt x="1192891" y="0"/>
                </a:cubicBezTo>
                <a:cubicBezTo>
                  <a:pt x="1438969" y="-2094"/>
                  <a:pt x="1576705" y="60496"/>
                  <a:pt x="1735114" y="0"/>
                </a:cubicBezTo>
                <a:cubicBezTo>
                  <a:pt x="1893523" y="-60496"/>
                  <a:pt x="1959029" y="32599"/>
                  <a:pt x="2168893" y="0"/>
                </a:cubicBezTo>
                <a:cubicBezTo>
                  <a:pt x="2378757" y="-32599"/>
                  <a:pt x="2509785" y="43640"/>
                  <a:pt x="2602671" y="0"/>
                </a:cubicBezTo>
                <a:cubicBezTo>
                  <a:pt x="2695557" y="-43640"/>
                  <a:pt x="3071378" y="74906"/>
                  <a:pt x="3253339" y="0"/>
                </a:cubicBezTo>
                <a:cubicBezTo>
                  <a:pt x="3435300" y="-74906"/>
                  <a:pt x="3534293" y="59428"/>
                  <a:pt x="3795562" y="0"/>
                </a:cubicBezTo>
                <a:cubicBezTo>
                  <a:pt x="4056831" y="-59428"/>
                  <a:pt x="4145280" y="56693"/>
                  <a:pt x="4283563" y="0"/>
                </a:cubicBezTo>
                <a:cubicBezTo>
                  <a:pt x="4421846" y="-56693"/>
                  <a:pt x="4593868" y="31779"/>
                  <a:pt x="4880009" y="0"/>
                </a:cubicBezTo>
                <a:cubicBezTo>
                  <a:pt x="5166150" y="-31779"/>
                  <a:pt x="5187197" y="17233"/>
                  <a:pt x="5422232" y="0"/>
                </a:cubicBezTo>
                <a:cubicBezTo>
                  <a:pt x="5427711" y="153318"/>
                  <a:pt x="5421286" y="199832"/>
                  <a:pt x="5422232" y="316702"/>
                </a:cubicBezTo>
                <a:cubicBezTo>
                  <a:pt x="5423178" y="433572"/>
                  <a:pt x="5414241" y="481539"/>
                  <a:pt x="5422232" y="646331"/>
                </a:cubicBezTo>
                <a:cubicBezTo>
                  <a:pt x="5261835" y="706746"/>
                  <a:pt x="4993126" y="624336"/>
                  <a:pt x="4771564" y="646331"/>
                </a:cubicBezTo>
                <a:cubicBezTo>
                  <a:pt x="4550002" y="668326"/>
                  <a:pt x="4476882" y="643497"/>
                  <a:pt x="4229341" y="646331"/>
                </a:cubicBezTo>
                <a:cubicBezTo>
                  <a:pt x="3981800" y="649165"/>
                  <a:pt x="4036736" y="618844"/>
                  <a:pt x="3849785" y="646331"/>
                </a:cubicBezTo>
                <a:cubicBezTo>
                  <a:pt x="3662834" y="673818"/>
                  <a:pt x="3536942" y="641865"/>
                  <a:pt x="3307562" y="646331"/>
                </a:cubicBezTo>
                <a:cubicBezTo>
                  <a:pt x="3078182" y="650797"/>
                  <a:pt x="3017380" y="602502"/>
                  <a:pt x="2928005" y="646331"/>
                </a:cubicBezTo>
                <a:cubicBezTo>
                  <a:pt x="2838630" y="690160"/>
                  <a:pt x="2674465" y="644603"/>
                  <a:pt x="2548449" y="646331"/>
                </a:cubicBezTo>
                <a:cubicBezTo>
                  <a:pt x="2422433" y="648059"/>
                  <a:pt x="2107841" y="643896"/>
                  <a:pt x="1897781" y="646331"/>
                </a:cubicBezTo>
                <a:cubicBezTo>
                  <a:pt x="1687721" y="648766"/>
                  <a:pt x="1525218" y="597017"/>
                  <a:pt x="1409780" y="646331"/>
                </a:cubicBezTo>
                <a:cubicBezTo>
                  <a:pt x="1294342" y="695645"/>
                  <a:pt x="1042313" y="633990"/>
                  <a:pt x="759112" y="646331"/>
                </a:cubicBezTo>
                <a:cubicBezTo>
                  <a:pt x="475911" y="658672"/>
                  <a:pt x="335995" y="621088"/>
                  <a:pt x="0" y="646331"/>
                </a:cubicBezTo>
                <a:cubicBezTo>
                  <a:pt x="-1451" y="499980"/>
                  <a:pt x="1345" y="428740"/>
                  <a:pt x="0" y="316702"/>
                </a:cubicBezTo>
                <a:cubicBezTo>
                  <a:pt x="-1345" y="204664"/>
                  <a:pt x="3364" y="65849"/>
                  <a:pt x="0" y="0"/>
                </a:cubicBezTo>
                <a:close/>
              </a:path>
            </a:pathLst>
          </a:custGeom>
          <a:solidFill>
            <a:schemeClr val="accent4">
              <a:lumMod val="40000"/>
              <a:lumOff val="60000"/>
            </a:schemeClr>
          </a:solidFill>
          <a:ln w="76200">
            <a:solidFill>
              <a:schemeClr val="tx1"/>
            </a:solidFill>
            <a:extLst>
              <a:ext uri="{C807C97D-BFC1-408E-A445-0C87EB9F89A2}">
                <ask:lineSketchStyleProps xmlns:ask="http://schemas.microsoft.com/office/drawing/2018/sketchyshapes" sd="661058248">
                  <a:prstGeom prst="rect">
                    <a:avLst/>
                  </a:prstGeom>
                  <ask:type>
                    <ask:lineSketchScribble/>
                  </ask:type>
                </ask:lineSketchStyleProps>
              </a:ext>
            </a:extLst>
          </a:ln>
        </p:spPr>
        <p:txBody>
          <a:bodyPr wrap="square" rtlCol="0">
            <a:spAutoFit/>
          </a:bodyPr>
          <a:lstStyle/>
          <a:p>
            <a:pPr algn="ctr"/>
            <a:r>
              <a:rPr lang="en-US" sz="3600" dirty="0"/>
              <a:t>Thank you for watching 💖</a:t>
            </a:r>
          </a:p>
        </p:txBody>
      </p:sp>
    </p:spTree>
    <p:extLst>
      <p:ext uri="{BB962C8B-B14F-4D97-AF65-F5344CB8AC3E}">
        <p14:creationId xmlns:p14="http://schemas.microsoft.com/office/powerpoint/2010/main" val="357397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398366-5D48-33D3-581E-EA6F561E489B}"/>
              </a:ext>
            </a:extLst>
          </p:cNvPr>
          <p:cNvSpPr txBox="1"/>
          <p:nvPr/>
        </p:nvSpPr>
        <p:spPr>
          <a:xfrm>
            <a:off x="352926" y="336158"/>
            <a:ext cx="11454064" cy="1323439"/>
          </a:xfrm>
          <a:prstGeom prst="rect">
            <a:avLst/>
          </a:prstGeom>
          <a:noFill/>
        </p:spPr>
        <p:txBody>
          <a:bodyPr wrap="square">
            <a:spAutoFit/>
          </a:bodyPr>
          <a:lstStyle/>
          <a:p>
            <a:r>
              <a:rPr lang="en-US" sz="2400" b="1" i="1" dirty="0">
                <a:highlight>
                  <a:srgbClr val="FFFF00"/>
                </a:highlight>
              </a:rPr>
              <a:t>Managers</a:t>
            </a:r>
          </a:p>
          <a:p>
            <a:r>
              <a:rPr lang="en-US" sz="2000" b="1" dirty="0">
                <a:highlight>
                  <a:srgbClr val="00FFFF"/>
                </a:highlight>
                <a:latin typeface="Vrinda" panose="020B0502040204020203" pitchFamily="34" charset="0"/>
                <a:cs typeface="Vrinda" panose="020B0502040204020203" pitchFamily="34" charset="0"/>
              </a:rPr>
              <a:t>class Manager</a:t>
            </a:r>
          </a:p>
          <a:p>
            <a:r>
              <a:rPr lang="en-US" dirty="0"/>
              <a:t>A Manager is the interface through which database query operations are provided to Django models. At least</a:t>
            </a:r>
          </a:p>
          <a:p>
            <a:r>
              <a:rPr lang="en-US" dirty="0"/>
              <a:t>one Manager exists for every model in a Django application.</a:t>
            </a:r>
          </a:p>
        </p:txBody>
      </p:sp>
      <p:sp>
        <p:nvSpPr>
          <p:cNvPr id="7" name="TextBox 6">
            <a:extLst>
              <a:ext uri="{FF2B5EF4-FFF2-40B4-BE49-F238E27FC236}">
                <a16:creationId xmlns:a16="http://schemas.microsoft.com/office/drawing/2014/main" id="{E0D15049-47DD-264C-496B-388F63FDE310}"/>
              </a:ext>
            </a:extLst>
          </p:cNvPr>
          <p:cNvSpPr txBox="1"/>
          <p:nvPr/>
        </p:nvSpPr>
        <p:spPr>
          <a:xfrm>
            <a:off x="296779" y="1659597"/>
            <a:ext cx="11454064" cy="3785652"/>
          </a:xfrm>
          <a:prstGeom prst="rect">
            <a:avLst/>
          </a:prstGeom>
          <a:noFill/>
        </p:spPr>
        <p:txBody>
          <a:bodyPr wrap="square">
            <a:spAutoFit/>
          </a:bodyPr>
          <a:lstStyle/>
          <a:p>
            <a:r>
              <a:rPr lang="en-US" sz="2400" b="1" i="1" dirty="0">
                <a:highlight>
                  <a:srgbClr val="FFFF00"/>
                </a:highlight>
              </a:rPr>
              <a:t>Manager names</a:t>
            </a:r>
          </a:p>
          <a:p>
            <a:r>
              <a:rPr lang="en-US" dirty="0"/>
              <a:t>By default, Django adds a Manager with the name objects to every Django model class. However, if you want to use objects as a field name, or if you want to use a name other than objects for the Manager, you can rename it on a per-model basis. To rename the Manager for a given class, define a class attribute of type </a:t>
            </a:r>
            <a:r>
              <a:rPr lang="en-US" i="1" dirty="0" err="1">
                <a:highlight>
                  <a:srgbClr val="00FF00"/>
                </a:highlight>
              </a:rPr>
              <a:t>models.Manager</a:t>
            </a:r>
            <a:r>
              <a:rPr lang="en-US" i="1" dirty="0">
                <a:highlight>
                  <a:srgbClr val="00FF00"/>
                </a:highlight>
              </a:rPr>
              <a:t>() </a:t>
            </a:r>
            <a:r>
              <a:rPr lang="en-US" dirty="0"/>
              <a:t>on that model. For example:</a:t>
            </a:r>
          </a:p>
          <a:p>
            <a:endParaRPr lang="en-US" dirty="0"/>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django.db</a:t>
            </a:r>
            <a:r>
              <a:rPr lang="en-US" dirty="0">
                <a:latin typeface="Courier New" panose="02070309020205020404" pitchFamily="49" charset="0"/>
                <a:cs typeface="Courier New" panose="02070309020205020404" pitchFamily="49" charset="0"/>
              </a:rPr>
              <a:t> import models</a:t>
            </a:r>
          </a:p>
          <a:p>
            <a:r>
              <a:rPr lang="en-US" dirty="0">
                <a:latin typeface="Courier New" panose="02070309020205020404" pitchFamily="49" charset="0"/>
                <a:cs typeface="Courier New" panose="02070309020205020404" pitchFamily="49" charset="0"/>
              </a:rPr>
              <a:t>class Person(</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people = </a:t>
            </a:r>
            <a:r>
              <a:rPr lang="en-US" dirty="0" err="1">
                <a:latin typeface="Courier New" panose="02070309020205020404" pitchFamily="49" charset="0"/>
                <a:cs typeface="Courier New" panose="02070309020205020404" pitchFamily="49" charset="0"/>
              </a:rPr>
              <a:t>models.Manager</a:t>
            </a:r>
            <a:r>
              <a:rPr lang="en-US" dirty="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r>
              <a:rPr lang="en-US" dirty="0"/>
              <a:t>Using this example model, </a:t>
            </a:r>
            <a:r>
              <a:rPr lang="en-US" dirty="0" err="1"/>
              <a:t>Person.objects</a:t>
            </a:r>
            <a:r>
              <a:rPr lang="en-US" dirty="0"/>
              <a:t> will generate an </a:t>
            </a:r>
            <a:r>
              <a:rPr lang="en-US" dirty="0" err="1"/>
              <a:t>AttributeError</a:t>
            </a:r>
            <a:r>
              <a:rPr lang="en-US" dirty="0"/>
              <a:t> exception, but Person. </a:t>
            </a:r>
            <a:r>
              <a:rPr lang="en-US" dirty="0" err="1"/>
              <a:t>people.all</a:t>
            </a:r>
            <a:r>
              <a:rPr lang="en-US" dirty="0"/>
              <a:t>() will provide a list of all Person objects.</a:t>
            </a:r>
          </a:p>
        </p:txBody>
      </p:sp>
    </p:spTree>
    <p:extLst>
      <p:ext uri="{BB962C8B-B14F-4D97-AF65-F5344CB8AC3E}">
        <p14:creationId xmlns:p14="http://schemas.microsoft.com/office/powerpoint/2010/main" val="335822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C2222-472C-8250-D259-D4A9CF3237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54BA12-DBFE-620B-E27D-0EF5BBA94AF0}"/>
              </a:ext>
            </a:extLst>
          </p:cNvPr>
          <p:cNvSpPr txBox="1"/>
          <p:nvPr/>
        </p:nvSpPr>
        <p:spPr>
          <a:xfrm>
            <a:off x="272715" y="283748"/>
            <a:ext cx="11502189" cy="1354217"/>
          </a:xfrm>
          <a:prstGeom prst="rect">
            <a:avLst/>
          </a:prstGeom>
          <a:noFill/>
        </p:spPr>
        <p:txBody>
          <a:bodyPr wrap="square">
            <a:spAutoFit/>
          </a:bodyPr>
          <a:lstStyle/>
          <a:p>
            <a:r>
              <a:rPr lang="en-US" sz="2800" b="1" i="1" dirty="0">
                <a:highlight>
                  <a:srgbClr val="FFFF00"/>
                </a:highlight>
              </a:rPr>
              <a:t>Custom managers</a:t>
            </a:r>
          </a:p>
          <a:p>
            <a:r>
              <a:rPr lang="en-US" dirty="0"/>
              <a:t>You can use a custom Manager in a particular model by extending the base Manager class and instantiating your custom Manager in your model. There are two reasons you might want to customize a Manager: to add extra Manager methods, and/or to modify the initial QuerySet the Manager returns.</a:t>
            </a:r>
          </a:p>
        </p:txBody>
      </p:sp>
      <p:sp>
        <p:nvSpPr>
          <p:cNvPr id="5" name="TextBox 4">
            <a:extLst>
              <a:ext uri="{FF2B5EF4-FFF2-40B4-BE49-F238E27FC236}">
                <a16:creationId xmlns:a16="http://schemas.microsoft.com/office/drawing/2014/main" id="{D82FD3D4-DAB7-7C08-AB82-B9F926BAF911}"/>
              </a:ext>
            </a:extLst>
          </p:cNvPr>
          <p:cNvSpPr txBox="1"/>
          <p:nvPr/>
        </p:nvSpPr>
        <p:spPr>
          <a:xfrm>
            <a:off x="272715" y="1589839"/>
            <a:ext cx="3096128" cy="3970318"/>
          </a:xfrm>
          <a:prstGeom prst="rect">
            <a:avLst/>
          </a:prstGeom>
          <a:noFill/>
        </p:spPr>
        <p:txBody>
          <a:bodyPr wrap="square">
            <a:spAutoFit/>
          </a:bodyPr>
          <a:lstStyle/>
          <a:p>
            <a:r>
              <a:rPr lang="en-US" b="1" i="1" dirty="0">
                <a:highlight>
                  <a:srgbClr val="FFFF00"/>
                </a:highlight>
              </a:rPr>
              <a:t>Adding extra manager methods</a:t>
            </a:r>
          </a:p>
          <a:p>
            <a:r>
              <a:rPr lang="en-US" dirty="0"/>
              <a:t>Adding extra Manager methods is the preferred way to add “table-level” functionality to your models. (For “row-level” functionality – i.e., functions that act on a single instance of a model object – use Model methods, not custom Manager methods.) For example, this custom Manager adds a method </a:t>
            </a:r>
            <a:r>
              <a:rPr lang="en-US" dirty="0" err="1"/>
              <a:t>with_counts</a:t>
            </a:r>
            <a:r>
              <a:rPr lang="en-US" dirty="0"/>
              <a:t>():</a:t>
            </a:r>
          </a:p>
        </p:txBody>
      </p:sp>
      <p:sp>
        <p:nvSpPr>
          <p:cNvPr id="7" name="TextBox 6">
            <a:extLst>
              <a:ext uri="{FF2B5EF4-FFF2-40B4-BE49-F238E27FC236}">
                <a16:creationId xmlns:a16="http://schemas.microsoft.com/office/drawing/2014/main" id="{93B0724F-C41F-DEAB-403D-84A471B6B155}"/>
              </a:ext>
            </a:extLst>
          </p:cNvPr>
          <p:cNvSpPr txBox="1"/>
          <p:nvPr/>
        </p:nvSpPr>
        <p:spPr>
          <a:xfrm>
            <a:off x="3176338" y="1874728"/>
            <a:ext cx="9224210" cy="3108543"/>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django.db</a:t>
            </a:r>
            <a:r>
              <a:rPr lang="en-US" sz="1400" dirty="0">
                <a:latin typeface="Courier New" panose="02070309020205020404" pitchFamily="49" charset="0"/>
                <a:cs typeface="Courier New" panose="02070309020205020404" pitchFamily="49" charset="0"/>
              </a:rPr>
              <a:t> import models</a:t>
            </a:r>
          </a:p>
          <a:p>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django.db.models.functions</a:t>
            </a:r>
            <a:r>
              <a:rPr lang="en-US" sz="1400" dirty="0">
                <a:latin typeface="Courier New" panose="02070309020205020404" pitchFamily="49" charset="0"/>
                <a:cs typeface="Courier New" panose="02070309020205020404" pitchFamily="49" charset="0"/>
              </a:rPr>
              <a:t> import Coalesce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PollManager</a:t>
            </a:r>
            <a:r>
              <a:rPr lang="en-US" sz="1400" dirty="0">
                <a:latin typeface="Courier New" panose="02070309020205020404" pitchFamily="49" charset="0"/>
                <a:cs typeface="Courier New" panose="02070309020205020404" pitchFamily="49" charset="0"/>
              </a:rPr>
              <a:t>(models.Manager):</a:t>
            </a:r>
          </a:p>
          <a:p>
            <a:pPr lvl="1"/>
            <a:r>
              <a:rPr lang="en-US" sz="1400" dirty="0">
                <a:latin typeface="Courier New" panose="02070309020205020404" pitchFamily="49" charset="0"/>
                <a:cs typeface="Courier New" panose="02070309020205020404" pitchFamily="49" charset="0"/>
              </a:rPr>
              <a:t>def </a:t>
            </a:r>
            <a:r>
              <a:rPr lang="en-US" sz="1400" dirty="0" err="1">
                <a:latin typeface="Courier New" panose="02070309020205020404" pitchFamily="49" charset="0"/>
                <a:cs typeface="Courier New" panose="02070309020205020404" pitchFamily="49" charset="0"/>
              </a:rPr>
              <a:t>with_counts</a:t>
            </a:r>
            <a:r>
              <a:rPr lang="en-US" sz="1400" dirty="0">
                <a:latin typeface="Courier New" panose="02070309020205020404" pitchFamily="49" charset="0"/>
                <a:cs typeface="Courier New" panose="02070309020205020404" pitchFamily="49" charset="0"/>
              </a:rPr>
              <a:t>(self):</a:t>
            </a:r>
          </a:p>
          <a:p>
            <a:pPr lvl="1"/>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self.annotate</a:t>
            </a:r>
            <a:r>
              <a:rPr lang="en-US" sz="1400" dirty="0">
                <a:latin typeface="Courier New" panose="02070309020205020404" pitchFamily="49" charset="0"/>
                <a:cs typeface="Courier New" panose="02070309020205020404" pitchFamily="49" charset="0"/>
              </a:rPr>
              <a:t>(num_responses=Coalesce(</a:t>
            </a:r>
            <a:r>
              <a:rPr lang="en-US" sz="1400" dirty="0" err="1">
                <a:latin typeface="Courier New" panose="02070309020205020404" pitchFamily="49" charset="0"/>
                <a:cs typeface="Courier New" panose="02070309020205020404" pitchFamily="49" charset="0"/>
              </a:rPr>
              <a:t>models.Count</a:t>
            </a:r>
            <a:r>
              <a:rPr lang="en-US" sz="1400" dirty="0">
                <a:latin typeface="Courier New" panose="02070309020205020404" pitchFamily="49" charset="0"/>
                <a:cs typeface="Courier New" panose="02070309020205020404" pitchFamily="49" charset="0"/>
              </a:rPr>
              <a:t>("response"), 0))</a:t>
            </a:r>
          </a:p>
          <a:p>
            <a:pPr lvl="1"/>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OpinionPoll(</a:t>
            </a:r>
            <a:r>
              <a:rPr lang="en-US" sz="1400" dirty="0" err="1">
                <a:latin typeface="Courier New" panose="02070309020205020404" pitchFamily="49" charset="0"/>
                <a:cs typeface="Courier New" panose="02070309020205020404" pitchFamily="49" charset="0"/>
              </a:rPr>
              <a:t>models.Model</a:t>
            </a:r>
            <a:r>
              <a:rPr lang="en-US" sz="1400" dirty="0">
                <a:latin typeface="Courier New" panose="02070309020205020404" pitchFamily="49" charset="0"/>
                <a:cs typeface="Courier New" panose="02070309020205020404" pitchFamily="49" charset="0"/>
              </a:rPr>
              <a:t>):</a:t>
            </a:r>
          </a:p>
          <a:p>
            <a:pPr lvl="1"/>
            <a:r>
              <a:rPr lang="en-US" sz="1400" dirty="0">
                <a:latin typeface="Courier New" panose="02070309020205020404" pitchFamily="49" charset="0"/>
                <a:cs typeface="Courier New" panose="02070309020205020404" pitchFamily="49" charset="0"/>
              </a:rPr>
              <a:t>question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(max_length=200)</a:t>
            </a:r>
          </a:p>
          <a:p>
            <a:pPr lvl="1"/>
            <a:r>
              <a:rPr lang="en-US" sz="1400" dirty="0">
                <a:latin typeface="Courier New" panose="02070309020205020404" pitchFamily="49" charset="0"/>
                <a:cs typeface="Courier New" panose="02070309020205020404" pitchFamily="49" charset="0"/>
              </a:rPr>
              <a:t>objects = </a:t>
            </a:r>
            <a:r>
              <a:rPr lang="en-US" sz="1400" dirty="0" err="1">
                <a:latin typeface="Courier New" panose="02070309020205020404" pitchFamily="49" charset="0"/>
                <a:cs typeface="Courier New" panose="02070309020205020404" pitchFamily="49" charset="0"/>
              </a:rPr>
              <a:t>PollManager</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Response(</a:t>
            </a:r>
            <a:r>
              <a:rPr lang="en-US" sz="1400" dirty="0" err="1">
                <a:latin typeface="Courier New" panose="02070309020205020404" pitchFamily="49" charset="0"/>
                <a:cs typeface="Courier New" panose="02070309020205020404" pitchFamily="49" charset="0"/>
              </a:rPr>
              <a:t>models.Model</a:t>
            </a:r>
            <a:r>
              <a:rPr lang="en-US" sz="1400" dirty="0">
                <a:latin typeface="Courier New" panose="02070309020205020404" pitchFamily="49" charset="0"/>
                <a:cs typeface="Courier New" panose="02070309020205020404" pitchFamily="49" charset="0"/>
              </a:rPr>
              <a:t>):</a:t>
            </a:r>
          </a:p>
          <a:p>
            <a:pPr lvl="1"/>
            <a:r>
              <a:rPr lang="en-US" sz="1400" dirty="0">
                <a:latin typeface="Courier New" panose="02070309020205020404" pitchFamily="49" charset="0"/>
                <a:cs typeface="Courier New" panose="02070309020205020404" pitchFamily="49" charset="0"/>
              </a:rPr>
              <a:t>poll = </a:t>
            </a:r>
            <a:r>
              <a:rPr lang="en-US" sz="1400" dirty="0" err="1">
                <a:latin typeface="Courier New" panose="02070309020205020404" pitchFamily="49" charset="0"/>
                <a:cs typeface="Courier New" panose="02070309020205020404" pitchFamily="49" charset="0"/>
              </a:rPr>
              <a:t>models.ForeignKey</a:t>
            </a:r>
            <a:r>
              <a:rPr lang="en-US" sz="1400" dirty="0">
                <a:latin typeface="Courier New" panose="02070309020205020404" pitchFamily="49" charset="0"/>
                <a:cs typeface="Courier New" panose="02070309020205020404" pitchFamily="49" charset="0"/>
              </a:rPr>
              <a:t>(OpinionPoll, </a:t>
            </a:r>
            <a:r>
              <a:rPr lang="en-US" sz="1400" dirty="0" err="1">
                <a:latin typeface="Courier New" panose="02070309020205020404" pitchFamily="49" charset="0"/>
                <a:cs typeface="Courier New" panose="02070309020205020404" pitchFamily="49" charset="0"/>
              </a:rPr>
              <a:t>on_delete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models.CASCADE</a:t>
            </a:r>
            <a:r>
              <a:rPr lang="en-US" sz="1400" dirty="0">
                <a:latin typeface="Courier New" panose="02070309020205020404" pitchFamily="49" charset="0"/>
                <a:cs typeface="Courier New" panose="02070309020205020404" pitchFamily="49" charset="0"/>
              </a:rPr>
              <a:t>)</a:t>
            </a:r>
          </a:p>
          <a:p>
            <a:pPr lvl="1"/>
            <a:r>
              <a:rPr lang="en-US" sz="1400" dirty="0">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E5DDDF6B-70CC-1801-7101-9D4C4925B240}"/>
              </a:ext>
            </a:extLst>
          </p:cNvPr>
          <p:cNvSpPr txBox="1"/>
          <p:nvPr/>
        </p:nvSpPr>
        <p:spPr>
          <a:xfrm>
            <a:off x="272715" y="5455958"/>
            <a:ext cx="11325725" cy="1200329"/>
          </a:xfrm>
          <a:prstGeom prst="rect">
            <a:avLst/>
          </a:prstGeom>
          <a:noFill/>
        </p:spPr>
        <p:txBody>
          <a:bodyPr wrap="square">
            <a:spAutoFit/>
          </a:bodyPr>
          <a:lstStyle/>
          <a:p>
            <a:r>
              <a:rPr lang="en-US" dirty="0"/>
              <a:t>With this example, you’d use OpinionPoll.objects.with_counts() to get a QuerySet of OpinionPoll objects with the extra </a:t>
            </a:r>
            <a:r>
              <a:rPr lang="en-US" dirty="0" err="1"/>
              <a:t>num_responses</a:t>
            </a:r>
            <a:r>
              <a:rPr lang="en-US" dirty="0"/>
              <a:t> attribute attached. A custom Manager method can return anything you want. It doesn’t have to return a QuerySet. Another thing to note is that Manager methods can access self.model to get the model class to which they’re attached.</a:t>
            </a:r>
          </a:p>
        </p:txBody>
      </p:sp>
    </p:spTree>
    <p:extLst>
      <p:ext uri="{BB962C8B-B14F-4D97-AF65-F5344CB8AC3E}">
        <p14:creationId xmlns:p14="http://schemas.microsoft.com/office/powerpoint/2010/main" val="342631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EFBF5-20FF-D8E8-6D06-9B8958156E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0A09F3-742F-A66E-787A-19FB6294FDB0}"/>
              </a:ext>
            </a:extLst>
          </p:cNvPr>
          <p:cNvSpPr txBox="1"/>
          <p:nvPr/>
        </p:nvSpPr>
        <p:spPr>
          <a:xfrm>
            <a:off x="304800" y="254857"/>
            <a:ext cx="5021179" cy="3170099"/>
          </a:xfrm>
          <a:prstGeom prst="rect">
            <a:avLst/>
          </a:prstGeom>
          <a:noFill/>
        </p:spPr>
        <p:txBody>
          <a:bodyPr wrap="square">
            <a:spAutoFit/>
          </a:bodyPr>
          <a:lstStyle/>
          <a:p>
            <a:r>
              <a:rPr lang="en-US" b="1" i="1" dirty="0">
                <a:highlight>
                  <a:srgbClr val="FFFF00"/>
                </a:highlight>
              </a:rPr>
              <a:t>Modifying a manager’s initial QuerySet</a:t>
            </a:r>
          </a:p>
          <a:p>
            <a:r>
              <a:rPr lang="en-US" sz="1400" dirty="0">
                <a:latin typeface="Vrinda" panose="020B0502040204020203" pitchFamily="34" charset="0"/>
                <a:cs typeface="Vrinda" panose="020B0502040204020203" pitchFamily="34" charset="0"/>
              </a:rPr>
              <a:t>A Manager’s base QuerySet returns all objects in the system. For example, using this model:</a:t>
            </a:r>
          </a:p>
          <a:p>
            <a:endParaRPr lang="en-US" sz="1400" dirty="0"/>
          </a:p>
          <a:p>
            <a:r>
              <a:rPr lang="en-US" sz="1400" dirty="0">
                <a:latin typeface="Courier New" panose="02070309020205020404" pitchFamily="49" charset="0"/>
                <a:cs typeface="Courier New" panose="02070309020205020404" pitchFamily="49" charset="0"/>
              </a:rPr>
              <a:t>from </a:t>
            </a:r>
            <a:r>
              <a:rPr lang="en-US" sz="1400" dirty="0" err="1">
                <a:latin typeface="Courier New" panose="02070309020205020404" pitchFamily="49" charset="0"/>
                <a:cs typeface="Courier New" panose="02070309020205020404" pitchFamily="49" charset="0"/>
              </a:rPr>
              <a:t>django.db</a:t>
            </a:r>
            <a:r>
              <a:rPr lang="en-US" sz="1400" dirty="0">
                <a:latin typeface="Courier New" panose="02070309020205020404" pitchFamily="49" charset="0"/>
                <a:cs typeface="Courier New" panose="02070309020205020404" pitchFamily="49" charset="0"/>
              </a:rPr>
              <a:t> import models</a:t>
            </a:r>
          </a:p>
          <a:p>
            <a:r>
              <a:rPr lang="en-US" sz="1400" dirty="0">
                <a:latin typeface="Courier New" panose="02070309020205020404" pitchFamily="49" charset="0"/>
                <a:cs typeface="Courier New" panose="02070309020205020404" pitchFamily="49" charset="0"/>
              </a:rPr>
              <a:t>class Book(</a:t>
            </a:r>
            <a:r>
              <a:rPr lang="en-US" sz="1400" dirty="0" err="1">
                <a:latin typeface="Courier New" panose="02070309020205020404" pitchFamily="49" charset="0"/>
                <a:cs typeface="Courier New" panose="02070309020205020404" pitchFamily="49" charset="0"/>
              </a:rPr>
              <a:t>models.Model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title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(max_length=100)</a:t>
            </a:r>
          </a:p>
          <a:p>
            <a:r>
              <a:rPr lang="en-US" sz="1400" dirty="0">
                <a:latin typeface="Courier New" panose="02070309020205020404" pitchFamily="49" charset="0"/>
                <a:cs typeface="Courier New" panose="02070309020205020404" pitchFamily="49" charset="0"/>
              </a:rPr>
              <a:t>	author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(max_length=50)</a:t>
            </a:r>
          </a:p>
          <a:p>
            <a:endParaRPr lang="en-US" sz="1400" dirty="0">
              <a:latin typeface="Courier New" panose="02070309020205020404" pitchFamily="49" charset="0"/>
              <a:cs typeface="Courier New" panose="02070309020205020404" pitchFamily="49" charset="0"/>
            </a:endParaRPr>
          </a:p>
          <a:p>
            <a:r>
              <a:rPr lang="en-US" sz="1400" dirty="0">
                <a:latin typeface="Vrinda" panose="020B0502040204020203" pitchFamily="34" charset="0"/>
                <a:cs typeface="Vrinda" panose="020B0502040204020203" pitchFamily="34" charset="0"/>
              </a:rPr>
              <a:t>. . .the statement </a:t>
            </a:r>
            <a:r>
              <a:rPr lang="en-US" sz="1400" dirty="0" err="1">
                <a:latin typeface="Vrinda" panose="020B0502040204020203" pitchFamily="34" charset="0"/>
                <a:cs typeface="Vrinda" panose="020B0502040204020203" pitchFamily="34" charset="0"/>
              </a:rPr>
              <a:t>Book.objects.all</a:t>
            </a:r>
            <a:r>
              <a:rPr lang="en-US" sz="1400" dirty="0">
                <a:latin typeface="Vrinda" panose="020B0502040204020203" pitchFamily="34" charset="0"/>
                <a:cs typeface="Vrinda" panose="020B0502040204020203" pitchFamily="34" charset="0"/>
              </a:rPr>
              <a:t>() will return all books in the database. You can override a Manager’s base QuerySet by overriding the </a:t>
            </a:r>
            <a:r>
              <a:rPr lang="en-US" sz="1400" dirty="0" err="1">
                <a:latin typeface="Vrinda" panose="020B0502040204020203" pitchFamily="34" charset="0"/>
                <a:cs typeface="Vrinda" panose="020B0502040204020203" pitchFamily="34" charset="0"/>
              </a:rPr>
              <a:t>Manager.get_queryset</a:t>
            </a:r>
            <a:r>
              <a:rPr lang="en-US" sz="1400" dirty="0">
                <a:latin typeface="Vrinda" panose="020B0502040204020203" pitchFamily="34" charset="0"/>
                <a:cs typeface="Vrinda" panose="020B0502040204020203" pitchFamily="34" charset="0"/>
              </a:rPr>
              <a:t>() method. </a:t>
            </a:r>
            <a:r>
              <a:rPr lang="en-US" sz="1400" dirty="0" err="1">
                <a:latin typeface="Vrinda" panose="020B0502040204020203" pitchFamily="34" charset="0"/>
                <a:cs typeface="Vrinda" panose="020B0502040204020203" pitchFamily="34" charset="0"/>
              </a:rPr>
              <a:t>get_queryset</a:t>
            </a:r>
            <a:r>
              <a:rPr lang="en-US" sz="1400" dirty="0">
                <a:latin typeface="Vrinda" panose="020B0502040204020203" pitchFamily="34" charset="0"/>
                <a:cs typeface="Vrinda" panose="020B0502040204020203" pitchFamily="34" charset="0"/>
              </a:rPr>
              <a:t>() should return a QuerySet with the properties you require.</a:t>
            </a:r>
          </a:p>
        </p:txBody>
      </p:sp>
      <p:sp>
        <p:nvSpPr>
          <p:cNvPr id="5" name="TextBox 4">
            <a:extLst>
              <a:ext uri="{FF2B5EF4-FFF2-40B4-BE49-F238E27FC236}">
                <a16:creationId xmlns:a16="http://schemas.microsoft.com/office/drawing/2014/main" id="{ACEB7FB7-03FA-6B0B-F435-D38F427D71CC}"/>
              </a:ext>
            </a:extLst>
          </p:cNvPr>
          <p:cNvSpPr txBox="1"/>
          <p:nvPr/>
        </p:nvSpPr>
        <p:spPr>
          <a:xfrm>
            <a:off x="288758" y="3220454"/>
            <a:ext cx="6208295" cy="3539430"/>
          </a:xfrm>
          <a:prstGeom prst="rect">
            <a:avLst/>
          </a:prstGeom>
          <a:noFill/>
        </p:spPr>
        <p:txBody>
          <a:bodyPr wrap="square">
            <a:spAutoFit/>
          </a:bodyPr>
          <a:lstStyle/>
          <a:p>
            <a:r>
              <a:rPr lang="en-US" sz="1400" dirty="0">
                <a:latin typeface="Vrinda" panose="020B0502040204020203" pitchFamily="34" charset="0"/>
                <a:cs typeface="Vrinda" panose="020B0502040204020203" pitchFamily="34" charset="0"/>
              </a:rPr>
              <a:t>For example, the following model has two Managers – one </a:t>
            </a:r>
          </a:p>
          <a:p>
            <a:r>
              <a:rPr lang="en-US" sz="1400" dirty="0">
                <a:latin typeface="Vrinda" panose="020B0502040204020203" pitchFamily="34" charset="0"/>
                <a:cs typeface="Vrinda" panose="020B0502040204020203" pitchFamily="34" charset="0"/>
              </a:rPr>
              <a:t>that returns all objects, and one that returns only the books by Roald Dahl:</a:t>
            </a:r>
          </a:p>
          <a:p>
            <a:endParaRPr lang="en-US" sz="1400" dirty="0">
              <a:latin typeface="Vrinda" panose="020B0502040204020203" pitchFamily="34" charset="0"/>
              <a:cs typeface="Vrinda" panose="020B0502040204020203" pitchFamily="34" charset="0"/>
            </a:endParaRPr>
          </a:p>
          <a:p>
            <a:r>
              <a:rPr lang="en-US" sz="1400" dirty="0">
                <a:latin typeface="Courier New" panose="02070309020205020404" pitchFamily="49" charset="0"/>
                <a:cs typeface="Courier New" panose="02070309020205020404" pitchFamily="49" charset="0"/>
              </a:rPr>
              <a:t># First, define the Manager subclass.</a:t>
            </a: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DahlBookManager</a:t>
            </a:r>
            <a:r>
              <a:rPr lang="en-US" sz="1400" dirty="0">
                <a:latin typeface="Courier New" panose="02070309020205020404" pitchFamily="49" charset="0"/>
                <a:cs typeface="Courier New" panose="02070309020205020404" pitchFamily="49" charset="0"/>
              </a:rPr>
              <a:t>(models.Manager):</a:t>
            </a:r>
          </a:p>
          <a:p>
            <a:r>
              <a:rPr lang="en-US" sz="1400" dirty="0">
                <a:latin typeface="Courier New" panose="02070309020205020404" pitchFamily="49" charset="0"/>
                <a:cs typeface="Courier New" panose="02070309020205020404" pitchFamily="49" charset="0"/>
              </a:rPr>
              <a:t>	def </a:t>
            </a:r>
            <a:r>
              <a:rPr lang="en-US" sz="1400" dirty="0" err="1">
                <a:latin typeface="Courier New" panose="02070309020205020404" pitchFamily="49" charset="0"/>
                <a:cs typeface="Courier New" panose="02070309020205020404" pitchFamily="49" charset="0"/>
              </a:rPr>
              <a:t>get_queryset</a:t>
            </a:r>
            <a:r>
              <a:rPr lang="en-US" sz="1400" dirty="0">
                <a:latin typeface="Courier New" panose="02070309020205020404" pitchFamily="49" charset="0"/>
                <a:cs typeface="Courier New" panose="02070309020205020404" pitchFamily="49" charset="0"/>
              </a:rPr>
              <a:t>(self):</a:t>
            </a:r>
          </a:p>
          <a:p>
            <a:r>
              <a:rPr lang="en-US" sz="1400" dirty="0">
                <a:latin typeface="Courier New" panose="02070309020205020404" pitchFamily="49" charset="0"/>
                <a:cs typeface="Courier New" panose="02070309020205020404" pitchFamily="49" charset="0"/>
              </a:rPr>
              <a:t>		return super().</a:t>
            </a:r>
            <a:r>
              <a:rPr lang="en-US" sz="1400" dirty="0" err="1">
                <a:latin typeface="Courier New" panose="02070309020205020404" pitchFamily="49" charset="0"/>
                <a:cs typeface="Courier New" panose="02070309020205020404" pitchFamily="49" charset="0"/>
              </a:rPr>
              <a:t>get_queryset</a:t>
            </a:r>
            <a:r>
              <a:rPr lang="en-US" sz="1400" dirty="0">
                <a:latin typeface="Courier New" panose="02070309020205020404" pitchFamily="49" charset="0"/>
                <a:cs typeface="Courier New" panose="02070309020205020404" pitchFamily="49" charset="0"/>
              </a:rPr>
              <a:t>().filter(author="Roald Dahl")</a:t>
            </a:r>
          </a:p>
          <a:p>
            <a:r>
              <a:rPr lang="en-US" sz="1400" dirty="0">
                <a:latin typeface="Courier New" panose="02070309020205020404" pitchFamily="49" charset="0"/>
                <a:cs typeface="Courier New" panose="02070309020205020404" pitchFamily="49" charset="0"/>
              </a:rPr>
              <a:t># Then hook it into the Book model explicitly.</a:t>
            </a:r>
          </a:p>
          <a:p>
            <a:r>
              <a:rPr lang="en-US" sz="1400" dirty="0">
                <a:latin typeface="Courier New" panose="02070309020205020404" pitchFamily="49" charset="0"/>
                <a:cs typeface="Courier New" panose="02070309020205020404" pitchFamily="49" charset="0"/>
              </a:rPr>
              <a:t>class Book(</a:t>
            </a:r>
            <a:r>
              <a:rPr lang="en-US" sz="1400" dirty="0" err="1">
                <a:latin typeface="Courier New" panose="02070309020205020404" pitchFamily="49" charset="0"/>
                <a:cs typeface="Courier New" panose="02070309020205020404" pitchFamily="49" charset="0"/>
              </a:rPr>
              <a:t>models.Model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title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(max_length=100)</a:t>
            </a:r>
          </a:p>
          <a:p>
            <a:r>
              <a:rPr lang="en-US" sz="1400" dirty="0">
                <a:latin typeface="Courier New" panose="02070309020205020404" pitchFamily="49" charset="0"/>
                <a:cs typeface="Courier New" panose="02070309020205020404" pitchFamily="49" charset="0"/>
              </a:rPr>
              <a:t>	author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(max_length=50)</a:t>
            </a:r>
          </a:p>
          <a:p>
            <a:r>
              <a:rPr lang="en-US" sz="1400" dirty="0">
                <a:latin typeface="Courier New" panose="02070309020205020404" pitchFamily="49" charset="0"/>
                <a:cs typeface="Courier New" panose="02070309020205020404" pitchFamily="49" charset="0"/>
              </a:rPr>
              <a:t>	objects = models.Manager() # The default manager.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dahl_objects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DahlBookManager</a:t>
            </a:r>
            <a:r>
              <a:rPr lang="en-US" sz="1400" dirty="0">
                <a:latin typeface="Courier New" panose="02070309020205020404" pitchFamily="49" charset="0"/>
                <a:cs typeface="Courier New" panose="02070309020205020404" pitchFamily="49" charset="0"/>
              </a:rPr>
              <a:t>() # The Dahl-specific manager.</a:t>
            </a:r>
          </a:p>
        </p:txBody>
      </p:sp>
      <p:sp>
        <p:nvSpPr>
          <p:cNvPr id="7" name="TextBox 6">
            <a:extLst>
              <a:ext uri="{FF2B5EF4-FFF2-40B4-BE49-F238E27FC236}">
                <a16:creationId xmlns:a16="http://schemas.microsoft.com/office/drawing/2014/main" id="{65F2EA73-61A0-A7E0-897F-399AD3B400A9}"/>
              </a:ext>
            </a:extLst>
          </p:cNvPr>
          <p:cNvSpPr txBox="1"/>
          <p:nvPr/>
        </p:nvSpPr>
        <p:spPr>
          <a:xfrm>
            <a:off x="5791200" y="335067"/>
            <a:ext cx="6096000" cy="2246769"/>
          </a:xfrm>
          <a:prstGeom prst="rect">
            <a:avLst/>
          </a:prstGeom>
          <a:noFill/>
        </p:spPr>
        <p:txBody>
          <a:bodyPr wrap="square">
            <a:spAutoFit/>
          </a:bodyPr>
          <a:lstStyle/>
          <a:p>
            <a:r>
              <a:rPr lang="en-US" sz="1400" dirty="0">
                <a:latin typeface="Vrinda" panose="020B0502040204020203" pitchFamily="34" charset="0"/>
                <a:cs typeface="Vrinda" panose="020B0502040204020203" pitchFamily="34" charset="0"/>
              </a:rPr>
              <a:t>With this sample model, </a:t>
            </a:r>
            <a:r>
              <a:rPr lang="en-US" sz="1400" dirty="0" err="1">
                <a:latin typeface="Vrinda" panose="020B0502040204020203" pitchFamily="34" charset="0"/>
                <a:cs typeface="Vrinda" panose="020B0502040204020203" pitchFamily="34" charset="0"/>
              </a:rPr>
              <a:t>Book.objects.all</a:t>
            </a:r>
            <a:r>
              <a:rPr lang="en-US" sz="1400" dirty="0">
                <a:latin typeface="Vrinda" panose="020B0502040204020203" pitchFamily="34" charset="0"/>
                <a:cs typeface="Vrinda" panose="020B0502040204020203" pitchFamily="34" charset="0"/>
              </a:rPr>
              <a:t>() will return all books in the database, but Book. </a:t>
            </a:r>
            <a:r>
              <a:rPr lang="en-US" sz="1400" dirty="0" err="1">
                <a:latin typeface="Vrinda" panose="020B0502040204020203" pitchFamily="34" charset="0"/>
                <a:cs typeface="Vrinda" panose="020B0502040204020203" pitchFamily="34" charset="0"/>
              </a:rPr>
              <a:t>dahl_objects.all</a:t>
            </a:r>
            <a:r>
              <a:rPr lang="en-US" sz="1400" dirty="0">
                <a:latin typeface="Vrinda" panose="020B0502040204020203" pitchFamily="34" charset="0"/>
                <a:cs typeface="Vrinda" panose="020B0502040204020203" pitchFamily="34" charset="0"/>
              </a:rPr>
              <a:t>() will only return the ones written by Roald Dahl. Because </a:t>
            </a:r>
            <a:r>
              <a:rPr lang="en-US" sz="1400" dirty="0" err="1">
                <a:latin typeface="Vrinda" panose="020B0502040204020203" pitchFamily="34" charset="0"/>
                <a:cs typeface="Vrinda" panose="020B0502040204020203" pitchFamily="34" charset="0"/>
              </a:rPr>
              <a:t>get_queryset</a:t>
            </a:r>
            <a:r>
              <a:rPr lang="en-US" sz="1400" dirty="0">
                <a:latin typeface="Vrinda" panose="020B0502040204020203" pitchFamily="34" charset="0"/>
                <a:cs typeface="Vrinda" panose="020B0502040204020203" pitchFamily="34" charset="0"/>
              </a:rPr>
              <a:t>() returns a QuerySet object, you can use filter(), exclude() and all the other QuerySet methods on it.</a:t>
            </a:r>
          </a:p>
          <a:p>
            <a:endParaRPr lang="en-US" sz="1400" dirty="0">
              <a:latin typeface="Vrinda" panose="020B0502040204020203" pitchFamily="34" charset="0"/>
              <a:cs typeface="Vrinda" panose="020B0502040204020203" pitchFamily="34" charset="0"/>
            </a:endParaRPr>
          </a:p>
          <a:p>
            <a:r>
              <a:rPr lang="en-US" sz="1400" dirty="0">
                <a:latin typeface="Vrinda" panose="020B0502040204020203" pitchFamily="34" charset="0"/>
                <a:cs typeface="Vrinda" panose="020B0502040204020203" pitchFamily="34" charset="0"/>
              </a:rPr>
              <a:t>This example also pointed out another interesting technique: using multiple managers on the same model. You can attach as many Manager() instances to a model as you’d like. This is a non-repetitive way to define common “filters” for your models.</a:t>
            </a:r>
          </a:p>
          <a:p>
            <a:endParaRPr lang="en-US" sz="1400" dirty="0">
              <a:latin typeface="Vrinda" panose="020B0502040204020203" pitchFamily="34" charset="0"/>
              <a:cs typeface="Vrinda" panose="020B0502040204020203" pitchFamily="34" charset="0"/>
            </a:endParaRPr>
          </a:p>
        </p:txBody>
      </p:sp>
      <p:sp>
        <p:nvSpPr>
          <p:cNvPr id="11" name="TextBox 10">
            <a:extLst>
              <a:ext uri="{FF2B5EF4-FFF2-40B4-BE49-F238E27FC236}">
                <a16:creationId xmlns:a16="http://schemas.microsoft.com/office/drawing/2014/main" id="{938887A3-3310-DEF3-287C-84061E34236F}"/>
              </a:ext>
            </a:extLst>
          </p:cNvPr>
          <p:cNvSpPr txBox="1"/>
          <p:nvPr/>
        </p:nvSpPr>
        <p:spPr>
          <a:xfrm>
            <a:off x="6112042" y="2337172"/>
            <a:ext cx="5775158" cy="4185761"/>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AuthorManager</a:t>
            </a:r>
            <a:r>
              <a:rPr lang="en-US" sz="1400" dirty="0">
                <a:latin typeface="Courier New" panose="02070309020205020404" pitchFamily="49" charset="0"/>
                <a:cs typeface="Courier New" panose="02070309020205020404" pitchFamily="49" charset="0"/>
              </a:rPr>
              <a:t>(models.Manager):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def </a:t>
            </a:r>
            <a:r>
              <a:rPr lang="en-US" sz="1400" dirty="0" err="1">
                <a:latin typeface="Courier New" panose="02070309020205020404" pitchFamily="49" charset="0"/>
                <a:cs typeface="Courier New" panose="02070309020205020404" pitchFamily="49" charset="0"/>
              </a:rPr>
              <a:t>get_queryset</a:t>
            </a:r>
            <a:r>
              <a:rPr lang="en-US" sz="1400" dirty="0">
                <a:latin typeface="Courier New" panose="02070309020205020404" pitchFamily="49" charset="0"/>
                <a:cs typeface="Courier New" panose="02070309020205020404" pitchFamily="49" charset="0"/>
              </a:rPr>
              <a:t>(self):</a:t>
            </a:r>
          </a:p>
          <a:p>
            <a:r>
              <a:rPr lang="en-US" sz="1400" dirty="0">
                <a:latin typeface="Courier New" panose="02070309020205020404" pitchFamily="49" charset="0"/>
                <a:cs typeface="Courier New" panose="02070309020205020404" pitchFamily="49" charset="0"/>
              </a:rPr>
              <a:t>		return super().</a:t>
            </a:r>
            <a:r>
              <a:rPr lang="en-US" sz="1400" dirty="0" err="1">
                <a:latin typeface="Courier New" panose="02070309020205020404" pitchFamily="49" charset="0"/>
                <a:cs typeface="Courier New" panose="02070309020205020404" pitchFamily="49" charset="0"/>
              </a:rPr>
              <a:t>get_queryset</a:t>
            </a:r>
            <a:r>
              <a:rPr lang="en-US" sz="1400" dirty="0">
                <a:latin typeface="Courier New" panose="02070309020205020404" pitchFamily="49" charset="0"/>
                <a:cs typeface="Courier New" panose="02070309020205020404" pitchFamily="49" charset="0"/>
              </a:rPr>
              <a:t>().filter(role="A")</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EditorManager</a:t>
            </a:r>
            <a:r>
              <a:rPr lang="en-US" sz="1400" dirty="0">
                <a:latin typeface="Courier New" panose="02070309020205020404" pitchFamily="49" charset="0"/>
                <a:cs typeface="Courier New" panose="02070309020205020404" pitchFamily="49" charset="0"/>
              </a:rPr>
              <a:t>(models.Manager):</a:t>
            </a:r>
          </a:p>
          <a:p>
            <a:r>
              <a:rPr lang="en-US" sz="1400" dirty="0">
                <a:latin typeface="Courier New" panose="02070309020205020404" pitchFamily="49" charset="0"/>
                <a:cs typeface="Courier New" panose="02070309020205020404" pitchFamily="49" charset="0"/>
              </a:rPr>
              <a:t>	def </a:t>
            </a:r>
            <a:r>
              <a:rPr lang="en-US" sz="1400" dirty="0" err="1">
                <a:latin typeface="Courier New" panose="02070309020205020404" pitchFamily="49" charset="0"/>
                <a:cs typeface="Courier New" panose="02070309020205020404" pitchFamily="49" charset="0"/>
              </a:rPr>
              <a:t>get_queryset</a:t>
            </a:r>
            <a:r>
              <a:rPr lang="en-US" sz="1400" dirty="0">
                <a:latin typeface="Courier New" panose="02070309020205020404" pitchFamily="49" charset="0"/>
                <a:cs typeface="Courier New" panose="02070309020205020404" pitchFamily="49" charset="0"/>
              </a:rPr>
              <a:t>(self):</a:t>
            </a:r>
          </a:p>
          <a:p>
            <a:r>
              <a:rPr lang="en-US" sz="1400" dirty="0">
                <a:latin typeface="Courier New" panose="02070309020205020404" pitchFamily="49" charset="0"/>
                <a:cs typeface="Courier New" panose="02070309020205020404" pitchFamily="49" charset="0"/>
              </a:rPr>
              <a:t>		return super().</a:t>
            </a:r>
            <a:r>
              <a:rPr lang="en-US" sz="1400" dirty="0" err="1">
                <a:latin typeface="Courier New" panose="02070309020205020404" pitchFamily="49" charset="0"/>
                <a:cs typeface="Courier New" panose="02070309020205020404" pitchFamily="49" charset="0"/>
              </a:rPr>
              <a:t>get_queryset</a:t>
            </a:r>
            <a:r>
              <a:rPr lang="en-US" sz="1400" dirty="0">
                <a:latin typeface="Courier New" panose="02070309020205020404" pitchFamily="49" charset="0"/>
                <a:cs typeface="Courier New" panose="02070309020205020404" pitchFamily="49" charset="0"/>
              </a:rPr>
              <a:t>().filter(role="E")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Person(</a:t>
            </a:r>
            <a:r>
              <a:rPr lang="en-US" sz="1400" dirty="0" err="1">
                <a:latin typeface="Courier New" panose="02070309020205020404" pitchFamily="49" charset="0"/>
                <a:cs typeface="Courier New" panose="02070309020205020404" pitchFamily="49" charset="0"/>
              </a:rPr>
              <a:t>models.Model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first_name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(max_length=50)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(max_length=50)</a:t>
            </a:r>
          </a:p>
          <a:p>
            <a:r>
              <a:rPr lang="en-US" sz="1400" dirty="0">
                <a:latin typeface="Courier New" panose="02070309020205020404" pitchFamily="49" charset="0"/>
                <a:cs typeface="Courier New" panose="02070309020205020404" pitchFamily="49" charset="0"/>
              </a:rPr>
              <a:t>	role = </a:t>
            </a:r>
            <a:r>
              <a:rPr lang="en-US" sz="1400" dirty="0" err="1">
                <a:latin typeface="Courier New" panose="02070309020205020404" pitchFamily="49" charset="0"/>
                <a:cs typeface="Courier New" panose="02070309020205020404" pitchFamily="49" charset="0"/>
              </a:rPr>
              <a:t>models.CharField</a:t>
            </a:r>
            <a:r>
              <a:rPr lang="en-US" sz="1400" dirty="0">
                <a:latin typeface="Courier New" panose="02070309020205020404" pitchFamily="49" charset="0"/>
                <a:cs typeface="Courier New" panose="02070309020205020404" pitchFamily="49" charset="0"/>
              </a:rPr>
              <a:t>(max_length=1, choices={"A": _("Author"), "E": _("Editor")})</a:t>
            </a:r>
          </a:p>
          <a:p>
            <a:r>
              <a:rPr lang="en-US" sz="1400" dirty="0">
                <a:latin typeface="Courier New" panose="02070309020205020404" pitchFamily="49" charset="0"/>
                <a:cs typeface="Courier New" panose="02070309020205020404" pitchFamily="49" charset="0"/>
              </a:rPr>
              <a:t>	people = models.Manager()</a:t>
            </a:r>
          </a:p>
          <a:p>
            <a:r>
              <a:rPr lang="en-US" sz="1400" dirty="0">
                <a:latin typeface="Courier New" panose="02070309020205020404" pitchFamily="49" charset="0"/>
                <a:cs typeface="Courier New" panose="02070309020205020404" pitchFamily="49" charset="0"/>
              </a:rPr>
              <a:t>	authors = </a:t>
            </a:r>
            <a:r>
              <a:rPr lang="en-US" sz="1400" dirty="0" err="1">
                <a:latin typeface="Courier New" panose="02070309020205020404" pitchFamily="49" charset="0"/>
                <a:cs typeface="Courier New" panose="02070309020205020404" pitchFamily="49" charset="0"/>
              </a:rPr>
              <a:t>AuthorManager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editors = </a:t>
            </a:r>
            <a:r>
              <a:rPr lang="en-US" sz="1400" dirty="0" err="1">
                <a:latin typeface="Courier New" panose="02070309020205020404" pitchFamily="49" charset="0"/>
                <a:cs typeface="Courier New" panose="02070309020205020404" pitchFamily="49" charset="0"/>
              </a:rPr>
              <a:t>EditorManager</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7452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FB7F0-567F-08DE-1F46-29871995E3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AA2D05-13E8-A3F4-1BAC-13BC34CDFC7D}"/>
              </a:ext>
            </a:extLst>
          </p:cNvPr>
          <p:cNvSpPr txBox="1"/>
          <p:nvPr/>
        </p:nvSpPr>
        <p:spPr>
          <a:xfrm>
            <a:off x="304800" y="306175"/>
            <a:ext cx="5678906" cy="6124754"/>
          </a:xfrm>
          <a:prstGeom prst="rect">
            <a:avLst/>
          </a:prstGeom>
          <a:noFill/>
        </p:spPr>
        <p:txBody>
          <a:bodyPr wrap="square">
            <a:spAutoFit/>
          </a:bodyPr>
          <a:lstStyle/>
          <a:p>
            <a:r>
              <a:rPr lang="en-US" sz="2400" b="1" i="1" dirty="0">
                <a:highlight>
                  <a:srgbClr val="FFFF00"/>
                </a:highlight>
                <a:latin typeface="Vrinda" panose="020B0502040204020203" pitchFamily="34" charset="0"/>
                <a:cs typeface="Vrinda" panose="020B0502040204020203" pitchFamily="34" charset="0"/>
              </a:rPr>
              <a:t>Default managers</a:t>
            </a:r>
          </a:p>
          <a:p>
            <a:r>
              <a:rPr lang="en-US" b="1" i="1" dirty="0">
                <a:solidFill>
                  <a:srgbClr val="FF0000"/>
                </a:solidFill>
                <a:highlight>
                  <a:srgbClr val="00FFFF"/>
                </a:highlight>
                <a:latin typeface="Vrinda" panose="020B0502040204020203" pitchFamily="34" charset="0"/>
                <a:cs typeface="Vrinda" panose="020B0502040204020203" pitchFamily="34" charset="0"/>
              </a:rPr>
              <a:t>Model._</a:t>
            </a:r>
            <a:r>
              <a:rPr lang="en-US" b="1" i="1" dirty="0" err="1">
                <a:solidFill>
                  <a:srgbClr val="FF0000"/>
                </a:solidFill>
                <a:highlight>
                  <a:srgbClr val="00FFFF"/>
                </a:highlight>
                <a:latin typeface="Vrinda" panose="020B0502040204020203" pitchFamily="34" charset="0"/>
                <a:cs typeface="Vrinda" panose="020B0502040204020203" pitchFamily="34" charset="0"/>
              </a:rPr>
              <a:t>default_manager</a:t>
            </a:r>
            <a:endParaRPr lang="en-US" b="1" i="1" dirty="0">
              <a:solidFill>
                <a:srgbClr val="FF0000"/>
              </a:solidFill>
              <a:highlight>
                <a:srgbClr val="00FFFF"/>
              </a:highlight>
              <a:latin typeface="Vrinda" panose="020B0502040204020203" pitchFamily="34" charset="0"/>
              <a:cs typeface="Vrinda" panose="020B0502040204020203" pitchFamily="34" charset="0"/>
            </a:endParaRPr>
          </a:p>
          <a:p>
            <a:r>
              <a:rPr lang="en-US" dirty="0">
                <a:latin typeface="Vrinda" panose="020B0502040204020203" pitchFamily="34" charset="0"/>
                <a:cs typeface="Vrinda" panose="020B0502040204020203" pitchFamily="34" charset="0"/>
              </a:rPr>
              <a:t>If you use custom Manager objects, take note that the first Manager Django encounters (in the order in which</a:t>
            </a:r>
          </a:p>
          <a:p>
            <a:r>
              <a:rPr lang="en-US" dirty="0">
                <a:latin typeface="Vrinda" panose="020B0502040204020203" pitchFamily="34" charset="0"/>
                <a:cs typeface="Vrinda" panose="020B0502040204020203" pitchFamily="34" charset="0"/>
              </a:rPr>
              <a:t>they’re defined in the model) has a special status. Django interprets the first Manager defined in a class as the “default” Manager, and several parts of Django (including </a:t>
            </a:r>
            <a:r>
              <a:rPr lang="en-US" sz="2000" b="1" i="1" dirty="0" err="1">
                <a:highlight>
                  <a:srgbClr val="00FF00"/>
                </a:highlight>
                <a:latin typeface="Vrinda" panose="020B0502040204020203" pitchFamily="34" charset="0"/>
                <a:cs typeface="Vrinda" panose="020B0502040204020203" pitchFamily="34" charset="0"/>
              </a:rPr>
              <a:t>dumpdata</a:t>
            </a:r>
            <a:r>
              <a:rPr lang="en-US" dirty="0">
                <a:latin typeface="Vrinda" panose="020B0502040204020203" pitchFamily="34" charset="0"/>
                <a:cs typeface="Vrinda" panose="020B0502040204020203" pitchFamily="34" charset="0"/>
              </a:rPr>
              <a:t>) will use that Manager exclusively for that model. As a result, it’s a good idea to be careful in your choice of default manager in order to avoid a situation where overriding </a:t>
            </a:r>
            <a:r>
              <a:rPr lang="en-US" sz="2000" b="1" i="1" dirty="0" err="1">
                <a:highlight>
                  <a:srgbClr val="00FF00"/>
                </a:highlight>
                <a:latin typeface="Vrinda" panose="020B0502040204020203" pitchFamily="34" charset="0"/>
                <a:cs typeface="Vrinda" panose="020B0502040204020203" pitchFamily="34" charset="0"/>
              </a:rPr>
              <a:t>get_queryset</a:t>
            </a:r>
            <a:r>
              <a:rPr lang="en-US" sz="2000" b="1" i="1" dirty="0">
                <a:highlight>
                  <a:srgbClr val="00FF00"/>
                </a:highlight>
                <a:latin typeface="Vrinda" panose="020B0502040204020203" pitchFamily="34" charset="0"/>
                <a:cs typeface="Vrinda" panose="020B0502040204020203" pitchFamily="34" charset="0"/>
              </a:rPr>
              <a:t>()</a:t>
            </a:r>
            <a:r>
              <a:rPr lang="en-US" sz="2000" b="1" dirty="0">
                <a:highlight>
                  <a:srgbClr val="00FF00"/>
                </a:highlight>
                <a:latin typeface="Vrinda" panose="020B0502040204020203" pitchFamily="34" charset="0"/>
                <a:cs typeface="Vrinda" panose="020B0502040204020203" pitchFamily="34" charset="0"/>
              </a:rPr>
              <a:t> </a:t>
            </a:r>
            <a:r>
              <a:rPr lang="en-US" dirty="0">
                <a:latin typeface="Vrinda" panose="020B0502040204020203" pitchFamily="34" charset="0"/>
                <a:cs typeface="Vrinda" panose="020B0502040204020203" pitchFamily="34" charset="0"/>
              </a:rPr>
              <a:t>results in an inability to retrieve objects you’d like to work with.</a:t>
            </a:r>
          </a:p>
          <a:p>
            <a:r>
              <a:rPr lang="en-US" dirty="0">
                <a:latin typeface="Vrinda" panose="020B0502040204020203" pitchFamily="34" charset="0"/>
                <a:cs typeface="Vrinda" panose="020B0502040204020203" pitchFamily="34" charset="0"/>
              </a:rPr>
              <a:t>You can specify a custom default manager using </a:t>
            </a:r>
            <a:r>
              <a:rPr lang="en-US" sz="2000" b="1" i="1" dirty="0" err="1">
                <a:highlight>
                  <a:srgbClr val="00FF00"/>
                </a:highlight>
                <a:latin typeface="Vrinda" panose="020B0502040204020203" pitchFamily="34" charset="0"/>
                <a:cs typeface="Vrinda" panose="020B0502040204020203" pitchFamily="34" charset="0"/>
              </a:rPr>
              <a:t>Meta.default_manager_name</a:t>
            </a:r>
            <a:r>
              <a:rPr lang="en-US" sz="2000" b="1" dirty="0">
                <a:highlight>
                  <a:srgbClr val="00FF00"/>
                </a:highlight>
                <a:latin typeface="Vrinda" panose="020B0502040204020203" pitchFamily="34" charset="0"/>
                <a:cs typeface="Vrinda" panose="020B0502040204020203" pitchFamily="34" charset="0"/>
              </a:rPr>
              <a:t> </a:t>
            </a:r>
            <a:r>
              <a:rPr lang="en-US" dirty="0">
                <a:latin typeface="Vrinda" panose="020B0502040204020203" pitchFamily="34" charset="0"/>
                <a:cs typeface="Vrinda" panose="020B0502040204020203" pitchFamily="34" charset="0"/>
              </a:rPr>
              <a:t>.If you’re writing some code that must handle an unknown model, for example, in a third-party app that implements a generic view, use this manager (or </a:t>
            </a:r>
            <a:r>
              <a:rPr lang="en-US" sz="2000" b="1" i="1" dirty="0">
                <a:highlight>
                  <a:srgbClr val="00FF00"/>
                </a:highlight>
                <a:latin typeface="Vrinda" panose="020B0502040204020203" pitchFamily="34" charset="0"/>
                <a:cs typeface="Vrinda" panose="020B0502040204020203" pitchFamily="34" charset="0"/>
              </a:rPr>
              <a:t>_</a:t>
            </a:r>
            <a:r>
              <a:rPr lang="en-US" sz="2000" b="1" i="1" dirty="0" err="1">
                <a:highlight>
                  <a:srgbClr val="00FF00"/>
                </a:highlight>
                <a:latin typeface="Vrinda" panose="020B0502040204020203" pitchFamily="34" charset="0"/>
                <a:cs typeface="Vrinda" panose="020B0502040204020203" pitchFamily="34" charset="0"/>
              </a:rPr>
              <a:t>base_manager</a:t>
            </a:r>
            <a:r>
              <a:rPr lang="en-US" dirty="0">
                <a:latin typeface="Vrinda" panose="020B0502040204020203" pitchFamily="34" charset="0"/>
                <a:cs typeface="Vrinda" panose="020B0502040204020203" pitchFamily="34" charset="0"/>
              </a:rPr>
              <a:t>) rather than assuming the model has an objects manager.</a:t>
            </a:r>
          </a:p>
        </p:txBody>
      </p:sp>
      <p:sp>
        <p:nvSpPr>
          <p:cNvPr id="5" name="TextBox 4">
            <a:extLst>
              <a:ext uri="{FF2B5EF4-FFF2-40B4-BE49-F238E27FC236}">
                <a16:creationId xmlns:a16="http://schemas.microsoft.com/office/drawing/2014/main" id="{85785DE1-B686-0FB3-2191-E74C461B32F8}"/>
              </a:ext>
            </a:extLst>
          </p:cNvPr>
          <p:cNvSpPr txBox="1"/>
          <p:nvPr/>
        </p:nvSpPr>
        <p:spPr>
          <a:xfrm>
            <a:off x="5871411" y="365516"/>
            <a:ext cx="6096000" cy="6001643"/>
          </a:xfrm>
          <a:prstGeom prst="rect">
            <a:avLst/>
          </a:prstGeom>
          <a:noFill/>
        </p:spPr>
        <p:txBody>
          <a:bodyPr wrap="square">
            <a:spAutoFit/>
          </a:bodyPr>
          <a:lstStyle/>
          <a:p>
            <a:r>
              <a:rPr lang="en-US" sz="2800" b="1" i="1" dirty="0">
                <a:highlight>
                  <a:srgbClr val="FFFF00"/>
                </a:highlight>
              </a:rPr>
              <a:t>Base managers</a:t>
            </a:r>
          </a:p>
          <a:p>
            <a:r>
              <a:rPr lang="en-US" sz="2000" b="1" i="1" dirty="0">
                <a:solidFill>
                  <a:srgbClr val="C00000"/>
                </a:solidFill>
                <a:highlight>
                  <a:srgbClr val="00FF00"/>
                </a:highlight>
              </a:rPr>
              <a:t>Model._</a:t>
            </a:r>
            <a:r>
              <a:rPr lang="en-US" sz="2000" b="1" i="1" dirty="0" err="1">
                <a:solidFill>
                  <a:srgbClr val="C00000"/>
                </a:solidFill>
                <a:highlight>
                  <a:srgbClr val="00FF00"/>
                </a:highlight>
              </a:rPr>
              <a:t>base_manager</a:t>
            </a:r>
            <a:endParaRPr lang="en-US" sz="2000" b="1" i="1" dirty="0">
              <a:solidFill>
                <a:srgbClr val="C00000"/>
              </a:solidFill>
              <a:highlight>
                <a:srgbClr val="00FF00"/>
              </a:highlight>
            </a:endParaRPr>
          </a:p>
          <a:p>
            <a:r>
              <a:rPr lang="en-US" dirty="0"/>
              <a:t>Using managers for related object access,  By default, Django uses an instance of the </a:t>
            </a:r>
            <a:r>
              <a:rPr lang="en-US" sz="2000" b="1" i="1" dirty="0">
                <a:highlight>
                  <a:srgbClr val="00FF00"/>
                </a:highlight>
              </a:rPr>
              <a:t>Model._</a:t>
            </a:r>
            <a:r>
              <a:rPr lang="en-US" sz="2000" b="1" i="1" dirty="0" err="1">
                <a:highlight>
                  <a:srgbClr val="00FF00"/>
                </a:highlight>
              </a:rPr>
              <a:t>base_manager</a:t>
            </a:r>
            <a:r>
              <a:rPr lang="en-US" sz="2000" b="1" i="1" dirty="0">
                <a:highlight>
                  <a:srgbClr val="00FF00"/>
                </a:highlight>
              </a:rPr>
              <a:t> </a:t>
            </a:r>
            <a:r>
              <a:rPr lang="en-US" dirty="0"/>
              <a:t>manager class when accessing related objects (i.e. </a:t>
            </a:r>
            <a:r>
              <a:rPr lang="en-US" sz="2000" b="1" i="1" dirty="0" err="1">
                <a:highlight>
                  <a:srgbClr val="00FF00"/>
                </a:highlight>
              </a:rPr>
              <a:t>choice.question</a:t>
            </a:r>
            <a:r>
              <a:rPr lang="en-US" dirty="0"/>
              <a:t>), not the </a:t>
            </a:r>
            <a:r>
              <a:rPr lang="en-US" sz="2000" b="1" i="1" dirty="0">
                <a:highlight>
                  <a:srgbClr val="00FF00"/>
                </a:highlight>
              </a:rPr>
              <a:t>_</a:t>
            </a:r>
            <a:r>
              <a:rPr lang="en-US" sz="2000" b="1" i="1" dirty="0" err="1">
                <a:highlight>
                  <a:srgbClr val="00FF00"/>
                </a:highlight>
              </a:rPr>
              <a:t>default_manager</a:t>
            </a:r>
            <a:r>
              <a:rPr lang="en-US" sz="2000" b="1" i="1" dirty="0">
                <a:highlight>
                  <a:srgbClr val="00FF00"/>
                </a:highlight>
              </a:rPr>
              <a:t> </a:t>
            </a:r>
            <a:r>
              <a:rPr lang="en-US" dirty="0"/>
              <a:t>on the related object. This is because Django needs to be able to retrieve the related object, even if it would otherwise be filtered out (and hence be inaccessible)</a:t>
            </a:r>
          </a:p>
          <a:p>
            <a:r>
              <a:rPr lang="en-US" dirty="0"/>
              <a:t>by the default manager. If the normal base manager class </a:t>
            </a:r>
            <a:r>
              <a:rPr lang="en-US" sz="2000" b="1" i="1" dirty="0">
                <a:highlight>
                  <a:srgbClr val="00FF00"/>
                </a:highlight>
              </a:rPr>
              <a:t>(</a:t>
            </a:r>
            <a:r>
              <a:rPr lang="en-US" sz="2000" b="1" i="1" dirty="0" err="1">
                <a:highlight>
                  <a:srgbClr val="00FF00"/>
                </a:highlight>
              </a:rPr>
              <a:t>django.db.models.Manager</a:t>
            </a:r>
            <a:r>
              <a:rPr lang="en-US" sz="2000" b="1" i="1" dirty="0">
                <a:highlight>
                  <a:srgbClr val="00FF00"/>
                </a:highlight>
              </a:rPr>
              <a:t>) </a:t>
            </a:r>
            <a:r>
              <a:rPr lang="en-US" dirty="0"/>
              <a:t>isn’t appropriate for your circumstances, you can tell Django which class to use by setting </a:t>
            </a:r>
            <a:r>
              <a:rPr lang="en-US" sz="2000" b="1" i="1" dirty="0" err="1">
                <a:highlight>
                  <a:srgbClr val="00FF00"/>
                </a:highlight>
              </a:rPr>
              <a:t>Meta.base_manager_name</a:t>
            </a:r>
            <a:r>
              <a:rPr lang="en-US" dirty="0"/>
              <a:t>. Base managers aren’t used when querying on related models, or when accessing a one-to-many or many-to-many relationship. For example, if the Question model from the tutorial had a deleted field</a:t>
            </a:r>
          </a:p>
          <a:p>
            <a:r>
              <a:rPr lang="en-US" dirty="0"/>
              <a:t>and a base manager that filters out instances with deleted=True, a </a:t>
            </a:r>
            <a:r>
              <a:rPr lang="en-US" sz="2000" b="1" i="1" dirty="0" err="1">
                <a:highlight>
                  <a:srgbClr val="00FF00"/>
                </a:highlight>
              </a:rPr>
              <a:t>queryset</a:t>
            </a:r>
            <a:r>
              <a:rPr lang="en-US" dirty="0"/>
              <a:t> like </a:t>
            </a:r>
            <a:r>
              <a:rPr lang="en-US" sz="2000" b="1" i="1" dirty="0" err="1">
                <a:highlight>
                  <a:srgbClr val="00FF00"/>
                </a:highlight>
              </a:rPr>
              <a:t>Choice.objects</a:t>
            </a:r>
            <a:r>
              <a:rPr lang="en-US" sz="2000" b="1" i="1" dirty="0">
                <a:highlight>
                  <a:srgbClr val="00FF00"/>
                </a:highlight>
              </a:rPr>
              <a:t>. filter(question__name__</a:t>
            </a:r>
            <a:r>
              <a:rPr lang="en-US" sz="2000" b="1" i="1" dirty="0" err="1">
                <a:highlight>
                  <a:srgbClr val="00FF00"/>
                </a:highlight>
              </a:rPr>
              <a:t>startswith</a:t>
            </a:r>
            <a:r>
              <a:rPr lang="en-US" sz="2000" b="1" i="1" dirty="0">
                <a:highlight>
                  <a:srgbClr val="00FF00"/>
                </a:highlight>
              </a:rPr>
              <a:t>='What') </a:t>
            </a:r>
            <a:r>
              <a:rPr lang="en-US" dirty="0"/>
              <a:t>would include choices related to deleted questions.</a:t>
            </a:r>
          </a:p>
        </p:txBody>
      </p:sp>
    </p:spTree>
    <p:extLst>
      <p:ext uri="{BB962C8B-B14F-4D97-AF65-F5344CB8AC3E}">
        <p14:creationId xmlns:p14="http://schemas.microsoft.com/office/powerpoint/2010/main" val="336352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AF06D-F17F-F1C2-0509-4F5D2EE043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9D92C8-0353-F503-7A7E-2A728E8DB904}"/>
              </a:ext>
            </a:extLst>
          </p:cNvPr>
          <p:cNvSpPr txBox="1"/>
          <p:nvPr/>
        </p:nvSpPr>
        <p:spPr>
          <a:xfrm>
            <a:off x="240631" y="232937"/>
            <a:ext cx="11710737" cy="6524863"/>
          </a:xfrm>
          <a:prstGeom prst="rect">
            <a:avLst/>
          </a:prstGeom>
          <a:noFill/>
        </p:spPr>
        <p:txBody>
          <a:bodyPr wrap="square">
            <a:spAutoFit/>
          </a:bodyPr>
          <a:lstStyle/>
          <a:p>
            <a:r>
              <a:rPr lang="en-US" sz="2000" b="1" i="1" dirty="0">
                <a:highlight>
                  <a:srgbClr val="FFFF00"/>
                </a:highlight>
              </a:rPr>
              <a:t>Calling custom QuerySet methods from the manager</a:t>
            </a:r>
          </a:p>
          <a:p>
            <a:r>
              <a:rPr lang="en-US" dirty="0">
                <a:latin typeface="Vrinda" panose="020B0502040204020203" pitchFamily="34" charset="0"/>
                <a:ea typeface="Verdana" panose="020B0604030504040204" pitchFamily="34" charset="0"/>
                <a:cs typeface="Vrinda" panose="020B0502040204020203" pitchFamily="34" charset="0"/>
              </a:rPr>
              <a:t>While most methods from the standard QuerySet are accessible directly from the Manager, this is only the case for the extra methods defined on a custom QuerySet if you also implement them on the Manager:</a:t>
            </a:r>
          </a:p>
          <a:p>
            <a:endParaRPr lang="en-US" dirty="0">
              <a:latin typeface="Vrinda" panose="020B0502040204020203" pitchFamily="34" charset="0"/>
              <a:ea typeface="Verdana" panose="020B0604030504040204" pitchFamily="34" charset="0"/>
              <a:cs typeface="Vrinda" panose="020B0502040204020203" pitchFamily="34" charset="0"/>
            </a:endParaRP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PersonQuerySet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models.QuerySet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def authors(self):</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self.filter</a:t>
            </a:r>
            <a:r>
              <a:rPr lang="en-US" dirty="0">
                <a:latin typeface="Courier New" panose="02070309020205020404" pitchFamily="49" charset="0"/>
                <a:cs typeface="Courier New" panose="02070309020205020404" pitchFamily="49" charset="0"/>
              </a:rPr>
              <a:t>(role="A")</a:t>
            </a:r>
          </a:p>
          <a:p>
            <a:r>
              <a:rPr lang="en-US" dirty="0">
                <a:latin typeface="Courier New" panose="02070309020205020404" pitchFamily="49" charset="0"/>
                <a:cs typeface="Courier New" panose="02070309020205020404" pitchFamily="49" charset="0"/>
              </a:rPr>
              <a:t>	def editors(self):</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self.filter</a:t>
            </a:r>
            <a:r>
              <a:rPr lang="en-US" dirty="0">
                <a:latin typeface="Courier New" panose="02070309020205020404" pitchFamily="49" charset="0"/>
                <a:cs typeface="Courier New" panose="02070309020205020404" pitchFamily="49" charset="0"/>
              </a:rPr>
              <a:t>(role="E")</a:t>
            </a: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PersonManager</a:t>
            </a:r>
            <a:r>
              <a:rPr lang="en-US" dirty="0">
                <a:latin typeface="Courier New" panose="02070309020205020404" pitchFamily="49" charset="0"/>
                <a:cs typeface="Courier New" panose="02070309020205020404" pitchFamily="49" charset="0"/>
              </a:rPr>
              <a:t>(models.Manager):</a:t>
            </a:r>
          </a:p>
          <a:p>
            <a:r>
              <a:rPr lang="en-US" dirty="0">
                <a:latin typeface="Courier New" panose="02070309020205020404" pitchFamily="49" charset="0"/>
                <a:cs typeface="Courier New" panose="02070309020205020404" pitchFamily="49" charset="0"/>
              </a:rPr>
              <a:t>	def </a:t>
            </a:r>
            <a:r>
              <a:rPr lang="en-US" dirty="0" err="1">
                <a:latin typeface="Courier New" panose="02070309020205020404" pitchFamily="49" charset="0"/>
                <a:cs typeface="Courier New" panose="02070309020205020404" pitchFamily="49" charset="0"/>
              </a:rPr>
              <a:t>get_queryset</a:t>
            </a:r>
            <a:r>
              <a:rPr lang="en-US" dirty="0">
                <a:latin typeface="Courier New" panose="02070309020205020404" pitchFamily="49" charset="0"/>
                <a:cs typeface="Courier New" panose="02070309020205020404" pitchFamily="49" charset="0"/>
              </a:rPr>
              <a:t>(self):</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PersonQuerySet</a:t>
            </a:r>
            <a:r>
              <a:rPr lang="en-US" dirty="0">
                <a:latin typeface="Courier New" panose="02070309020205020404" pitchFamily="49" charset="0"/>
                <a:cs typeface="Courier New" panose="02070309020205020404" pitchFamily="49" charset="0"/>
              </a:rPr>
              <a:t>(self.model, using=self._</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def authors(self):</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self.get_queryset</a:t>
            </a:r>
            <a:r>
              <a:rPr lang="en-US" dirty="0">
                <a:latin typeface="Courier New" panose="02070309020205020404" pitchFamily="49" charset="0"/>
                <a:cs typeface="Courier New" panose="02070309020205020404" pitchFamily="49" charset="0"/>
              </a:rPr>
              <a:t>().authors()</a:t>
            </a:r>
          </a:p>
          <a:p>
            <a:r>
              <a:rPr lang="en-US" dirty="0">
                <a:latin typeface="Courier New" panose="02070309020205020404" pitchFamily="49" charset="0"/>
                <a:cs typeface="Courier New" panose="02070309020205020404" pitchFamily="49" charset="0"/>
              </a:rPr>
              <a:t>	def editors(self):</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self.get_queryset</a:t>
            </a:r>
            <a:r>
              <a:rPr lang="en-US" dirty="0">
                <a:latin typeface="Courier New" panose="02070309020205020404" pitchFamily="49" charset="0"/>
                <a:cs typeface="Courier New" panose="02070309020205020404" pitchFamily="49" charset="0"/>
              </a:rPr>
              <a:t>().editors()</a:t>
            </a:r>
          </a:p>
          <a:p>
            <a:r>
              <a:rPr lang="en-US" dirty="0">
                <a:latin typeface="Courier New" panose="02070309020205020404" pitchFamily="49" charset="0"/>
                <a:cs typeface="Courier New" panose="02070309020205020404" pitchFamily="49" charset="0"/>
              </a:rPr>
              <a:t>class Person(</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(max_length=50)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(max_length=50)</a:t>
            </a:r>
          </a:p>
          <a:p>
            <a:r>
              <a:rPr lang="en-US" dirty="0">
                <a:latin typeface="Courier New" panose="02070309020205020404" pitchFamily="49" charset="0"/>
                <a:cs typeface="Courier New" panose="02070309020205020404" pitchFamily="49" charset="0"/>
              </a:rPr>
              <a:t>	role = </a:t>
            </a:r>
            <a:r>
              <a:rPr lang="en-US" dirty="0" err="1">
                <a:latin typeface="Courier New" panose="02070309020205020404" pitchFamily="49" charset="0"/>
                <a:cs typeface="Courier New" panose="02070309020205020404" pitchFamily="49" charset="0"/>
              </a:rPr>
              <a:t>models.CharField</a:t>
            </a:r>
            <a:r>
              <a:rPr lang="en-US" dirty="0">
                <a:latin typeface="Courier New" panose="02070309020205020404" pitchFamily="49" charset="0"/>
                <a:cs typeface="Courier New" panose="02070309020205020404" pitchFamily="49" charset="0"/>
              </a:rPr>
              <a:t>(max_length=1, choices={"A": _("Author"), "E": 				_("Editor")})</a:t>
            </a:r>
          </a:p>
          <a:p>
            <a:r>
              <a:rPr lang="en-US" dirty="0">
                <a:latin typeface="Courier New" panose="02070309020205020404" pitchFamily="49" charset="0"/>
                <a:cs typeface="Courier New" panose="02070309020205020404" pitchFamily="49" charset="0"/>
              </a:rPr>
              <a:t>	people = </a:t>
            </a:r>
            <a:r>
              <a:rPr lang="en-US" dirty="0" err="1">
                <a:latin typeface="Courier New" panose="02070309020205020404" pitchFamily="49" charset="0"/>
                <a:cs typeface="Courier New" panose="02070309020205020404" pitchFamily="49" charset="0"/>
              </a:rPr>
              <a:t>PersonManager</a:t>
            </a:r>
            <a:r>
              <a:rPr lang="en-US" dirty="0">
                <a:latin typeface="Courier New" panose="02070309020205020404" pitchFamily="49" charset="0"/>
                <a:cs typeface="Courier New" panose="02070309020205020404" pitchFamily="49" charset="0"/>
              </a:rPr>
              <a:t>()</a:t>
            </a:r>
          </a:p>
          <a:p>
            <a:r>
              <a:rPr lang="en-US" dirty="0">
                <a:latin typeface="Vrinda" panose="020B0502040204020203" pitchFamily="34" charset="0"/>
                <a:ea typeface="Verdana" panose="020B0604030504040204" pitchFamily="34" charset="0"/>
                <a:cs typeface="Vrinda" panose="020B0502040204020203" pitchFamily="34" charset="0"/>
              </a:rPr>
              <a:t>This example allows you to call both authors() and editors() directly from the manager </a:t>
            </a:r>
            <a:r>
              <a:rPr lang="en-US" sz="2000" b="1" i="1" dirty="0" err="1">
                <a:highlight>
                  <a:srgbClr val="00FF00"/>
                </a:highlight>
                <a:latin typeface="Vrinda" panose="020B0502040204020203" pitchFamily="34" charset="0"/>
                <a:ea typeface="Verdana" panose="020B0604030504040204" pitchFamily="34" charset="0"/>
                <a:cs typeface="Vrinda" panose="020B0502040204020203" pitchFamily="34" charset="0"/>
              </a:rPr>
              <a:t>Person.people</a:t>
            </a:r>
            <a:r>
              <a:rPr lang="en-US" sz="2000" b="1" i="1" dirty="0">
                <a:highlight>
                  <a:srgbClr val="00FF00"/>
                </a:highlight>
                <a:latin typeface="Vrinda" panose="020B0502040204020203" pitchFamily="34" charset="0"/>
                <a:ea typeface="Verdana" panose="020B0604030504040204" pitchFamily="34" charset="0"/>
                <a:cs typeface="Vrinda" panose="020B0502040204020203" pitchFamily="34" charset="0"/>
              </a:rPr>
              <a:t>.</a:t>
            </a:r>
            <a:endParaRPr lang="en-US" dirty="0"/>
          </a:p>
        </p:txBody>
      </p:sp>
    </p:spTree>
    <p:extLst>
      <p:ext uri="{BB962C8B-B14F-4D97-AF65-F5344CB8AC3E}">
        <p14:creationId xmlns:p14="http://schemas.microsoft.com/office/powerpoint/2010/main" val="63618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DEE7-BAF8-3BA8-742D-575FBD03A9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EEAFB1-14DB-E8B1-8D7A-E57327776356}"/>
              </a:ext>
            </a:extLst>
          </p:cNvPr>
          <p:cNvSpPr txBox="1"/>
          <p:nvPr/>
        </p:nvSpPr>
        <p:spPr>
          <a:xfrm>
            <a:off x="224589" y="223278"/>
            <a:ext cx="5342021" cy="6032421"/>
          </a:xfrm>
          <a:prstGeom prst="rect">
            <a:avLst/>
          </a:prstGeom>
          <a:noFill/>
        </p:spPr>
        <p:txBody>
          <a:bodyPr wrap="square">
            <a:spAutoFit/>
          </a:bodyPr>
          <a:lstStyle/>
          <a:p>
            <a:r>
              <a:rPr lang="en-US" sz="2000" b="1" i="1" dirty="0">
                <a:highlight>
                  <a:srgbClr val="FFFF00"/>
                </a:highlight>
              </a:rPr>
              <a:t>Creating a manager with QuerySet methods</a:t>
            </a:r>
          </a:p>
          <a:p>
            <a:r>
              <a:rPr lang="en-US" sz="1600" dirty="0"/>
              <a:t>In lieu of the above approach which requires duplicating methods on both the QuerySet and the Manager, </a:t>
            </a:r>
            <a:r>
              <a:rPr lang="en-US" b="1" i="1" dirty="0" err="1">
                <a:highlight>
                  <a:srgbClr val="00FF00"/>
                </a:highlight>
              </a:rPr>
              <a:t>QuerySet.as_manager</a:t>
            </a:r>
            <a:r>
              <a:rPr lang="en-US" b="1" i="1" dirty="0">
                <a:highlight>
                  <a:srgbClr val="00FF00"/>
                </a:highlight>
              </a:rPr>
              <a:t>() </a:t>
            </a:r>
            <a:r>
              <a:rPr lang="en-US" sz="1600" dirty="0"/>
              <a:t>can be used to create an instance of Manager with a copy of a custom </a:t>
            </a:r>
            <a:r>
              <a:rPr lang="en-US" b="1" i="1" dirty="0" err="1">
                <a:highlight>
                  <a:srgbClr val="00FF00"/>
                </a:highlight>
              </a:rPr>
              <a:t>QuerySet’s</a:t>
            </a:r>
            <a:r>
              <a:rPr lang="en-US" sz="1600" dirty="0"/>
              <a:t> methods:</a:t>
            </a:r>
          </a:p>
          <a:p>
            <a:r>
              <a:rPr lang="en-US" sz="1600" dirty="0">
                <a:latin typeface="Courier New" panose="02070309020205020404" pitchFamily="49" charset="0"/>
                <a:cs typeface="Courier New" panose="02070309020205020404" pitchFamily="49" charset="0"/>
              </a:rPr>
              <a:t>class Person(</a:t>
            </a:r>
            <a:r>
              <a:rPr lang="en-US" sz="1600" dirty="0" err="1">
                <a:latin typeface="Courier New" panose="02070309020205020404" pitchFamily="49" charset="0"/>
                <a:cs typeface="Courier New" panose="02070309020205020404" pitchFamily="49" charset="0"/>
              </a:rPr>
              <a:t>models.Model</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people = </a:t>
            </a:r>
            <a:r>
              <a:rPr lang="en-US" sz="1600" dirty="0" err="1">
                <a:latin typeface="Courier New" panose="02070309020205020404" pitchFamily="49" charset="0"/>
                <a:cs typeface="Courier New" panose="02070309020205020404" pitchFamily="49" charset="0"/>
              </a:rPr>
              <a:t>PersonQuerySet.as_manager</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t>The Manager instance created by </a:t>
            </a:r>
            <a:r>
              <a:rPr lang="en-US" b="1" i="1" dirty="0" err="1">
                <a:highlight>
                  <a:srgbClr val="00FF00"/>
                </a:highlight>
              </a:rPr>
              <a:t>QuerySet.as_manager</a:t>
            </a:r>
            <a:r>
              <a:rPr lang="en-US" b="1" i="1" dirty="0">
                <a:highlight>
                  <a:srgbClr val="00FF00"/>
                </a:highlight>
              </a:rPr>
              <a:t>() </a:t>
            </a:r>
            <a:r>
              <a:rPr lang="en-US" sz="1600" dirty="0"/>
              <a:t>will be virtually identical to the </a:t>
            </a:r>
            <a:r>
              <a:rPr lang="en-US" b="1" i="1" dirty="0" err="1">
                <a:highlight>
                  <a:srgbClr val="00FF00"/>
                </a:highlight>
              </a:rPr>
              <a:t>PersonManager</a:t>
            </a:r>
            <a:endParaRPr lang="en-US" sz="1600" b="1" i="1" dirty="0">
              <a:highlight>
                <a:srgbClr val="00FF00"/>
              </a:highlight>
            </a:endParaRPr>
          </a:p>
          <a:p>
            <a:r>
              <a:rPr lang="en-US" sz="1600" dirty="0"/>
              <a:t>from the previous example. Not every QuerySet method makes sense at the Manager level; for instance we intentionally prevent the </a:t>
            </a:r>
            <a:r>
              <a:rPr lang="en-US" b="1" i="1" dirty="0" err="1">
                <a:highlight>
                  <a:srgbClr val="00FF00"/>
                </a:highlight>
              </a:rPr>
              <a:t>QuerySet.delete</a:t>
            </a:r>
            <a:r>
              <a:rPr lang="en-US" b="1" i="1" dirty="0">
                <a:highlight>
                  <a:srgbClr val="00FF00"/>
                </a:highlight>
              </a:rPr>
              <a:t>() </a:t>
            </a:r>
            <a:r>
              <a:rPr lang="en-US" sz="1600" dirty="0"/>
              <a:t>method from being copied onto the Manager class.</a:t>
            </a:r>
          </a:p>
          <a:p>
            <a:r>
              <a:rPr lang="en-US" sz="1600" dirty="0"/>
              <a:t>Methods are copied according to the following rules:</a:t>
            </a:r>
          </a:p>
          <a:p>
            <a:pPr lvl="1"/>
            <a:r>
              <a:rPr lang="en-US" sz="1600" dirty="0"/>
              <a:t>• Public methods are copied by default.</a:t>
            </a:r>
          </a:p>
          <a:p>
            <a:pPr lvl="1"/>
            <a:r>
              <a:rPr lang="en-US" sz="1600" dirty="0"/>
              <a:t>• Private methods (starting with an underscore) are not copied by default.</a:t>
            </a:r>
          </a:p>
          <a:p>
            <a:pPr lvl="1"/>
            <a:r>
              <a:rPr lang="en-US" sz="1600" dirty="0"/>
              <a:t>• Methods with a </a:t>
            </a:r>
            <a:r>
              <a:rPr lang="en-US" b="1" i="1" dirty="0" err="1">
                <a:highlight>
                  <a:srgbClr val="00FF00"/>
                </a:highlight>
              </a:rPr>
              <a:t>queryset_only</a:t>
            </a:r>
            <a:r>
              <a:rPr lang="en-US" b="1" i="1" dirty="0">
                <a:highlight>
                  <a:srgbClr val="00FF00"/>
                </a:highlight>
              </a:rPr>
              <a:t> </a:t>
            </a:r>
            <a:r>
              <a:rPr lang="en-US" sz="1600" dirty="0"/>
              <a:t>attribute set to </a:t>
            </a:r>
            <a:r>
              <a:rPr lang="en-US" b="1" i="1" dirty="0">
                <a:highlight>
                  <a:srgbClr val="00FF00"/>
                </a:highlight>
              </a:rPr>
              <a:t>False</a:t>
            </a:r>
            <a:r>
              <a:rPr lang="en-US" sz="1600" dirty="0"/>
              <a:t> are always copied.</a:t>
            </a:r>
          </a:p>
          <a:p>
            <a:pPr lvl="1"/>
            <a:r>
              <a:rPr lang="en-US" sz="1600" dirty="0"/>
              <a:t>• Methods with a </a:t>
            </a:r>
            <a:r>
              <a:rPr lang="en-US" b="1" i="1" dirty="0" err="1">
                <a:highlight>
                  <a:srgbClr val="00FF00"/>
                </a:highlight>
              </a:rPr>
              <a:t>queryset_only</a:t>
            </a:r>
            <a:r>
              <a:rPr lang="en-US" b="1" i="1" dirty="0">
                <a:highlight>
                  <a:srgbClr val="00FF00"/>
                </a:highlight>
              </a:rPr>
              <a:t> </a:t>
            </a:r>
            <a:r>
              <a:rPr lang="en-US" sz="1600" dirty="0"/>
              <a:t>attribute set to </a:t>
            </a:r>
            <a:r>
              <a:rPr lang="en-US" b="1" i="1" dirty="0">
                <a:highlight>
                  <a:srgbClr val="00FF00"/>
                </a:highlight>
              </a:rPr>
              <a:t>True</a:t>
            </a:r>
            <a:r>
              <a:rPr lang="en-US" sz="1600" dirty="0"/>
              <a:t> are never copied.</a:t>
            </a:r>
          </a:p>
        </p:txBody>
      </p:sp>
      <p:sp>
        <p:nvSpPr>
          <p:cNvPr id="5" name="TextBox 4">
            <a:extLst>
              <a:ext uri="{FF2B5EF4-FFF2-40B4-BE49-F238E27FC236}">
                <a16:creationId xmlns:a16="http://schemas.microsoft.com/office/drawing/2014/main" id="{531F7375-7DE1-63A7-79A1-919CD76EE911}"/>
              </a:ext>
            </a:extLst>
          </p:cNvPr>
          <p:cNvSpPr txBox="1"/>
          <p:nvPr/>
        </p:nvSpPr>
        <p:spPr>
          <a:xfrm>
            <a:off x="5566610" y="192504"/>
            <a:ext cx="6400801" cy="4401205"/>
          </a:xfrm>
          <a:prstGeom prst="rect">
            <a:avLst/>
          </a:prstGeom>
          <a:noFill/>
        </p:spPr>
        <p:txBody>
          <a:bodyPr wrap="square">
            <a:spAutoFit/>
          </a:bodyPr>
          <a:lstStyle/>
          <a:p>
            <a:r>
              <a:rPr lang="en-US" sz="2400" b="1" dirty="0">
                <a:highlight>
                  <a:srgbClr val="00FFFF"/>
                </a:highlight>
                <a:latin typeface="Courier New" panose="02070309020205020404" pitchFamily="49" charset="0"/>
                <a:cs typeface="Courier New" panose="02070309020205020404" pitchFamily="49" charset="0"/>
              </a:rPr>
              <a:t>EXAMPLE</a:t>
            </a:r>
          </a:p>
          <a:p>
            <a:endParaRPr lang="en-US" sz="1600" b="1" dirty="0">
              <a:highlight>
                <a:srgbClr val="00FFFF"/>
              </a:highlight>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class </a:t>
            </a:r>
            <a:r>
              <a:rPr lang="en-US" sz="1600" dirty="0" err="1">
                <a:latin typeface="Courier New" panose="02070309020205020404" pitchFamily="49" charset="0"/>
                <a:cs typeface="Courier New" panose="02070309020205020404" pitchFamily="49" charset="0"/>
              </a:rPr>
              <a:t>CustomQuerySet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models.QuerySet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 Available on both Manager and QuerySet.</a:t>
            </a:r>
          </a:p>
          <a:p>
            <a:r>
              <a:rPr lang="en-US" sz="1600" dirty="0">
                <a:latin typeface="Courier New" panose="02070309020205020404" pitchFamily="49" charset="0"/>
                <a:cs typeface="Courier New" panose="02070309020205020404" pitchFamily="49" charset="0"/>
              </a:rPr>
              <a:t>	def </a:t>
            </a:r>
            <a:r>
              <a:rPr lang="en-US" sz="1600" dirty="0" err="1">
                <a:latin typeface="Courier New" panose="02070309020205020404" pitchFamily="49" charset="0"/>
                <a:cs typeface="Courier New" panose="02070309020205020404" pitchFamily="49" charset="0"/>
              </a:rPr>
              <a:t>public_method</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return</a:t>
            </a:r>
          </a:p>
          <a:p>
            <a:r>
              <a:rPr lang="en-US" sz="1600" dirty="0">
                <a:latin typeface="Courier New" panose="02070309020205020404" pitchFamily="49" charset="0"/>
                <a:cs typeface="Courier New" panose="02070309020205020404" pitchFamily="49" charset="0"/>
              </a:rPr>
              <a:t>	# Available only on QuerySet.</a:t>
            </a:r>
          </a:p>
          <a:p>
            <a:r>
              <a:rPr lang="en-US" sz="1600" dirty="0">
                <a:latin typeface="Courier New" panose="02070309020205020404" pitchFamily="49" charset="0"/>
                <a:cs typeface="Courier New" panose="02070309020205020404" pitchFamily="49" charset="0"/>
              </a:rPr>
              <a:t>	def _</a:t>
            </a:r>
            <a:r>
              <a:rPr lang="en-US" sz="1600" dirty="0" err="1">
                <a:latin typeface="Courier New" panose="02070309020205020404" pitchFamily="49" charset="0"/>
                <a:cs typeface="Courier New" panose="02070309020205020404" pitchFamily="49" charset="0"/>
              </a:rPr>
              <a:t>private_method</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return</a:t>
            </a:r>
          </a:p>
          <a:p>
            <a:r>
              <a:rPr lang="en-US" sz="1600" dirty="0">
                <a:latin typeface="Courier New" panose="02070309020205020404" pitchFamily="49" charset="0"/>
                <a:cs typeface="Courier New" panose="02070309020205020404" pitchFamily="49" charset="0"/>
              </a:rPr>
              <a:t>	# Available only on QuerySet.</a:t>
            </a:r>
          </a:p>
          <a:p>
            <a:r>
              <a:rPr lang="en-US" sz="1600" dirty="0">
                <a:latin typeface="Courier New" panose="02070309020205020404" pitchFamily="49" charset="0"/>
                <a:cs typeface="Courier New" panose="02070309020205020404" pitchFamily="49" charset="0"/>
              </a:rPr>
              <a:t>	def </a:t>
            </a:r>
            <a:r>
              <a:rPr lang="en-US" sz="1600" dirty="0" err="1">
                <a:latin typeface="Courier New" panose="02070309020205020404" pitchFamily="49" charset="0"/>
                <a:cs typeface="Courier New" panose="02070309020205020404" pitchFamily="49" charset="0"/>
              </a:rPr>
              <a:t>opted_out_public_method</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return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opted_out_public_method.queryset_only</a:t>
            </a:r>
            <a:r>
              <a:rPr lang="en-US" sz="1600" dirty="0">
                <a:latin typeface="Courier New" panose="02070309020205020404" pitchFamily="49" charset="0"/>
                <a:cs typeface="Courier New" panose="02070309020205020404" pitchFamily="49" charset="0"/>
              </a:rPr>
              <a:t> = True</a:t>
            </a:r>
          </a:p>
          <a:p>
            <a:r>
              <a:rPr lang="en-US" sz="1600" dirty="0">
                <a:latin typeface="Courier New" panose="02070309020205020404" pitchFamily="49" charset="0"/>
                <a:cs typeface="Courier New" panose="02070309020205020404" pitchFamily="49" charset="0"/>
              </a:rPr>
              <a:t>	# Available on both Manager and QuerySet.</a:t>
            </a:r>
          </a:p>
          <a:p>
            <a:r>
              <a:rPr lang="en-US" sz="1600" dirty="0">
                <a:latin typeface="Courier New" panose="02070309020205020404" pitchFamily="49" charset="0"/>
                <a:cs typeface="Courier New" panose="02070309020205020404" pitchFamily="49" charset="0"/>
              </a:rPr>
              <a:t>	def _</a:t>
            </a:r>
            <a:r>
              <a:rPr lang="en-US" sz="1600" dirty="0" err="1">
                <a:latin typeface="Courier New" panose="02070309020205020404" pitchFamily="49" charset="0"/>
                <a:cs typeface="Courier New" panose="02070309020205020404" pitchFamily="49" charset="0"/>
              </a:rPr>
              <a:t>opted_in_private_method</a:t>
            </a:r>
            <a:r>
              <a:rPr lang="en-US" sz="1600" dirty="0">
                <a:latin typeface="Courier New" panose="02070309020205020404" pitchFamily="49" charset="0"/>
                <a:cs typeface="Courier New" panose="02070309020205020404" pitchFamily="49" charset="0"/>
              </a:rPr>
              <a:t>(self):</a:t>
            </a:r>
          </a:p>
          <a:p>
            <a:r>
              <a:rPr lang="en-US" sz="1600" dirty="0">
                <a:latin typeface="Courier New" panose="02070309020205020404" pitchFamily="49" charset="0"/>
                <a:cs typeface="Courier New" panose="02070309020205020404" pitchFamily="49" charset="0"/>
              </a:rPr>
              <a:t>		return	</a:t>
            </a:r>
          </a:p>
          <a:p>
            <a:r>
              <a:rPr lang="en-US" sz="1600" dirty="0">
                <a:latin typeface="Courier New" panose="02070309020205020404" pitchFamily="49" charset="0"/>
                <a:cs typeface="Courier New" panose="02070309020205020404" pitchFamily="49" charset="0"/>
              </a:rPr>
              <a:t>	_</a:t>
            </a:r>
            <a:r>
              <a:rPr lang="en-US" sz="1600" dirty="0" err="1">
                <a:latin typeface="Courier New" panose="02070309020205020404" pitchFamily="49" charset="0"/>
                <a:cs typeface="Courier New" panose="02070309020205020404" pitchFamily="49" charset="0"/>
              </a:rPr>
              <a:t>opted_in_private_method.queryset_only</a:t>
            </a:r>
            <a:r>
              <a:rPr lang="en-US" sz="1600" dirty="0">
                <a:latin typeface="Courier New" panose="02070309020205020404" pitchFamily="49" charset="0"/>
                <a:cs typeface="Courier New" panose="02070309020205020404" pitchFamily="49" charset="0"/>
              </a:rPr>
              <a:t> = False</a:t>
            </a:r>
          </a:p>
        </p:txBody>
      </p:sp>
    </p:spTree>
    <p:extLst>
      <p:ext uri="{BB962C8B-B14F-4D97-AF65-F5344CB8AC3E}">
        <p14:creationId xmlns:p14="http://schemas.microsoft.com/office/powerpoint/2010/main" val="402587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19E82-5CAD-8679-9E99-D6FDCE27C9B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ACB5C6-D157-FDE9-C9DB-DBF4E61AA2DC}"/>
              </a:ext>
            </a:extLst>
          </p:cNvPr>
          <p:cNvSpPr txBox="1"/>
          <p:nvPr/>
        </p:nvSpPr>
        <p:spPr>
          <a:xfrm>
            <a:off x="368967" y="288538"/>
            <a:ext cx="8245644" cy="6309420"/>
          </a:xfrm>
          <a:prstGeom prst="rect">
            <a:avLst/>
          </a:prstGeom>
          <a:noFill/>
        </p:spPr>
        <p:txBody>
          <a:bodyPr wrap="square">
            <a:spAutoFit/>
          </a:bodyPr>
          <a:lstStyle/>
          <a:p>
            <a:r>
              <a:rPr lang="en-US" sz="2400" b="1" i="1" dirty="0" err="1">
                <a:highlight>
                  <a:srgbClr val="FFFF00"/>
                </a:highlight>
              </a:rPr>
              <a:t>from_queryset</a:t>
            </a:r>
            <a:r>
              <a:rPr lang="en-US" sz="2400" b="1" i="1" dirty="0">
                <a:highlight>
                  <a:srgbClr val="FFFF00"/>
                </a:highlight>
              </a:rPr>
              <a:t>()</a:t>
            </a:r>
          </a:p>
          <a:p>
            <a:r>
              <a:rPr lang="en-US" sz="2000" b="1" i="1" dirty="0" err="1">
                <a:highlight>
                  <a:srgbClr val="00FFFF"/>
                </a:highlight>
              </a:rPr>
              <a:t>classmethod</a:t>
            </a:r>
            <a:r>
              <a:rPr lang="en-US" sz="2000" b="1" i="1" dirty="0">
                <a:highlight>
                  <a:srgbClr val="00FFFF"/>
                </a:highlight>
              </a:rPr>
              <a:t> </a:t>
            </a:r>
            <a:r>
              <a:rPr lang="en-US" sz="2000" b="1" i="1" dirty="0" err="1">
                <a:highlight>
                  <a:srgbClr val="00FFFF"/>
                </a:highlight>
              </a:rPr>
              <a:t>from_queryset</a:t>
            </a:r>
            <a:r>
              <a:rPr lang="en-US" sz="2000" b="1" i="1" dirty="0">
                <a:highlight>
                  <a:srgbClr val="00FFFF"/>
                </a:highlight>
              </a:rPr>
              <a:t>(</a:t>
            </a:r>
            <a:r>
              <a:rPr lang="en-US" sz="2000" b="1" i="1" dirty="0" err="1">
                <a:highlight>
                  <a:srgbClr val="00FFFF"/>
                </a:highlight>
              </a:rPr>
              <a:t>queryset_class</a:t>
            </a:r>
            <a:r>
              <a:rPr lang="en-US" sz="2000" b="1" i="1" dirty="0">
                <a:highlight>
                  <a:srgbClr val="00FFFF"/>
                </a:highlight>
              </a:rPr>
              <a:t>)</a:t>
            </a:r>
          </a:p>
          <a:p>
            <a:r>
              <a:rPr lang="en-US" dirty="0">
                <a:latin typeface="Vrinda" panose="020B0502040204020203" pitchFamily="34" charset="0"/>
                <a:cs typeface="Vrinda" panose="020B0502040204020203" pitchFamily="34" charset="0"/>
              </a:rPr>
              <a:t>For advanced usage you might want both a custom Manager and a custom QuerySet. You can do that by calling </a:t>
            </a:r>
            <a:r>
              <a:rPr lang="en-US" dirty="0" err="1">
                <a:latin typeface="Vrinda" panose="020B0502040204020203" pitchFamily="34" charset="0"/>
                <a:cs typeface="Vrinda" panose="020B0502040204020203" pitchFamily="34" charset="0"/>
              </a:rPr>
              <a:t>Manager.from_queryset</a:t>
            </a:r>
            <a:r>
              <a:rPr lang="en-US" dirty="0">
                <a:latin typeface="Vrinda" panose="020B0502040204020203" pitchFamily="34" charset="0"/>
                <a:cs typeface="Vrinda" panose="020B0502040204020203" pitchFamily="34" charset="0"/>
              </a:rPr>
              <a:t>() which returns a subclass of your base Manager with a copy of the custom QuerySet methods:</a:t>
            </a:r>
          </a:p>
          <a:p>
            <a:endParaRPr lang="en-US" dirty="0">
              <a:latin typeface="Vrinda" panose="020B0502040204020203" pitchFamily="34" charset="0"/>
              <a:cs typeface="Vrinda" panose="020B0502040204020203" pitchFamily="34" charset="0"/>
            </a:endParaRP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CustomManager</a:t>
            </a:r>
            <a:r>
              <a:rPr lang="en-US" dirty="0">
                <a:latin typeface="Courier New" panose="02070309020205020404" pitchFamily="49" charset="0"/>
                <a:cs typeface="Courier New" panose="02070309020205020404" pitchFamily="49" charset="0"/>
              </a:rPr>
              <a:t>(models.Manager):</a:t>
            </a:r>
          </a:p>
          <a:p>
            <a:r>
              <a:rPr lang="en-US" dirty="0">
                <a:latin typeface="Courier New" panose="02070309020205020404" pitchFamily="49" charset="0"/>
                <a:cs typeface="Courier New" panose="02070309020205020404" pitchFamily="49" charset="0"/>
              </a:rPr>
              <a:t>	def </a:t>
            </a:r>
            <a:r>
              <a:rPr lang="en-US" dirty="0" err="1">
                <a:latin typeface="Courier New" panose="02070309020205020404" pitchFamily="49" charset="0"/>
                <a:cs typeface="Courier New" panose="02070309020205020404" pitchFamily="49" charset="0"/>
              </a:rPr>
              <a:t>manager_only_method</a:t>
            </a:r>
            <a:r>
              <a:rPr lang="en-US" dirty="0">
                <a:latin typeface="Courier New" panose="02070309020205020404" pitchFamily="49" charset="0"/>
                <a:cs typeface="Courier New" panose="02070309020205020404" pitchFamily="49" charset="0"/>
              </a:rPr>
              <a:t>(self):</a:t>
            </a:r>
          </a:p>
          <a:p>
            <a:r>
              <a:rPr lang="en-US" dirty="0">
                <a:latin typeface="Courier New" panose="02070309020205020404" pitchFamily="49" charset="0"/>
                <a:cs typeface="Courier New" panose="02070309020205020404" pitchFamily="49" charset="0"/>
              </a:rPr>
              <a:t>		return</a:t>
            </a: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CustomQuerySet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models.QuerySet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def </a:t>
            </a:r>
            <a:r>
              <a:rPr lang="en-US" dirty="0" err="1">
                <a:latin typeface="Courier New" panose="02070309020205020404" pitchFamily="49" charset="0"/>
                <a:cs typeface="Courier New" panose="02070309020205020404" pitchFamily="49" charset="0"/>
              </a:rPr>
              <a:t>manager_and_queryset_method</a:t>
            </a:r>
            <a:r>
              <a:rPr lang="en-US" dirty="0">
                <a:latin typeface="Courier New" panose="02070309020205020404" pitchFamily="49" charset="0"/>
                <a:cs typeface="Courier New" panose="02070309020205020404" pitchFamily="49" charset="0"/>
              </a:rPr>
              <a:t>(self):</a:t>
            </a:r>
          </a:p>
          <a:p>
            <a:r>
              <a:rPr lang="en-US" dirty="0">
                <a:latin typeface="Courier New" panose="02070309020205020404" pitchFamily="49" charset="0"/>
                <a:cs typeface="Courier New" panose="02070309020205020404" pitchFamily="49" charset="0"/>
              </a:rPr>
              <a:t>		return</a:t>
            </a: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MyModel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objects = </a:t>
            </a:r>
            <a:r>
              <a:rPr lang="en-US" dirty="0" err="1">
                <a:latin typeface="Courier New" panose="02070309020205020404" pitchFamily="49" charset="0"/>
                <a:cs typeface="Courier New" panose="02070309020205020404" pitchFamily="49" charset="0"/>
              </a:rPr>
              <a:t>CustomManager.from_queryset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CustomQuerySet</a:t>
            </a:r>
            <a:r>
              <a:rPr lang="en-US" dirty="0">
                <a:latin typeface="Courier New" panose="02070309020205020404" pitchFamily="49" charset="0"/>
                <a:cs typeface="Courier New" panose="02070309020205020404" pitchFamily="49" charset="0"/>
              </a:rPr>
              <a:t>)()</a:t>
            </a:r>
          </a:p>
          <a:p>
            <a:endParaRPr lang="en-US" dirty="0">
              <a:latin typeface="Vrinda" panose="020B0502040204020203" pitchFamily="34" charset="0"/>
              <a:cs typeface="Vrinda" panose="020B0502040204020203" pitchFamily="34" charset="0"/>
            </a:endParaRPr>
          </a:p>
          <a:p>
            <a:r>
              <a:rPr lang="en-US" dirty="0">
                <a:latin typeface="Vrinda" panose="020B0502040204020203" pitchFamily="34" charset="0"/>
                <a:cs typeface="Vrinda" panose="020B0502040204020203" pitchFamily="34" charset="0"/>
              </a:rPr>
              <a:t>You may also store the generated class into a variable:</a:t>
            </a:r>
          </a:p>
          <a:p>
            <a:endParaRPr lang="en-US" dirty="0">
              <a:latin typeface="Vrinda" panose="020B0502040204020203" pitchFamily="34" charset="0"/>
              <a:cs typeface="Vrinda" panose="020B0502040204020203" pitchFamily="34" charset="0"/>
            </a:endParaRPr>
          </a:p>
          <a:p>
            <a:r>
              <a:rPr lang="en-US" dirty="0" err="1">
                <a:latin typeface="Courier New" panose="02070309020205020404" pitchFamily="49" charset="0"/>
                <a:cs typeface="Courier New" panose="02070309020205020404" pitchFamily="49" charset="0"/>
              </a:rPr>
              <a:t>MyManager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CustomManager.from_queryset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CustomQuerySet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MyModel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models.Model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objects = </a:t>
            </a:r>
            <a:r>
              <a:rPr lang="en-US" dirty="0" err="1">
                <a:latin typeface="Courier New" panose="02070309020205020404" pitchFamily="49" charset="0"/>
                <a:cs typeface="Courier New" panose="02070309020205020404" pitchFamily="49" charset="0"/>
              </a:rPr>
              <a:t>MyManager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4553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19742-9072-3945-BFB3-656FE4785C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D92EFD-EC0E-C7AD-7B81-764167B9CDC1}"/>
              </a:ext>
            </a:extLst>
          </p:cNvPr>
          <p:cNvSpPr txBox="1"/>
          <p:nvPr/>
        </p:nvSpPr>
        <p:spPr>
          <a:xfrm>
            <a:off x="192507" y="279972"/>
            <a:ext cx="6096000" cy="5724644"/>
          </a:xfrm>
          <a:prstGeom prst="rect">
            <a:avLst/>
          </a:prstGeom>
          <a:noFill/>
        </p:spPr>
        <p:txBody>
          <a:bodyPr wrap="square">
            <a:spAutoFit/>
          </a:bodyPr>
          <a:lstStyle/>
          <a:p>
            <a:r>
              <a:rPr lang="en-US" sz="2400" b="1" i="1" dirty="0">
                <a:highlight>
                  <a:srgbClr val="FFFF00"/>
                </a:highlight>
              </a:rPr>
              <a:t>Custom managers and model inheritance</a:t>
            </a:r>
          </a:p>
          <a:p>
            <a:r>
              <a:rPr lang="en-US" dirty="0">
                <a:latin typeface="Vrinda" panose="020B0502040204020203" pitchFamily="34" charset="0"/>
                <a:cs typeface="Vrinda" panose="020B0502040204020203" pitchFamily="34" charset="0"/>
              </a:rPr>
              <a:t>Here’s how Django handles custom managers and model inheritance:</a:t>
            </a:r>
          </a:p>
          <a:p>
            <a:r>
              <a:rPr lang="en-US" dirty="0">
                <a:latin typeface="Vrinda" panose="020B0502040204020203" pitchFamily="34" charset="0"/>
                <a:cs typeface="Vrinda" panose="020B0502040204020203" pitchFamily="34" charset="0"/>
              </a:rPr>
              <a:t>1. Managers from base classes are always inherited by the child class, using Python’s normal name resolution order (names on the child class override all others; then come names on the first parent class,</a:t>
            </a:r>
          </a:p>
          <a:p>
            <a:r>
              <a:rPr lang="en-US" dirty="0">
                <a:latin typeface="Vrinda" panose="020B0502040204020203" pitchFamily="34" charset="0"/>
                <a:cs typeface="Vrinda" panose="020B0502040204020203" pitchFamily="34" charset="0"/>
              </a:rPr>
              <a:t>and so on).</a:t>
            </a:r>
          </a:p>
          <a:p>
            <a:r>
              <a:rPr lang="en-US" dirty="0">
                <a:latin typeface="Vrinda" panose="020B0502040204020203" pitchFamily="34" charset="0"/>
                <a:cs typeface="Vrinda" panose="020B0502040204020203" pitchFamily="34" charset="0"/>
              </a:rPr>
              <a:t>2. If no managers are declared on a model and/or its parents, Django automatically creates the objects</a:t>
            </a:r>
          </a:p>
          <a:p>
            <a:r>
              <a:rPr lang="en-US" dirty="0">
                <a:latin typeface="Vrinda" panose="020B0502040204020203" pitchFamily="34" charset="0"/>
                <a:cs typeface="Vrinda" panose="020B0502040204020203" pitchFamily="34" charset="0"/>
              </a:rPr>
              <a:t>manager.</a:t>
            </a:r>
          </a:p>
          <a:p>
            <a:r>
              <a:rPr lang="en-US" dirty="0">
                <a:latin typeface="Vrinda" panose="020B0502040204020203" pitchFamily="34" charset="0"/>
                <a:cs typeface="Vrinda" panose="020B0502040204020203" pitchFamily="34" charset="0"/>
              </a:rPr>
              <a:t>3. The default manager on a class is either the one chosen with </a:t>
            </a:r>
            <a:r>
              <a:rPr lang="en-US" dirty="0" err="1">
                <a:latin typeface="Vrinda" panose="020B0502040204020203" pitchFamily="34" charset="0"/>
                <a:cs typeface="Vrinda" panose="020B0502040204020203" pitchFamily="34" charset="0"/>
              </a:rPr>
              <a:t>Meta.default_manager_name</a:t>
            </a:r>
            <a:r>
              <a:rPr lang="en-US" dirty="0">
                <a:latin typeface="Vrinda" panose="020B0502040204020203" pitchFamily="34" charset="0"/>
                <a:cs typeface="Vrinda" panose="020B0502040204020203" pitchFamily="34" charset="0"/>
              </a:rPr>
              <a:t>, or the first</a:t>
            </a:r>
          </a:p>
          <a:p>
            <a:r>
              <a:rPr lang="en-US" dirty="0">
                <a:latin typeface="Vrinda" panose="020B0502040204020203" pitchFamily="34" charset="0"/>
                <a:cs typeface="Vrinda" panose="020B0502040204020203" pitchFamily="34" charset="0"/>
              </a:rPr>
              <a:t>manager declared on the model, or the default manager of the first parent model.</a:t>
            </a:r>
          </a:p>
          <a:p>
            <a:r>
              <a:rPr lang="en-US" dirty="0">
                <a:latin typeface="Vrinda" panose="020B0502040204020203" pitchFamily="34" charset="0"/>
                <a:cs typeface="Vrinda" panose="020B0502040204020203" pitchFamily="34" charset="0"/>
              </a:rPr>
              <a:t>These rules provide the necessary flexibility if you want to install a collection of custom managers on a group of models, via an abstract base class, but still customize the default manager. For example, suppose you have this base class:</a:t>
            </a:r>
          </a:p>
        </p:txBody>
      </p:sp>
      <p:sp>
        <p:nvSpPr>
          <p:cNvPr id="5" name="TextBox 4">
            <a:extLst>
              <a:ext uri="{FF2B5EF4-FFF2-40B4-BE49-F238E27FC236}">
                <a16:creationId xmlns:a16="http://schemas.microsoft.com/office/drawing/2014/main" id="{3E93ED91-2FBB-31C7-D1F1-8D4505983EA2}"/>
              </a:ext>
            </a:extLst>
          </p:cNvPr>
          <p:cNvSpPr txBox="1"/>
          <p:nvPr/>
        </p:nvSpPr>
        <p:spPr>
          <a:xfrm>
            <a:off x="6224339" y="500460"/>
            <a:ext cx="5710986" cy="5478423"/>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AbstractBase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models.Model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objects = </a:t>
            </a:r>
            <a:r>
              <a:rPr lang="en-US" sz="1400" dirty="0" err="1">
                <a:latin typeface="Courier New" panose="02070309020205020404" pitchFamily="49" charset="0"/>
                <a:cs typeface="Courier New" panose="02070309020205020404" pitchFamily="49" charset="0"/>
              </a:rPr>
              <a:t>CustomManager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class Meta:</a:t>
            </a:r>
          </a:p>
          <a:p>
            <a:r>
              <a:rPr lang="en-US" sz="1400" dirty="0">
                <a:latin typeface="Courier New" panose="02070309020205020404" pitchFamily="49" charset="0"/>
                <a:cs typeface="Courier New" panose="02070309020205020404" pitchFamily="49" charset="0"/>
              </a:rPr>
              <a:t>		abstract = True</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If you use this directly in a child class, objects will be the default manager if you declare no managers in the child class: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ChildA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AbstractBase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 This class has </a:t>
            </a:r>
            <a:r>
              <a:rPr lang="en-US" sz="1400" dirty="0" err="1">
                <a:latin typeface="Courier New" panose="02070309020205020404" pitchFamily="49" charset="0"/>
                <a:cs typeface="Courier New" panose="02070309020205020404" pitchFamily="49" charset="0"/>
              </a:rPr>
              <a:t>CustomManager</a:t>
            </a:r>
            <a:r>
              <a:rPr lang="en-US" sz="1400" dirty="0">
                <a:latin typeface="Courier New" panose="02070309020205020404" pitchFamily="49" charset="0"/>
                <a:cs typeface="Courier New" panose="02070309020205020404" pitchFamily="49" charset="0"/>
              </a:rPr>
              <a:t> as the default 	manager.</a:t>
            </a:r>
          </a:p>
          <a:p>
            <a:r>
              <a:rPr lang="en-US" sz="1400" dirty="0">
                <a:latin typeface="Courier New" panose="02070309020205020404" pitchFamily="49" charset="0"/>
                <a:cs typeface="Courier New" panose="02070309020205020404" pitchFamily="49" charset="0"/>
              </a:rPr>
              <a:t>	pass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If you want to inherit from </a:t>
            </a:r>
            <a:r>
              <a:rPr lang="en-US" sz="1400" dirty="0" err="1">
                <a:latin typeface="Courier New" panose="02070309020205020404" pitchFamily="49" charset="0"/>
                <a:cs typeface="Courier New" panose="02070309020205020404" pitchFamily="49" charset="0"/>
              </a:rPr>
              <a:t>AbstractBase</a:t>
            </a:r>
            <a:r>
              <a:rPr lang="en-US" sz="1400" dirty="0">
                <a:latin typeface="Courier New" panose="02070309020205020404" pitchFamily="49" charset="0"/>
                <a:cs typeface="Courier New" panose="02070309020205020404" pitchFamily="49" charset="0"/>
              </a:rPr>
              <a:t>, but provide a different default manager, you can provide the default manager on the child class:</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class </a:t>
            </a:r>
            <a:r>
              <a:rPr lang="en-US" sz="1400" dirty="0" err="1">
                <a:latin typeface="Courier New" panose="02070309020205020404" pitchFamily="49" charset="0"/>
                <a:cs typeface="Courier New" panose="02070309020205020404" pitchFamily="49" charset="0"/>
              </a:rPr>
              <a:t>ChildB</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AbstractBase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 An explicit default manager.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default_manager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OtherManager</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5925748"/>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90</TotalTime>
  <Words>2644</Words>
  <Application>Microsoft Office PowerPoint</Application>
  <PresentationFormat>Widescreen</PresentationFormat>
  <Paragraphs>205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Corbel</vt:lpstr>
      <vt:lpstr>Courier New</vt:lpstr>
      <vt:lpstr>Vrinda</vt:lpstr>
      <vt:lpstr>Basis</vt:lpstr>
      <vt:lpstr>Managers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3</cp:revision>
  <dcterms:created xsi:type="dcterms:W3CDTF">2024-12-15T10:19:16Z</dcterms:created>
  <dcterms:modified xsi:type="dcterms:W3CDTF">2024-12-15T11:50:08Z</dcterms:modified>
</cp:coreProperties>
</file>