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1C217567-FF59-4E0E-9601-70E57027EBC4}" type="datetimeFigureOut">
              <a:rPr lang="en-US" smtClean="0"/>
              <a:t>12/17/2024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6FB7629-E3CA-4A4E-A0FB-AEB9050735CA}"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091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17567-FF59-4E0E-9601-70E57027EBC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B7629-E3CA-4A4E-A0FB-AEB9050735CA}" type="slidenum">
              <a:rPr lang="en-US" smtClean="0"/>
              <a:t>‹#›</a:t>
            </a:fld>
            <a:endParaRPr lang="en-US"/>
          </a:p>
        </p:txBody>
      </p:sp>
    </p:spTree>
    <p:extLst>
      <p:ext uri="{BB962C8B-B14F-4D97-AF65-F5344CB8AC3E}">
        <p14:creationId xmlns:p14="http://schemas.microsoft.com/office/powerpoint/2010/main" val="3758930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17567-FF59-4E0E-9601-70E57027EBC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B7629-E3CA-4A4E-A0FB-AEB9050735CA}" type="slidenum">
              <a:rPr lang="en-US" smtClean="0"/>
              <a:t>‹#›</a:t>
            </a:fld>
            <a:endParaRPr lang="en-US"/>
          </a:p>
        </p:txBody>
      </p:sp>
    </p:spTree>
    <p:extLst>
      <p:ext uri="{BB962C8B-B14F-4D97-AF65-F5344CB8AC3E}">
        <p14:creationId xmlns:p14="http://schemas.microsoft.com/office/powerpoint/2010/main" val="342630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17567-FF59-4E0E-9601-70E57027EBC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B7629-E3CA-4A4E-A0FB-AEB9050735CA}" type="slidenum">
              <a:rPr lang="en-US" smtClean="0"/>
              <a:t>‹#›</a:t>
            </a:fld>
            <a:endParaRPr lang="en-US"/>
          </a:p>
        </p:txBody>
      </p:sp>
    </p:spTree>
    <p:extLst>
      <p:ext uri="{BB962C8B-B14F-4D97-AF65-F5344CB8AC3E}">
        <p14:creationId xmlns:p14="http://schemas.microsoft.com/office/powerpoint/2010/main" val="1861584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217567-FF59-4E0E-9601-70E57027EBC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B7629-E3CA-4A4E-A0FB-AEB9050735CA}"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471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217567-FF59-4E0E-9601-70E57027EBC4}"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B7629-E3CA-4A4E-A0FB-AEB9050735CA}" type="slidenum">
              <a:rPr lang="en-US" smtClean="0"/>
              <a:t>‹#›</a:t>
            </a:fld>
            <a:endParaRPr lang="en-US"/>
          </a:p>
        </p:txBody>
      </p:sp>
    </p:spTree>
    <p:extLst>
      <p:ext uri="{BB962C8B-B14F-4D97-AF65-F5344CB8AC3E}">
        <p14:creationId xmlns:p14="http://schemas.microsoft.com/office/powerpoint/2010/main" val="247690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217567-FF59-4E0E-9601-70E57027EBC4}" type="datetimeFigureOut">
              <a:rPr lang="en-US" smtClean="0"/>
              <a:t>12/17/2024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FB7629-E3CA-4A4E-A0FB-AEB9050735CA}" type="slidenum">
              <a:rPr lang="en-US" smtClean="0"/>
              <a:t>‹#›</a:t>
            </a:fld>
            <a:endParaRPr lang="en-US"/>
          </a:p>
        </p:txBody>
      </p:sp>
    </p:spTree>
    <p:extLst>
      <p:ext uri="{BB962C8B-B14F-4D97-AF65-F5344CB8AC3E}">
        <p14:creationId xmlns:p14="http://schemas.microsoft.com/office/powerpoint/2010/main" val="2536251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217567-FF59-4E0E-9601-70E57027EBC4}" type="datetimeFigureOut">
              <a:rPr lang="en-US" smtClean="0"/>
              <a:t>12/17/2024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FB7629-E3CA-4A4E-A0FB-AEB9050735CA}" type="slidenum">
              <a:rPr lang="en-US" smtClean="0"/>
              <a:t>‹#›</a:t>
            </a:fld>
            <a:endParaRPr lang="en-US"/>
          </a:p>
        </p:txBody>
      </p:sp>
    </p:spTree>
    <p:extLst>
      <p:ext uri="{BB962C8B-B14F-4D97-AF65-F5344CB8AC3E}">
        <p14:creationId xmlns:p14="http://schemas.microsoft.com/office/powerpoint/2010/main" val="2628031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217567-FF59-4E0E-9601-70E57027EBC4}" type="datetimeFigureOut">
              <a:rPr lang="en-US" smtClean="0"/>
              <a:t>12/17/2024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FB7629-E3CA-4A4E-A0FB-AEB9050735CA}" type="slidenum">
              <a:rPr lang="en-US" smtClean="0"/>
              <a:t>‹#›</a:t>
            </a:fld>
            <a:endParaRPr lang="en-US"/>
          </a:p>
        </p:txBody>
      </p:sp>
    </p:spTree>
    <p:extLst>
      <p:ext uri="{BB962C8B-B14F-4D97-AF65-F5344CB8AC3E}">
        <p14:creationId xmlns:p14="http://schemas.microsoft.com/office/powerpoint/2010/main" val="2666316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217567-FF59-4E0E-9601-70E57027EBC4}"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B7629-E3CA-4A4E-A0FB-AEB9050735CA}" type="slidenum">
              <a:rPr lang="en-US" smtClean="0"/>
              <a:t>‹#›</a:t>
            </a:fld>
            <a:endParaRPr lang="en-US"/>
          </a:p>
        </p:txBody>
      </p:sp>
    </p:spTree>
    <p:extLst>
      <p:ext uri="{BB962C8B-B14F-4D97-AF65-F5344CB8AC3E}">
        <p14:creationId xmlns:p14="http://schemas.microsoft.com/office/powerpoint/2010/main" val="3996441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217567-FF59-4E0E-9601-70E57027EBC4}"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B7629-E3CA-4A4E-A0FB-AEB9050735CA}" type="slidenum">
              <a:rPr lang="en-US" smtClean="0"/>
              <a:t>‹#›</a:t>
            </a:fld>
            <a:endParaRPr lang="en-US"/>
          </a:p>
        </p:txBody>
      </p:sp>
    </p:spTree>
    <p:extLst>
      <p:ext uri="{BB962C8B-B14F-4D97-AF65-F5344CB8AC3E}">
        <p14:creationId xmlns:p14="http://schemas.microsoft.com/office/powerpoint/2010/main" val="190741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1C217567-FF59-4E0E-9601-70E57027EBC4}" type="datetimeFigureOut">
              <a:rPr lang="en-US" smtClean="0"/>
              <a:t>12/17/2024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6FB7629-E3CA-4A4E-A0FB-AEB9050735CA}" type="slidenum">
              <a:rPr lang="en-US" smtClean="0"/>
              <a:t>‹#›</a:t>
            </a:fld>
            <a:endParaRPr lang="en-US"/>
          </a:p>
        </p:txBody>
      </p:sp>
    </p:spTree>
    <p:extLst>
      <p:ext uri="{BB962C8B-B14F-4D97-AF65-F5344CB8AC3E}">
        <p14:creationId xmlns:p14="http://schemas.microsoft.com/office/powerpoint/2010/main" val="21752687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22536-84DD-0F20-5156-ECA90132835B}"/>
              </a:ext>
            </a:extLst>
          </p:cNvPr>
          <p:cNvSpPr>
            <a:spLocks noGrp="1"/>
          </p:cNvSpPr>
          <p:nvPr>
            <p:ph type="ctrTitle"/>
          </p:nvPr>
        </p:nvSpPr>
        <p:spPr/>
        <p:txBody>
          <a:bodyPr/>
          <a:lstStyle/>
          <a:p>
            <a:r>
              <a:rPr lang="en-US" dirty="0"/>
              <a:t>Transaction</a:t>
            </a:r>
          </a:p>
        </p:txBody>
      </p:sp>
      <p:sp>
        <p:nvSpPr>
          <p:cNvPr id="3" name="Subtitle 2">
            <a:extLst>
              <a:ext uri="{FF2B5EF4-FFF2-40B4-BE49-F238E27FC236}">
                <a16:creationId xmlns:a16="http://schemas.microsoft.com/office/drawing/2014/main" id="{48039540-5E8B-11A9-76DE-9DC66E82B2E8}"/>
              </a:ext>
            </a:extLst>
          </p:cNvPr>
          <p:cNvSpPr>
            <a:spLocks noGrp="1"/>
          </p:cNvSpPr>
          <p:nvPr>
            <p:ph type="subTitle" idx="1"/>
          </p:nvPr>
        </p:nvSpPr>
        <p:spPr/>
        <p:txBody>
          <a:bodyPr/>
          <a:lstStyle/>
          <a:p>
            <a:r>
              <a:rPr lang="en-US" dirty="0"/>
              <a:t>Django mastery in Nepali </a:t>
            </a:r>
          </a:p>
        </p:txBody>
      </p:sp>
    </p:spTree>
    <p:extLst>
      <p:ext uri="{BB962C8B-B14F-4D97-AF65-F5344CB8AC3E}">
        <p14:creationId xmlns:p14="http://schemas.microsoft.com/office/powerpoint/2010/main" val="1366446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83B24-AA1F-4FF5-6CAE-90FCC1F4F23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FB3EF0D-74F9-0419-3A39-783FD71E83E6}"/>
              </a:ext>
            </a:extLst>
          </p:cNvPr>
          <p:cNvSpPr txBox="1"/>
          <p:nvPr/>
        </p:nvSpPr>
        <p:spPr>
          <a:xfrm>
            <a:off x="232610" y="134503"/>
            <a:ext cx="11662611" cy="3877985"/>
          </a:xfrm>
          <a:prstGeom prst="rect">
            <a:avLst/>
          </a:prstGeom>
          <a:noFill/>
        </p:spPr>
        <p:txBody>
          <a:bodyPr wrap="square">
            <a:spAutoFit/>
          </a:bodyPr>
          <a:lstStyle/>
          <a:p>
            <a:r>
              <a:rPr lang="en-US" sz="2400" b="1" i="1" dirty="0"/>
              <a:t>Savepoints</a:t>
            </a:r>
          </a:p>
          <a:p>
            <a:r>
              <a:rPr lang="en-US" dirty="0"/>
              <a:t>A savepoint is a marker within a transaction that enables you to roll back part of a transaction, rather than the full transaction. Savepoints are available with the SQLite, PostgreSQL, Oracle, and MySQL (when using the </a:t>
            </a:r>
            <a:r>
              <a:rPr lang="en-US" dirty="0" err="1"/>
              <a:t>InnoDB</a:t>
            </a:r>
            <a:r>
              <a:rPr lang="en-US" dirty="0"/>
              <a:t> storage engine) backends. Other backends provide the savepoint functions, but they’re empty operations – they don’t actually do anything. Savepoints aren’t especially useful if you are using autocommit, the default behavior of Django. However,</a:t>
            </a:r>
          </a:p>
          <a:p>
            <a:r>
              <a:rPr lang="en-US" dirty="0"/>
              <a:t>once you open a transaction with atomic(), you build up a series of database operations awaiting a commit or rollback. If you issue a rollback, the entire transaction is rolled back. Savepoints provide the ability to perform a fine-grained rollback, rather than the full rollback that would be performed by transaction. rollback(). When the atomic() decorator is nested, it creates a savepoint to allow partial commit or rollback. You’re strongly encouraged to use atomic() rather than the functions described below, but they’re still part of the public API, and there’s no plan to deprecate them. Each of these functions takes a using argument which should be the name of a database for which the behavior applies. If no using argument is provided then the "default" database is used. Savepoints are controlled by three functions in </a:t>
            </a:r>
            <a:r>
              <a:rPr lang="en-US" sz="2400" b="1" i="1" dirty="0" err="1"/>
              <a:t>django.db.transaction</a:t>
            </a:r>
            <a:r>
              <a:rPr lang="en-US" sz="2400" b="1" i="1" dirty="0"/>
              <a:t>:</a:t>
            </a:r>
            <a:endParaRPr lang="en-US" b="1" i="1" dirty="0"/>
          </a:p>
        </p:txBody>
      </p:sp>
      <p:sp>
        <p:nvSpPr>
          <p:cNvPr id="5" name="TextBox 4">
            <a:extLst>
              <a:ext uri="{FF2B5EF4-FFF2-40B4-BE49-F238E27FC236}">
                <a16:creationId xmlns:a16="http://schemas.microsoft.com/office/drawing/2014/main" id="{803932AB-3D0E-9CEC-F386-413DA71C023F}"/>
              </a:ext>
            </a:extLst>
          </p:cNvPr>
          <p:cNvSpPr txBox="1"/>
          <p:nvPr/>
        </p:nvSpPr>
        <p:spPr>
          <a:xfrm>
            <a:off x="264694" y="3884152"/>
            <a:ext cx="11333748" cy="1015663"/>
          </a:xfrm>
          <a:prstGeom prst="rect">
            <a:avLst/>
          </a:prstGeom>
          <a:noFill/>
        </p:spPr>
        <p:txBody>
          <a:bodyPr wrap="square">
            <a:spAutoFit/>
          </a:bodyPr>
          <a:lstStyle/>
          <a:p>
            <a:r>
              <a:rPr lang="en-US" sz="2400" b="1" i="1" dirty="0"/>
              <a:t>savepoint(using=None)</a:t>
            </a:r>
          </a:p>
          <a:p>
            <a:pPr lvl="1"/>
            <a:r>
              <a:rPr lang="en-US" dirty="0"/>
              <a:t>Creates a new savepoint. This marks a point in the transaction that is known to be in a “good” state. Returns the savepoint ID (</a:t>
            </a:r>
            <a:r>
              <a:rPr lang="en-US" dirty="0" err="1"/>
              <a:t>sid</a:t>
            </a:r>
            <a:r>
              <a:rPr lang="en-US" dirty="0"/>
              <a:t>).</a:t>
            </a:r>
          </a:p>
        </p:txBody>
      </p:sp>
      <p:sp>
        <p:nvSpPr>
          <p:cNvPr id="7" name="TextBox 6">
            <a:extLst>
              <a:ext uri="{FF2B5EF4-FFF2-40B4-BE49-F238E27FC236}">
                <a16:creationId xmlns:a16="http://schemas.microsoft.com/office/drawing/2014/main" id="{8FDDFBEF-1CB0-B744-A69D-C1C33CB5E41B}"/>
              </a:ext>
            </a:extLst>
          </p:cNvPr>
          <p:cNvSpPr txBox="1"/>
          <p:nvPr/>
        </p:nvSpPr>
        <p:spPr>
          <a:xfrm>
            <a:off x="232610" y="4899815"/>
            <a:ext cx="11333747" cy="738664"/>
          </a:xfrm>
          <a:prstGeom prst="rect">
            <a:avLst/>
          </a:prstGeom>
          <a:noFill/>
        </p:spPr>
        <p:txBody>
          <a:bodyPr wrap="square">
            <a:spAutoFit/>
          </a:bodyPr>
          <a:lstStyle/>
          <a:p>
            <a:r>
              <a:rPr lang="en-US" sz="2400" b="1" i="1" dirty="0" err="1"/>
              <a:t>savepoint_commit</a:t>
            </a:r>
            <a:r>
              <a:rPr lang="en-US" sz="2400" b="1" i="1" dirty="0"/>
              <a:t>(</a:t>
            </a:r>
            <a:r>
              <a:rPr lang="en-US" sz="2400" b="1" i="1" dirty="0" err="1"/>
              <a:t>sid</a:t>
            </a:r>
            <a:r>
              <a:rPr lang="en-US" sz="2400" b="1" i="1" dirty="0"/>
              <a:t>, using=None)</a:t>
            </a:r>
          </a:p>
          <a:p>
            <a:r>
              <a:rPr lang="en-US" dirty="0"/>
              <a:t>	Releases savepoint </a:t>
            </a:r>
            <a:r>
              <a:rPr lang="en-US" dirty="0" err="1"/>
              <a:t>sid</a:t>
            </a:r>
            <a:r>
              <a:rPr lang="en-US" dirty="0"/>
              <a:t>. The changes performed since the savepoint was created become part of the transaction.</a:t>
            </a:r>
          </a:p>
        </p:txBody>
      </p:sp>
      <p:sp>
        <p:nvSpPr>
          <p:cNvPr id="9" name="TextBox 8">
            <a:extLst>
              <a:ext uri="{FF2B5EF4-FFF2-40B4-BE49-F238E27FC236}">
                <a16:creationId xmlns:a16="http://schemas.microsoft.com/office/drawing/2014/main" id="{BF4FFEB5-9FDF-12C3-2F78-4235B00E5F39}"/>
              </a:ext>
            </a:extLst>
          </p:cNvPr>
          <p:cNvSpPr txBox="1"/>
          <p:nvPr/>
        </p:nvSpPr>
        <p:spPr>
          <a:xfrm>
            <a:off x="264694" y="5638479"/>
            <a:ext cx="11109159" cy="738664"/>
          </a:xfrm>
          <a:prstGeom prst="rect">
            <a:avLst/>
          </a:prstGeom>
          <a:noFill/>
        </p:spPr>
        <p:txBody>
          <a:bodyPr wrap="square">
            <a:spAutoFit/>
          </a:bodyPr>
          <a:lstStyle/>
          <a:p>
            <a:r>
              <a:rPr lang="en-US" sz="2400" b="1" i="1" dirty="0" err="1"/>
              <a:t>savepoint_rollback</a:t>
            </a:r>
            <a:r>
              <a:rPr lang="en-US" sz="2400" b="1" i="1" dirty="0"/>
              <a:t>(</a:t>
            </a:r>
            <a:r>
              <a:rPr lang="en-US" sz="2400" b="1" i="1" dirty="0" err="1"/>
              <a:t>sid</a:t>
            </a:r>
            <a:r>
              <a:rPr lang="en-US" sz="2400" b="1" i="1" dirty="0"/>
              <a:t>, using=None)</a:t>
            </a:r>
          </a:p>
          <a:p>
            <a:r>
              <a:rPr lang="en-US" dirty="0"/>
              <a:t>	Rolls back the transaction to savepoint </a:t>
            </a:r>
            <a:r>
              <a:rPr lang="en-US" dirty="0" err="1"/>
              <a:t>sid</a:t>
            </a:r>
            <a:endParaRPr lang="en-US" dirty="0"/>
          </a:p>
        </p:txBody>
      </p:sp>
    </p:spTree>
    <p:extLst>
      <p:ext uri="{BB962C8B-B14F-4D97-AF65-F5344CB8AC3E}">
        <p14:creationId xmlns:p14="http://schemas.microsoft.com/office/powerpoint/2010/main" val="2008159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A4F59-3908-469B-9C43-6612541299A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6F43E21-E244-B9D0-A1AA-C8631F997054}"/>
              </a:ext>
            </a:extLst>
          </p:cNvPr>
          <p:cNvSpPr txBox="1"/>
          <p:nvPr/>
        </p:nvSpPr>
        <p:spPr>
          <a:xfrm>
            <a:off x="358919" y="372525"/>
            <a:ext cx="5287902" cy="1292662"/>
          </a:xfrm>
          <a:prstGeom prst="rect">
            <a:avLst/>
          </a:prstGeom>
          <a:noFill/>
        </p:spPr>
        <p:txBody>
          <a:bodyPr wrap="square">
            <a:spAutoFit/>
          </a:bodyPr>
          <a:lstStyle/>
          <a:p>
            <a:r>
              <a:rPr lang="en-US" dirty="0"/>
              <a:t>In addition, there’s a utility function:</a:t>
            </a:r>
          </a:p>
          <a:p>
            <a:r>
              <a:rPr lang="en-US" sz="2400" b="1" i="1" dirty="0" err="1"/>
              <a:t>clean_savepoints</a:t>
            </a:r>
            <a:r>
              <a:rPr lang="en-US" sz="2400" b="1" i="1" dirty="0"/>
              <a:t>(using=None)</a:t>
            </a:r>
          </a:p>
          <a:p>
            <a:r>
              <a:rPr lang="en-US" dirty="0"/>
              <a:t>Resets the counter used to generate unique savepoint IDs.</a:t>
            </a:r>
          </a:p>
        </p:txBody>
      </p:sp>
      <p:pic>
        <p:nvPicPr>
          <p:cNvPr id="4" name="Picture 3">
            <a:extLst>
              <a:ext uri="{FF2B5EF4-FFF2-40B4-BE49-F238E27FC236}">
                <a16:creationId xmlns:a16="http://schemas.microsoft.com/office/drawing/2014/main" id="{02326DDA-9858-454E-656C-E3E6B1883FC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358919" y="1601019"/>
            <a:ext cx="5287902" cy="4980615"/>
          </a:xfrm>
          <a:prstGeom prst="rect">
            <a:avLst/>
          </a:prstGeom>
        </p:spPr>
      </p:pic>
      <p:sp>
        <p:nvSpPr>
          <p:cNvPr id="6" name="TextBox 5">
            <a:extLst>
              <a:ext uri="{FF2B5EF4-FFF2-40B4-BE49-F238E27FC236}">
                <a16:creationId xmlns:a16="http://schemas.microsoft.com/office/drawing/2014/main" id="{CD7520BC-D687-A428-C2D5-E9280673AD92}"/>
              </a:ext>
            </a:extLst>
          </p:cNvPr>
          <p:cNvSpPr txBox="1"/>
          <p:nvPr/>
        </p:nvSpPr>
        <p:spPr>
          <a:xfrm>
            <a:off x="5737081" y="372525"/>
            <a:ext cx="6096000" cy="1754326"/>
          </a:xfrm>
          <a:prstGeom prst="rect">
            <a:avLst/>
          </a:prstGeom>
          <a:noFill/>
        </p:spPr>
        <p:txBody>
          <a:bodyPr wrap="square">
            <a:spAutoFit/>
          </a:bodyPr>
          <a:lstStyle/>
          <a:p>
            <a:r>
              <a:rPr lang="en-US" dirty="0"/>
              <a:t>Savepoints may be used to recover from a database error by performing a partial rollback. If you’re doing this inside an atomic() block, the entire block will still be rolled back, because it doesn’t know you’ve handled the situation at a lower level! To prevent this, you can control the rollback behavior with the following functions.</a:t>
            </a:r>
          </a:p>
        </p:txBody>
      </p:sp>
      <p:sp>
        <p:nvSpPr>
          <p:cNvPr id="8" name="TextBox 7">
            <a:extLst>
              <a:ext uri="{FF2B5EF4-FFF2-40B4-BE49-F238E27FC236}">
                <a16:creationId xmlns:a16="http://schemas.microsoft.com/office/drawing/2014/main" id="{D1585824-A561-5758-81E9-5FE001B360B9}"/>
              </a:ext>
            </a:extLst>
          </p:cNvPr>
          <p:cNvSpPr txBox="1"/>
          <p:nvPr/>
        </p:nvSpPr>
        <p:spPr>
          <a:xfrm>
            <a:off x="5737080" y="2014557"/>
            <a:ext cx="6214287" cy="1754326"/>
          </a:xfrm>
          <a:prstGeom prst="rect">
            <a:avLst/>
          </a:prstGeom>
          <a:noFill/>
        </p:spPr>
        <p:txBody>
          <a:bodyPr wrap="square">
            <a:spAutoFit/>
          </a:bodyPr>
          <a:lstStyle/>
          <a:p>
            <a:r>
              <a:rPr lang="en-US" dirty="0" err="1">
                <a:latin typeface="Courier New" panose="02070309020205020404" pitchFamily="49" charset="0"/>
                <a:cs typeface="Courier New" panose="02070309020205020404" pitchFamily="49" charset="0"/>
              </a:rPr>
              <a:t>get_rollback</a:t>
            </a:r>
            <a:r>
              <a:rPr lang="en-US" dirty="0">
                <a:latin typeface="Courier New" panose="02070309020205020404" pitchFamily="49" charset="0"/>
                <a:cs typeface="Courier New" panose="02070309020205020404" pitchFamily="49" charset="0"/>
              </a:rPr>
              <a:t>(using=None)</a:t>
            </a:r>
          </a:p>
          <a:p>
            <a:r>
              <a:rPr lang="en-US" dirty="0" err="1">
                <a:latin typeface="Courier New" panose="02070309020205020404" pitchFamily="49" charset="0"/>
                <a:cs typeface="Courier New" panose="02070309020205020404" pitchFamily="49" charset="0"/>
              </a:rPr>
              <a:t>set_rollback</a:t>
            </a:r>
            <a:r>
              <a:rPr lang="en-US" dirty="0">
                <a:latin typeface="Courier New" panose="02070309020205020404" pitchFamily="49" charset="0"/>
                <a:cs typeface="Courier New" panose="02070309020205020404" pitchFamily="49" charset="0"/>
              </a:rPr>
              <a:t>(rollback, using=None)</a:t>
            </a:r>
          </a:p>
          <a:p>
            <a:endParaRPr lang="en-US" dirty="0">
              <a:latin typeface="Courier New" panose="02070309020205020404" pitchFamily="49" charset="0"/>
              <a:cs typeface="Courier New" panose="02070309020205020404" pitchFamily="49" charset="0"/>
            </a:endParaRPr>
          </a:p>
          <a:p>
            <a:r>
              <a:rPr lang="en-US" dirty="0"/>
              <a:t>Setting the rollback flag to True forces a rollback when exiting the innermost atomic block. This may be useful to trigger a rollback without raising an exception.</a:t>
            </a:r>
          </a:p>
        </p:txBody>
      </p:sp>
      <p:sp>
        <p:nvSpPr>
          <p:cNvPr id="10" name="TextBox 9">
            <a:extLst>
              <a:ext uri="{FF2B5EF4-FFF2-40B4-BE49-F238E27FC236}">
                <a16:creationId xmlns:a16="http://schemas.microsoft.com/office/drawing/2014/main" id="{D1257D62-FF41-923C-F27B-CB43CF507F99}"/>
              </a:ext>
            </a:extLst>
          </p:cNvPr>
          <p:cNvSpPr txBox="1"/>
          <p:nvPr/>
        </p:nvSpPr>
        <p:spPr>
          <a:xfrm>
            <a:off x="5737081" y="3736799"/>
            <a:ext cx="6096000" cy="1200329"/>
          </a:xfrm>
          <a:prstGeom prst="rect">
            <a:avLst/>
          </a:prstGeom>
          <a:noFill/>
        </p:spPr>
        <p:txBody>
          <a:bodyPr wrap="square">
            <a:spAutoFit/>
          </a:bodyPr>
          <a:lstStyle/>
          <a:p>
            <a:r>
              <a:rPr lang="en-US" dirty="0"/>
              <a:t>Setting it to False prevents such a rollback. Before doing that, make sure you’ve rolled back the transaction to a known-good savepoint within the current atomic block! Otherwise, you’re breaking atomicity and data corruption may occur.</a:t>
            </a:r>
          </a:p>
        </p:txBody>
      </p:sp>
    </p:spTree>
    <p:extLst>
      <p:ext uri="{BB962C8B-B14F-4D97-AF65-F5344CB8AC3E}">
        <p14:creationId xmlns:p14="http://schemas.microsoft.com/office/powerpoint/2010/main" val="3323031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4">
              <a:lumMod val="60000"/>
              <a:lumOff val="40000"/>
            </a:schemeClr>
          </a:fgClr>
          <a:bgClr>
            <a:schemeClr val="accent3"/>
          </a:bgClr>
        </a:pattFill>
        <a:effectLst/>
      </p:bgPr>
    </p:bg>
    <p:spTree>
      <p:nvGrpSpPr>
        <p:cNvPr id="1" name="">
          <a:extLst>
            <a:ext uri="{FF2B5EF4-FFF2-40B4-BE49-F238E27FC236}">
              <a16:creationId xmlns:a16="http://schemas.microsoft.com/office/drawing/2014/main" id="{25573BC6-DA80-71A4-9334-20E8169DB8D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6E0A205F-256E-1EC9-71F4-EA7F4EF8384E}"/>
              </a:ext>
            </a:extLst>
          </p:cNvPr>
          <p:cNvSpPr/>
          <p:nvPr/>
        </p:nvSpPr>
        <p:spPr>
          <a:xfrm>
            <a:off x="1943267" y="2967335"/>
            <a:ext cx="8305480" cy="923330"/>
          </a:xfrm>
          <a:custGeom>
            <a:avLst/>
            <a:gdLst>
              <a:gd name="connsiteX0" fmla="*/ 0 w 8305480"/>
              <a:gd name="connsiteY0" fmla="*/ 0 h 923330"/>
              <a:gd name="connsiteX1" fmla="*/ 344084 w 8305480"/>
              <a:gd name="connsiteY1" fmla="*/ 0 h 923330"/>
              <a:gd name="connsiteX2" fmla="*/ 1020388 w 8305480"/>
              <a:gd name="connsiteY2" fmla="*/ 0 h 923330"/>
              <a:gd name="connsiteX3" fmla="*/ 1613636 w 8305480"/>
              <a:gd name="connsiteY3" fmla="*/ 0 h 923330"/>
              <a:gd name="connsiteX4" fmla="*/ 2123830 w 8305480"/>
              <a:gd name="connsiteY4" fmla="*/ 0 h 923330"/>
              <a:gd name="connsiteX5" fmla="*/ 2634024 w 8305480"/>
              <a:gd name="connsiteY5" fmla="*/ 0 h 923330"/>
              <a:gd name="connsiteX6" fmla="*/ 3393382 w 8305480"/>
              <a:gd name="connsiteY6" fmla="*/ 0 h 923330"/>
              <a:gd name="connsiteX7" fmla="*/ 4069685 w 8305480"/>
              <a:gd name="connsiteY7" fmla="*/ 0 h 923330"/>
              <a:gd name="connsiteX8" fmla="*/ 4662934 w 8305480"/>
              <a:gd name="connsiteY8" fmla="*/ 0 h 923330"/>
              <a:gd name="connsiteX9" fmla="*/ 5339237 w 8305480"/>
              <a:gd name="connsiteY9" fmla="*/ 0 h 923330"/>
              <a:gd name="connsiteX10" fmla="*/ 5683321 w 8305480"/>
              <a:gd name="connsiteY10" fmla="*/ 0 h 923330"/>
              <a:gd name="connsiteX11" fmla="*/ 6442679 w 8305480"/>
              <a:gd name="connsiteY11" fmla="*/ 0 h 923330"/>
              <a:gd name="connsiteX12" fmla="*/ 6869818 w 8305480"/>
              <a:gd name="connsiteY12" fmla="*/ 0 h 923330"/>
              <a:gd name="connsiteX13" fmla="*/ 7380012 w 8305480"/>
              <a:gd name="connsiteY13" fmla="*/ 0 h 923330"/>
              <a:gd name="connsiteX14" fmla="*/ 7724096 w 8305480"/>
              <a:gd name="connsiteY14" fmla="*/ 0 h 923330"/>
              <a:gd name="connsiteX15" fmla="*/ 8305480 w 8305480"/>
              <a:gd name="connsiteY15" fmla="*/ 0 h 923330"/>
              <a:gd name="connsiteX16" fmla="*/ 8305480 w 8305480"/>
              <a:gd name="connsiteY16" fmla="*/ 461665 h 923330"/>
              <a:gd name="connsiteX17" fmla="*/ 8305480 w 8305480"/>
              <a:gd name="connsiteY17" fmla="*/ 923330 h 923330"/>
              <a:gd name="connsiteX18" fmla="*/ 7629177 w 8305480"/>
              <a:gd name="connsiteY18" fmla="*/ 923330 h 923330"/>
              <a:gd name="connsiteX19" fmla="*/ 6952873 w 8305480"/>
              <a:gd name="connsiteY19" fmla="*/ 923330 h 923330"/>
              <a:gd name="connsiteX20" fmla="*/ 6276570 w 8305480"/>
              <a:gd name="connsiteY20" fmla="*/ 923330 h 923330"/>
              <a:gd name="connsiteX21" fmla="*/ 5517212 w 8305480"/>
              <a:gd name="connsiteY21" fmla="*/ 923330 h 923330"/>
              <a:gd name="connsiteX22" fmla="*/ 4757854 w 8305480"/>
              <a:gd name="connsiteY22" fmla="*/ 923330 h 923330"/>
              <a:gd name="connsiteX23" fmla="*/ 4164605 w 8305480"/>
              <a:gd name="connsiteY23" fmla="*/ 923330 h 923330"/>
              <a:gd name="connsiteX24" fmla="*/ 3820521 w 8305480"/>
              <a:gd name="connsiteY24" fmla="*/ 923330 h 923330"/>
              <a:gd name="connsiteX25" fmla="*/ 3144217 w 8305480"/>
              <a:gd name="connsiteY25" fmla="*/ 923330 h 923330"/>
              <a:gd name="connsiteX26" fmla="*/ 2800133 w 8305480"/>
              <a:gd name="connsiteY26" fmla="*/ 923330 h 923330"/>
              <a:gd name="connsiteX27" fmla="*/ 2289939 w 8305480"/>
              <a:gd name="connsiteY27" fmla="*/ 923330 h 923330"/>
              <a:gd name="connsiteX28" fmla="*/ 1779746 w 8305480"/>
              <a:gd name="connsiteY28" fmla="*/ 923330 h 923330"/>
              <a:gd name="connsiteX29" fmla="*/ 1269552 w 8305480"/>
              <a:gd name="connsiteY29" fmla="*/ 923330 h 923330"/>
              <a:gd name="connsiteX30" fmla="*/ 759358 w 8305480"/>
              <a:gd name="connsiteY30" fmla="*/ 923330 h 923330"/>
              <a:gd name="connsiteX31" fmla="*/ 0 w 8305480"/>
              <a:gd name="connsiteY31" fmla="*/ 923330 h 923330"/>
              <a:gd name="connsiteX32" fmla="*/ 0 w 8305480"/>
              <a:gd name="connsiteY32" fmla="*/ 443198 h 923330"/>
              <a:gd name="connsiteX33" fmla="*/ 0 w 8305480"/>
              <a:gd name="connsiteY33"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305480" h="923330" fill="none" extrusionOk="0">
                <a:moveTo>
                  <a:pt x="0" y="0"/>
                </a:moveTo>
                <a:cubicBezTo>
                  <a:pt x="165150" y="-30134"/>
                  <a:pt x="242292" y="23989"/>
                  <a:pt x="344084" y="0"/>
                </a:cubicBezTo>
                <a:cubicBezTo>
                  <a:pt x="445876" y="-23989"/>
                  <a:pt x="764541" y="15413"/>
                  <a:pt x="1020388" y="0"/>
                </a:cubicBezTo>
                <a:cubicBezTo>
                  <a:pt x="1276235" y="-15413"/>
                  <a:pt x="1355672" y="31169"/>
                  <a:pt x="1613636" y="0"/>
                </a:cubicBezTo>
                <a:cubicBezTo>
                  <a:pt x="1871600" y="-31169"/>
                  <a:pt x="1973634" y="16914"/>
                  <a:pt x="2123830" y="0"/>
                </a:cubicBezTo>
                <a:cubicBezTo>
                  <a:pt x="2274026" y="-16914"/>
                  <a:pt x="2504482" y="26685"/>
                  <a:pt x="2634024" y="0"/>
                </a:cubicBezTo>
                <a:cubicBezTo>
                  <a:pt x="2763566" y="-26685"/>
                  <a:pt x="3142929" y="70445"/>
                  <a:pt x="3393382" y="0"/>
                </a:cubicBezTo>
                <a:cubicBezTo>
                  <a:pt x="3643835" y="-70445"/>
                  <a:pt x="3753082" y="41160"/>
                  <a:pt x="4069685" y="0"/>
                </a:cubicBezTo>
                <a:cubicBezTo>
                  <a:pt x="4386288" y="-41160"/>
                  <a:pt x="4425552" y="59448"/>
                  <a:pt x="4662934" y="0"/>
                </a:cubicBezTo>
                <a:cubicBezTo>
                  <a:pt x="4900316" y="-59448"/>
                  <a:pt x="5040654" y="21802"/>
                  <a:pt x="5339237" y="0"/>
                </a:cubicBezTo>
                <a:cubicBezTo>
                  <a:pt x="5637820" y="-21802"/>
                  <a:pt x="5573960" y="39857"/>
                  <a:pt x="5683321" y="0"/>
                </a:cubicBezTo>
                <a:cubicBezTo>
                  <a:pt x="5792682" y="-39857"/>
                  <a:pt x="6139373" y="54869"/>
                  <a:pt x="6442679" y="0"/>
                </a:cubicBezTo>
                <a:cubicBezTo>
                  <a:pt x="6745985" y="-54869"/>
                  <a:pt x="6713410" y="13362"/>
                  <a:pt x="6869818" y="0"/>
                </a:cubicBezTo>
                <a:cubicBezTo>
                  <a:pt x="7026226" y="-13362"/>
                  <a:pt x="7263107" y="55264"/>
                  <a:pt x="7380012" y="0"/>
                </a:cubicBezTo>
                <a:cubicBezTo>
                  <a:pt x="7496917" y="-55264"/>
                  <a:pt x="7646608" y="19949"/>
                  <a:pt x="7724096" y="0"/>
                </a:cubicBezTo>
                <a:cubicBezTo>
                  <a:pt x="7801584" y="-19949"/>
                  <a:pt x="8174345" y="39570"/>
                  <a:pt x="8305480" y="0"/>
                </a:cubicBezTo>
                <a:cubicBezTo>
                  <a:pt x="8307869" y="124265"/>
                  <a:pt x="8296590" y="361506"/>
                  <a:pt x="8305480" y="461665"/>
                </a:cubicBezTo>
                <a:cubicBezTo>
                  <a:pt x="8314370" y="561824"/>
                  <a:pt x="8274208" y="705674"/>
                  <a:pt x="8305480" y="923330"/>
                </a:cubicBezTo>
                <a:cubicBezTo>
                  <a:pt x="8110591" y="954285"/>
                  <a:pt x="7953002" y="912186"/>
                  <a:pt x="7629177" y="923330"/>
                </a:cubicBezTo>
                <a:cubicBezTo>
                  <a:pt x="7305352" y="934474"/>
                  <a:pt x="7093029" y="848433"/>
                  <a:pt x="6952873" y="923330"/>
                </a:cubicBezTo>
                <a:cubicBezTo>
                  <a:pt x="6812717" y="998227"/>
                  <a:pt x="6584847" y="876979"/>
                  <a:pt x="6276570" y="923330"/>
                </a:cubicBezTo>
                <a:cubicBezTo>
                  <a:pt x="5968293" y="969681"/>
                  <a:pt x="5871194" y="921445"/>
                  <a:pt x="5517212" y="923330"/>
                </a:cubicBezTo>
                <a:cubicBezTo>
                  <a:pt x="5163230" y="925215"/>
                  <a:pt x="5079089" y="906462"/>
                  <a:pt x="4757854" y="923330"/>
                </a:cubicBezTo>
                <a:cubicBezTo>
                  <a:pt x="4436619" y="940198"/>
                  <a:pt x="4389812" y="921531"/>
                  <a:pt x="4164605" y="923330"/>
                </a:cubicBezTo>
                <a:cubicBezTo>
                  <a:pt x="3939398" y="925129"/>
                  <a:pt x="3986335" y="897798"/>
                  <a:pt x="3820521" y="923330"/>
                </a:cubicBezTo>
                <a:cubicBezTo>
                  <a:pt x="3654707" y="948862"/>
                  <a:pt x="3314047" y="876042"/>
                  <a:pt x="3144217" y="923330"/>
                </a:cubicBezTo>
                <a:cubicBezTo>
                  <a:pt x="2974387" y="970618"/>
                  <a:pt x="2894798" y="911306"/>
                  <a:pt x="2800133" y="923330"/>
                </a:cubicBezTo>
                <a:cubicBezTo>
                  <a:pt x="2705468" y="935354"/>
                  <a:pt x="2471389" y="912225"/>
                  <a:pt x="2289939" y="923330"/>
                </a:cubicBezTo>
                <a:cubicBezTo>
                  <a:pt x="2108489" y="934435"/>
                  <a:pt x="1991198" y="878868"/>
                  <a:pt x="1779746" y="923330"/>
                </a:cubicBezTo>
                <a:cubicBezTo>
                  <a:pt x="1568294" y="967792"/>
                  <a:pt x="1374597" y="870804"/>
                  <a:pt x="1269552" y="923330"/>
                </a:cubicBezTo>
                <a:cubicBezTo>
                  <a:pt x="1164507" y="975856"/>
                  <a:pt x="922083" y="894551"/>
                  <a:pt x="759358" y="923330"/>
                </a:cubicBezTo>
                <a:cubicBezTo>
                  <a:pt x="596633" y="952109"/>
                  <a:pt x="175766" y="881284"/>
                  <a:pt x="0" y="923330"/>
                </a:cubicBezTo>
                <a:cubicBezTo>
                  <a:pt x="-55955" y="722457"/>
                  <a:pt x="43346" y="682378"/>
                  <a:pt x="0" y="443198"/>
                </a:cubicBezTo>
                <a:cubicBezTo>
                  <a:pt x="-43346" y="204018"/>
                  <a:pt x="37492" y="172593"/>
                  <a:pt x="0" y="0"/>
                </a:cubicBezTo>
                <a:close/>
              </a:path>
              <a:path w="8305480" h="923330" stroke="0" extrusionOk="0">
                <a:moveTo>
                  <a:pt x="0" y="0"/>
                </a:moveTo>
                <a:cubicBezTo>
                  <a:pt x="188643" y="-68874"/>
                  <a:pt x="548799" y="90204"/>
                  <a:pt x="759358" y="0"/>
                </a:cubicBezTo>
                <a:cubicBezTo>
                  <a:pt x="969917" y="-90204"/>
                  <a:pt x="1097409" y="25831"/>
                  <a:pt x="1186497" y="0"/>
                </a:cubicBezTo>
                <a:cubicBezTo>
                  <a:pt x="1275585" y="-25831"/>
                  <a:pt x="1395020" y="32099"/>
                  <a:pt x="1530581" y="0"/>
                </a:cubicBezTo>
                <a:cubicBezTo>
                  <a:pt x="1666142" y="-32099"/>
                  <a:pt x="1707076" y="41277"/>
                  <a:pt x="1874665" y="0"/>
                </a:cubicBezTo>
                <a:cubicBezTo>
                  <a:pt x="2042254" y="-41277"/>
                  <a:pt x="2408357" y="7058"/>
                  <a:pt x="2550969" y="0"/>
                </a:cubicBezTo>
                <a:cubicBezTo>
                  <a:pt x="2693581" y="-7058"/>
                  <a:pt x="3000639" y="5673"/>
                  <a:pt x="3310327" y="0"/>
                </a:cubicBezTo>
                <a:cubicBezTo>
                  <a:pt x="3620015" y="-5673"/>
                  <a:pt x="3767884" y="56123"/>
                  <a:pt x="3903576" y="0"/>
                </a:cubicBezTo>
                <a:cubicBezTo>
                  <a:pt x="4039268" y="-56123"/>
                  <a:pt x="4177306" y="20981"/>
                  <a:pt x="4247660" y="0"/>
                </a:cubicBezTo>
                <a:cubicBezTo>
                  <a:pt x="4318014" y="-20981"/>
                  <a:pt x="4514432" y="36898"/>
                  <a:pt x="4591744" y="0"/>
                </a:cubicBezTo>
                <a:cubicBezTo>
                  <a:pt x="4669056" y="-36898"/>
                  <a:pt x="4904627" y="26460"/>
                  <a:pt x="5018883" y="0"/>
                </a:cubicBezTo>
                <a:cubicBezTo>
                  <a:pt x="5133139" y="-26460"/>
                  <a:pt x="5300991" y="30717"/>
                  <a:pt x="5446022" y="0"/>
                </a:cubicBezTo>
                <a:cubicBezTo>
                  <a:pt x="5591053" y="-30717"/>
                  <a:pt x="5886543" y="19244"/>
                  <a:pt x="6039270" y="0"/>
                </a:cubicBezTo>
                <a:cubicBezTo>
                  <a:pt x="6191997" y="-19244"/>
                  <a:pt x="6361518" y="1120"/>
                  <a:pt x="6466409" y="0"/>
                </a:cubicBezTo>
                <a:cubicBezTo>
                  <a:pt x="6571300" y="-1120"/>
                  <a:pt x="6796627" y="14238"/>
                  <a:pt x="6976603" y="0"/>
                </a:cubicBezTo>
                <a:cubicBezTo>
                  <a:pt x="7156579" y="-14238"/>
                  <a:pt x="7150911" y="19603"/>
                  <a:pt x="7320687" y="0"/>
                </a:cubicBezTo>
                <a:cubicBezTo>
                  <a:pt x="7490463" y="-19603"/>
                  <a:pt x="7930707" y="98036"/>
                  <a:pt x="8305480" y="0"/>
                </a:cubicBezTo>
                <a:cubicBezTo>
                  <a:pt x="8321450" y="118856"/>
                  <a:pt x="8257735" y="241257"/>
                  <a:pt x="8305480" y="470898"/>
                </a:cubicBezTo>
                <a:cubicBezTo>
                  <a:pt x="8353225" y="700539"/>
                  <a:pt x="8283522" y="730460"/>
                  <a:pt x="8305480" y="923330"/>
                </a:cubicBezTo>
                <a:cubicBezTo>
                  <a:pt x="8096463" y="976427"/>
                  <a:pt x="7955913" y="911005"/>
                  <a:pt x="7795286" y="923330"/>
                </a:cubicBezTo>
                <a:cubicBezTo>
                  <a:pt x="7634659" y="935655"/>
                  <a:pt x="7504019" y="900190"/>
                  <a:pt x="7368147" y="923330"/>
                </a:cubicBezTo>
                <a:cubicBezTo>
                  <a:pt x="7232275" y="946470"/>
                  <a:pt x="7107197" y="891268"/>
                  <a:pt x="6941008" y="923330"/>
                </a:cubicBezTo>
                <a:cubicBezTo>
                  <a:pt x="6774819" y="955392"/>
                  <a:pt x="6478160" y="896313"/>
                  <a:pt x="6347760" y="923330"/>
                </a:cubicBezTo>
                <a:cubicBezTo>
                  <a:pt x="6217360" y="950347"/>
                  <a:pt x="5982191" y="909926"/>
                  <a:pt x="5754511" y="923330"/>
                </a:cubicBezTo>
                <a:cubicBezTo>
                  <a:pt x="5526831" y="936734"/>
                  <a:pt x="5498410" y="903286"/>
                  <a:pt x="5410427" y="923330"/>
                </a:cubicBezTo>
                <a:cubicBezTo>
                  <a:pt x="5322444" y="943374"/>
                  <a:pt x="4982016" y="889447"/>
                  <a:pt x="4734124" y="923330"/>
                </a:cubicBezTo>
                <a:cubicBezTo>
                  <a:pt x="4486232" y="957213"/>
                  <a:pt x="4279638" y="919370"/>
                  <a:pt x="3974765" y="923330"/>
                </a:cubicBezTo>
                <a:cubicBezTo>
                  <a:pt x="3669892" y="927290"/>
                  <a:pt x="3469283" y="848574"/>
                  <a:pt x="3215407" y="923330"/>
                </a:cubicBezTo>
                <a:cubicBezTo>
                  <a:pt x="2961531" y="998086"/>
                  <a:pt x="2649024" y="894436"/>
                  <a:pt x="2456049" y="923330"/>
                </a:cubicBezTo>
                <a:cubicBezTo>
                  <a:pt x="2263074" y="952224"/>
                  <a:pt x="2113925" y="856131"/>
                  <a:pt x="1862801" y="923330"/>
                </a:cubicBezTo>
                <a:cubicBezTo>
                  <a:pt x="1611677" y="990529"/>
                  <a:pt x="1533985" y="890749"/>
                  <a:pt x="1435662" y="923330"/>
                </a:cubicBezTo>
                <a:cubicBezTo>
                  <a:pt x="1337339" y="955911"/>
                  <a:pt x="1035117" y="880945"/>
                  <a:pt x="925468" y="923330"/>
                </a:cubicBezTo>
                <a:cubicBezTo>
                  <a:pt x="815819" y="965715"/>
                  <a:pt x="247044" y="877885"/>
                  <a:pt x="0" y="923330"/>
                </a:cubicBezTo>
                <a:cubicBezTo>
                  <a:pt x="-28618" y="739652"/>
                  <a:pt x="32941" y="696239"/>
                  <a:pt x="0" y="489365"/>
                </a:cubicBezTo>
                <a:cubicBezTo>
                  <a:pt x="-32941" y="282492"/>
                  <a:pt x="52302" y="137156"/>
                  <a:pt x="0" y="0"/>
                </a:cubicBezTo>
                <a:close/>
              </a:path>
            </a:pathLst>
          </a:custGeom>
          <a:ln w="57150">
            <a:solidFill>
              <a:srgbClr val="FF0000"/>
            </a:solidFill>
            <a:extLst>
              <a:ext uri="{C807C97D-BFC1-408E-A445-0C87EB9F89A2}">
                <ask:lineSketchStyleProps xmlns:ask="http://schemas.microsoft.com/office/drawing/2018/sketchyshapes" sd="1974611765">
                  <a:prstGeom prst="rect">
                    <a:avLst/>
                  </a:prstGeom>
                  <ask:type>
                    <ask:lineSketchScribble/>
                  </ask:type>
                </ask:lineSketchStyleProps>
              </a:ext>
            </a:extLst>
          </a:ln>
        </p:spPr>
        <p:style>
          <a:lnRef idx="2">
            <a:schemeClr val="accent4">
              <a:shade val="15000"/>
            </a:schemeClr>
          </a:lnRef>
          <a:fillRef idx="1">
            <a:schemeClr val="accent4"/>
          </a:fillRef>
          <a:effectRef idx="0">
            <a:schemeClr val="accent4"/>
          </a:effectRef>
          <a:fontRef idx="minor">
            <a:schemeClr val="lt1"/>
          </a:fontRef>
        </p:style>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Thank you for watching 💖</a:t>
            </a:r>
          </a:p>
        </p:txBody>
      </p:sp>
    </p:spTree>
    <p:extLst>
      <p:ext uri="{BB962C8B-B14F-4D97-AF65-F5344CB8AC3E}">
        <p14:creationId xmlns:p14="http://schemas.microsoft.com/office/powerpoint/2010/main" val="2334786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614C70-0DBB-B061-4F19-333CE3367D7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7EFB8DF-FAE9-61BF-BB66-655AEBCFDCB4}"/>
              </a:ext>
            </a:extLst>
          </p:cNvPr>
          <p:cNvSpPr txBox="1"/>
          <p:nvPr/>
        </p:nvSpPr>
        <p:spPr>
          <a:xfrm>
            <a:off x="272716" y="292313"/>
            <a:ext cx="7780422" cy="738664"/>
          </a:xfrm>
          <a:prstGeom prst="rect">
            <a:avLst/>
          </a:prstGeom>
          <a:noFill/>
        </p:spPr>
        <p:txBody>
          <a:bodyPr wrap="square">
            <a:spAutoFit/>
          </a:bodyPr>
          <a:lstStyle/>
          <a:p>
            <a:r>
              <a:rPr lang="en-US" sz="2400" b="1" i="1" dirty="0"/>
              <a:t>Database transactions</a:t>
            </a:r>
          </a:p>
          <a:p>
            <a:r>
              <a:rPr lang="en-US" dirty="0"/>
              <a:t>Django gives you a few ways to control how database transactions are managed.</a:t>
            </a:r>
          </a:p>
        </p:txBody>
      </p:sp>
      <p:sp>
        <p:nvSpPr>
          <p:cNvPr id="5" name="TextBox 4">
            <a:extLst>
              <a:ext uri="{FF2B5EF4-FFF2-40B4-BE49-F238E27FC236}">
                <a16:creationId xmlns:a16="http://schemas.microsoft.com/office/drawing/2014/main" id="{2EA3EFE5-8A53-39D1-86B4-CDED3B0162D3}"/>
              </a:ext>
            </a:extLst>
          </p:cNvPr>
          <p:cNvSpPr txBox="1"/>
          <p:nvPr/>
        </p:nvSpPr>
        <p:spPr>
          <a:xfrm>
            <a:off x="272715" y="969421"/>
            <a:ext cx="11405937" cy="1569660"/>
          </a:xfrm>
          <a:prstGeom prst="rect">
            <a:avLst/>
          </a:prstGeom>
          <a:noFill/>
        </p:spPr>
        <p:txBody>
          <a:bodyPr wrap="square">
            <a:spAutoFit/>
          </a:bodyPr>
          <a:lstStyle/>
          <a:p>
            <a:r>
              <a:rPr lang="en-US" sz="2400" b="1" i="1" dirty="0"/>
              <a:t>Django’s default transaction behavior</a:t>
            </a:r>
          </a:p>
          <a:p>
            <a:r>
              <a:rPr lang="en-US" dirty="0"/>
              <a:t>Django’s default behavior is to run in autocommit mode. Each query is immediately committed to the database, unless a transaction is active. Django uses transactions or savepoints automatically to guarantee the integrity of ORM operations that require multiple queries, especially delete() and update() queries. Django’s TestCase class also wraps each test in a transaction for performance reasons.</a:t>
            </a:r>
          </a:p>
        </p:txBody>
      </p:sp>
      <p:sp>
        <p:nvSpPr>
          <p:cNvPr id="7" name="TextBox 6">
            <a:extLst>
              <a:ext uri="{FF2B5EF4-FFF2-40B4-BE49-F238E27FC236}">
                <a16:creationId xmlns:a16="http://schemas.microsoft.com/office/drawing/2014/main" id="{29F8F21E-53E8-37FB-BA4F-FAB6CC6F3758}"/>
              </a:ext>
            </a:extLst>
          </p:cNvPr>
          <p:cNvSpPr txBox="1"/>
          <p:nvPr/>
        </p:nvSpPr>
        <p:spPr>
          <a:xfrm>
            <a:off x="272713" y="2477526"/>
            <a:ext cx="11405936" cy="2154436"/>
          </a:xfrm>
          <a:prstGeom prst="rect">
            <a:avLst/>
          </a:prstGeom>
          <a:noFill/>
        </p:spPr>
        <p:txBody>
          <a:bodyPr wrap="square">
            <a:spAutoFit/>
          </a:bodyPr>
          <a:lstStyle/>
          <a:p>
            <a:r>
              <a:rPr lang="en-US" sz="2400" b="1" i="1" dirty="0"/>
              <a:t>Tying transactions to HTTP requests</a:t>
            </a:r>
          </a:p>
          <a:p>
            <a:r>
              <a:rPr lang="en-US" dirty="0"/>
              <a:t>A common way to handle transactions on the web is to wrap each request in a transaction. Set </a:t>
            </a:r>
            <a:r>
              <a:rPr lang="en-US" sz="2000" b="1" dirty="0">
                <a:solidFill>
                  <a:schemeClr val="bg1"/>
                </a:solidFill>
                <a:highlight>
                  <a:srgbClr val="000080"/>
                </a:highlight>
              </a:rPr>
              <a:t>ATOMIC_REQUESTS </a:t>
            </a:r>
            <a:r>
              <a:rPr lang="en-US" dirty="0"/>
              <a:t>to True in the configuration of each database for which you want to enable this behavior. It works like this. Before calling a view function, Django starts a transaction. If the response is produced without problems, Django commits the transaction. If the view produces an exception, Django rolls back the transaction. You may perform subtransactions using savepoints in your view code, typically with the atomic() context manager. However, at the end of the view, either all or none of the changes will be committed</a:t>
            </a:r>
          </a:p>
        </p:txBody>
      </p:sp>
      <p:sp>
        <p:nvSpPr>
          <p:cNvPr id="9" name="TextBox 8">
            <a:extLst>
              <a:ext uri="{FF2B5EF4-FFF2-40B4-BE49-F238E27FC236}">
                <a16:creationId xmlns:a16="http://schemas.microsoft.com/office/drawing/2014/main" id="{D050D676-EC6E-BFF9-6740-51B052E27F6E}"/>
              </a:ext>
            </a:extLst>
          </p:cNvPr>
          <p:cNvSpPr txBox="1"/>
          <p:nvPr/>
        </p:nvSpPr>
        <p:spPr>
          <a:xfrm>
            <a:off x="385009" y="4631962"/>
            <a:ext cx="11293639" cy="923330"/>
          </a:xfrm>
          <a:custGeom>
            <a:avLst/>
            <a:gdLst>
              <a:gd name="connsiteX0" fmla="*/ 0 w 11293639"/>
              <a:gd name="connsiteY0" fmla="*/ 0 h 923330"/>
              <a:gd name="connsiteX1" fmla="*/ 368529 w 11293639"/>
              <a:gd name="connsiteY1" fmla="*/ 0 h 923330"/>
              <a:gd name="connsiteX2" fmla="*/ 962931 w 11293639"/>
              <a:gd name="connsiteY2" fmla="*/ 0 h 923330"/>
              <a:gd name="connsiteX3" fmla="*/ 1670270 w 11293639"/>
              <a:gd name="connsiteY3" fmla="*/ 0 h 923330"/>
              <a:gd name="connsiteX4" fmla="*/ 2038799 w 11293639"/>
              <a:gd name="connsiteY4" fmla="*/ 0 h 923330"/>
              <a:gd name="connsiteX5" fmla="*/ 2520265 w 11293639"/>
              <a:gd name="connsiteY5" fmla="*/ 0 h 923330"/>
              <a:gd name="connsiteX6" fmla="*/ 3340540 w 11293639"/>
              <a:gd name="connsiteY6" fmla="*/ 0 h 923330"/>
              <a:gd name="connsiteX7" fmla="*/ 3934942 w 11293639"/>
              <a:gd name="connsiteY7" fmla="*/ 0 h 923330"/>
              <a:gd name="connsiteX8" fmla="*/ 4642280 w 11293639"/>
              <a:gd name="connsiteY8" fmla="*/ 0 h 923330"/>
              <a:gd name="connsiteX9" fmla="*/ 5123746 w 11293639"/>
              <a:gd name="connsiteY9" fmla="*/ 0 h 923330"/>
              <a:gd name="connsiteX10" fmla="*/ 5718148 w 11293639"/>
              <a:gd name="connsiteY10" fmla="*/ 0 h 923330"/>
              <a:gd name="connsiteX11" fmla="*/ 6538423 w 11293639"/>
              <a:gd name="connsiteY11" fmla="*/ 0 h 923330"/>
              <a:gd name="connsiteX12" fmla="*/ 7132825 w 11293639"/>
              <a:gd name="connsiteY12" fmla="*/ 0 h 923330"/>
              <a:gd name="connsiteX13" fmla="*/ 7727227 w 11293639"/>
              <a:gd name="connsiteY13" fmla="*/ 0 h 923330"/>
              <a:gd name="connsiteX14" fmla="*/ 8208692 w 11293639"/>
              <a:gd name="connsiteY14" fmla="*/ 0 h 923330"/>
              <a:gd name="connsiteX15" fmla="*/ 8916031 w 11293639"/>
              <a:gd name="connsiteY15" fmla="*/ 0 h 923330"/>
              <a:gd name="connsiteX16" fmla="*/ 9510433 w 11293639"/>
              <a:gd name="connsiteY16" fmla="*/ 0 h 923330"/>
              <a:gd name="connsiteX17" fmla="*/ 9991899 w 11293639"/>
              <a:gd name="connsiteY17" fmla="*/ 0 h 923330"/>
              <a:gd name="connsiteX18" fmla="*/ 10360428 w 11293639"/>
              <a:gd name="connsiteY18" fmla="*/ 0 h 923330"/>
              <a:gd name="connsiteX19" fmla="*/ 11293639 w 11293639"/>
              <a:gd name="connsiteY19" fmla="*/ 0 h 923330"/>
              <a:gd name="connsiteX20" fmla="*/ 11293639 w 11293639"/>
              <a:gd name="connsiteY20" fmla="*/ 470898 h 923330"/>
              <a:gd name="connsiteX21" fmla="*/ 11293639 w 11293639"/>
              <a:gd name="connsiteY21" fmla="*/ 923330 h 923330"/>
              <a:gd name="connsiteX22" fmla="*/ 10586301 w 11293639"/>
              <a:gd name="connsiteY22" fmla="*/ 923330 h 923330"/>
              <a:gd name="connsiteX23" fmla="*/ 10330708 w 11293639"/>
              <a:gd name="connsiteY23" fmla="*/ 923330 h 923330"/>
              <a:gd name="connsiteX24" fmla="*/ 9849242 w 11293639"/>
              <a:gd name="connsiteY24" fmla="*/ 923330 h 923330"/>
              <a:gd name="connsiteX25" fmla="*/ 9141904 w 11293639"/>
              <a:gd name="connsiteY25" fmla="*/ 923330 h 923330"/>
              <a:gd name="connsiteX26" fmla="*/ 8434565 w 11293639"/>
              <a:gd name="connsiteY26" fmla="*/ 923330 h 923330"/>
              <a:gd name="connsiteX27" fmla="*/ 7840163 w 11293639"/>
              <a:gd name="connsiteY27" fmla="*/ 923330 h 923330"/>
              <a:gd name="connsiteX28" fmla="*/ 7471634 w 11293639"/>
              <a:gd name="connsiteY28" fmla="*/ 923330 h 923330"/>
              <a:gd name="connsiteX29" fmla="*/ 7216041 w 11293639"/>
              <a:gd name="connsiteY29" fmla="*/ 923330 h 923330"/>
              <a:gd name="connsiteX30" fmla="*/ 6847512 w 11293639"/>
              <a:gd name="connsiteY30" fmla="*/ 923330 h 923330"/>
              <a:gd name="connsiteX31" fmla="*/ 6366046 w 11293639"/>
              <a:gd name="connsiteY31" fmla="*/ 923330 h 923330"/>
              <a:gd name="connsiteX32" fmla="*/ 5884580 w 11293639"/>
              <a:gd name="connsiteY32" fmla="*/ 923330 h 923330"/>
              <a:gd name="connsiteX33" fmla="*/ 5064305 w 11293639"/>
              <a:gd name="connsiteY33" fmla="*/ 923330 h 923330"/>
              <a:gd name="connsiteX34" fmla="*/ 4469903 w 11293639"/>
              <a:gd name="connsiteY34" fmla="*/ 923330 h 923330"/>
              <a:gd name="connsiteX35" fmla="*/ 3649629 w 11293639"/>
              <a:gd name="connsiteY35" fmla="*/ 923330 h 923330"/>
              <a:gd name="connsiteX36" fmla="*/ 3394036 w 11293639"/>
              <a:gd name="connsiteY36" fmla="*/ 923330 h 923330"/>
              <a:gd name="connsiteX37" fmla="*/ 2573761 w 11293639"/>
              <a:gd name="connsiteY37" fmla="*/ 923330 h 923330"/>
              <a:gd name="connsiteX38" fmla="*/ 1979359 w 11293639"/>
              <a:gd name="connsiteY38" fmla="*/ 923330 h 923330"/>
              <a:gd name="connsiteX39" fmla="*/ 1723766 w 11293639"/>
              <a:gd name="connsiteY39" fmla="*/ 923330 h 923330"/>
              <a:gd name="connsiteX40" fmla="*/ 1016428 w 11293639"/>
              <a:gd name="connsiteY40" fmla="*/ 923330 h 923330"/>
              <a:gd name="connsiteX41" fmla="*/ 0 w 11293639"/>
              <a:gd name="connsiteY41" fmla="*/ 923330 h 923330"/>
              <a:gd name="connsiteX42" fmla="*/ 0 w 11293639"/>
              <a:gd name="connsiteY42" fmla="*/ 489365 h 923330"/>
              <a:gd name="connsiteX43" fmla="*/ 0 w 11293639"/>
              <a:gd name="connsiteY43"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293639" h="923330" fill="none" extrusionOk="0">
                <a:moveTo>
                  <a:pt x="0" y="0"/>
                </a:moveTo>
                <a:cubicBezTo>
                  <a:pt x="175619" y="-21085"/>
                  <a:pt x="279063" y="15633"/>
                  <a:pt x="368529" y="0"/>
                </a:cubicBezTo>
                <a:cubicBezTo>
                  <a:pt x="457995" y="-15633"/>
                  <a:pt x="730313" y="14818"/>
                  <a:pt x="962931" y="0"/>
                </a:cubicBezTo>
                <a:cubicBezTo>
                  <a:pt x="1195549" y="-14818"/>
                  <a:pt x="1359835" y="82464"/>
                  <a:pt x="1670270" y="0"/>
                </a:cubicBezTo>
                <a:cubicBezTo>
                  <a:pt x="1980705" y="-82464"/>
                  <a:pt x="1858889" y="23443"/>
                  <a:pt x="2038799" y="0"/>
                </a:cubicBezTo>
                <a:cubicBezTo>
                  <a:pt x="2218709" y="-23443"/>
                  <a:pt x="2292624" y="57572"/>
                  <a:pt x="2520265" y="0"/>
                </a:cubicBezTo>
                <a:cubicBezTo>
                  <a:pt x="2747906" y="-57572"/>
                  <a:pt x="3022396" y="92916"/>
                  <a:pt x="3340540" y="0"/>
                </a:cubicBezTo>
                <a:cubicBezTo>
                  <a:pt x="3658685" y="-92916"/>
                  <a:pt x="3814777" y="33992"/>
                  <a:pt x="3934942" y="0"/>
                </a:cubicBezTo>
                <a:cubicBezTo>
                  <a:pt x="4055107" y="-33992"/>
                  <a:pt x="4429915" y="41658"/>
                  <a:pt x="4642280" y="0"/>
                </a:cubicBezTo>
                <a:cubicBezTo>
                  <a:pt x="4854645" y="-41658"/>
                  <a:pt x="4917397" y="51292"/>
                  <a:pt x="5123746" y="0"/>
                </a:cubicBezTo>
                <a:cubicBezTo>
                  <a:pt x="5330095" y="-51292"/>
                  <a:pt x="5510061" y="64340"/>
                  <a:pt x="5718148" y="0"/>
                </a:cubicBezTo>
                <a:cubicBezTo>
                  <a:pt x="5926235" y="-64340"/>
                  <a:pt x="6219879" y="16541"/>
                  <a:pt x="6538423" y="0"/>
                </a:cubicBezTo>
                <a:cubicBezTo>
                  <a:pt x="6856968" y="-16541"/>
                  <a:pt x="6901257" y="59705"/>
                  <a:pt x="7132825" y="0"/>
                </a:cubicBezTo>
                <a:cubicBezTo>
                  <a:pt x="7364393" y="-59705"/>
                  <a:pt x="7539072" y="9658"/>
                  <a:pt x="7727227" y="0"/>
                </a:cubicBezTo>
                <a:cubicBezTo>
                  <a:pt x="7915382" y="-9658"/>
                  <a:pt x="8092866" y="16959"/>
                  <a:pt x="8208692" y="0"/>
                </a:cubicBezTo>
                <a:cubicBezTo>
                  <a:pt x="8324518" y="-16959"/>
                  <a:pt x="8742321" y="11260"/>
                  <a:pt x="8916031" y="0"/>
                </a:cubicBezTo>
                <a:cubicBezTo>
                  <a:pt x="9089741" y="-11260"/>
                  <a:pt x="9286743" y="57020"/>
                  <a:pt x="9510433" y="0"/>
                </a:cubicBezTo>
                <a:cubicBezTo>
                  <a:pt x="9734123" y="-57020"/>
                  <a:pt x="9773691" y="25091"/>
                  <a:pt x="9991899" y="0"/>
                </a:cubicBezTo>
                <a:cubicBezTo>
                  <a:pt x="10210107" y="-25091"/>
                  <a:pt x="10272069" y="39004"/>
                  <a:pt x="10360428" y="0"/>
                </a:cubicBezTo>
                <a:cubicBezTo>
                  <a:pt x="10448787" y="-39004"/>
                  <a:pt x="11069254" y="68347"/>
                  <a:pt x="11293639" y="0"/>
                </a:cubicBezTo>
                <a:cubicBezTo>
                  <a:pt x="11308923" y="228189"/>
                  <a:pt x="11246346" y="285119"/>
                  <a:pt x="11293639" y="470898"/>
                </a:cubicBezTo>
                <a:cubicBezTo>
                  <a:pt x="11340932" y="656677"/>
                  <a:pt x="11265879" y="701626"/>
                  <a:pt x="11293639" y="923330"/>
                </a:cubicBezTo>
                <a:cubicBezTo>
                  <a:pt x="11085337" y="988558"/>
                  <a:pt x="10890686" y="914764"/>
                  <a:pt x="10586301" y="923330"/>
                </a:cubicBezTo>
                <a:cubicBezTo>
                  <a:pt x="10281916" y="931896"/>
                  <a:pt x="10451955" y="910679"/>
                  <a:pt x="10330708" y="923330"/>
                </a:cubicBezTo>
                <a:cubicBezTo>
                  <a:pt x="10209461" y="935981"/>
                  <a:pt x="10032398" y="914776"/>
                  <a:pt x="9849242" y="923330"/>
                </a:cubicBezTo>
                <a:cubicBezTo>
                  <a:pt x="9666086" y="931884"/>
                  <a:pt x="9452544" y="896826"/>
                  <a:pt x="9141904" y="923330"/>
                </a:cubicBezTo>
                <a:cubicBezTo>
                  <a:pt x="8831264" y="949834"/>
                  <a:pt x="8735505" y="914519"/>
                  <a:pt x="8434565" y="923330"/>
                </a:cubicBezTo>
                <a:cubicBezTo>
                  <a:pt x="8133625" y="932141"/>
                  <a:pt x="8052374" y="915217"/>
                  <a:pt x="7840163" y="923330"/>
                </a:cubicBezTo>
                <a:cubicBezTo>
                  <a:pt x="7627952" y="931443"/>
                  <a:pt x="7555454" y="890434"/>
                  <a:pt x="7471634" y="923330"/>
                </a:cubicBezTo>
                <a:cubicBezTo>
                  <a:pt x="7387814" y="956226"/>
                  <a:pt x="7269592" y="897100"/>
                  <a:pt x="7216041" y="923330"/>
                </a:cubicBezTo>
                <a:cubicBezTo>
                  <a:pt x="7162490" y="949560"/>
                  <a:pt x="6952341" y="922218"/>
                  <a:pt x="6847512" y="923330"/>
                </a:cubicBezTo>
                <a:cubicBezTo>
                  <a:pt x="6742683" y="924442"/>
                  <a:pt x="6569484" y="888802"/>
                  <a:pt x="6366046" y="923330"/>
                </a:cubicBezTo>
                <a:cubicBezTo>
                  <a:pt x="6162608" y="957858"/>
                  <a:pt x="6100891" y="866830"/>
                  <a:pt x="5884580" y="923330"/>
                </a:cubicBezTo>
                <a:cubicBezTo>
                  <a:pt x="5668269" y="979830"/>
                  <a:pt x="5459623" y="908642"/>
                  <a:pt x="5064305" y="923330"/>
                </a:cubicBezTo>
                <a:cubicBezTo>
                  <a:pt x="4668987" y="938018"/>
                  <a:pt x="4649844" y="917547"/>
                  <a:pt x="4469903" y="923330"/>
                </a:cubicBezTo>
                <a:cubicBezTo>
                  <a:pt x="4289962" y="929113"/>
                  <a:pt x="3965753" y="889633"/>
                  <a:pt x="3649629" y="923330"/>
                </a:cubicBezTo>
                <a:cubicBezTo>
                  <a:pt x="3333505" y="957027"/>
                  <a:pt x="3463658" y="921631"/>
                  <a:pt x="3394036" y="923330"/>
                </a:cubicBezTo>
                <a:cubicBezTo>
                  <a:pt x="3324414" y="925029"/>
                  <a:pt x="2978485" y="884201"/>
                  <a:pt x="2573761" y="923330"/>
                </a:cubicBezTo>
                <a:cubicBezTo>
                  <a:pt x="2169037" y="962459"/>
                  <a:pt x="2112868" y="879144"/>
                  <a:pt x="1979359" y="923330"/>
                </a:cubicBezTo>
                <a:cubicBezTo>
                  <a:pt x="1845850" y="967516"/>
                  <a:pt x="1795244" y="900269"/>
                  <a:pt x="1723766" y="923330"/>
                </a:cubicBezTo>
                <a:cubicBezTo>
                  <a:pt x="1652288" y="946391"/>
                  <a:pt x="1203805" y="899804"/>
                  <a:pt x="1016428" y="923330"/>
                </a:cubicBezTo>
                <a:cubicBezTo>
                  <a:pt x="829051" y="946856"/>
                  <a:pt x="459548" y="918315"/>
                  <a:pt x="0" y="923330"/>
                </a:cubicBezTo>
                <a:cubicBezTo>
                  <a:pt x="-28655" y="831899"/>
                  <a:pt x="41574" y="635410"/>
                  <a:pt x="0" y="489365"/>
                </a:cubicBezTo>
                <a:cubicBezTo>
                  <a:pt x="-41574" y="343321"/>
                  <a:pt x="31062" y="161513"/>
                  <a:pt x="0" y="0"/>
                </a:cubicBezTo>
                <a:close/>
              </a:path>
              <a:path w="11293639" h="923330" stroke="0" extrusionOk="0">
                <a:moveTo>
                  <a:pt x="0" y="0"/>
                </a:moveTo>
                <a:cubicBezTo>
                  <a:pt x="222226" y="-32199"/>
                  <a:pt x="411880" y="46312"/>
                  <a:pt x="707338" y="0"/>
                </a:cubicBezTo>
                <a:cubicBezTo>
                  <a:pt x="1002796" y="-46312"/>
                  <a:pt x="1006721" y="29566"/>
                  <a:pt x="1188804" y="0"/>
                </a:cubicBezTo>
                <a:cubicBezTo>
                  <a:pt x="1370887" y="-29566"/>
                  <a:pt x="1325703" y="6329"/>
                  <a:pt x="1444397" y="0"/>
                </a:cubicBezTo>
                <a:cubicBezTo>
                  <a:pt x="1563091" y="-6329"/>
                  <a:pt x="1703332" y="30432"/>
                  <a:pt x="1812926" y="0"/>
                </a:cubicBezTo>
                <a:cubicBezTo>
                  <a:pt x="1922520" y="-30432"/>
                  <a:pt x="2052725" y="7392"/>
                  <a:pt x="2181456" y="0"/>
                </a:cubicBezTo>
                <a:cubicBezTo>
                  <a:pt x="2310187" y="-7392"/>
                  <a:pt x="2444001" y="33795"/>
                  <a:pt x="2549985" y="0"/>
                </a:cubicBezTo>
                <a:cubicBezTo>
                  <a:pt x="2655969" y="-33795"/>
                  <a:pt x="2707000" y="9009"/>
                  <a:pt x="2805578" y="0"/>
                </a:cubicBezTo>
                <a:cubicBezTo>
                  <a:pt x="2904156" y="-9009"/>
                  <a:pt x="3222254" y="6480"/>
                  <a:pt x="3399980" y="0"/>
                </a:cubicBezTo>
                <a:cubicBezTo>
                  <a:pt x="3577706" y="-6480"/>
                  <a:pt x="3622435" y="26865"/>
                  <a:pt x="3768509" y="0"/>
                </a:cubicBezTo>
                <a:cubicBezTo>
                  <a:pt x="3914583" y="-26865"/>
                  <a:pt x="4028400" y="13171"/>
                  <a:pt x="4137038" y="0"/>
                </a:cubicBezTo>
                <a:cubicBezTo>
                  <a:pt x="4245676" y="-13171"/>
                  <a:pt x="4624204" y="7886"/>
                  <a:pt x="4957313" y="0"/>
                </a:cubicBezTo>
                <a:cubicBezTo>
                  <a:pt x="5290422" y="-7886"/>
                  <a:pt x="5283734" y="22205"/>
                  <a:pt x="5551715" y="0"/>
                </a:cubicBezTo>
                <a:cubicBezTo>
                  <a:pt x="5819696" y="-22205"/>
                  <a:pt x="5744378" y="6720"/>
                  <a:pt x="5807308" y="0"/>
                </a:cubicBezTo>
                <a:cubicBezTo>
                  <a:pt x="5870238" y="-6720"/>
                  <a:pt x="6008803" y="20592"/>
                  <a:pt x="6062901" y="0"/>
                </a:cubicBezTo>
                <a:cubicBezTo>
                  <a:pt x="6116999" y="-20592"/>
                  <a:pt x="6370414" y="32154"/>
                  <a:pt x="6544367" y="0"/>
                </a:cubicBezTo>
                <a:cubicBezTo>
                  <a:pt x="6718320" y="-32154"/>
                  <a:pt x="6904536" y="38031"/>
                  <a:pt x="7138769" y="0"/>
                </a:cubicBezTo>
                <a:cubicBezTo>
                  <a:pt x="7373002" y="-38031"/>
                  <a:pt x="7295359" y="2007"/>
                  <a:pt x="7394362" y="0"/>
                </a:cubicBezTo>
                <a:cubicBezTo>
                  <a:pt x="7493365" y="-2007"/>
                  <a:pt x="7597965" y="25452"/>
                  <a:pt x="7762891" y="0"/>
                </a:cubicBezTo>
                <a:cubicBezTo>
                  <a:pt x="7927817" y="-25452"/>
                  <a:pt x="8018656" y="39142"/>
                  <a:pt x="8131420" y="0"/>
                </a:cubicBezTo>
                <a:cubicBezTo>
                  <a:pt x="8244184" y="-39142"/>
                  <a:pt x="8515651" y="48270"/>
                  <a:pt x="8838759" y="0"/>
                </a:cubicBezTo>
                <a:cubicBezTo>
                  <a:pt x="9161867" y="-48270"/>
                  <a:pt x="9379264" y="46281"/>
                  <a:pt x="9546097" y="0"/>
                </a:cubicBezTo>
                <a:cubicBezTo>
                  <a:pt x="9712930" y="-46281"/>
                  <a:pt x="9697112" y="15025"/>
                  <a:pt x="9801690" y="0"/>
                </a:cubicBezTo>
                <a:cubicBezTo>
                  <a:pt x="9906268" y="-15025"/>
                  <a:pt x="10263919" y="295"/>
                  <a:pt x="10509028" y="0"/>
                </a:cubicBezTo>
                <a:cubicBezTo>
                  <a:pt x="10754137" y="-295"/>
                  <a:pt x="11041308" y="7530"/>
                  <a:pt x="11293639" y="0"/>
                </a:cubicBezTo>
                <a:cubicBezTo>
                  <a:pt x="11328622" y="148621"/>
                  <a:pt x="11291466" y="272809"/>
                  <a:pt x="11293639" y="470898"/>
                </a:cubicBezTo>
                <a:cubicBezTo>
                  <a:pt x="11295812" y="668987"/>
                  <a:pt x="11248451" y="732885"/>
                  <a:pt x="11293639" y="923330"/>
                </a:cubicBezTo>
                <a:cubicBezTo>
                  <a:pt x="10923389" y="973999"/>
                  <a:pt x="10754054" y="842447"/>
                  <a:pt x="10473364" y="923330"/>
                </a:cubicBezTo>
                <a:cubicBezTo>
                  <a:pt x="10192675" y="1004213"/>
                  <a:pt x="10103661" y="869681"/>
                  <a:pt x="9878962" y="923330"/>
                </a:cubicBezTo>
                <a:cubicBezTo>
                  <a:pt x="9654263" y="976979"/>
                  <a:pt x="9542695" y="874134"/>
                  <a:pt x="9397496" y="923330"/>
                </a:cubicBezTo>
                <a:cubicBezTo>
                  <a:pt x="9252297" y="972526"/>
                  <a:pt x="8975822" y="902517"/>
                  <a:pt x="8577222" y="923330"/>
                </a:cubicBezTo>
                <a:cubicBezTo>
                  <a:pt x="8178622" y="944143"/>
                  <a:pt x="8336365" y="909772"/>
                  <a:pt x="8208692" y="923330"/>
                </a:cubicBezTo>
                <a:cubicBezTo>
                  <a:pt x="8081019" y="936888"/>
                  <a:pt x="7943943" y="900002"/>
                  <a:pt x="7840163" y="923330"/>
                </a:cubicBezTo>
                <a:cubicBezTo>
                  <a:pt x="7736383" y="946658"/>
                  <a:pt x="7509086" y="886578"/>
                  <a:pt x="7358697" y="923330"/>
                </a:cubicBezTo>
                <a:cubicBezTo>
                  <a:pt x="7208308" y="960082"/>
                  <a:pt x="6831441" y="904740"/>
                  <a:pt x="6651359" y="923330"/>
                </a:cubicBezTo>
                <a:cubicBezTo>
                  <a:pt x="6471277" y="941920"/>
                  <a:pt x="6344990" y="909736"/>
                  <a:pt x="6169893" y="923330"/>
                </a:cubicBezTo>
                <a:cubicBezTo>
                  <a:pt x="5994796" y="936924"/>
                  <a:pt x="5648356" y="899102"/>
                  <a:pt x="5349618" y="923330"/>
                </a:cubicBezTo>
                <a:cubicBezTo>
                  <a:pt x="5050881" y="947558"/>
                  <a:pt x="5167321" y="892984"/>
                  <a:pt x="5094026" y="923330"/>
                </a:cubicBezTo>
                <a:cubicBezTo>
                  <a:pt x="5020731" y="953676"/>
                  <a:pt x="4601080" y="849135"/>
                  <a:pt x="4386687" y="923330"/>
                </a:cubicBezTo>
                <a:cubicBezTo>
                  <a:pt x="4172294" y="997525"/>
                  <a:pt x="3930154" y="859134"/>
                  <a:pt x="3679349" y="923330"/>
                </a:cubicBezTo>
                <a:cubicBezTo>
                  <a:pt x="3428544" y="987526"/>
                  <a:pt x="3079639" y="877605"/>
                  <a:pt x="2859074" y="923330"/>
                </a:cubicBezTo>
                <a:cubicBezTo>
                  <a:pt x="2638509" y="969055"/>
                  <a:pt x="2375138" y="876854"/>
                  <a:pt x="2038799" y="923330"/>
                </a:cubicBezTo>
                <a:cubicBezTo>
                  <a:pt x="1702461" y="969806"/>
                  <a:pt x="1665124" y="860646"/>
                  <a:pt x="1331461" y="923330"/>
                </a:cubicBezTo>
                <a:cubicBezTo>
                  <a:pt x="997798" y="986014"/>
                  <a:pt x="1131342" y="919328"/>
                  <a:pt x="1075868" y="923330"/>
                </a:cubicBezTo>
                <a:cubicBezTo>
                  <a:pt x="1020394" y="927332"/>
                  <a:pt x="876045" y="890897"/>
                  <a:pt x="707338" y="923330"/>
                </a:cubicBezTo>
                <a:cubicBezTo>
                  <a:pt x="538631" y="955763"/>
                  <a:pt x="297157" y="855138"/>
                  <a:pt x="0" y="923330"/>
                </a:cubicBezTo>
                <a:cubicBezTo>
                  <a:pt x="-53426" y="773289"/>
                  <a:pt x="30515" y="623228"/>
                  <a:pt x="0" y="470898"/>
                </a:cubicBezTo>
                <a:cubicBezTo>
                  <a:pt x="-30515" y="318568"/>
                  <a:pt x="731" y="133704"/>
                  <a:pt x="0" y="0"/>
                </a:cubicBezTo>
                <a:close/>
              </a:path>
            </a:pathLst>
          </a:custGeom>
          <a:solidFill>
            <a:schemeClr val="accent2"/>
          </a:solidFill>
          <a:ln>
            <a:solidFill>
              <a:schemeClr val="tx1">
                <a:lumMod val="95000"/>
                <a:lumOff val="5000"/>
              </a:schemeClr>
            </a:solidFill>
            <a:extLst>
              <a:ext uri="{C807C97D-BFC1-408E-A445-0C87EB9F89A2}">
                <ask:lineSketchStyleProps xmlns:ask="http://schemas.microsoft.com/office/drawing/2018/sketchyshapes" sd="2411147892">
                  <a:prstGeom prst="rect">
                    <a:avLst/>
                  </a:prstGeom>
                  <ask:type>
                    <ask:lineSketchScribble/>
                  </ask:type>
                </ask:lineSketchStyleProps>
              </a:ext>
            </a:extLst>
          </a:ln>
        </p:spPr>
        <p:txBody>
          <a:bodyPr wrap="square">
            <a:spAutoFit/>
          </a:bodyPr>
          <a:lstStyle/>
          <a:p>
            <a:r>
              <a:rPr lang="en-US" b="1" dirty="0">
                <a:solidFill>
                  <a:schemeClr val="bg1"/>
                </a:solidFill>
              </a:rPr>
              <a:t>Warning: While the simplicity of this transaction model is appealing, it also makes it inefficient when</a:t>
            </a:r>
          </a:p>
          <a:p>
            <a:r>
              <a:rPr lang="en-US" b="1" dirty="0">
                <a:solidFill>
                  <a:schemeClr val="bg1"/>
                </a:solidFill>
              </a:rPr>
              <a:t>traffic increases. Opening a transaction for every view has some overhead. The impact on performance</a:t>
            </a:r>
          </a:p>
          <a:p>
            <a:r>
              <a:rPr lang="en-US" b="1" dirty="0">
                <a:solidFill>
                  <a:schemeClr val="bg1"/>
                </a:solidFill>
              </a:rPr>
              <a:t>depends on the query patterns of your application and on how well your database handles locking.</a:t>
            </a:r>
          </a:p>
        </p:txBody>
      </p:sp>
    </p:spTree>
    <p:extLst>
      <p:ext uri="{BB962C8B-B14F-4D97-AF65-F5344CB8AC3E}">
        <p14:creationId xmlns:p14="http://schemas.microsoft.com/office/powerpoint/2010/main" val="3181661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511445-D079-A967-BFC6-B6424442B8A7}"/>
              </a:ext>
            </a:extLst>
          </p:cNvPr>
          <p:cNvSpPr txBox="1"/>
          <p:nvPr/>
        </p:nvSpPr>
        <p:spPr>
          <a:xfrm>
            <a:off x="288759" y="251664"/>
            <a:ext cx="5116246" cy="2308324"/>
          </a:xfrm>
          <a:prstGeom prst="rect">
            <a:avLst/>
          </a:prstGeom>
          <a:noFill/>
        </p:spPr>
        <p:txBody>
          <a:bodyPr wrap="square">
            <a:spAutoFit/>
          </a:bodyPr>
          <a:lstStyle/>
          <a:p>
            <a:r>
              <a:rPr lang="en-US" dirty="0"/>
              <a:t>In practice, this feature wraps every view function in the atomic() decorator described below. Note that only the execution of your view is enclosed in the transactions. Middleware runs outside of the transaction, and so does the rendering of template responses. When </a:t>
            </a:r>
            <a:r>
              <a:rPr lang="en-US" dirty="0">
                <a:solidFill>
                  <a:schemeClr val="bg1"/>
                </a:solidFill>
                <a:highlight>
                  <a:srgbClr val="000080"/>
                </a:highlight>
              </a:rPr>
              <a:t>ATOMIC_REQUESTS </a:t>
            </a:r>
            <a:r>
              <a:rPr lang="en-US" dirty="0"/>
              <a:t>is enabled, it’s still possible to prevent views from running in a transaction.</a:t>
            </a:r>
          </a:p>
        </p:txBody>
      </p:sp>
      <p:pic>
        <p:nvPicPr>
          <p:cNvPr id="6" name="Picture 5">
            <a:extLst>
              <a:ext uri="{FF2B5EF4-FFF2-40B4-BE49-F238E27FC236}">
                <a16:creationId xmlns:a16="http://schemas.microsoft.com/office/drawing/2014/main" id="{FD1DE5FF-E45E-F3F1-856A-462B8D235473}"/>
              </a:ext>
            </a:extLst>
          </p:cNvPr>
          <p:cNvPicPr>
            <a:picLocks noChangeAspect="1"/>
          </p:cNvPicPr>
          <p:nvPr/>
        </p:nvPicPr>
        <p:blipFill>
          <a:blip r:embed="rId2"/>
          <a:srcRect r="24822"/>
          <a:stretch/>
        </p:blipFill>
        <p:spPr>
          <a:xfrm>
            <a:off x="288759" y="2559988"/>
            <a:ext cx="5116246" cy="2887839"/>
          </a:xfrm>
          <a:prstGeom prst="rect">
            <a:avLst/>
          </a:prstGeom>
        </p:spPr>
      </p:pic>
      <p:sp>
        <p:nvSpPr>
          <p:cNvPr id="8" name="TextBox 7">
            <a:extLst>
              <a:ext uri="{FF2B5EF4-FFF2-40B4-BE49-F238E27FC236}">
                <a16:creationId xmlns:a16="http://schemas.microsoft.com/office/drawing/2014/main" id="{3040F551-C56B-A73F-D1BE-98EDA9928238}"/>
              </a:ext>
            </a:extLst>
          </p:cNvPr>
          <p:cNvSpPr txBox="1"/>
          <p:nvPr/>
        </p:nvSpPr>
        <p:spPr>
          <a:xfrm>
            <a:off x="5534526" y="251664"/>
            <a:ext cx="6497053" cy="5447645"/>
          </a:xfrm>
          <a:prstGeom prst="rect">
            <a:avLst/>
          </a:prstGeom>
          <a:noFill/>
        </p:spPr>
        <p:txBody>
          <a:bodyPr wrap="square">
            <a:spAutoFit/>
          </a:bodyPr>
          <a:lstStyle/>
          <a:p>
            <a:r>
              <a:rPr lang="en-US" sz="2400" b="1" i="1" dirty="0"/>
              <a:t>Controlling transactions explicitly</a:t>
            </a:r>
          </a:p>
          <a:p>
            <a:r>
              <a:rPr lang="en-US" dirty="0"/>
              <a:t>Django provides a single API to control database transactions.</a:t>
            </a:r>
          </a:p>
          <a:p>
            <a:r>
              <a:rPr lang="en-US" b="1" dirty="0">
                <a:solidFill>
                  <a:schemeClr val="bg1"/>
                </a:solidFill>
                <a:highlight>
                  <a:srgbClr val="000080"/>
                </a:highlight>
              </a:rPr>
              <a:t>atomic(using=None, savepoint=True, durable=False)</a:t>
            </a:r>
          </a:p>
          <a:p>
            <a:r>
              <a:rPr lang="en-US" dirty="0"/>
              <a:t>Atomicity is the defining property of database transactions. atomic allows us to create a block of code</a:t>
            </a:r>
          </a:p>
          <a:p>
            <a:r>
              <a:rPr lang="en-US" dirty="0"/>
              <a:t>within which the atomicity on the database is guaranteed. If the block of code is successfully completed, the changes are committed to the database. If there is an exception, the changes are rolled back.</a:t>
            </a:r>
          </a:p>
          <a:p>
            <a:r>
              <a:rPr lang="en-US" dirty="0"/>
              <a:t>atomic blocks can be nested. In this case, when an inner block completes successfully, its effects can</a:t>
            </a:r>
          </a:p>
          <a:p>
            <a:r>
              <a:rPr lang="en-US" dirty="0"/>
              <a:t>still be rolled back if an exception is raised in the outer block at a later point. It is sometimes useful to ensure an atomic block is always the outermost atomic block, ensuring that any database changes are committed when the block is exited without errors. This is known as durability and can be achieved by setting durable=True. If the atomic block is nested within another it</a:t>
            </a:r>
          </a:p>
          <a:p>
            <a:r>
              <a:rPr lang="en-US" dirty="0"/>
              <a:t>raises a </a:t>
            </a:r>
            <a:r>
              <a:rPr lang="en-US" b="1" dirty="0" err="1">
                <a:solidFill>
                  <a:schemeClr val="bg1"/>
                </a:solidFill>
                <a:highlight>
                  <a:srgbClr val="FF0000"/>
                </a:highlight>
              </a:rPr>
              <a:t>RuntimeError</a:t>
            </a:r>
            <a:r>
              <a:rPr lang="en-US" dirty="0"/>
              <a:t>.</a:t>
            </a:r>
          </a:p>
          <a:p>
            <a:endParaRPr lang="en-US" dirty="0"/>
          </a:p>
        </p:txBody>
      </p:sp>
    </p:spTree>
    <p:extLst>
      <p:ext uri="{BB962C8B-B14F-4D97-AF65-F5344CB8AC3E}">
        <p14:creationId xmlns:p14="http://schemas.microsoft.com/office/powerpoint/2010/main" val="1153805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FCD7A2-5340-48DA-D2B2-1F8B3B77A29F}"/>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4A89D8D3-9D38-B971-5381-A29E1E04D11A}"/>
              </a:ext>
            </a:extLst>
          </p:cNvPr>
          <p:cNvPicPr>
            <a:picLocks noChangeAspect="1"/>
          </p:cNvPicPr>
          <p:nvPr/>
        </p:nvPicPr>
        <p:blipFill>
          <a:blip r:embed="rId2"/>
          <a:stretch>
            <a:fillRect/>
          </a:stretch>
        </p:blipFill>
        <p:spPr>
          <a:xfrm>
            <a:off x="363497" y="471372"/>
            <a:ext cx="4705807" cy="2617700"/>
          </a:xfrm>
          <a:prstGeom prst="rect">
            <a:avLst/>
          </a:prstGeom>
        </p:spPr>
      </p:pic>
      <p:pic>
        <p:nvPicPr>
          <p:cNvPr id="3" name="Picture 2">
            <a:extLst>
              <a:ext uri="{FF2B5EF4-FFF2-40B4-BE49-F238E27FC236}">
                <a16:creationId xmlns:a16="http://schemas.microsoft.com/office/drawing/2014/main" id="{5B8732B2-7AC4-6083-B8C2-3B915BD674C1}"/>
              </a:ext>
            </a:extLst>
          </p:cNvPr>
          <p:cNvPicPr>
            <a:picLocks noChangeAspect="1"/>
          </p:cNvPicPr>
          <p:nvPr/>
        </p:nvPicPr>
        <p:blipFill>
          <a:blip r:embed="rId3"/>
          <a:stretch>
            <a:fillRect/>
          </a:stretch>
        </p:blipFill>
        <p:spPr>
          <a:xfrm>
            <a:off x="5343250" y="471371"/>
            <a:ext cx="4705806" cy="2625703"/>
          </a:xfrm>
          <a:prstGeom prst="rect">
            <a:avLst/>
          </a:prstGeom>
        </p:spPr>
      </p:pic>
      <p:pic>
        <p:nvPicPr>
          <p:cNvPr id="4" name="Picture 3">
            <a:extLst>
              <a:ext uri="{FF2B5EF4-FFF2-40B4-BE49-F238E27FC236}">
                <a16:creationId xmlns:a16="http://schemas.microsoft.com/office/drawing/2014/main" id="{A3156004-5BE5-0005-32A7-24B1369EBAA8}"/>
              </a:ext>
            </a:extLst>
          </p:cNvPr>
          <p:cNvPicPr>
            <a:picLocks noChangeAspect="1"/>
          </p:cNvPicPr>
          <p:nvPr/>
        </p:nvPicPr>
        <p:blipFill>
          <a:blip r:embed="rId4"/>
          <a:stretch>
            <a:fillRect/>
          </a:stretch>
        </p:blipFill>
        <p:spPr>
          <a:xfrm>
            <a:off x="363497" y="3429000"/>
            <a:ext cx="3727240" cy="3087323"/>
          </a:xfrm>
          <a:prstGeom prst="rect">
            <a:avLst/>
          </a:prstGeom>
        </p:spPr>
      </p:pic>
      <p:sp>
        <p:nvSpPr>
          <p:cNvPr id="6" name="TextBox 5">
            <a:extLst>
              <a:ext uri="{FF2B5EF4-FFF2-40B4-BE49-F238E27FC236}">
                <a16:creationId xmlns:a16="http://schemas.microsoft.com/office/drawing/2014/main" id="{A8A0EB8E-A89F-09E2-97C7-1C263412F2A7}"/>
              </a:ext>
            </a:extLst>
          </p:cNvPr>
          <p:cNvSpPr txBox="1"/>
          <p:nvPr/>
        </p:nvSpPr>
        <p:spPr>
          <a:xfrm>
            <a:off x="363496" y="3097074"/>
            <a:ext cx="9085303" cy="369332"/>
          </a:xfrm>
          <a:prstGeom prst="rect">
            <a:avLst/>
          </a:prstGeom>
          <a:noFill/>
        </p:spPr>
        <p:txBody>
          <a:bodyPr wrap="square">
            <a:spAutoFit/>
          </a:bodyPr>
          <a:lstStyle/>
          <a:p>
            <a:r>
              <a:rPr lang="en-US" dirty="0">
                <a:latin typeface="Vrinda" panose="020B0502040204020203" pitchFamily="34" charset="0"/>
                <a:cs typeface="Vrinda" panose="020B0502040204020203" pitchFamily="34" charset="0"/>
              </a:rPr>
              <a:t>Wrapping atomic in a try/except block allows for natural handling of integrity errors:</a:t>
            </a:r>
          </a:p>
        </p:txBody>
      </p:sp>
      <p:sp>
        <p:nvSpPr>
          <p:cNvPr id="8" name="TextBox 7">
            <a:extLst>
              <a:ext uri="{FF2B5EF4-FFF2-40B4-BE49-F238E27FC236}">
                <a16:creationId xmlns:a16="http://schemas.microsoft.com/office/drawing/2014/main" id="{5DF949A9-9686-BD67-1F38-E023DFB88CD7}"/>
              </a:ext>
            </a:extLst>
          </p:cNvPr>
          <p:cNvSpPr txBox="1"/>
          <p:nvPr/>
        </p:nvSpPr>
        <p:spPr>
          <a:xfrm>
            <a:off x="4347410" y="3474408"/>
            <a:ext cx="6561221" cy="2739211"/>
          </a:xfrm>
          <a:prstGeom prst="rect">
            <a:avLst/>
          </a:prstGeom>
          <a:noFill/>
        </p:spPr>
        <p:txBody>
          <a:bodyPr wrap="square">
            <a:spAutoFit/>
          </a:bodyPr>
          <a:lstStyle/>
          <a:p>
            <a:r>
              <a:rPr lang="en-US" dirty="0"/>
              <a:t>In this example, even if </a:t>
            </a:r>
            <a:r>
              <a:rPr lang="en-US" sz="2000" dirty="0" err="1">
                <a:latin typeface="Courier New" panose="02070309020205020404" pitchFamily="49" charset="0"/>
                <a:cs typeface="Courier New" panose="02070309020205020404" pitchFamily="49" charset="0"/>
              </a:rPr>
              <a:t>generate_relationships</a:t>
            </a:r>
            <a:r>
              <a:rPr lang="en-US" sz="2000" dirty="0">
                <a:latin typeface="Courier New" panose="02070309020205020404" pitchFamily="49" charset="0"/>
                <a:cs typeface="Courier New" panose="02070309020205020404" pitchFamily="49" charset="0"/>
              </a:rPr>
              <a:t>() </a:t>
            </a:r>
            <a:r>
              <a:rPr lang="en-US" dirty="0"/>
              <a:t>causes a database error by breaking an integrity constraint, you can execute queries in </a:t>
            </a:r>
            <a:r>
              <a:rPr lang="en-US" sz="2000" dirty="0" err="1">
                <a:latin typeface="Courier New" panose="02070309020205020404" pitchFamily="49" charset="0"/>
                <a:cs typeface="Courier New" panose="02070309020205020404" pitchFamily="49" charset="0"/>
              </a:rPr>
              <a:t>add_children</a:t>
            </a:r>
            <a:r>
              <a:rPr lang="en-US" sz="2000" dirty="0">
                <a:latin typeface="Courier New" panose="02070309020205020404" pitchFamily="49" charset="0"/>
                <a:cs typeface="Courier New" panose="02070309020205020404" pitchFamily="49" charset="0"/>
              </a:rPr>
              <a:t>(), </a:t>
            </a:r>
            <a:r>
              <a:rPr lang="en-US" dirty="0"/>
              <a:t>and the changes from </a:t>
            </a:r>
            <a:r>
              <a:rPr lang="en-US" sz="2000" dirty="0" err="1">
                <a:latin typeface="Courier New" panose="02070309020205020404" pitchFamily="49" charset="0"/>
                <a:cs typeface="Courier New" panose="02070309020205020404" pitchFamily="49" charset="0"/>
              </a:rPr>
              <a:t>create_parent</a:t>
            </a:r>
            <a:r>
              <a:rPr lang="en-US" sz="2000" dirty="0">
                <a:latin typeface="Courier New" panose="02070309020205020404" pitchFamily="49" charset="0"/>
                <a:cs typeface="Courier New" panose="02070309020205020404" pitchFamily="49" charset="0"/>
              </a:rPr>
              <a:t>() </a:t>
            </a:r>
            <a:r>
              <a:rPr lang="en-US" dirty="0"/>
              <a:t>are still there and bound to the same transaction. Note that any operations attempted in </a:t>
            </a:r>
            <a:r>
              <a:rPr lang="en-US" sz="2000" dirty="0" err="1">
                <a:latin typeface="Courier New" panose="02070309020205020404" pitchFamily="49" charset="0"/>
                <a:cs typeface="Courier New" panose="02070309020205020404" pitchFamily="49" charset="0"/>
              </a:rPr>
              <a:t>generate_relationships</a:t>
            </a:r>
            <a:r>
              <a:rPr lang="en-US" sz="2000" dirty="0">
                <a:latin typeface="Courier New" panose="02070309020205020404" pitchFamily="49" charset="0"/>
                <a:cs typeface="Courier New" panose="02070309020205020404" pitchFamily="49" charset="0"/>
              </a:rPr>
              <a:t>() </a:t>
            </a:r>
            <a:r>
              <a:rPr lang="en-US" dirty="0"/>
              <a:t>will already have been rolled back safely when </a:t>
            </a:r>
            <a:r>
              <a:rPr lang="en-US" sz="2000" dirty="0" err="1">
                <a:latin typeface="Courier New" panose="02070309020205020404" pitchFamily="49" charset="0"/>
                <a:cs typeface="Courier New" panose="02070309020205020404" pitchFamily="49" charset="0"/>
              </a:rPr>
              <a:t>handle_exception</a:t>
            </a:r>
            <a:r>
              <a:rPr lang="en-US" sz="2000" dirty="0">
                <a:latin typeface="Courier New" panose="02070309020205020404" pitchFamily="49" charset="0"/>
                <a:cs typeface="Courier New" panose="02070309020205020404" pitchFamily="49" charset="0"/>
              </a:rPr>
              <a:t>() </a:t>
            </a:r>
            <a:r>
              <a:rPr lang="en-US" dirty="0"/>
              <a:t>is called, so the exception handler can also operate on the database if necessary.</a:t>
            </a:r>
          </a:p>
        </p:txBody>
      </p:sp>
    </p:spTree>
    <p:extLst>
      <p:ext uri="{BB962C8B-B14F-4D97-AF65-F5344CB8AC3E}">
        <p14:creationId xmlns:p14="http://schemas.microsoft.com/office/powerpoint/2010/main" val="1679649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80FCF-B6ED-B0C5-7B12-A46A700289E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73C11F2-2726-78D9-6C55-5E0D9B07C318}"/>
              </a:ext>
            </a:extLst>
          </p:cNvPr>
          <p:cNvSpPr txBox="1"/>
          <p:nvPr/>
        </p:nvSpPr>
        <p:spPr>
          <a:xfrm>
            <a:off x="328863" y="299790"/>
            <a:ext cx="11534273" cy="1292662"/>
          </a:xfrm>
          <a:prstGeom prst="rect">
            <a:avLst/>
          </a:prstGeom>
          <a:noFill/>
        </p:spPr>
        <p:txBody>
          <a:bodyPr wrap="square">
            <a:spAutoFit/>
          </a:bodyPr>
          <a:lstStyle/>
          <a:p>
            <a:r>
              <a:rPr lang="en-US" sz="2400" b="1" i="1" dirty="0"/>
              <a:t>Avoid catching exceptions inside atomic!</a:t>
            </a:r>
          </a:p>
          <a:p>
            <a:r>
              <a:rPr lang="en-US" dirty="0"/>
              <a:t>When exiting an atomic block, Django looks at whether it’s exited normally or with an exception to determine whether to commit or roll back. If you catch and handle exceptions inside an atomic block, you may hide from Django the fact that a problem has happened. This can result in unexpected behavior.</a:t>
            </a:r>
          </a:p>
        </p:txBody>
      </p:sp>
      <p:sp>
        <p:nvSpPr>
          <p:cNvPr id="7" name="TextBox 6">
            <a:extLst>
              <a:ext uri="{FF2B5EF4-FFF2-40B4-BE49-F238E27FC236}">
                <a16:creationId xmlns:a16="http://schemas.microsoft.com/office/drawing/2014/main" id="{7F7C8BD0-3FD1-612A-C20E-2A652A7A06EA}"/>
              </a:ext>
            </a:extLst>
          </p:cNvPr>
          <p:cNvSpPr txBox="1"/>
          <p:nvPr/>
        </p:nvSpPr>
        <p:spPr>
          <a:xfrm>
            <a:off x="328863" y="1592452"/>
            <a:ext cx="11053011" cy="1754326"/>
          </a:xfrm>
          <a:prstGeom prst="rect">
            <a:avLst/>
          </a:prstGeom>
          <a:noFill/>
        </p:spPr>
        <p:txBody>
          <a:bodyPr wrap="square">
            <a:spAutoFit/>
          </a:bodyPr>
          <a:lstStyle/>
          <a:p>
            <a:r>
              <a:rPr lang="en-US" dirty="0"/>
              <a:t>atomic takes a using argument which should be the name of a database. If this argument isn’t provided, Django uses the "default" database. Under the hood, Django’s transaction management code:</a:t>
            </a:r>
          </a:p>
          <a:p>
            <a:r>
              <a:rPr lang="en-US" dirty="0"/>
              <a:t>• opens a transaction when entering the outermost atomic block;</a:t>
            </a:r>
          </a:p>
          <a:p>
            <a:r>
              <a:rPr lang="en-US" dirty="0"/>
              <a:t>• creates a savepoint when entering an inner atomic block;</a:t>
            </a:r>
          </a:p>
          <a:p>
            <a:r>
              <a:rPr lang="en-US" dirty="0"/>
              <a:t>• releases or rolls back to the savepoint when exiting an inner block;</a:t>
            </a:r>
          </a:p>
          <a:p>
            <a:r>
              <a:rPr lang="en-US" dirty="0"/>
              <a:t>• commits or rolls back the transaction when exiting the outermost block</a:t>
            </a:r>
          </a:p>
        </p:txBody>
      </p:sp>
      <p:sp>
        <p:nvSpPr>
          <p:cNvPr id="9" name="TextBox 8">
            <a:extLst>
              <a:ext uri="{FF2B5EF4-FFF2-40B4-BE49-F238E27FC236}">
                <a16:creationId xmlns:a16="http://schemas.microsoft.com/office/drawing/2014/main" id="{5567E38F-0DD3-169D-1568-97E8E54E7AA7}"/>
              </a:ext>
            </a:extLst>
          </p:cNvPr>
          <p:cNvSpPr txBox="1"/>
          <p:nvPr/>
        </p:nvSpPr>
        <p:spPr>
          <a:xfrm>
            <a:off x="328863" y="3280612"/>
            <a:ext cx="11381874" cy="369332"/>
          </a:xfrm>
          <a:prstGeom prst="rect">
            <a:avLst/>
          </a:prstGeom>
          <a:noFill/>
        </p:spPr>
        <p:txBody>
          <a:bodyPr wrap="square">
            <a:spAutoFit/>
          </a:bodyPr>
          <a:lstStyle/>
          <a:p>
            <a:r>
              <a:rPr lang="en-US" dirty="0"/>
              <a:t>You may use atomic when autocommit is turned off. It will only use savepoints, even for the outermost block.</a:t>
            </a:r>
          </a:p>
        </p:txBody>
      </p:sp>
      <p:sp>
        <p:nvSpPr>
          <p:cNvPr id="11" name="TextBox 10">
            <a:extLst>
              <a:ext uri="{FF2B5EF4-FFF2-40B4-BE49-F238E27FC236}">
                <a16:creationId xmlns:a16="http://schemas.microsoft.com/office/drawing/2014/main" id="{7D033D36-35F4-099B-E28F-55F6602E294C}"/>
              </a:ext>
            </a:extLst>
          </p:cNvPr>
          <p:cNvSpPr txBox="1"/>
          <p:nvPr/>
        </p:nvSpPr>
        <p:spPr>
          <a:xfrm>
            <a:off x="328863" y="3695888"/>
            <a:ext cx="11381874" cy="1569660"/>
          </a:xfrm>
          <a:prstGeom prst="rect">
            <a:avLst/>
          </a:prstGeom>
          <a:noFill/>
        </p:spPr>
        <p:txBody>
          <a:bodyPr wrap="square">
            <a:spAutoFit/>
          </a:bodyPr>
          <a:lstStyle/>
          <a:p>
            <a:r>
              <a:rPr lang="en-US" sz="2400" b="1" i="1" dirty="0"/>
              <a:t>Deactivating transaction management</a:t>
            </a:r>
          </a:p>
          <a:p>
            <a:r>
              <a:rPr lang="en-US" dirty="0"/>
              <a:t>You can totally disable Django’s transaction management for a given database by setting AUTOCOMMIT to False in its configuration. If you do this, Django won’t enable autocommit  and won’t perform any commits. You'll get the regular behavior of the underlying database library. This requires you to commit explicitly every transaction, even those started by Django or by third-party libraries. </a:t>
            </a:r>
          </a:p>
        </p:txBody>
      </p:sp>
    </p:spTree>
    <p:extLst>
      <p:ext uri="{BB962C8B-B14F-4D97-AF65-F5344CB8AC3E}">
        <p14:creationId xmlns:p14="http://schemas.microsoft.com/office/powerpoint/2010/main" val="113665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372D3E-3B76-A72C-5340-1B45EF29919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EC42E0F-0441-486E-82C7-A9D5558B6243}"/>
              </a:ext>
            </a:extLst>
          </p:cNvPr>
          <p:cNvSpPr txBox="1"/>
          <p:nvPr/>
        </p:nvSpPr>
        <p:spPr>
          <a:xfrm>
            <a:off x="304800" y="289679"/>
            <a:ext cx="11277600" cy="2123658"/>
          </a:xfrm>
          <a:prstGeom prst="rect">
            <a:avLst/>
          </a:prstGeom>
          <a:noFill/>
        </p:spPr>
        <p:txBody>
          <a:bodyPr wrap="square">
            <a:spAutoFit/>
          </a:bodyPr>
          <a:lstStyle/>
          <a:p>
            <a:r>
              <a:rPr lang="en-US" sz="2400" b="1" i="1" dirty="0"/>
              <a:t>Performing actions after commit</a:t>
            </a:r>
          </a:p>
          <a:p>
            <a:r>
              <a:rPr lang="en-US" dirty="0"/>
              <a:t>Sometimes you need to perform an action related to the current database transaction, but only if the transaction successfully commits. Examples might include a background task, an email notification, or a cache invalidation.</a:t>
            </a:r>
          </a:p>
          <a:p>
            <a:r>
              <a:rPr lang="en-US" dirty="0" err="1">
                <a:solidFill>
                  <a:schemeClr val="bg1"/>
                </a:solidFill>
                <a:highlight>
                  <a:srgbClr val="000080"/>
                </a:highlight>
              </a:rPr>
              <a:t>on_commit</a:t>
            </a:r>
            <a:r>
              <a:rPr lang="en-US" dirty="0">
                <a:solidFill>
                  <a:schemeClr val="bg1"/>
                </a:solidFill>
                <a:highlight>
                  <a:srgbClr val="000080"/>
                </a:highlight>
              </a:rPr>
              <a:t>() </a:t>
            </a:r>
            <a:r>
              <a:rPr lang="en-US" dirty="0"/>
              <a:t>allows you to register callbacks that will be executed after the open transaction is successfully  committed:</a:t>
            </a:r>
          </a:p>
          <a:p>
            <a:r>
              <a:rPr lang="en-US" dirty="0" err="1">
                <a:solidFill>
                  <a:schemeClr val="bg1"/>
                </a:solidFill>
                <a:highlight>
                  <a:srgbClr val="000080"/>
                </a:highlight>
              </a:rPr>
              <a:t>on_commit</a:t>
            </a:r>
            <a:r>
              <a:rPr lang="en-US" dirty="0">
                <a:solidFill>
                  <a:schemeClr val="bg1"/>
                </a:solidFill>
                <a:highlight>
                  <a:srgbClr val="000080"/>
                </a:highlight>
              </a:rPr>
              <a:t>(</a:t>
            </a:r>
            <a:r>
              <a:rPr lang="en-US" dirty="0" err="1">
                <a:solidFill>
                  <a:schemeClr val="bg1"/>
                </a:solidFill>
                <a:highlight>
                  <a:srgbClr val="000080"/>
                </a:highlight>
              </a:rPr>
              <a:t>func</a:t>
            </a:r>
            <a:r>
              <a:rPr lang="en-US" dirty="0">
                <a:solidFill>
                  <a:schemeClr val="bg1"/>
                </a:solidFill>
                <a:highlight>
                  <a:srgbClr val="000080"/>
                </a:highlight>
              </a:rPr>
              <a:t>, using=None, robust=False)</a:t>
            </a:r>
          </a:p>
          <a:p>
            <a:r>
              <a:rPr lang="en-US" dirty="0"/>
              <a:t>Pass a function, or any callable, to </a:t>
            </a:r>
            <a:r>
              <a:rPr lang="en-US" dirty="0" err="1">
                <a:solidFill>
                  <a:schemeClr val="bg1"/>
                </a:solidFill>
                <a:highlight>
                  <a:srgbClr val="000080"/>
                </a:highlight>
              </a:rPr>
              <a:t>on_commit</a:t>
            </a:r>
            <a:r>
              <a:rPr lang="en-US" dirty="0">
                <a:solidFill>
                  <a:schemeClr val="bg1"/>
                </a:solidFill>
                <a:highlight>
                  <a:srgbClr val="000080"/>
                </a:highlight>
              </a:rPr>
              <a:t>():</a:t>
            </a:r>
          </a:p>
        </p:txBody>
      </p:sp>
      <p:pic>
        <p:nvPicPr>
          <p:cNvPr id="4" name="Picture 3">
            <a:extLst>
              <a:ext uri="{FF2B5EF4-FFF2-40B4-BE49-F238E27FC236}">
                <a16:creationId xmlns:a16="http://schemas.microsoft.com/office/drawing/2014/main" id="{BA6A8308-E99A-9F12-96C3-AD116E20E238}"/>
              </a:ext>
            </a:extLst>
          </p:cNvPr>
          <p:cNvPicPr>
            <a:picLocks noChangeAspect="1"/>
          </p:cNvPicPr>
          <p:nvPr/>
        </p:nvPicPr>
        <p:blipFill>
          <a:blip r:embed="rId2"/>
          <a:stretch>
            <a:fillRect/>
          </a:stretch>
        </p:blipFill>
        <p:spPr>
          <a:xfrm>
            <a:off x="417095" y="2413337"/>
            <a:ext cx="4847531" cy="2319084"/>
          </a:xfrm>
          <a:prstGeom prst="rect">
            <a:avLst/>
          </a:prstGeom>
        </p:spPr>
      </p:pic>
      <p:pic>
        <p:nvPicPr>
          <p:cNvPr id="5" name="Picture 4">
            <a:extLst>
              <a:ext uri="{FF2B5EF4-FFF2-40B4-BE49-F238E27FC236}">
                <a16:creationId xmlns:a16="http://schemas.microsoft.com/office/drawing/2014/main" id="{46034397-4C29-2312-30F8-8E15232199CA}"/>
              </a:ext>
            </a:extLst>
          </p:cNvPr>
          <p:cNvPicPr>
            <a:picLocks noChangeAspect="1"/>
          </p:cNvPicPr>
          <p:nvPr/>
        </p:nvPicPr>
        <p:blipFill>
          <a:blip r:embed="rId3"/>
          <a:stretch>
            <a:fillRect/>
          </a:stretch>
        </p:blipFill>
        <p:spPr>
          <a:xfrm>
            <a:off x="399276" y="4732421"/>
            <a:ext cx="8904112" cy="1835900"/>
          </a:xfrm>
          <a:prstGeom prst="rect">
            <a:avLst/>
          </a:prstGeom>
        </p:spPr>
      </p:pic>
      <p:sp>
        <p:nvSpPr>
          <p:cNvPr id="7" name="TextBox 6">
            <a:extLst>
              <a:ext uri="{FF2B5EF4-FFF2-40B4-BE49-F238E27FC236}">
                <a16:creationId xmlns:a16="http://schemas.microsoft.com/office/drawing/2014/main" id="{1032F7C3-DE68-1B78-561E-30C869A94271}"/>
              </a:ext>
            </a:extLst>
          </p:cNvPr>
          <p:cNvSpPr txBox="1"/>
          <p:nvPr/>
        </p:nvSpPr>
        <p:spPr>
          <a:xfrm>
            <a:off x="5504219" y="1859341"/>
            <a:ext cx="6096000" cy="2585323"/>
          </a:xfrm>
          <a:prstGeom prst="rect">
            <a:avLst/>
          </a:prstGeom>
          <a:noFill/>
        </p:spPr>
        <p:txBody>
          <a:bodyPr wrap="square">
            <a:spAutoFit/>
          </a:bodyPr>
          <a:lstStyle/>
          <a:p>
            <a:r>
              <a:rPr lang="en-US" dirty="0">
                <a:latin typeface="Vrinda" panose="020B0502040204020203" pitchFamily="34" charset="0"/>
                <a:cs typeface="Vrinda" panose="020B0502040204020203" pitchFamily="34" charset="0"/>
              </a:rPr>
              <a:t>If you call </a:t>
            </a:r>
            <a:r>
              <a:rPr lang="en-US" b="1" dirty="0" err="1">
                <a:solidFill>
                  <a:schemeClr val="bg1"/>
                </a:solidFill>
                <a:highlight>
                  <a:srgbClr val="000080"/>
                </a:highlight>
                <a:latin typeface="Vrinda" panose="020B0502040204020203" pitchFamily="34" charset="0"/>
                <a:cs typeface="Vrinda" panose="020B0502040204020203" pitchFamily="34" charset="0"/>
              </a:rPr>
              <a:t>on_commit</a:t>
            </a:r>
            <a:r>
              <a:rPr lang="en-US" b="1" dirty="0">
                <a:solidFill>
                  <a:schemeClr val="bg1"/>
                </a:solidFill>
                <a:highlight>
                  <a:srgbClr val="000080"/>
                </a:highlight>
                <a:latin typeface="Vrinda" panose="020B0502040204020203" pitchFamily="34" charset="0"/>
                <a:cs typeface="Vrinda" panose="020B0502040204020203" pitchFamily="34" charset="0"/>
              </a:rPr>
              <a:t>() </a:t>
            </a:r>
            <a:r>
              <a:rPr lang="en-US" dirty="0">
                <a:latin typeface="Vrinda" panose="020B0502040204020203" pitchFamily="34" charset="0"/>
                <a:cs typeface="Vrinda" panose="020B0502040204020203" pitchFamily="34" charset="0"/>
              </a:rPr>
              <a:t>while there isn’t an open transaction, the callback will be executed immediately. It’s sometimes useful to register callbacks that can fail. Passing robust=True allows the next callbacks to be executed even if the current one throws an exception. All errors derived from Python’s Exception class are caught and logged to the </a:t>
            </a:r>
            <a:r>
              <a:rPr lang="en-US" b="1" dirty="0" err="1">
                <a:solidFill>
                  <a:schemeClr val="bg1"/>
                </a:solidFill>
                <a:highlight>
                  <a:srgbClr val="000080"/>
                </a:highlight>
                <a:latin typeface="Vrinda" panose="020B0502040204020203" pitchFamily="34" charset="0"/>
                <a:cs typeface="Vrinda" panose="020B0502040204020203" pitchFamily="34" charset="0"/>
              </a:rPr>
              <a:t>django.db.backends.base</a:t>
            </a:r>
            <a:r>
              <a:rPr lang="en-US" b="1" dirty="0">
                <a:solidFill>
                  <a:schemeClr val="bg1"/>
                </a:solidFill>
                <a:highlight>
                  <a:srgbClr val="000080"/>
                </a:highlight>
                <a:latin typeface="Vrinda" panose="020B0502040204020203" pitchFamily="34" charset="0"/>
                <a:cs typeface="Vrinda" panose="020B0502040204020203" pitchFamily="34" charset="0"/>
              </a:rPr>
              <a:t> </a:t>
            </a:r>
            <a:r>
              <a:rPr lang="en-US" dirty="0">
                <a:latin typeface="Vrinda" panose="020B0502040204020203" pitchFamily="34" charset="0"/>
                <a:cs typeface="Vrinda" panose="020B0502040204020203" pitchFamily="34" charset="0"/>
              </a:rPr>
              <a:t>logger. You can use </a:t>
            </a:r>
            <a:r>
              <a:rPr lang="en-US" b="1" dirty="0" err="1">
                <a:solidFill>
                  <a:schemeClr val="bg1"/>
                </a:solidFill>
                <a:highlight>
                  <a:srgbClr val="000080"/>
                </a:highlight>
                <a:latin typeface="Vrinda" panose="020B0502040204020203" pitchFamily="34" charset="0"/>
                <a:cs typeface="Vrinda" panose="020B0502040204020203" pitchFamily="34" charset="0"/>
              </a:rPr>
              <a:t>TestCase.captureOnCommitCallbacks</a:t>
            </a:r>
            <a:r>
              <a:rPr lang="en-US" b="1" dirty="0">
                <a:solidFill>
                  <a:schemeClr val="bg1"/>
                </a:solidFill>
                <a:highlight>
                  <a:srgbClr val="000080"/>
                </a:highlight>
                <a:latin typeface="Vrinda" panose="020B0502040204020203" pitchFamily="34" charset="0"/>
                <a:cs typeface="Vrinda" panose="020B0502040204020203" pitchFamily="34" charset="0"/>
              </a:rPr>
              <a:t>() </a:t>
            </a:r>
            <a:r>
              <a:rPr lang="en-US" dirty="0">
                <a:latin typeface="Vrinda" panose="020B0502040204020203" pitchFamily="34" charset="0"/>
                <a:cs typeface="Vrinda" panose="020B0502040204020203" pitchFamily="34" charset="0"/>
              </a:rPr>
              <a:t>to test callbacks registered with </a:t>
            </a:r>
            <a:r>
              <a:rPr lang="en-US" b="1" dirty="0" err="1">
                <a:solidFill>
                  <a:schemeClr val="bg1"/>
                </a:solidFill>
                <a:highlight>
                  <a:srgbClr val="000080"/>
                </a:highlight>
                <a:latin typeface="Vrinda" panose="020B0502040204020203" pitchFamily="34" charset="0"/>
                <a:cs typeface="Vrinda" panose="020B0502040204020203" pitchFamily="34" charset="0"/>
              </a:rPr>
              <a:t>on_commit</a:t>
            </a:r>
            <a:r>
              <a:rPr lang="en-US" b="1" dirty="0">
                <a:solidFill>
                  <a:schemeClr val="bg1"/>
                </a:solidFill>
                <a:highlight>
                  <a:srgbClr val="000080"/>
                </a:highlight>
                <a:latin typeface="Vrinda" panose="020B0502040204020203" pitchFamily="34" charset="0"/>
                <a:cs typeface="Vrinda" panose="020B0502040204020203" pitchFamily="34" charset="0"/>
              </a:rPr>
              <a:t>().</a:t>
            </a:r>
          </a:p>
        </p:txBody>
      </p:sp>
    </p:spTree>
    <p:extLst>
      <p:ext uri="{BB962C8B-B14F-4D97-AF65-F5344CB8AC3E}">
        <p14:creationId xmlns:p14="http://schemas.microsoft.com/office/powerpoint/2010/main" val="949385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829E6-6567-B143-AD33-4AE55683A1B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F350103-E7AD-B9C9-0714-7861A85D70C0}"/>
              </a:ext>
            </a:extLst>
          </p:cNvPr>
          <p:cNvSpPr txBox="1"/>
          <p:nvPr/>
        </p:nvSpPr>
        <p:spPr>
          <a:xfrm>
            <a:off x="336883" y="315833"/>
            <a:ext cx="11550317" cy="1292662"/>
          </a:xfrm>
          <a:prstGeom prst="rect">
            <a:avLst/>
          </a:prstGeom>
          <a:noFill/>
        </p:spPr>
        <p:txBody>
          <a:bodyPr wrap="square">
            <a:spAutoFit/>
          </a:bodyPr>
          <a:lstStyle/>
          <a:p>
            <a:r>
              <a:rPr lang="en-US" sz="2400" b="1" i="1" dirty="0"/>
              <a:t>Savepoints</a:t>
            </a:r>
            <a:endParaRPr lang="en-US" b="1" i="1" dirty="0"/>
          </a:p>
          <a:p>
            <a:r>
              <a:rPr lang="en-US" dirty="0"/>
              <a:t>Savepoints (i.e. nested </a:t>
            </a:r>
            <a:r>
              <a:rPr lang="en-US" b="1" dirty="0">
                <a:solidFill>
                  <a:schemeClr val="bg1"/>
                </a:solidFill>
                <a:highlight>
                  <a:srgbClr val="000080"/>
                </a:highlight>
              </a:rPr>
              <a:t>atomic() </a:t>
            </a:r>
            <a:r>
              <a:rPr lang="en-US" dirty="0"/>
              <a:t>blocks) are handled correctly. That is, an </a:t>
            </a:r>
            <a:r>
              <a:rPr lang="en-US" b="1" dirty="0" err="1">
                <a:solidFill>
                  <a:schemeClr val="bg1"/>
                </a:solidFill>
                <a:highlight>
                  <a:srgbClr val="000080"/>
                </a:highlight>
              </a:rPr>
              <a:t>on_commit</a:t>
            </a:r>
            <a:r>
              <a:rPr lang="en-US" b="1" dirty="0">
                <a:solidFill>
                  <a:schemeClr val="bg1"/>
                </a:solidFill>
                <a:highlight>
                  <a:srgbClr val="000080"/>
                </a:highlight>
              </a:rPr>
              <a:t>() </a:t>
            </a:r>
            <a:r>
              <a:rPr lang="en-US" dirty="0"/>
              <a:t>callable registered after a savepoint (in a nested </a:t>
            </a:r>
            <a:r>
              <a:rPr lang="en-US" b="1" dirty="0">
                <a:solidFill>
                  <a:schemeClr val="bg1"/>
                </a:solidFill>
                <a:highlight>
                  <a:srgbClr val="000080"/>
                </a:highlight>
              </a:rPr>
              <a:t>atomic() </a:t>
            </a:r>
            <a:r>
              <a:rPr lang="en-US" dirty="0"/>
              <a:t>block) will be called after the outer transaction is committed, but not if a rollback to that savepoint or any previous savepoint occurred during the transaction:</a:t>
            </a:r>
          </a:p>
        </p:txBody>
      </p:sp>
      <p:pic>
        <p:nvPicPr>
          <p:cNvPr id="4" name="Picture 3">
            <a:extLst>
              <a:ext uri="{FF2B5EF4-FFF2-40B4-BE49-F238E27FC236}">
                <a16:creationId xmlns:a16="http://schemas.microsoft.com/office/drawing/2014/main" id="{DF9D2A3E-4F43-8AF0-FF42-EC2055436CFA}"/>
              </a:ext>
            </a:extLst>
          </p:cNvPr>
          <p:cNvPicPr>
            <a:picLocks noChangeAspect="1"/>
          </p:cNvPicPr>
          <p:nvPr/>
        </p:nvPicPr>
        <p:blipFill>
          <a:blip r:embed="rId2"/>
          <a:stretch>
            <a:fillRect/>
          </a:stretch>
        </p:blipFill>
        <p:spPr>
          <a:xfrm>
            <a:off x="493374" y="1608495"/>
            <a:ext cx="7848521" cy="1782629"/>
          </a:xfrm>
          <a:prstGeom prst="rect">
            <a:avLst/>
          </a:prstGeom>
        </p:spPr>
      </p:pic>
      <p:sp>
        <p:nvSpPr>
          <p:cNvPr id="6" name="TextBox 5">
            <a:extLst>
              <a:ext uri="{FF2B5EF4-FFF2-40B4-BE49-F238E27FC236}">
                <a16:creationId xmlns:a16="http://schemas.microsoft.com/office/drawing/2014/main" id="{F55CC9BC-C076-2FCE-ADB2-886AECA4E816}"/>
              </a:ext>
            </a:extLst>
          </p:cNvPr>
          <p:cNvSpPr txBox="1"/>
          <p:nvPr/>
        </p:nvSpPr>
        <p:spPr>
          <a:xfrm>
            <a:off x="477332" y="3402709"/>
            <a:ext cx="11393826" cy="646331"/>
          </a:xfrm>
          <a:prstGeom prst="rect">
            <a:avLst/>
          </a:prstGeom>
          <a:noFill/>
        </p:spPr>
        <p:txBody>
          <a:bodyPr wrap="square">
            <a:spAutoFit/>
          </a:bodyPr>
          <a:lstStyle/>
          <a:p>
            <a:r>
              <a:rPr lang="en-US" dirty="0"/>
              <a:t>On the other hand, when a savepoint is rolled back (due to an exception being raised), the inner callable will</a:t>
            </a:r>
          </a:p>
          <a:p>
            <a:r>
              <a:rPr lang="en-US" dirty="0"/>
              <a:t>not be called:</a:t>
            </a:r>
          </a:p>
        </p:txBody>
      </p:sp>
      <p:pic>
        <p:nvPicPr>
          <p:cNvPr id="7" name="Picture 6">
            <a:extLst>
              <a:ext uri="{FF2B5EF4-FFF2-40B4-BE49-F238E27FC236}">
                <a16:creationId xmlns:a16="http://schemas.microsoft.com/office/drawing/2014/main" id="{C431DC8D-A230-8675-2436-79937168DE01}"/>
              </a:ext>
            </a:extLst>
          </p:cNvPr>
          <p:cNvPicPr>
            <a:picLocks noChangeAspect="1"/>
          </p:cNvPicPr>
          <p:nvPr/>
        </p:nvPicPr>
        <p:blipFill>
          <a:blip r:embed="rId3"/>
          <a:stretch>
            <a:fillRect/>
          </a:stretch>
        </p:blipFill>
        <p:spPr>
          <a:xfrm>
            <a:off x="493374" y="4001342"/>
            <a:ext cx="7495594" cy="2585095"/>
          </a:xfrm>
          <a:prstGeom prst="rect">
            <a:avLst/>
          </a:prstGeom>
        </p:spPr>
      </p:pic>
    </p:spTree>
    <p:extLst>
      <p:ext uri="{BB962C8B-B14F-4D97-AF65-F5344CB8AC3E}">
        <p14:creationId xmlns:p14="http://schemas.microsoft.com/office/powerpoint/2010/main" val="1946646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A7F851-1C0D-38A2-F9C7-750BAB1C123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8900F64-D815-0129-617A-69C269C4925E}"/>
              </a:ext>
            </a:extLst>
          </p:cNvPr>
          <p:cNvSpPr txBox="1"/>
          <p:nvPr/>
        </p:nvSpPr>
        <p:spPr>
          <a:xfrm>
            <a:off x="304800" y="135042"/>
            <a:ext cx="11245516" cy="3631763"/>
          </a:xfrm>
          <a:prstGeom prst="rect">
            <a:avLst/>
          </a:prstGeom>
          <a:noFill/>
        </p:spPr>
        <p:txBody>
          <a:bodyPr wrap="square">
            <a:spAutoFit/>
          </a:bodyPr>
          <a:lstStyle/>
          <a:p>
            <a:r>
              <a:rPr lang="en-US" sz="2800" b="1" i="1" dirty="0"/>
              <a:t>Timing of execution</a:t>
            </a:r>
          </a:p>
          <a:p>
            <a:r>
              <a:rPr lang="en-US" dirty="0"/>
              <a:t>Your callbacks are executed after a successful commit, so a failure in a callback will not cause the transaction to roll back. They are executed conditionally upon the success of the transaction, but they are not part of the transaction. For the intended use cases (mail notifications, background tasks, etc.), this should be fine. If it’s not (if your follow-up action is so critical that its failure should mean the failure of the transaction itself), then you don’t want to use the </a:t>
            </a:r>
            <a:r>
              <a:rPr lang="en-US" sz="2000" dirty="0" err="1">
                <a:solidFill>
                  <a:schemeClr val="bg1"/>
                </a:solidFill>
                <a:highlight>
                  <a:srgbClr val="000080"/>
                </a:highlight>
              </a:rPr>
              <a:t>on_commit</a:t>
            </a:r>
            <a:r>
              <a:rPr lang="en-US" sz="2000" dirty="0">
                <a:solidFill>
                  <a:schemeClr val="bg1"/>
                </a:solidFill>
                <a:highlight>
                  <a:srgbClr val="000080"/>
                </a:highlight>
              </a:rPr>
              <a:t>() </a:t>
            </a:r>
            <a:r>
              <a:rPr lang="en-US" dirty="0"/>
              <a:t>hook. Instead, you may want two-phase commit such as the </a:t>
            </a:r>
            <a:r>
              <a:rPr lang="en-US" sz="2000" dirty="0" err="1">
                <a:solidFill>
                  <a:schemeClr val="bg1"/>
                </a:solidFill>
                <a:highlight>
                  <a:srgbClr val="000080"/>
                </a:highlight>
              </a:rPr>
              <a:t>psycopg</a:t>
            </a:r>
            <a:r>
              <a:rPr lang="en-US" dirty="0"/>
              <a:t> Two-Phase Commit protocol support and the optional Two-Phase Commit Extensions in the Python DB-API specification. Callbacks are not run until autocommit is restored on the connection following the commit (because otherwise any queries done in a callback would open an implicit transaction, preventing the connection from going back into autocommit mode). When in autocommit mode and outside of an atomic() block, the function will run immediately, not on commit. On-commit functions only work with autocommit mode and the atomic() (or ATOMIC_REQUESTS) transaction API. Calling </a:t>
            </a:r>
            <a:r>
              <a:rPr lang="en-US" sz="2000" dirty="0" err="1">
                <a:solidFill>
                  <a:schemeClr val="bg1"/>
                </a:solidFill>
                <a:highlight>
                  <a:srgbClr val="000080"/>
                </a:highlight>
              </a:rPr>
              <a:t>on_commit</a:t>
            </a:r>
            <a:r>
              <a:rPr lang="en-US" sz="2000" dirty="0">
                <a:solidFill>
                  <a:schemeClr val="bg1"/>
                </a:solidFill>
                <a:highlight>
                  <a:srgbClr val="000080"/>
                </a:highlight>
              </a:rPr>
              <a:t>() </a:t>
            </a:r>
            <a:r>
              <a:rPr lang="en-US" dirty="0"/>
              <a:t>when autocommit is disabled and you are not within an atomic block will result in an error.</a:t>
            </a:r>
          </a:p>
        </p:txBody>
      </p:sp>
      <p:sp>
        <p:nvSpPr>
          <p:cNvPr id="5" name="TextBox 4">
            <a:extLst>
              <a:ext uri="{FF2B5EF4-FFF2-40B4-BE49-F238E27FC236}">
                <a16:creationId xmlns:a16="http://schemas.microsoft.com/office/drawing/2014/main" id="{354B148C-E06A-28F0-6DFE-89FAC0F59894}"/>
              </a:ext>
            </a:extLst>
          </p:cNvPr>
          <p:cNvSpPr txBox="1"/>
          <p:nvPr/>
        </p:nvSpPr>
        <p:spPr>
          <a:xfrm>
            <a:off x="304800" y="3766805"/>
            <a:ext cx="11582400" cy="2585323"/>
          </a:xfrm>
          <a:prstGeom prst="rect">
            <a:avLst/>
          </a:prstGeom>
          <a:noFill/>
        </p:spPr>
        <p:txBody>
          <a:bodyPr wrap="square">
            <a:spAutoFit/>
          </a:bodyPr>
          <a:lstStyle/>
          <a:p>
            <a:r>
              <a:rPr lang="en-US" sz="2400" b="1" dirty="0"/>
              <a:t>Use in tests</a:t>
            </a:r>
          </a:p>
          <a:p>
            <a:r>
              <a:rPr lang="en-US" dirty="0"/>
              <a:t>Django’s TestCase class wraps each test in a transaction and rolls back that transaction after each test, in order to provide test isolation. This means that no transaction is ever actually committed, thus your </a:t>
            </a:r>
            <a:r>
              <a:rPr lang="en-US" sz="2000" b="1" dirty="0" err="1">
                <a:solidFill>
                  <a:schemeClr val="bg1"/>
                </a:solidFill>
                <a:highlight>
                  <a:srgbClr val="000080"/>
                </a:highlight>
              </a:rPr>
              <a:t>on_commit</a:t>
            </a:r>
            <a:r>
              <a:rPr lang="en-US" sz="2000" b="1" dirty="0">
                <a:solidFill>
                  <a:schemeClr val="bg1"/>
                </a:solidFill>
                <a:highlight>
                  <a:srgbClr val="000080"/>
                </a:highlight>
              </a:rPr>
              <a:t>() </a:t>
            </a:r>
            <a:r>
              <a:rPr lang="en-US" dirty="0"/>
              <a:t>callbacks will never be run. You can overcome this limitation by using </a:t>
            </a:r>
            <a:r>
              <a:rPr lang="en-US" sz="2000" b="1" dirty="0" err="1">
                <a:solidFill>
                  <a:schemeClr val="bg1"/>
                </a:solidFill>
                <a:highlight>
                  <a:srgbClr val="000080"/>
                </a:highlight>
              </a:rPr>
              <a:t>TestCase.captureOnCommitCallbacks</a:t>
            </a:r>
            <a:r>
              <a:rPr lang="en-US" sz="2000" b="1" dirty="0">
                <a:solidFill>
                  <a:schemeClr val="bg1"/>
                </a:solidFill>
                <a:highlight>
                  <a:srgbClr val="000080"/>
                </a:highlight>
              </a:rPr>
              <a:t>(). </a:t>
            </a:r>
            <a:r>
              <a:rPr lang="en-US" dirty="0"/>
              <a:t>This captures your</a:t>
            </a:r>
          </a:p>
          <a:p>
            <a:r>
              <a:rPr lang="en-US" sz="2000" b="1" dirty="0" err="1">
                <a:solidFill>
                  <a:schemeClr val="bg1"/>
                </a:solidFill>
                <a:highlight>
                  <a:srgbClr val="000080"/>
                </a:highlight>
              </a:rPr>
              <a:t>on_commit</a:t>
            </a:r>
            <a:r>
              <a:rPr lang="en-US" sz="2000" b="1" dirty="0">
                <a:solidFill>
                  <a:schemeClr val="bg1"/>
                </a:solidFill>
                <a:highlight>
                  <a:srgbClr val="000080"/>
                </a:highlight>
              </a:rPr>
              <a:t>() </a:t>
            </a:r>
            <a:r>
              <a:rPr lang="en-US" dirty="0"/>
              <a:t>callbacks in a list, allowing you to make assertions on them, or emulate the transaction committing by calling them. Another way to overcome the limitation is to use </a:t>
            </a:r>
            <a:r>
              <a:rPr lang="en-US" sz="2000" b="1" dirty="0" err="1">
                <a:solidFill>
                  <a:schemeClr val="bg1"/>
                </a:solidFill>
                <a:highlight>
                  <a:srgbClr val="000080"/>
                </a:highlight>
              </a:rPr>
              <a:t>TransactionTestCase</a:t>
            </a:r>
            <a:r>
              <a:rPr lang="en-US" dirty="0"/>
              <a:t> instead of TestCase. This will mean your transactions are committed, and the callbacks will run. However </a:t>
            </a:r>
            <a:r>
              <a:rPr lang="en-US" sz="2000" b="1" dirty="0" err="1">
                <a:solidFill>
                  <a:schemeClr val="bg1"/>
                </a:solidFill>
                <a:highlight>
                  <a:srgbClr val="000080"/>
                </a:highlight>
              </a:rPr>
              <a:t>TransactionTestCase</a:t>
            </a:r>
            <a:r>
              <a:rPr lang="en-US" dirty="0"/>
              <a:t> flushes the database between tests, which is significantly slower than </a:t>
            </a:r>
            <a:r>
              <a:rPr lang="en-US" sz="2000" b="1" dirty="0" err="1">
                <a:solidFill>
                  <a:schemeClr val="bg1"/>
                </a:solidFill>
                <a:highlight>
                  <a:srgbClr val="000080"/>
                </a:highlight>
              </a:rPr>
              <a:t>TestCase's</a:t>
            </a:r>
            <a:r>
              <a:rPr lang="en-US" dirty="0"/>
              <a:t> isolation.</a:t>
            </a:r>
          </a:p>
        </p:txBody>
      </p:sp>
    </p:spTree>
    <p:extLst>
      <p:ext uri="{BB962C8B-B14F-4D97-AF65-F5344CB8AC3E}">
        <p14:creationId xmlns:p14="http://schemas.microsoft.com/office/powerpoint/2010/main" val="1974835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8E407-5473-6537-71E6-F7E49F8E9B4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280A9BD-BFFB-D08E-850E-2DE74EECADBC}"/>
              </a:ext>
            </a:extLst>
          </p:cNvPr>
          <p:cNvSpPr txBox="1"/>
          <p:nvPr/>
        </p:nvSpPr>
        <p:spPr>
          <a:xfrm>
            <a:off x="368969" y="339856"/>
            <a:ext cx="6224336" cy="6093976"/>
          </a:xfrm>
          <a:prstGeom prst="rect">
            <a:avLst/>
          </a:prstGeom>
          <a:noFill/>
        </p:spPr>
        <p:txBody>
          <a:bodyPr wrap="square">
            <a:spAutoFit/>
          </a:bodyPr>
          <a:lstStyle/>
          <a:p>
            <a:r>
              <a:rPr lang="en-US" sz="2400" b="1" i="1" dirty="0"/>
              <a:t>Autocommit</a:t>
            </a:r>
          </a:p>
          <a:p>
            <a:r>
              <a:rPr lang="en-US" dirty="0">
                <a:latin typeface="Vrinda" panose="020B0502040204020203" pitchFamily="34" charset="0"/>
                <a:cs typeface="Vrinda" panose="020B0502040204020203" pitchFamily="34" charset="0"/>
              </a:rPr>
              <a:t>Django provides an API in the </a:t>
            </a:r>
            <a:r>
              <a:rPr lang="en-US" dirty="0" err="1">
                <a:latin typeface="Vrinda" panose="020B0502040204020203" pitchFamily="34" charset="0"/>
                <a:cs typeface="Vrinda" panose="020B0502040204020203" pitchFamily="34" charset="0"/>
              </a:rPr>
              <a:t>django.db.transaction</a:t>
            </a:r>
            <a:r>
              <a:rPr lang="en-US" dirty="0">
                <a:latin typeface="Vrinda" panose="020B0502040204020203" pitchFamily="34" charset="0"/>
                <a:cs typeface="Vrinda" panose="020B0502040204020203" pitchFamily="34" charset="0"/>
              </a:rPr>
              <a:t> module to manage the autocommit state of each database connection.</a:t>
            </a:r>
            <a:endParaRPr lang="en-US" sz="2000" dirty="0">
              <a:latin typeface="Courier New" panose="02070309020205020404" pitchFamily="49" charset="0"/>
              <a:cs typeface="Courier New" panose="02070309020205020404" pitchFamily="49" charset="0"/>
            </a:endParaRPr>
          </a:p>
          <a:p>
            <a:r>
              <a:rPr lang="en-US" sz="2000" dirty="0" err="1">
                <a:latin typeface="Courier New" panose="02070309020205020404" pitchFamily="49" charset="0"/>
                <a:cs typeface="Courier New" panose="02070309020205020404" pitchFamily="49" charset="0"/>
              </a:rPr>
              <a:t>get_autocommit</a:t>
            </a:r>
            <a:r>
              <a:rPr lang="en-US" sz="2000" dirty="0">
                <a:latin typeface="Courier New" panose="02070309020205020404" pitchFamily="49" charset="0"/>
                <a:cs typeface="Courier New" panose="02070309020205020404" pitchFamily="49" charset="0"/>
              </a:rPr>
              <a:t>(using=None)</a:t>
            </a:r>
          </a:p>
          <a:p>
            <a:r>
              <a:rPr lang="en-US" sz="2000" dirty="0" err="1">
                <a:latin typeface="Courier New" panose="02070309020205020404" pitchFamily="49" charset="0"/>
                <a:cs typeface="Courier New" panose="02070309020205020404" pitchFamily="49" charset="0"/>
              </a:rPr>
              <a:t>set_autocommit</a:t>
            </a:r>
            <a:r>
              <a:rPr lang="en-US" sz="2000" dirty="0">
                <a:latin typeface="Courier New" panose="02070309020205020404" pitchFamily="49" charset="0"/>
                <a:cs typeface="Courier New" panose="02070309020205020404" pitchFamily="49" charset="0"/>
              </a:rPr>
              <a:t>(autocommit, using=None)</a:t>
            </a:r>
          </a:p>
          <a:p>
            <a:endParaRPr lang="en-US" sz="2000" dirty="0">
              <a:latin typeface="Courier New" panose="02070309020205020404" pitchFamily="49" charset="0"/>
              <a:cs typeface="Courier New" panose="02070309020205020404" pitchFamily="49" charset="0"/>
            </a:endParaRPr>
          </a:p>
          <a:p>
            <a:r>
              <a:rPr lang="en-US" dirty="0">
                <a:latin typeface="Vrinda" panose="020B0502040204020203" pitchFamily="34" charset="0"/>
                <a:cs typeface="Vrinda" panose="020B0502040204020203" pitchFamily="34" charset="0"/>
              </a:rPr>
              <a:t>These functions take a using argument which should be the name of a database. If it isn’t provided, Django uses the "default" database. Autocommit is initially turned on. If you turn it off, it’s your responsibility to restore it. Once you turn autocommit off, you get the default behavior of your database adapter, and Django won’t help you. Although that behavior is specified in PEP 249, implementations of adapters aren’t always consistent with one another. Review the documentation of the adapter you’re using carefully. You must ensure that no transaction is active, usually by issuing a commit() or a rollback(), before turning autocommit back on. Django will refuse to turn autocommit off when an atomic() block is active, because that would break atomicity</a:t>
            </a:r>
          </a:p>
        </p:txBody>
      </p:sp>
      <p:sp>
        <p:nvSpPr>
          <p:cNvPr id="5" name="TextBox 4">
            <a:extLst>
              <a:ext uri="{FF2B5EF4-FFF2-40B4-BE49-F238E27FC236}">
                <a16:creationId xmlns:a16="http://schemas.microsoft.com/office/drawing/2014/main" id="{E84CE1E9-429D-A102-0BF0-DFDD01D23B99}"/>
              </a:ext>
            </a:extLst>
          </p:cNvPr>
          <p:cNvSpPr txBox="1"/>
          <p:nvPr/>
        </p:nvSpPr>
        <p:spPr>
          <a:xfrm>
            <a:off x="6593305" y="339856"/>
            <a:ext cx="5390148" cy="3077766"/>
          </a:xfrm>
          <a:prstGeom prst="rect">
            <a:avLst/>
          </a:prstGeom>
          <a:noFill/>
        </p:spPr>
        <p:txBody>
          <a:bodyPr wrap="square">
            <a:spAutoFit/>
          </a:bodyPr>
          <a:lstStyle/>
          <a:p>
            <a:r>
              <a:rPr lang="en-US" sz="2800" b="1" i="1" dirty="0">
                <a:latin typeface="Vrinda" panose="020B0502040204020203" pitchFamily="34" charset="0"/>
                <a:ea typeface="Verdana" panose="020B0604030504040204" pitchFamily="34" charset="0"/>
                <a:cs typeface="Vrinda" panose="020B0502040204020203" pitchFamily="34" charset="0"/>
              </a:rPr>
              <a:t>Transactions</a:t>
            </a:r>
            <a:endParaRPr lang="en-US" b="1" i="1" dirty="0">
              <a:latin typeface="Vrinda" panose="020B0502040204020203" pitchFamily="34" charset="0"/>
              <a:ea typeface="Verdana" panose="020B0604030504040204" pitchFamily="34" charset="0"/>
              <a:cs typeface="Vrinda" panose="020B0502040204020203" pitchFamily="34" charset="0"/>
            </a:endParaRPr>
          </a:p>
          <a:p>
            <a:r>
              <a:rPr lang="en-US" sz="1600" dirty="0">
                <a:latin typeface="Vrinda" panose="020B0502040204020203" pitchFamily="34" charset="0"/>
                <a:ea typeface="Verdana" panose="020B0604030504040204" pitchFamily="34" charset="0"/>
                <a:cs typeface="Vrinda" panose="020B0502040204020203" pitchFamily="34" charset="0"/>
              </a:rPr>
              <a:t>A transaction is an atomic set of database queries. Even if your program crashes, the database guarantees that either all the changes will be applied, or none of them. Django doesn’t provide an API to start a transaction. The expected way to start a transaction is to disable autocommit with </a:t>
            </a:r>
            <a:r>
              <a:rPr lang="en-US" b="1" dirty="0" err="1">
                <a:solidFill>
                  <a:schemeClr val="bg1"/>
                </a:solidFill>
                <a:highlight>
                  <a:srgbClr val="000080"/>
                </a:highlight>
                <a:latin typeface="Vrinda" panose="020B0502040204020203" pitchFamily="34" charset="0"/>
                <a:ea typeface="Verdana" panose="020B0604030504040204" pitchFamily="34" charset="0"/>
                <a:cs typeface="Vrinda" panose="020B0502040204020203" pitchFamily="34" charset="0"/>
              </a:rPr>
              <a:t>set_autocommit</a:t>
            </a:r>
            <a:r>
              <a:rPr lang="en-US" b="1" dirty="0">
                <a:solidFill>
                  <a:schemeClr val="bg1"/>
                </a:solidFill>
                <a:highlight>
                  <a:srgbClr val="000080"/>
                </a:highlight>
                <a:latin typeface="Vrinda" panose="020B0502040204020203" pitchFamily="34" charset="0"/>
                <a:ea typeface="Verdana" panose="020B0604030504040204" pitchFamily="34" charset="0"/>
                <a:cs typeface="Vrinda" panose="020B0502040204020203" pitchFamily="34" charset="0"/>
              </a:rPr>
              <a:t>(). </a:t>
            </a:r>
            <a:r>
              <a:rPr lang="en-US" sz="1600" dirty="0">
                <a:latin typeface="Vrinda" panose="020B0502040204020203" pitchFamily="34" charset="0"/>
                <a:ea typeface="Verdana" panose="020B0604030504040204" pitchFamily="34" charset="0"/>
                <a:cs typeface="Vrinda" panose="020B0502040204020203" pitchFamily="34" charset="0"/>
              </a:rPr>
              <a:t>Once you’re in a transaction, you can choose either to apply the changes you’ve performed until this point</a:t>
            </a:r>
          </a:p>
          <a:p>
            <a:r>
              <a:rPr lang="en-US" sz="1600" dirty="0">
                <a:latin typeface="Vrinda" panose="020B0502040204020203" pitchFamily="34" charset="0"/>
                <a:ea typeface="Verdana" panose="020B0604030504040204" pitchFamily="34" charset="0"/>
                <a:cs typeface="Vrinda" panose="020B0502040204020203" pitchFamily="34" charset="0"/>
              </a:rPr>
              <a:t>with </a:t>
            </a:r>
            <a:r>
              <a:rPr lang="en-US" dirty="0">
                <a:solidFill>
                  <a:schemeClr val="bg1"/>
                </a:solidFill>
                <a:highlight>
                  <a:srgbClr val="000080"/>
                </a:highlight>
                <a:latin typeface="Vrinda" panose="020B0502040204020203" pitchFamily="34" charset="0"/>
                <a:ea typeface="Verdana" panose="020B0604030504040204" pitchFamily="34" charset="0"/>
                <a:cs typeface="Vrinda" panose="020B0502040204020203" pitchFamily="34" charset="0"/>
              </a:rPr>
              <a:t>commit(), </a:t>
            </a:r>
            <a:r>
              <a:rPr lang="en-US" sz="1600" dirty="0">
                <a:latin typeface="Vrinda" panose="020B0502040204020203" pitchFamily="34" charset="0"/>
                <a:ea typeface="Verdana" panose="020B0604030504040204" pitchFamily="34" charset="0"/>
                <a:cs typeface="Vrinda" panose="020B0502040204020203" pitchFamily="34" charset="0"/>
              </a:rPr>
              <a:t>or to cancel them with </a:t>
            </a:r>
            <a:r>
              <a:rPr lang="en-US" dirty="0">
                <a:solidFill>
                  <a:schemeClr val="bg1"/>
                </a:solidFill>
                <a:highlight>
                  <a:srgbClr val="000080"/>
                </a:highlight>
                <a:latin typeface="Vrinda" panose="020B0502040204020203" pitchFamily="34" charset="0"/>
                <a:ea typeface="Verdana" panose="020B0604030504040204" pitchFamily="34" charset="0"/>
                <a:cs typeface="Vrinda" panose="020B0502040204020203" pitchFamily="34" charset="0"/>
              </a:rPr>
              <a:t>rollback(). </a:t>
            </a:r>
            <a:r>
              <a:rPr lang="en-US" sz="1600" dirty="0">
                <a:latin typeface="Vrinda" panose="020B0502040204020203" pitchFamily="34" charset="0"/>
                <a:ea typeface="Verdana" panose="020B0604030504040204" pitchFamily="34" charset="0"/>
                <a:cs typeface="Vrinda" panose="020B0502040204020203" pitchFamily="34" charset="0"/>
              </a:rPr>
              <a:t>These functions are defined in </a:t>
            </a:r>
            <a:r>
              <a:rPr lang="en-US" dirty="0" err="1">
                <a:solidFill>
                  <a:schemeClr val="bg1"/>
                </a:solidFill>
                <a:highlight>
                  <a:srgbClr val="000080"/>
                </a:highlight>
                <a:latin typeface="Vrinda" panose="020B0502040204020203" pitchFamily="34" charset="0"/>
                <a:ea typeface="Verdana" panose="020B0604030504040204" pitchFamily="34" charset="0"/>
                <a:cs typeface="Vrinda" panose="020B0502040204020203" pitchFamily="34" charset="0"/>
              </a:rPr>
              <a:t>django.db.transaction</a:t>
            </a:r>
            <a:endParaRPr lang="en-US" sz="1600" dirty="0">
              <a:solidFill>
                <a:schemeClr val="bg1"/>
              </a:solidFill>
              <a:highlight>
                <a:srgbClr val="000080"/>
              </a:highlight>
              <a:latin typeface="Vrinda" panose="020B0502040204020203" pitchFamily="34" charset="0"/>
              <a:ea typeface="Verdana" panose="020B0604030504040204" pitchFamily="34" charset="0"/>
              <a:cs typeface="Vrinda" panose="020B0502040204020203" pitchFamily="34" charset="0"/>
            </a:endParaRPr>
          </a:p>
        </p:txBody>
      </p:sp>
      <p:pic>
        <p:nvPicPr>
          <p:cNvPr id="6" name="Picture 5">
            <a:extLst>
              <a:ext uri="{FF2B5EF4-FFF2-40B4-BE49-F238E27FC236}">
                <a16:creationId xmlns:a16="http://schemas.microsoft.com/office/drawing/2014/main" id="{CFFF72FA-33DB-B739-DB88-924D88AF49AC}"/>
              </a:ext>
            </a:extLst>
          </p:cNvPr>
          <p:cNvPicPr>
            <a:picLocks noChangeAspect="1"/>
          </p:cNvPicPr>
          <p:nvPr/>
        </p:nvPicPr>
        <p:blipFill>
          <a:blip r:embed="rId2"/>
          <a:stretch>
            <a:fillRect/>
          </a:stretch>
        </p:blipFill>
        <p:spPr>
          <a:xfrm>
            <a:off x="6657475" y="3473532"/>
            <a:ext cx="2037348" cy="729278"/>
          </a:xfrm>
          <a:prstGeom prst="rect">
            <a:avLst/>
          </a:prstGeom>
        </p:spPr>
      </p:pic>
      <p:sp>
        <p:nvSpPr>
          <p:cNvPr id="8" name="TextBox 7">
            <a:extLst>
              <a:ext uri="{FF2B5EF4-FFF2-40B4-BE49-F238E27FC236}">
                <a16:creationId xmlns:a16="http://schemas.microsoft.com/office/drawing/2014/main" id="{647D58B6-3199-38E4-1FAF-3E83794E31A2}"/>
              </a:ext>
            </a:extLst>
          </p:cNvPr>
          <p:cNvSpPr txBox="1"/>
          <p:nvPr/>
        </p:nvSpPr>
        <p:spPr>
          <a:xfrm>
            <a:off x="6657475" y="4258720"/>
            <a:ext cx="5390148" cy="1754326"/>
          </a:xfrm>
          <a:prstGeom prst="rect">
            <a:avLst/>
          </a:prstGeom>
          <a:noFill/>
        </p:spPr>
        <p:txBody>
          <a:bodyPr wrap="square">
            <a:spAutoFit/>
          </a:bodyPr>
          <a:lstStyle/>
          <a:p>
            <a:r>
              <a:rPr lang="en-US" dirty="0">
                <a:latin typeface="Vrinda" panose="020B0502040204020203" pitchFamily="34" charset="0"/>
                <a:cs typeface="Vrinda" panose="020B0502040204020203" pitchFamily="34" charset="0"/>
              </a:rPr>
              <a:t>These functions take a using argument which should be the name of a database. If it isn’t provided, Django uses the "default" database. Django will refuse to commit or to rollback when an atomic() block is active, because that would break atomicity.</a:t>
            </a:r>
          </a:p>
        </p:txBody>
      </p:sp>
    </p:spTree>
    <p:extLst>
      <p:ext uri="{BB962C8B-B14F-4D97-AF65-F5344CB8AC3E}">
        <p14:creationId xmlns:p14="http://schemas.microsoft.com/office/powerpoint/2010/main" val="1615947655"/>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104</TotalTime>
  <Words>2332</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Corbel</vt:lpstr>
      <vt:lpstr>Courier New</vt:lpstr>
      <vt:lpstr>Vrinda</vt:lpstr>
      <vt:lpstr>Basis</vt:lpstr>
      <vt:lpstr>Transaction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Vishwash Bhusal</dc:creator>
  <cp:lastModifiedBy>Vishwash Bhusal</cp:lastModifiedBy>
  <cp:revision>6</cp:revision>
  <dcterms:created xsi:type="dcterms:W3CDTF">2024-12-17T12:51:52Z</dcterms:created>
  <dcterms:modified xsi:type="dcterms:W3CDTF">2024-12-17T14:38:39Z</dcterms:modified>
</cp:coreProperties>
</file>