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3C64193-62BC-4FD2-8520-9F55B19A73E2}" type="datetimeFigureOut">
              <a:rPr lang="en-US" smtClean="0"/>
              <a:t>12/20/2024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92ACCA-AE97-4910-91A5-482A27F3936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30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64193-62BC-4FD2-8520-9F55B19A73E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425054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64193-62BC-4FD2-8520-9F55B19A73E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26796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64193-62BC-4FD2-8520-9F55B19A73E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6971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64193-62BC-4FD2-8520-9F55B19A73E2}"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2ACCA-AE97-4910-91A5-482A27F3936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9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64193-62BC-4FD2-8520-9F55B19A73E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117990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64193-62BC-4FD2-8520-9F55B19A73E2}"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89011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64193-62BC-4FD2-8520-9F55B19A73E2}"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125934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64193-62BC-4FD2-8520-9F55B19A73E2}"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331073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64193-62BC-4FD2-8520-9F55B19A73E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40818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64193-62BC-4FD2-8520-9F55B19A73E2}"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2ACCA-AE97-4910-91A5-482A27F3936A}" type="slidenum">
              <a:rPr lang="en-US" smtClean="0"/>
              <a:t>‹#›</a:t>
            </a:fld>
            <a:endParaRPr lang="en-US"/>
          </a:p>
        </p:txBody>
      </p:sp>
    </p:spTree>
    <p:extLst>
      <p:ext uri="{BB962C8B-B14F-4D97-AF65-F5344CB8AC3E}">
        <p14:creationId xmlns:p14="http://schemas.microsoft.com/office/powerpoint/2010/main" val="171318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3C64193-62BC-4FD2-8520-9F55B19A73E2}" type="datetimeFigureOut">
              <a:rPr lang="en-US" smtClean="0"/>
              <a:t>12/20/2024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592ACCA-AE97-4910-91A5-482A27F3936A}" type="slidenum">
              <a:rPr lang="en-US" smtClean="0"/>
              <a:t>‹#›</a:t>
            </a:fld>
            <a:endParaRPr lang="en-US"/>
          </a:p>
        </p:txBody>
      </p:sp>
    </p:spTree>
    <p:extLst>
      <p:ext uri="{BB962C8B-B14F-4D97-AF65-F5344CB8AC3E}">
        <p14:creationId xmlns:p14="http://schemas.microsoft.com/office/powerpoint/2010/main" val="3250906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B5BA-341D-4CAF-983C-81E38FEA1C1F}"/>
              </a:ext>
            </a:extLst>
          </p:cNvPr>
          <p:cNvSpPr>
            <a:spLocks noGrp="1"/>
          </p:cNvSpPr>
          <p:nvPr>
            <p:ph type="ctrTitle"/>
          </p:nvPr>
        </p:nvSpPr>
        <p:spPr/>
        <p:txBody>
          <a:bodyPr/>
          <a:lstStyle/>
          <a:p>
            <a:r>
              <a:rPr lang="en-US" dirty="0"/>
              <a:t>Database access optimization</a:t>
            </a:r>
          </a:p>
        </p:txBody>
      </p:sp>
      <p:sp>
        <p:nvSpPr>
          <p:cNvPr id="3" name="Subtitle 2">
            <a:extLst>
              <a:ext uri="{FF2B5EF4-FFF2-40B4-BE49-F238E27FC236}">
                <a16:creationId xmlns:a16="http://schemas.microsoft.com/office/drawing/2014/main" id="{06F5712E-3384-7C9A-B4BF-BF8CBF9AC647}"/>
              </a:ext>
            </a:extLst>
          </p:cNvPr>
          <p:cNvSpPr>
            <a:spLocks noGrp="1"/>
          </p:cNvSpPr>
          <p:nvPr>
            <p:ph type="subTitle" idx="1"/>
          </p:nvPr>
        </p:nvSpPr>
        <p:spPr/>
        <p:txBody>
          <a:bodyPr/>
          <a:lstStyle/>
          <a:p>
            <a:r>
              <a:rPr lang="en-US" dirty="0"/>
              <a:t>Django mastery in Nepali</a:t>
            </a:r>
          </a:p>
        </p:txBody>
      </p:sp>
    </p:spTree>
    <p:extLst>
      <p:ext uri="{BB962C8B-B14F-4D97-AF65-F5344CB8AC3E}">
        <p14:creationId xmlns:p14="http://schemas.microsoft.com/office/powerpoint/2010/main" val="124669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F44B2-7E78-CB00-69B3-A25DA6FDB96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B246F1F-D1F2-56CA-DC00-427E9CA083BD}"/>
              </a:ext>
            </a:extLst>
          </p:cNvPr>
          <p:cNvSpPr/>
          <p:nvPr/>
        </p:nvSpPr>
        <p:spPr>
          <a:xfrm>
            <a:off x="2425769" y="2967335"/>
            <a:ext cx="734047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Thanks for watching 💖</a:t>
            </a:r>
          </a:p>
        </p:txBody>
      </p:sp>
    </p:spTree>
    <p:extLst>
      <p:ext uri="{BB962C8B-B14F-4D97-AF65-F5344CB8AC3E}">
        <p14:creationId xmlns:p14="http://schemas.microsoft.com/office/powerpoint/2010/main" val="134111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88CB50-9762-291E-1CD1-1315075B9A58}"/>
              </a:ext>
            </a:extLst>
          </p:cNvPr>
          <p:cNvSpPr txBox="1"/>
          <p:nvPr/>
        </p:nvSpPr>
        <p:spPr>
          <a:xfrm>
            <a:off x="320841" y="264435"/>
            <a:ext cx="11502189" cy="6309420"/>
          </a:xfrm>
          <a:prstGeom prst="rect">
            <a:avLst/>
          </a:prstGeom>
          <a:noFill/>
        </p:spPr>
        <p:txBody>
          <a:bodyPr wrap="square">
            <a:spAutoFit/>
          </a:bodyPr>
          <a:lstStyle/>
          <a:p>
            <a:r>
              <a:rPr lang="en-US" sz="3200" b="1" i="1" dirty="0"/>
              <a:t>Database access optimization</a:t>
            </a:r>
          </a:p>
          <a:p>
            <a:r>
              <a:rPr lang="en-US" sz="2000" dirty="0">
                <a:latin typeface="Vrinda" panose="020B0502040204020203" pitchFamily="34" charset="0"/>
                <a:cs typeface="Vrinda" panose="020B0502040204020203" pitchFamily="34" charset="0"/>
              </a:rPr>
              <a:t>Django’s database layer provides various ways to help developers get the most out of their databases. This document gathers links to the relevant documentation, and adds various tips, organized under a number of headings that outline the steps to take when attempting to optimize your database usage.</a:t>
            </a:r>
          </a:p>
          <a:p>
            <a:r>
              <a:rPr lang="en-US" sz="3200" b="1" i="1" dirty="0"/>
              <a:t>Profile first</a:t>
            </a:r>
          </a:p>
          <a:p>
            <a:r>
              <a:rPr lang="en-US" sz="2000" dirty="0">
                <a:latin typeface="Vrinda" panose="020B0502040204020203" pitchFamily="34" charset="0"/>
                <a:cs typeface="Vrinda" panose="020B0502040204020203" pitchFamily="34" charset="0"/>
              </a:rPr>
              <a:t>As general programming practice, this goes without saying. Find out what queries you are doing and what they are costing you. Use </a:t>
            </a:r>
            <a:r>
              <a:rPr lang="en-US" sz="2000" b="1" i="1" dirty="0">
                <a:solidFill>
                  <a:schemeClr val="bg1"/>
                </a:solidFill>
                <a:highlight>
                  <a:srgbClr val="000080"/>
                </a:highlight>
                <a:latin typeface="Vrinda" panose="020B0502040204020203" pitchFamily="34" charset="0"/>
                <a:cs typeface="Vrinda" panose="020B0502040204020203" pitchFamily="34" charset="0"/>
              </a:rPr>
              <a:t>QuerySet.explain() </a:t>
            </a:r>
            <a:r>
              <a:rPr lang="en-US" sz="2000" dirty="0">
                <a:latin typeface="Vrinda" panose="020B0502040204020203" pitchFamily="34" charset="0"/>
                <a:cs typeface="Vrinda" panose="020B0502040204020203" pitchFamily="34" charset="0"/>
              </a:rPr>
              <a:t>to understand how specific QuerySets are executed by your database. You may also want to use an external project like django-debug-toolbar, or a tool that monitors your database directly. Remember that you may be optimizing for speed or memory or both, depending on your requirements. Sometimes optimizing for one will be detrimental to the other, but sometimes they will help each other. Also, work that is done by the database process might not have the same cost (to you) as the same amount of work done in your Python process. It is up to you to decide what your priorities are, where the balance must lie, and profile apply or these as required since this will depend on your application and server.</a:t>
            </a:r>
          </a:p>
          <a:p>
            <a:r>
              <a:rPr lang="en-US" sz="2000" dirty="0">
                <a:latin typeface="Vrinda" panose="020B0502040204020203" pitchFamily="34" charset="0"/>
                <a:cs typeface="Vrinda" panose="020B0502040204020203" pitchFamily="34" charset="0"/>
              </a:rPr>
              <a:t>With everything that follows, remember to profile after every change to ensure that the change is a benefit, and a big enough benefit given the decrease in readability of your code. apply or the suggestions below come with the caveat that in your circumstances the general principle might not apply or might even be reversed.</a:t>
            </a:r>
          </a:p>
        </p:txBody>
      </p:sp>
    </p:spTree>
    <p:extLst>
      <p:ext uri="{BB962C8B-B14F-4D97-AF65-F5344CB8AC3E}">
        <p14:creationId xmlns:p14="http://schemas.microsoft.com/office/powerpoint/2010/main" val="159688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51B98-2165-2AAA-AE93-BA853EEF5A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734D2E-E5EB-BAE3-8C0D-BEF115D8E27C}"/>
              </a:ext>
            </a:extLst>
          </p:cNvPr>
          <p:cNvSpPr txBox="1"/>
          <p:nvPr/>
        </p:nvSpPr>
        <p:spPr>
          <a:xfrm>
            <a:off x="288758" y="132400"/>
            <a:ext cx="11550316" cy="2123658"/>
          </a:xfrm>
          <a:prstGeom prst="rect">
            <a:avLst/>
          </a:prstGeom>
          <a:noFill/>
        </p:spPr>
        <p:txBody>
          <a:bodyPr wrap="square">
            <a:spAutoFit/>
          </a:bodyPr>
          <a:lstStyle/>
          <a:p>
            <a:r>
              <a:rPr lang="en-US" sz="2000" b="1" i="1" dirty="0"/>
              <a:t>Use standard DB optimization techniques</a:t>
            </a:r>
          </a:p>
          <a:p>
            <a:r>
              <a:rPr lang="en-US" sz="1400" dirty="0"/>
              <a:t>. . .including:</a:t>
            </a:r>
          </a:p>
          <a:p>
            <a:r>
              <a:rPr lang="en-US" sz="1600" dirty="0">
                <a:latin typeface="Vrinda" panose="020B0502040204020203" pitchFamily="34" charset="0"/>
                <a:cs typeface="Vrinda" panose="020B0502040204020203" pitchFamily="34" charset="0"/>
              </a:rPr>
              <a:t>• Indexes. This is a number one priority, after you have determined from profiling what indexes should be added. Use </a:t>
            </a:r>
            <a:r>
              <a:rPr lang="en-US" sz="1600" dirty="0" err="1">
                <a:latin typeface="Vrinda" panose="020B0502040204020203" pitchFamily="34" charset="0"/>
                <a:cs typeface="Vrinda" panose="020B0502040204020203" pitchFamily="34" charset="0"/>
              </a:rPr>
              <a:t>Meta.indexes</a:t>
            </a:r>
            <a:r>
              <a:rPr lang="en-US" sz="1600" dirty="0">
                <a:latin typeface="Vrinda" panose="020B0502040204020203" pitchFamily="34" charset="0"/>
                <a:cs typeface="Vrinda" panose="020B0502040204020203" pitchFamily="34" charset="0"/>
              </a:rPr>
              <a:t> or </a:t>
            </a:r>
            <a:r>
              <a:rPr lang="en-US" sz="1600" dirty="0" err="1">
                <a:latin typeface="Vrinda" panose="020B0502040204020203" pitchFamily="34" charset="0"/>
                <a:cs typeface="Vrinda" panose="020B0502040204020203" pitchFamily="34" charset="0"/>
              </a:rPr>
              <a:t>Field.db_index</a:t>
            </a:r>
            <a:r>
              <a:rPr lang="en-US" sz="1600" dirty="0">
                <a:latin typeface="Vrinda" panose="020B0502040204020203" pitchFamily="34" charset="0"/>
                <a:cs typeface="Vrinda" panose="020B0502040204020203" pitchFamily="34" charset="0"/>
              </a:rPr>
              <a:t> to add these from Django. Consider adding indexes to fields that you frequently query using filter(), exclude(), </a:t>
            </a:r>
            <a:r>
              <a:rPr lang="en-US" sz="1600" dirty="0" err="1">
                <a:latin typeface="Vrinda" panose="020B0502040204020203" pitchFamily="34" charset="0"/>
                <a:cs typeface="Vrinda" panose="020B0502040204020203" pitchFamily="34" charset="0"/>
              </a:rPr>
              <a:t>order_by</a:t>
            </a:r>
            <a:r>
              <a:rPr lang="en-US" sz="1600" dirty="0">
                <a:latin typeface="Vrinda" panose="020B0502040204020203" pitchFamily="34" charset="0"/>
                <a:cs typeface="Vrinda" panose="020B0502040204020203" pitchFamily="34" charset="0"/>
              </a:rPr>
              <a:t>(), etc. as indexes may help to speed up lookups. Note that determining the best indexes is a complex database-dependent topic that will depend on your particular application. The overhead of maintaining an index may outweigh any gains in query speed.</a:t>
            </a:r>
          </a:p>
          <a:p>
            <a:r>
              <a:rPr lang="en-US" sz="1600" dirty="0">
                <a:latin typeface="Vrinda" panose="020B0502040204020203" pitchFamily="34" charset="0"/>
                <a:cs typeface="Vrinda" panose="020B0502040204020203" pitchFamily="34" charset="0"/>
              </a:rPr>
              <a:t>• Appropriate use of field types.</a:t>
            </a:r>
          </a:p>
        </p:txBody>
      </p:sp>
      <p:sp>
        <p:nvSpPr>
          <p:cNvPr id="5" name="TextBox 4">
            <a:extLst>
              <a:ext uri="{FF2B5EF4-FFF2-40B4-BE49-F238E27FC236}">
                <a16:creationId xmlns:a16="http://schemas.microsoft.com/office/drawing/2014/main" id="{85CA193A-F582-34D0-702C-E654B34149EB}"/>
              </a:ext>
            </a:extLst>
          </p:cNvPr>
          <p:cNvSpPr txBox="1"/>
          <p:nvPr/>
        </p:nvSpPr>
        <p:spPr>
          <a:xfrm>
            <a:off x="272716" y="2256058"/>
            <a:ext cx="11518232" cy="4370427"/>
          </a:xfrm>
          <a:prstGeom prst="rect">
            <a:avLst/>
          </a:prstGeom>
          <a:noFill/>
        </p:spPr>
        <p:txBody>
          <a:bodyPr wrap="square">
            <a:spAutoFit/>
          </a:bodyPr>
          <a:lstStyle/>
          <a:p>
            <a:r>
              <a:rPr lang="en-US" sz="2000" b="1" i="1" dirty="0">
                <a:latin typeface="Vrinda" panose="020B0502040204020203" pitchFamily="34" charset="0"/>
                <a:cs typeface="Vrinda" panose="020B0502040204020203" pitchFamily="34" charset="0"/>
              </a:rPr>
              <a:t>Understand </a:t>
            </a:r>
            <a:r>
              <a:rPr lang="en-US" sz="2000" b="1" i="1" dirty="0" err="1">
                <a:latin typeface="Vrinda" panose="020B0502040204020203" pitchFamily="34" charset="0"/>
                <a:cs typeface="Vrinda" panose="020B0502040204020203" pitchFamily="34" charset="0"/>
              </a:rPr>
              <a:t>QuerySet</a:t>
            </a:r>
            <a:r>
              <a:rPr lang="en-US" sz="2000" b="1" i="1" dirty="0">
                <a:latin typeface="Vrinda" panose="020B0502040204020203" pitchFamily="34" charset="0"/>
                <a:cs typeface="Vrinda" panose="020B0502040204020203" pitchFamily="34" charset="0"/>
              </a:rPr>
              <a:t> evaluation</a:t>
            </a:r>
          </a:p>
          <a:p>
            <a:r>
              <a:rPr lang="en-US" sz="1600" dirty="0">
                <a:latin typeface="Vrinda" panose="020B0502040204020203" pitchFamily="34" charset="0"/>
                <a:cs typeface="Vrinda" panose="020B0502040204020203" pitchFamily="34" charset="0"/>
              </a:rPr>
              <a:t>To avoid performance problems, it is important to understand:</a:t>
            </a:r>
          </a:p>
          <a:p>
            <a:r>
              <a:rPr lang="en-US" sz="1600" dirty="0">
                <a:latin typeface="Vrinda" panose="020B0502040204020203" pitchFamily="34" charset="0"/>
                <a:cs typeface="Vrinda" panose="020B0502040204020203" pitchFamily="34" charset="0"/>
              </a:rPr>
              <a:t>• that QuerySets are lazy.</a:t>
            </a:r>
          </a:p>
          <a:p>
            <a:r>
              <a:rPr lang="en-US" sz="1600" dirty="0">
                <a:latin typeface="Vrinda" panose="020B0502040204020203" pitchFamily="34" charset="0"/>
                <a:cs typeface="Vrinda" panose="020B0502040204020203" pitchFamily="34" charset="0"/>
              </a:rPr>
              <a:t>• when they are evaluated.</a:t>
            </a:r>
          </a:p>
          <a:p>
            <a:r>
              <a:rPr lang="en-US" sz="1600" dirty="0">
                <a:latin typeface="Vrinda" panose="020B0502040204020203" pitchFamily="34" charset="0"/>
                <a:cs typeface="Vrinda" panose="020B0502040204020203" pitchFamily="34" charset="0"/>
              </a:rPr>
              <a:t>• how the data is held in memory.</a:t>
            </a:r>
          </a:p>
          <a:p>
            <a:r>
              <a:rPr lang="en-US" b="1" i="1" dirty="0">
                <a:latin typeface="Vrinda" panose="020B0502040204020203" pitchFamily="34" charset="0"/>
                <a:cs typeface="Vrinda" panose="020B0502040204020203" pitchFamily="34" charset="0"/>
              </a:rPr>
              <a:t>Understand cached attributes</a:t>
            </a:r>
          </a:p>
          <a:p>
            <a:r>
              <a:rPr lang="en-US" sz="1600" dirty="0">
                <a:latin typeface="Vrinda" panose="020B0502040204020203" pitchFamily="34" charset="0"/>
                <a:cs typeface="Vrinda" panose="020B0502040204020203" pitchFamily="34" charset="0"/>
              </a:rPr>
              <a:t>As well as caching of the whole </a:t>
            </a:r>
            <a:r>
              <a:rPr lang="en-US" sz="1600" dirty="0" err="1">
                <a:latin typeface="Vrinda" panose="020B0502040204020203" pitchFamily="34" charset="0"/>
                <a:cs typeface="Vrinda" panose="020B0502040204020203" pitchFamily="34" charset="0"/>
              </a:rPr>
              <a:t>QuerySet</a:t>
            </a:r>
            <a:r>
              <a:rPr lang="en-US" sz="1600" dirty="0">
                <a:latin typeface="Vrinda" panose="020B0502040204020203" pitchFamily="34" charset="0"/>
                <a:cs typeface="Vrinda" panose="020B0502040204020203" pitchFamily="34" charset="0"/>
              </a:rPr>
              <a:t>, there is caching of the result of attributes on ORM objects. In</a:t>
            </a:r>
          </a:p>
          <a:p>
            <a:r>
              <a:rPr lang="en-US" sz="1600" dirty="0">
                <a:latin typeface="Vrinda" panose="020B0502040204020203" pitchFamily="34" charset="0"/>
                <a:cs typeface="Vrinda" panose="020B0502040204020203" pitchFamily="34" charset="0"/>
              </a:rPr>
              <a:t>general, attributes that are not callable will be cached. For example, assuming the example blog models:</a:t>
            </a:r>
          </a:p>
          <a:p>
            <a:r>
              <a:rPr lang="en-US" sz="1600" dirty="0">
                <a:latin typeface="Courier New" panose="02070309020205020404" pitchFamily="49" charset="0"/>
                <a:cs typeface="Courier New" panose="02070309020205020404" pitchFamily="49" charset="0"/>
              </a:rPr>
              <a:t>&gt;&gt;&gt; entry = </a:t>
            </a:r>
            <a:r>
              <a:rPr lang="en-US" sz="1600" dirty="0" err="1">
                <a:latin typeface="Courier New" panose="02070309020205020404" pitchFamily="49" charset="0"/>
                <a:cs typeface="Courier New" panose="02070309020205020404" pitchFamily="49" charset="0"/>
              </a:rPr>
              <a:t>Entry.objects.get</a:t>
            </a:r>
            <a:r>
              <a:rPr lang="en-US" sz="1600" dirty="0">
                <a:latin typeface="Courier New" panose="02070309020205020404" pitchFamily="49" charset="0"/>
                <a:cs typeface="Courier New" panose="02070309020205020404" pitchFamily="49" charset="0"/>
              </a:rPr>
              <a:t>(id=1)</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entry.blog</a:t>
            </a:r>
            <a:r>
              <a:rPr lang="en-US" sz="1600" dirty="0">
                <a:latin typeface="Courier New" panose="02070309020205020404" pitchFamily="49" charset="0"/>
                <a:cs typeface="Courier New" panose="02070309020205020404" pitchFamily="49" charset="0"/>
              </a:rPr>
              <a:t> # Blog object is retrieved at this point</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entry.blog</a:t>
            </a:r>
            <a:r>
              <a:rPr lang="en-US" sz="1600" dirty="0">
                <a:latin typeface="Courier New" panose="02070309020205020404" pitchFamily="49" charset="0"/>
                <a:cs typeface="Courier New" panose="02070309020205020404" pitchFamily="49" charset="0"/>
              </a:rPr>
              <a:t> # cached version, no DB access</a:t>
            </a:r>
          </a:p>
          <a:p>
            <a:r>
              <a:rPr lang="en-US" sz="1600" dirty="0">
                <a:latin typeface="Courier New" panose="02070309020205020404" pitchFamily="49" charset="0"/>
                <a:cs typeface="Courier New" panose="02070309020205020404" pitchFamily="49" charset="0"/>
              </a:rPr>
              <a:t>But in general, callable attributes cause DB lookups every time:</a:t>
            </a:r>
          </a:p>
          <a:p>
            <a:r>
              <a:rPr lang="en-US" sz="1600" dirty="0">
                <a:latin typeface="Courier New" panose="02070309020205020404" pitchFamily="49" charset="0"/>
                <a:cs typeface="Courier New" panose="02070309020205020404" pitchFamily="49" charset="0"/>
              </a:rPr>
              <a:t>&gt;&gt;&gt; entry = </a:t>
            </a:r>
            <a:r>
              <a:rPr lang="en-US" sz="1600" dirty="0" err="1">
                <a:latin typeface="Courier New" panose="02070309020205020404" pitchFamily="49" charset="0"/>
                <a:cs typeface="Courier New" panose="02070309020205020404" pitchFamily="49" charset="0"/>
              </a:rPr>
              <a:t>Entry.objects.get</a:t>
            </a:r>
            <a:r>
              <a:rPr lang="en-US" sz="1600" dirty="0">
                <a:latin typeface="Courier New" panose="02070309020205020404" pitchFamily="49" charset="0"/>
                <a:cs typeface="Courier New" panose="02070309020205020404" pitchFamily="49" charset="0"/>
              </a:rPr>
              <a:t>(id=1)</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entry.authors.all</a:t>
            </a:r>
            <a:r>
              <a:rPr lang="en-US" sz="1600" dirty="0">
                <a:latin typeface="Courier New" panose="02070309020205020404" pitchFamily="49" charset="0"/>
                <a:cs typeface="Courier New" panose="02070309020205020404" pitchFamily="49" charset="0"/>
              </a:rPr>
              <a:t>() # query performed</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entry.authors.all</a:t>
            </a:r>
            <a:r>
              <a:rPr lang="en-US" sz="1600" dirty="0">
                <a:latin typeface="Courier New" panose="02070309020205020404" pitchFamily="49" charset="0"/>
                <a:cs typeface="Courier New" panose="02070309020205020404" pitchFamily="49" charset="0"/>
              </a:rPr>
              <a:t>() # query performed again</a:t>
            </a:r>
          </a:p>
          <a:p>
            <a:r>
              <a:rPr lang="en-US" sz="1600" dirty="0">
                <a:latin typeface="Vrinda" panose="020B0502040204020203" pitchFamily="34" charset="0"/>
                <a:cs typeface="Vrinda" panose="020B0502040204020203" pitchFamily="34" charset="0"/>
              </a:rPr>
              <a:t>Be careful with your own custom properties - it is up to you to implement caching when required, for example using the </a:t>
            </a:r>
            <a:r>
              <a:rPr lang="en-US" sz="1600" dirty="0" err="1">
                <a:latin typeface="Vrinda" panose="020B0502040204020203" pitchFamily="34" charset="0"/>
                <a:cs typeface="Vrinda" panose="020B0502040204020203" pitchFamily="34" charset="0"/>
              </a:rPr>
              <a:t>cached_property</a:t>
            </a:r>
            <a:r>
              <a:rPr lang="en-US" sz="1600" dirty="0">
                <a:latin typeface="Vrinda" panose="020B0502040204020203" pitchFamily="34" charset="0"/>
                <a:cs typeface="Vrinda" panose="020B0502040204020203" pitchFamily="34" charset="0"/>
              </a:rPr>
              <a:t> decorator.</a:t>
            </a:r>
          </a:p>
        </p:txBody>
      </p:sp>
    </p:spTree>
    <p:extLst>
      <p:ext uri="{BB962C8B-B14F-4D97-AF65-F5344CB8AC3E}">
        <p14:creationId xmlns:p14="http://schemas.microsoft.com/office/powerpoint/2010/main" val="348744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0C750-FBED-EC29-DDFA-B6B78D1181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D7CA72-1F54-D63A-E94B-4EDAA190476C}"/>
              </a:ext>
            </a:extLst>
          </p:cNvPr>
          <p:cNvSpPr txBox="1"/>
          <p:nvPr/>
        </p:nvSpPr>
        <p:spPr>
          <a:xfrm>
            <a:off x="304799" y="267706"/>
            <a:ext cx="9641306" cy="1477328"/>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Do database work in the database rather than in Python</a:t>
            </a:r>
          </a:p>
          <a:p>
            <a:r>
              <a:rPr lang="en-US" dirty="0">
                <a:latin typeface="Vrinda" panose="020B0502040204020203" pitchFamily="34" charset="0"/>
                <a:cs typeface="Vrinda" panose="020B0502040204020203" pitchFamily="34" charset="0"/>
              </a:rPr>
              <a:t>For instance:</a:t>
            </a:r>
          </a:p>
          <a:p>
            <a:r>
              <a:rPr lang="en-US" dirty="0">
                <a:latin typeface="Vrinda" panose="020B0502040204020203" pitchFamily="34" charset="0"/>
                <a:cs typeface="Vrinda" panose="020B0502040204020203" pitchFamily="34" charset="0"/>
              </a:rPr>
              <a:t>• At the most basic level, use filter and exclude to do filtering in the database.</a:t>
            </a:r>
          </a:p>
          <a:p>
            <a:r>
              <a:rPr lang="en-US" dirty="0">
                <a:latin typeface="Vrinda" panose="020B0502040204020203" pitchFamily="34" charset="0"/>
                <a:cs typeface="Vrinda" panose="020B0502040204020203" pitchFamily="34" charset="0"/>
              </a:rPr>
              <a:t>• Use F expressions to filter based on other fields within the same model.</a:t>
            </a:r>
          </a:p>
          <a:p>
            <a:r>
              <a:rPr lang="en-US" dirty="0">
                <a:latin typeface="Vrinda" panose="020B0502040204020203" pitchFamily="34" charset="0"/>
                <a:cs typeface="Vrinda" panose="020B0502040204020203" pitchFamily="34" charset="0"/>
              </a:rPr>
              <a:t>• Use annotate to do aggregation in the database</a:t>
            </a:r>
          </a:p>
        </p:txBody>
      </p:sp>
      <p:sp>
        <p:nvSpPr>
          <p:cNvPr id="5" name="TextBox 4">
            <a:extLst>
              <a:ext uri="{FF2B5EF4-FFF2-40B4-BE49-F238E27FC236}">
                <a16:creationId xmlns:a16="http://schemas.microsoft.com/office/drawing/2014/main" id="{DDADDAB0-4B8A-375B-DD14-C4A577320D13}"/>
              </a:ext>
            </a:extLst>
          </p:cNvPr>
          <p:cNvSpPr txBox="1"/>
          <p:nvPr/>
        </p:nvSpPr>
        <p:spPr>
          <a:xfrm>
            <a:off x="304799" y="1712950"/>
            <a:ext cx="11582402" cy="4801314"/>
          </a:xfrm>
          <a:prstGeom prst="rect">
            <a:avLst/>
          </a:prstGeom>
          <a:noFill/>
        </p:spPr>
        <p:txBody>
          <a:bodyPr wrap="square">
            <a:spAutoFit/>
          </a:bodyPr>
          <a:lstStyle/>
          <a:p>
            <a:r>
              <a:rPr lang="en-US" sz="2000" b="1" dirty="0">
                <a:latin typeface="Vrinda" panose="020B0502040204020203" pitchFamily="34" charset="0"/>
                <a:cs typeface="Vrinda" panose="020B0502040204020203" pitchFamily="34" charset="0"/>
              </a:rPr>
              <a:t>Retrieve individual objects using a unique, indexed column</a:t>
            </a:r>
          </a:p>
          <a:p>
            <a:r>
              <a:rPr lang="en-US" dirty="0">
                <a:latin typeface="Vrinda" panose="020B0502040204020203" pitchFamily="34" charset="0"/>
                <a:cs typeface="Vrinda" panose="020B0502040204020203" pitchFamily="34" charset="0"/>
              </a:rPr>
              <a:t>There are two reasons to use a column with unique or </a:t>
            </a:r>
            <a:r>
              <a:rPr lang="en-US" dirty="0" err="1">
                <a:latin typeface="Vrinda" panose="020B0502040204020203" pitchFamily="34" charset="0"/>
                <a:cs typeface="Vrinda" panose="020B0502040204020203" pitchFamily="34" charset="0"/>
              </a:rPr>
              <a:t>db_index</a:t>
            </a:r>
            <a:r>
              <a:rPr lang="en-US" dirty="0">
                <a:latin typeface="Vrinda" panose="020B0502040204020203" pitchFamily="34" charset="0"/>
                <a:cs typeface="Vrinda" panose="020B0502040204020203" pitchFamily="34" charset="0"/>
              </a:rPr>
              <a:t> when using get() to retrieve individual</a:t>
            </a:r>
          </a:p>
          <a:p>
            <a:r>
              <a:rPr lang="en-US" dirty="0">
                <a:latin typeface="Vrinda" panose="020B0502040204020203" pitchFamily="34" charset="0"/>
                <a:cs typeface="Vrinda" panose="020B0502040204020203" pitchFamily="34" charset="0"/>
              </a:rPr>
              <a:t>objects. First, the query will be quicker because of the underlying database index. Also, the query could run</a:t>
            </a:r>
          </a:p>
          <a:p>
            <a:r>
              <a:rPr lang="en-US" dirty="0">
                <a:latin typeface="Vrinda" panose="020B0502040204020203" pitchFamily="34" charset="0"/>
                <a:cs typeface="Vrinda" panose="020B0502040204020203" pitchFamily="34" charset="0"/>
              </a:rPr>
              <a:t>much slower if multiple objects match the lookup; having a unique constraint on the column guarantees this</a:t>
            </a:r>
          </a:p>
          <a:p>
            <a:r>
              <a:rPr lang="en-US" dirty="0">
                <a:latin typeface="Vrinda" panose="020B0502040204020203" pitchFamily="34" charset="0"/>
                <a:cs typeface="Vrinda" panose="020B0502040204020203" pitchFamily="34" charset="0"/>
              </a:rPr>
              <a:t>will never happen.</a:t>
            </a:r>
          </a:p>
          <a:p>
            <a:r>
              <a:rPr lang="en-US" dirty="0">
                <a:latin typeface="Vrinda" panose="020B0502040204020203" pitchFamily="34" charset="0"/>
                <a:cs typeface="Vrinda" panose="020B0502040204020203" pitchFamily="34" charset="0"/>
              </a:rPr>
              <a:t>So using the example blog models:</a:t>
            </a:r>
          </a:p>
          <a:p>
            <a:r>
              <a:rPr lang="en-US" dirty="0">
                <a:latin typeface="Courier New" panose="02070309020205020404" pitchFamily="49" charset="0"/>
                <a:cs typeface="Courier New" panose="02070309020205020404" pitchFamily="49" charset="0"/>
              </a:rPr>
              <a:t>&gt;&gt;&gt; entry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(id=10)</a:t>
            </a:r>
          </a:p>
          <a:p>
            <a:r>
              <a:rPr lang="en-US" dirty="0">
                <a:latin typeface="Courier New" panose="02070309020205020404" pitchFamily="49" charset="0"/>
                <a:cs typeface="Courier New" panose="02070309020205020404" pitchFamily="49" charset="0"/>
              </a:rPr>
              <a:t>will be quicker than:</a:t>
            </a:r>
          </a:p>
          <a:p>
            <a:r>
              <a:rPr lang="en-US" dirty="0">
                <a:latin typeface="Courier New" panose="02070309020205020404" pitchFamily="49" charset="0"/>
                <a:cs typeface="Courier New" panose="02070309020205020404" pitchFamily="49" charset="0"/>
              </a:rPr>
              <a:t>&gt;&gt;&gt; entry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(headline="News Item Title")</a:t>
            </a:r>
          </a:p>
          <a:p>
            <a:r>
              <a:rPr lang="en-US" dirty="0">
                <a:latin typeface="Courier New" panose="02070309020205020404" pitchFamily="49" charset="0"/>
                <a:cs typeface="Courier New" panose="02070309020205020404" pitchFamily="49" charset="0"/>
              </a:rPr>
              <a:t>because id is indexed by the database and is guaranteed to be unique.</a:t>
            </a:r>
          </a:p>
          <a:p>
            <a:r>
              <a:rPr lang="en-US" dirty="0">
                <a:latin typeface="Courier New" panose="02070309020205020404" pitchFamily="49" charset="0"/>
                <a:cs typeface="Courier New" panose="02070309020205020404" pitchFamily="49" charset="0"/>
              </a:rPr>
              <a:t>Doing the following is potentially quite slow:</a:t>
            </a:r>
          </a:p>
          <a:p>
            <a:r>
              <a:rPr lang="en-US" dirty="0">
                <a:latin typeface="Courier New" panose="02070309020205020404" pitchFamily="49" charset="0"/>
                <a:cs typeface="Courier New" panose="02070309020205020404" pitchFamily="49" charset="0"/>
              </a:rPr>
              <a:t>&gt;&gt;&gt; entry = </a:t>
            </a:r>
            <a:r>
              <a:rPr lang="en-US" dirty="0" err="1">
                <a:latin typeface="Courier New" panose="02070309020205020404" pitchFamily="49" charset="0"/>
                <a:cs typeface="Courier New" panose="02070309020205020404" pitchFamily="49" charset="0"/>
              </a:rPr>
              <a:t>Entry.objects.get</a:t>
            </a:r>
            <a:r>
              <a:rPr lang="en-US" dirty="0">
                <a:latin typeface="Courier New" panose="02070309020205020404" pitchFamily="49" charset="0"/>
                <a:cs typeface="Courier New" panose="02070309020205020404" pitchFamily="49" charset="0"/>
              </a:rPr>
              <a:t>(headline__</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="News")</a:t>
            </a:r>
          </a:p>
          <a:p>
            <a:r>
              <a:rPr lang="en-US" dirty="0">
                <a:latin typeface="Vrinda" panose="020B0502040204020203" pitchFamily="34" charset="0"/>
                <a:cs typeface="Vrinda" panose="020B0502040204020203" pitchFamily="34" charset="0"/>
              </a:rPr>
              <a:t>First of all, headline is not indexed, which will make the underlying database fetch slower. Second, the lookup doesn’t guarantee that only one object will be returned. If the query matches more than one object, it will retrieve and transfer all of them from the database. This penalty could be substantial if hundreds or thousands of records are returned. The penalty will be compounded if the database lives on a separate server, where network overhead and latency also play a factor.</a:t>
            </a:r>
          </a:p>
        </p:txBody>
      </p:sp>
    </p:spTree>
    <p:extLst>
      <p:ext uri="{BB962C8B-B14F-4D97-AF65-F5344CB8AC3E}">
        <p14:creationId xmlns:p14="http://schemas.microsoft.com/office/powerpoint/2010/main" val="91530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579F1-6512-FE2F-1F7D-D03167E6E3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01704E-4AB8-B48E-09A8-6C9931AB7AF4}"/>
              </a:ext>
            </a:extLst>
          </p:cNvPr>
          <p:cNvSpPr txBox="1"/>
          <p:nvPr/>
        </p:nvSpPr>
        <p:spPr>
          <a:xfrm>
            <a:off x="288758" y="145249"/>
            <a:ext cx="11630526" cy="1138773"/>
          </a:xfrm>
          <a:prstGeom prst="rect">
            <a:avLst/>
          </a:prstGeom>
          <a:noFill/>
        </p:spPr>
        <p:txBody>
          <a:bodyPr wrap="square">
            <a:spAutoFit/>
          </a:bodyPr>
          <a:lstStyle/>
          <a:p>
            <a:r>
              <a:rPr lang="en-US" sz="2000" b="1" i="1" dirty="0"/>
              <a:t>Retrieve everything at once if you know you will need it</a:t>
            </a:r>
          </a:p>
          <a:p>
            <a:r>
              <a:rPr lang="en-US" sz="1600" dirty="0">
                <a:latin typeface="Vrinda" panose="020B0502040204020203" pitchFamily="34" charset="0"/>
                <a:cs typeface="Vrinda" panose="020B0502040204020203" pitchFamily="34" charset="0"/>
              </a:rPr>
              <a:t>Hitting the database multiple times for different parts of a single ‘set’ of data that you will need all parts of is, in general, less efficient than retrieving it all in one query. This is particularly important if you have a query that is executed in a loop, and could therefore end up doing many database queries, when only one was needed. So:</a:t>
            </a:r>
          </a:p>
        </p:txBody>
      </p:sp>
      <p:sp>
        <p:nvSpPr>
          <p:cNvPr id="5" name="TextBox 4">
            <a:extLst>
              <a:ext uri="{FF2B5EF4-FFF2-40B4-BE49-F238E27FC236}">
                <a16:creationId xmlns:a16="http://schemas.microsoft.com/office/drawing/2014/main" id="{DE8FE763-DAB6-DA4E-A7B0-18794AF801FC}"/>
              </a:ext>
            </a:extLst>
          </p:cNvPr>
          <p:cNvSpPr txBox="1"/>
          <p:nvPr/>
        </p:nvSpPr>
        <p:spPr>
          <a:xfrm>
            <a:off x="288756" y="1544326"/>
            <a:ext cx="11373853" cy="1415772"/>
          </a:xfrm>
          <a:prstGeom prst="rect">
            <a:avLst/>
          </a:prstGeom>
          <a:noFill/>
        </p:spPr>
        <p:txBody>
          <a:bodyPr wrap="square">
            <a:spAutoFit/>
          </a:bodyPr>
          <a:lstStyle/>
          <a:p>
            <a:r>
              <a:rPr lang="en-US" sz="2000" b="1" i="1" dirty="0"/>
              <a:t>Use </a:t>
            </a:r>
            <a:r>
              <a:rPr lang="en-US" sz="2000" b="1" i="1" dirty="0" err="1"/>
              <a:t>QuerySet.select_related</a:t>
            </a:r>
            <a:r>
              <a:rPr lang="en-US" sz="2000" b="1" i="1" dirty="0"/>
              <a:t>() and </a:t>
            </a:r>
            <a:r>
              <a:rPr lang="en-US" sz="2000" b="1" i="1" dirty="0" err="1"/>
              <a:t>prefetch_related</a:t>
            </a:r>
            <a:r>
              <a:rPr lang="en-US" sz="2000" b="1" i="1" dirty="0"/>
              <a:t>()</a:t>
            </a:r>
          </a:p>
          <a:p>
            <a:r>
              <a:rPr lang="en-US" sz="1600" dirty="0">
                <a:latin typeface="Vrinda" panose="020B0502040204020203" pitchFamily="34" charset="0"/>
                <a:cs typeface="Vrinda" panose="020B0502040204020203" pitchFamily="34" charset="0"/>
              </a:rPr>
              <a:t>Understand </a:t>
            </a:r>
            <a:r>
              <a:rPr lang="en-US" sz="1600" dirty="0" err="1">
                <a:latin typeface="Vrinda" panose="020B0502040204020203" pitchFamily="34" charset="0"/>
                <a:cs typeface="Vrinda" panose="020B0502040204020203" pitchFamily="34" charset="0"/>
              </a:rPr>
              <a:t>select_related</a:t>
            </a:r>
            <a:r>
              <a:rPr lang="en-US" sz="1600" dirty="0">
                <a:latin typeface="Vrinda" panose="020B0502040204020203" pitchFamily="34" charset="0"/>
                <a:cs typeface="Vrinda" panose="020B0502040204020203" pitchFamily="34" charset="0"/>
              </a:rPr>
              <a:t>() and </a:t>
            </a:r>
            <a:r>
              <a:rPr lang="en-US" sz="1600" dirty="0" err="1">
                <a:latin typeface="Vrinda" panose="020B0502040204020203" pitchFamily="34" charset="0"/>
                <a:cs typeface="Vrinda" panose="020B0502040204020203" pitchFamily="34" charset="0"/>
              </a:rPr>
              <a:t>prefetch_related</a:t>
            </a:r>
            <a:r>
              <a:rPr lang="en-US" sz="1600" dirty="0">
                <a:latin typeface="Vrinda" panose="020B0502040204020203" pitchFamily="34" charset="0"/>
                <a:cs typeface="Vrinda" panose="020B0502040204020203" pitchFamily="34" charset="0"/>
              </a:rPr>
              <a:t>() thoroughly, and use them:</a:t>
            </a:r>
          </a:p>
          <a:p>
            <a:r>
              <a:rPr lang="en-US" sz="1600" dirty="0">
                <a:latin typeface="Vrinda" panose="020B0502040204020203" pitchFamily="34" charset="0"/>
                <a:cs typeface="Vrinda" panose="020B0502040204020203" pitchFamily="34" charset="0"/>
              </a:rPr>
              <a:t>• in managers and default managers where appropriate. Be aware when your manager is and is not used; sometimes this is tricky so don’t make assumptions. </a:t>
            </a:r>
          </a:p>
          <a:p>
            <a:r>
              <a:rPr lang="en-US" sz="1600" dirty="0">
                <a:latin typeface="Vrinda" panose="020B0502040204020203" pitchFamily="34" charset="0"/>
                <a:cs typeface="Vrinda" panose="020B0502040204020203" pitchFamily="34" charset="0"/>
              </a:rPr>
              <a:t>• in view code or other layers, possibly making use of </a:t>
            </a:r>
            <a:r>
              <a:rPr lang="en-US" sz="1600" dirty="0" err="1">
                <a:latin typeface="Vrinda" panose="020B0502040204020203" pitchFamily="34" charset="0"/>
                <a:cs typeface="Vrinda" panose="020B0502040204020203" pitchFamily="34" charset="0"/>
              </a:rPr>
              <a:t>prefetch_related_objects</a:t>
            </a:r>
            <a:r>
              <a:rPr lang="en-US" sz="1600" dirty="0">
                <a:latin typeface="Vrinda" panose="020B0502040204020203" pitchFamily="34" charset="0"/>
                <a:cs typeface="Vrinda" panose="020B0502040204020203" pitchFamily="34" charset="0"/>
              </a:rPr>
              <a:t>() where needed.</a:t>
            </a:r>
          </a:p>
        </p:txBody>
      </p:sp>
      <p:sp>
        <p:nvSpPr>
          <p:cNvPr id="7" name="TextBox 6">
            <a:extLst>
              <a:ext uri="{FF2B5EF4-FFF2-40B4-BE49-F238E27FC236}">
                <a16:creationId xmlns:a16="http://schemas.microsoft.com/office/drawing/2014/main" id="{BEF898DA-B096-FBD7-81C3-A930600991C4}"/>
              </a:ext>
            </a:extLst>
          </p:cNvPr>
          <p:cNvSpPr txBox="1"/>
          <p:nvPr/>
        </p:nvSpPr>
        <p:spPr>
          <a:xfrm>
            <a:off x="288756" y="2959445"/>
            <a:ext cx="11373853" cy="1384995"/>
          </a:xfrm>
          <a:prstGeom prst="rect">
            <a:avLst/>
          </a:prstGeom>
          <a:noFill/>
        </p:spPr>
        <p:txBody>
          <a:bodyPr wrap="square">
            <a:spAutoFit/>
          </a:bodyPr>
          <a:lstStyle/>
          <a:p>
            <a:r>
              <a:rPr lang="en-US" sz="2000" b="1" i="1" dirty="0"/>
              <a:t>Don’t retrieve things you don’t need</a:t>
            </a:r>
          </a:p>
          <a:p>
            <a:r>
              <a:rPr lang="en-US" sz="1600" dirty="0">
                <a:latin typeface="Vrinda" panose="020B0502040204020203" pitchFamily="34" charset="0"/>
                <a:cs typeface="Vrinda" panose="020B0502040204020203" pitchFamily="34" charset="0"/>
              </a:rPr>
              <a:t>Use </a:t>
            </a:r>
            <a:r>
              <a:rPr lang="en-US" sz="1600" dirty="0" err="1">
                <a:latin typeface="Vrinda" panose="020B0502040204020203" pitchFamily="34" charset="0"/>
                <a:cs typeface="Vrinda" panose="020B0502040204020203" pitchFamily="34" charset="0"/>
              </a:rPr>
              <a:t>QuerySet.values</a:t>
            </a:r>
            <a:r>
              <a:rPr lang="en-US" sz="1600" dirty="0">
                <a:latin typeface="Vrinda" panose="020B0502040204020203" pitchFamily="34" charset="0"/>
                <a:cs typeface="Vrinda" panose="020B0502040204020203" pitchFamily="34" charset="0"/>
              </a:rPr>
              <a:t>() and </a:t>
            </a:r>
            <a:r>
              <a:rPr lang="en-US" sz="1600" dirty="0" err="1">
                <a:latin typeface="Vrinda" panose="020B0502040204020203" pitchFamily="34" charset="0"/>
                <a:cs typeface="Vrinda" panose="020B0502040204020203" pitchFamily="34" charset="0"/>
              </a:rPr>
              <a:t>values_list</a:t>
            </a:r>
            <a:r>
              <a:rPr lang="en-US" sz="1600" dirty="0">
                <a:latin typeface="Vrinda" panose="020B0502040204020203" pitchFamily="34" charset="0"/>
                <a:cs typeface="Vrinda" panose="020B0502040204020203" pitchFamily="34" charset="0"/>
              </a:rPr>
              <a:t>()</a:t>
            </a:r>
          </a:p>
          <a:p>
            <a:r>
              <a:rPr lang="en-US" sz="1600" dirty="0">
                <a:latin typeface="Vrinda" panose="020B0502040204020203" pitchFamily="34" charset="0"/>
                <a:cs typeface="Vrinda" panose="020B0502040204020203" pitchFamily="34" charset="0"/>
              </a:rPr>
              <a:t>When you only want a </a:t>
            </a:r>
            <a:r>
              <a:rPr lang="en-US" sz="1600" dirty="0" err="1">
                <a:latin typeface="Vrinda" panose="020B0502040204020203" pitchFamily="34" charset="0"/>
                <a:cs typeface="Vrinda" panose="020B0502040204020203" pitchFamily="34" charset="0"/>
              </a:rPr>
              <a:t>dict</a:t>
            </a:r>
            <a:r>
              <a:rPr lang="en-US" sz="1600" dirty="0">
                <a:latin typeface="Vrinda" panose="020B0502040204020203" pitchFamily="34" charset="0"/>
                <a:cs typeface="Vrinda" panose="020B0502040204020203" pitchFamily="34" charset="0"/>
              </a:rPr>
              <a:t> or list of values, and don’t need ORM model objects, make appropriate usage of values(). These can be useful for replacing model objects in template code - if the </a:t>
            </a:r>
            <a:r>
              <a:rPr lang="en-US" sz="1600" dirty="0" err="1">
                <a:latin typeface="Vrinda" panose="020B0502040204020203" pitchFamily="34" charset="0"/>
                <a:cs typeface="Vrinda" panose="020B0502040204020203" pitchFamily="34" charset="0"/>
              </a:rPr>
              <a:t>dicts</a:t>
            </a:r>
            <a:r>
              <a:rPr lang="en-US" sz="1600" dirty="0">
                <a:latin typeface="Vrinda" panose="020B0502040204020203" pitchFamily="34" charset="0"/>
                <a:cs typeface="Vrinda" panose="020B0502040204020203" pitchFamily="34" charset="0"/>
              </a:rPr>
              <a:t> you supply have the same attributes as those used in the template, you are fine.</a:t>
            </a:r>
          </a:p>
        </p:txBody>
      </p:sp>
      <p:sp>
        <p:nvSpPr>
          <p:cNvPr id="8" name="TextBox 7">
            <a:extLst>
              <a:ext uri="{FF2B5EF4-FFF2-40B4-BE49-F238E27FC236}">
                <a16:creationId xmlns:a16="http://schemas.microsoft.com/office/drawing/2014/main" id="{4888F5A2-54D5-237E-1570-DE8CB1FF6872}"/>
              </a:ext>
            </a:extLst>
          </p:cNvPr>
          <p:cNvSpPr txBox="1"/>
          <p:nvPr/>
        </p:nvSpPr>
        <p:spPr>
          <a:xfrm>
            <a:off x="288756" y="4326438"/>
            <a:ext cx="11839074" cy="1877437"/>
          </a:xfrm>
          <a:prstGeom prst="rect">
            <a:avLst/>
          </a:prstGeom>
          <a:noFill/>
        </p:spPr>
        <p:txBody>
          <a:bodyPr wrap="square">
            <a:spAutoFit/>
          </a:bodyPr>
          <a:lstStyle/>
          <a:p>
            <a:r>
              <a:rPr lang="en-US" sz="2000" b="1" i="1" dirty="0"/>
              <a:t>Use </a:t>
            </a:r>
            <a:r>
              <a:rPr lang="en-US" sz="2000" b="1" i="1" dirty="0" err="1"/>
              <a:t>QuerySet.defer</a:t>
            </a:r>
            <a:r>
              <a:rPr lang="en-US" sz="2000" b="1" i="1" dirty="0"/>
              <a:t>() and only()</a:t>
            </a:r>
          </a:p>
          <a:p>
            <a:r>
              <a:rPr lang="en-US" sz="1600" dirty="0">
                <a:latin typeface="Vrinda" panose="020B0502040204020203" pitchFamily="34" charset="0"/>
                <a:cs typeface="Vrinda" panose="020B0502040204020203" pitchFamily="34" charset="0"/>
              </a:rPr>
              <a:t>Use defer() and only() if there are database columns you know that you won’t need (or won’t need in most cases) to avoid loading them. Note that if you do use them, the ORM will have to go and get them in a separate query, making this a </a:t>
            </a:r>
            <a:r>
              <a:rPr lang="en-US" sz="1600" dirty="0" err="1">
                <a:latin typeface="Vrinda" panose="020B0502040204020203" pitchFamily="34" charset="0"/>
                <a:cs typeface="Vrinda" panose="020B0502040204020203" pitchFamily="34" charset="0"/>
              </a:rPr>
              <a:t>pessimization</a:t>
            </a:r>
            <a:r>
              <a:rPr lang="en-US" sz="1600" dirty="0">
                <a:latin typeface="Vrinda" panose="020B0502040204020203" pitchFamily="34" charset="0"/>
                <a:cs typeface="Vrinda" panose="020B0502040204020203" pitchFamily="34" charset="0"/>
              </a:rPr>
              <a:t> if you use it inappropriately. Don’t be too aggressive in deferring fields without profiling as the database has to read most of the non-text, non-VARCHAR data from the disk for a single row in the results, even if it ends up only using a few columns. The defer() and only() methods are most useful when you can avoid loading a lot of text data or for fields that might take a lot of processing to convert back to Python. As always, profile first, then optimize.</a:t>
            </a:r>
          </a:p>
        </p:txBody>
      </p:sp>
    </p:spTree>
    <p:extLst>
      <p:ext uri="{BB962C8B-B14F-4D97-AF65-F5344CB8AC3E}">
        <p14:creationId xmlns:p14="http://schemas.microsoft.com/office/powerpoint/2010/main" val="69549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AF8A7-382D-41B9-EC19-8DB2407F964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E4D6995-861B-65D6-C88C-7B790D1A0BCB}"/>
              </a:ext>
            </a:extLst>
          </p:cNvPr>
          <p:cNvSpPr txBox="1"/>
          <p:nvPr/>
        </p:nvSpPr>
        <p:spPr>
          <a:xfrm>
            <a:off x="320841" y="271988"/>
            <a:ext cx="6288505" cy="3016210"/>
          </a:xfrm>
          <a:prstGeom prst="rect">
            <a:avLst/>
          </a:prstGeom>
          <a:noFill/>
        </p:spPr>
        <p:txBody>
          <a:bodyPr wrap="square">
            <a:spAutoFit/>
          </a:bodyPr>
          <a:lstStyle/>
          <a:p>
            <a:r>
              <a:rPr lang="en-US" sz="2000" b="1" dirty="0">
                <a:solidFill>
                  <a:schemeClr val="bg1"/>
                </a:solidFill>
                <a:highlight>
                  <a:srgbClr val="000080"/>
                </a:highlight>
              </a:rPr>
              <a:t>Use </a:t>
            </a:r>
            <a:r>
              <a:rPr lang="en-US" sz="2000" b="1" dirty="0" err="1">
                <a:solidFill>
                  <a:schemeClr val="bg1"/>
                </a:solidFill>
                <a:highlight>
                  <a:srgbClr val="000080"/>
                </a:highlight>
              </a:rPr>
              <a:t>QuerySet.contains</a:t>
            </a:r>
            <a:r>
              <a:rPr lang="en-US" sz="2000" b="1" dirty="0">
                <a:solidFill>
                  <a:schemeClr val="bg1"/>
                </a:solidFill>
                <a:highlight>
                  <a:srgbClr val="000080"/>
                </a:highlight>
              </a:rPr>
              <a:t>(obj)</a:t>
            </a:r>
          </a:p>
          <a:p>
            <a:r>
              <a:rPr lang="en-US" dirty="0"/>
              <a:t>. . .if you only want to find out if obj is in the </a:t>
            </a:r>
            <a:r>
              <a:rPr lang="en-US" dirty="0" err="1"/>
              <a:t>queryset</a:t>
            </a:r>
            <a:r>
              <a:rPr lang="en-US" dirty="0"/>
              <a:t>, rather than if obj in </a:t>
            </a:r>
            <a:r>
              <a:rPr lang="en-US" dirty="0" err="1"/>
              <a:t>queryset</a:t>
            </a:r>
            <a:r>
              <a:rPr lang="en-US" dirty="0"/>
              <a:t>.</a:t>
            </a:r>
          </a:p>
          <a:p>
            <a:endParaRPr lang="en-US" dirty="0"/>
          </a:p>
          <a:p>
            <a:r>
              <a:rPr lang="en-US" sz="2000" b="1" dirty="0">
                <a:solidFill>
                  <a:schemeClr val="bg1"/>
                </a:solidFill>
                <a:highlight>
                  <a:srgbClr val="000080"/>
                </a:highlight>
              </a:rPr>
              <a:t>Use </a:t>
            </a:r>
            <a:r>
              <a:rPr lang="en-US" sz="2000" b="1" dirty="0" err="1">
                <a:solidFill>
                  <a:schemeClr val="bg1"/>
                </a:solidFill>
                <a:highlight>
                  <a:srgbClr val="000080"/>
                </a:highlight>
              </a:rPr>
              <a:t>QuerySet.count</a:t>
            </a:r>
            <a:r>
              <a:rPr lang="en-US" sz="2000" b="1" dirty="0">
                <a:solidFill>
                  <a:schemeClr val="bg1"/>
                </a:solidFill>
                <a:highlight>
                  <a:srgbClr val="000080"/>
                </a:highlight>
              </a:rPr>
              <a:t>()</a:t>
            </a:r>
          </a:p>
          <a:p>
            <a:r>
              <a:rPr lang="en-US" dirty="0"/>
              <a:t>. . .if you only want the count, rather than doing  </a:t>
            </a:r>
            <a:r>
              <a:rPr lang="en-US" sz="2000" b="1" i="1" dirty="0">
                <a:solidFill>
                  <a:schemeClr val="bg1"/>
                </a:solidFill>
                <a:highlight>
                  <a:srgbClr val="FF0000"/>
                </a:highlight>
              </a:rPr>
              <a:t>len(</a:t>
            </a:r>
            <a:r>
              <a:rPr lang="en-US" sz="2000" b="1" i="1" dirty="0" err="1">
                <a:solidFill>
                  <a:schemeClr val="bg1"/>
                </a:solidFill>
                <a:highlight>
                  <a:srgbClr val="FF0000"/>
                </a:highlight>
              </a:rPr>
              <a:t>queryset</a:t>
            </a:r>
            <a:r>
              <a:rPr lang="en-US" sz="2000" b="1" i="1" dirty="0">
                <a:solidFill>
                  <a:schemeClr val="bg1"/>
                </a:solidFill>
                <a:highlight>
                  <a:srgbClr val="FF0000"/>
                </a:highlight>
              </a:rPr>
              <a:t>).</a:t>
            </a:r>
          </a:p>
          <a:p>
            <a:endParaRPr lang="en-US" sz="2000" b="1" dirty="0">
              <a:solidFill>
                <a:schemeClr val="bg1"/>
              </a:solidFill>
              <a:highlight>
                <a:srgbClr val="000080"/>
              </a:highlight>
            </a:endParaRPr>
          </a:p>
          <a:p>
            <a:r>
              <a:rPr lang="en-US" sz="2000" b="1" dirty="0">
                <a:solidFill>
                  <a:schemeClr val="bg1"/>
                </a:solidFill>
                <a:highlight>
                  <a:srgbClr val="000080"/>
                </a:highlight>
              </a:rPr>
              <a:t>Use </a:t>
            </a:r>
            <a:r>
              <a:rPr lang="en-US" sz="2000" b="1" dirty="0" err="1">
                <a:solidFill>
                  <a:schemeClr val="bg1"/>
                </a:solidFill>
                <a:highlight>
                  <a:srgbClr val="000080"/>
                </a:highlight>
              </a:rPr>
              <a:t>QuerySet.exists</a:t>
            </a:r>
            <a:r>
              <a:rPr lang="en-US" sz="2000" b="1" dirty="0">
                <a:solidFill>
                  <a:schemeClr val="bg1"/>
                </a:solidFill>
                <a:highlight>
                  <a:srgbClr val="000080"/>
                </a:highlight>
              </a:rPr>
              <a:t>()</a:t>
            </a:r>
          </a:p>
          <a:p>
            <a:r>
              <a:rPr lang="en-US" dirty="0"/>
              <a:t>. . .if you only want to find out if at least one result exists, rather than if </a:t>
            </a:r>
            <a:r>
              <a:rPr lang="en-US" dirty="0" err="1"/>
              <a:t>queryset</a:t>
            </a:r>
            <a:r>
              <a:rPr lang="en-US" dirty="0"/>
              <a:t>.</a:t>
            </a:r>
          </a:p>
        </p:txBody>
      </p:sp>
      <p:sp>
        <p:nvSpPr>
          <p:cNvPr id="7" name="TextBox 6">
            <a:extLst>
              <a:ext uri="{FF2B5EF4-FFF2-40B4-BE49-F238E27FC236}">
                <a16:creationId xmlns:a16="http://schemas.microsoft.com/office/drawing/2014/main" id="{C7CE9380-2D07-442C-E281-A39889547426}"/>
              </a:ext>
            </a:extLst>
          </p:cNvPr>
          <p:cNvSpPr txBox="1"/>
          <p:nvPr/>
        </p:nvSpPr>
        <p:spPr>
          <a:xfrm>
            <a:off x="6609346" y="289679"/>
            <a:ext cx="5261811" cy="3231654"/>
          </a:xfrm>
          <a:prstGeom prst="rect">
            <a:avLst/>
          </a:prstGeom>
          <a:noFill/>
        </p:spPr>
        <p:txBody>
          <a:bodyPr wrap="square">
            <a:spAutoFit/>
          </a:bodyPr>
          <a:lstStyle/>
          <a:p>
            <a:r>
              <a:rPr lang="en-US" sz="2400" b="1" i="1" dirty="0">
                <a:solidFill>
                  <a:schemeClr val="bg1"/>
                </a:solidFill>
                <a:highlight>
                  <a:srgbClr val="008000"/>
                </a:highlight>
              </a:rPr>
              <a:t>Use </a:t>
            </a:r>
            <a:r>
              <a:rPr lang="en-US" sz="2400" b="1" i="1" dirty="0" err="1">
                <a:solidFill>
                  <a:schemeClr val="bg1"/>
                </a:solidFill>
                <a:highlight>
                  <a:srgbClr val="008000"/>
                </a:highlight>
              </a:rPr>
              <a:t>QuerySet.update</a:t>
            </a:r>
            <a:r>
              <a:rPr lang="en-US" sz="2400" b="1" i="1" dirty="0">
                <a:solidFill>
                  <a:schemeClr val="bg1"/>
                </a:solidFill>
                <a:highlight>
                  <a:srgbClr val="008000"/>
                </a:highlight>
              </a:rPr>
              <a:t>() and delete()</a:t>
            </a:r>
          </a:p>
          <a:p>
            <a:r>
              <a:rPr lang="en-US" dirty="0">
                <a:latin typeface="Vrinda" panose="020B0502040204020203" pitchFamily="34" charset="0"/>
                <a:cs typeface="Vrinda" panose="020B0502040204020203" pitchFamily="34" charset="0"/>
              </a:rPr>
              <a:t>Rather than retrieve a load of objects, set some values, and save them individual, use a bulk SQL UPDATE statement, via </a:t>
            </a:r>
            <a:r>
              <a:rPr lang="en-US" dirty="0" err="1">
                <a:latin typeface="Vrinda" panose="020B0502040204020203" pitchFamily="34" charset="0"/>
                <a:cs typeface="Vrinda" panose="020B0502040204020203" pitchFamily="34" charset="0"/>
              </a:rPr>
              <a:t>QuerySet.update</a:t>
            </a:r>
            <a:r>
              <a:rPr lang="en-US" dirty="0">
                <a:latin typeface="Vrinda" panose="020B0502040204020203" pitchFamily="34" charset="0"/>
                <a:cs typeface="Vrinda" panose="020B0502040204020203" pitchFamily="34" charset="0"/>
              </a:rPr>
              <a:t>(). Similarly, do bulk deletes where possible. Note, however, that these bulk update methods cannot call the save() or delete() methods of individual instances, which means that any custom behavior you have added for these methods will not be executed, including anything driven from the normal database object signals.</a:t>
            </a:r>
          </a:p>
        </p:txBody>
      </p:sp>
      <p:sp>
        <p:nvSpPr>
          <p:cNvPr id="9" name="TextBox 8">
            <a:extLst>
              <a:ext uri="{FF2B5EF4-FFF2-40B4-BE49-F238E27FC236}">
                <a16:creationId xmlns:a16="http://schemas.microsoft.com/office/drawing/2014/main" id="{DE4EF600-9C53-FF8B-09A8-F281974E7FDF}"/>
              </a:ext>
            </a:extLst>
          </p:cNvPr>
          <p:cNvSpPr txBox="1"/>
          <p:nvPr/>
        </p:nvSpPr>
        <p:spPr>
          <a:xfrm>
            <a:off x="6609346" y="3505635"/>
            <a:ext cx="5261811" cy="2339102"/>
          </a:xfrm>
          <a:prstGeom prst="rect">
            <a:avLst/>
          </a:prstGeom>
          <a:noFill/>
        </p:spPr>
        <p:txBody>
          <a:bodyPr wrap="square">
            <a:spAutoFit/>
          </a:bodyPr>
          <a:lstStyle/>
          <a:p>
            <a:r>
              <a:rPr lang="en-US" sz="2000" b="1" i="1" dirty="0"/>
              <a:t>Don’t order results if you don’t care</a:t>
            </a:r>
          </a:p>
          <a:p>
            <a:r>
              <a:rPr lang="en-US" dirty="0">
                <a:latin typeface="Vrinda" panose="020B0502040204020203" pitchFamily="34" charset="0"/>
                <a:cs typeface="Vrinda" panose="020B0502040204020203" pitchFamily="34" charset="0"/>
              </a:rPr>
              <a:t>Ordering is not free; each field to order by is an operation the database must perform. If a model has a default ordering (</a:t>
            </a:r>
            <a:r>
              <a:rPr lang="en-US" dirty="0" err="1">
                <a:latin typeface="Vrinda" panose="020B0502040204020203" pitchFamily="34" charset="0"/>
                <a:cs typeface="Vrinda" panose="020B0502040204020203" pitchFamily="34" charset="0"/>
              </a:rPr>
              <a:t>Meta.ordering</a:t>
            </a:r>
            <a:r>
              <a:rPr lang="en-US" dirty="0">
                <a:latin typeface="Vrinda" panose="020B0502040204020203" pitchFamily="34" charset="0"/>
                <a:cs typeface="Vrinda" panose="020B0502040204020203" pitchFamily="34" charset="0"/>
              </a:rPr>
              <a:t>) and you don’t need it, remove it on a </a:t>
            </a:r>
            <a:r>
              <a:rPr lang="en-US" dirty="0" err="1">
                <a:latin typeface="Vrinda" panose="020B0502040204020203" pitchFamily="34" charset="0"/>
                <a:cs typeface="Vrinda" panose="020B0502040204020203" pitchFamily="34" charset="0"/>
              </a:rPr>
              <a:t>QuerySet</a:t>
            </a:r>
            <a:r>
              <a:rPr lang="en-US" dirty="0">
                <a:latin typeface="Vrinda" panose="020B0502040204020203" pitchFamily="34" charset="0"/>
                <a:cs typeface="Vrinda" panose="020B0502040204020203" pitchFamily="34" charset="0"/>
              </a:rPr>
              <a:t> by calling </a:t>
            </a:r>
            <a:r>
              <a:rPr lang="en-US" dirty="0" err="1">
                <a:latin typeface="Vrinda" panose="020B0502040204020203" pitchFamily="34" charset="0"/>
                <a:cs typeface="Vrinda" panose="020B0502040204020203" pitchFamily="34" charset="0"/>
              </a:rPr>
              <a:t>order_by</a:t>
            </a:r>
            <a:r>
              <a:rPr lang="en-US" dirty="0">
                <a:latin typeface="Vrinda" panose="020B0502040204020203" pitchFamily="34" charset="0"/>
                <a:cs typeface="Vrinda" panose="020B0502040204020203" pitchFamily="34" charset="0"/>
              </a:rPr>
              <a:t>() with no parameters. Adding an index to your database may help to improve ordering performance.</a:t>
            </a:r>
          </a:p>
        </p:txBody>
      </p:sp>
      <p:sp>
        <p:nvSpPr>
          <p:cNvPr id="11" name="TextBox 10">
            <a:extLst>
              <a:ext uri="{FF2B5EF4-FFF2-40B4-BE49-F238E27FC236}">
                <a16:creationId xmlns:a16="http://schemas.microsoft.com/office/drawing/2014/main" id="{7F318C58-3C3D-7638-35A3-E1D1FE149CA4}"/>
              </a:ext>
            </a:extLst>
          </p:cNvPr>
          <p:cNvSpPr txBox="1"/>
          <p:nvPr/>
        </p:nvSpPr>
        <p:spPr>
          <a:xfrm>
            <a:off x="320841" y="3288198"/>
            <a:ext cx="6288505" cy="3508653"/>
          </a:xfrm>
          <a:prstGeom prst="rect">
            <a:avLst/>
          </a:prstGeom>
          <a:noFill/>
        </p:spPr>
        <p:txBody>
          <a:bodyPr wrap="square">
            <a:spAutoFit/>
          </a:bodyPr>
          <a:lstStyle/>
          <a:p>
            <a:r>
              <a:rPr lang="en-US" sz="2000" b="1" i="1" dirty="0"/>
              <a:t>Use bulk methods</a:t>
            </a:r>
          </a:p>
          <a:p>
            <a:r>
              <a:rPr lang="en-US" sz="1600" dirty="0"/>
              <a:t>Use bulk methods to reduce the number of SQL statements.</a:t>
            </a:r>
          </a:p>
          <a:p>
            <a:r>
              <a:rPr lang="en-US" sz="2000" b="1" i="1" dirty="0"/>
              <a:t>Create in bulk</a:t>
            </a:r>
          </a:p>
          <a:p>
            <a:r>
              <a:rPr lang="en-US" sz="1600" dirty="0"/>
              <a:t>When creating objects, where possible, use the </a:t>
            </a:r>
            <a:r>
              <a:rPr lang="en-US" sz="1600" dirty="0" err="1"/>
              <a:t>bulk_create</a:t>
            </a:r>
            <a:r>
              <a:rPr lang="en-US" sz="1600" dirty="0"/>
              <a:t>() method to reduce the number of SQL queries.</a:t>
            </a:r>
          </a:p>
          <a:p>
            <a:r>
              <a:rPr lang="en-US" sz="1600" dirty="0"/>
              <a:t>For example:</a:t>
            </a:r>
          </a:p>
          <a:p>
            <a:r>
              <a:rPr lang="en-US" sz="1600" dirty="0" err="1">
                <a:latin typeface="Courier New" panose="02070309020205020404" pitchFamily="49" charset="0"/>
                <a:cs typeface="Courier New" panose="02070309020205020404" pitchFamily="49" charset="0"/>
              </a:rPr>
              <a:t>Entry.objects.bulk_create</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Entry(headline="This is a test"),</a:t>
            </a:r>
          </a:p>
          <a:p>
            <a:pPr lvl="2"/>
            <a:r>
              <a:rPr lang="en-US" sz="1600" dirty="0">
                <a:latin typeface="Courier New" panose="02070309020205020404" pitchFamily="49" charset="0"/>
                <a:cs typeface="Courier New" panose="02070309020205020404" pitchFamily="49" charset="0"/>
              </a:rPr>
              <a:t>Entry(headline="This is only a test"),</a:t>
            </a:r>
          </a:p>
          <a:p>
            <a:pPr lvl="1"/>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22851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B3647-7ACA-B95A-AF8B-69149CB941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C20600-CAF2-0E03-967D-C7E1888A93A7}"/>
              </a:ext>
            </a:extLst>
          </p:cNvPr>
          <p:cNvSpPr txBox="1"/>
          <p:nvPr/>
        </p:nvSpPr>
        <p:spPr>
          <a:xfrm>
            <a:off x="368966" y="289679"/>
            <a:ext cx="11518233" cy="5724644"/>
          </a:xfrm>
          <a:prstGeom prst="rect">
            <a:avLst/>
          </a:prstGeom>
          <a:noFill/>
        </p:spPr>
        <p:txBody>
          <a:bodyPr wrap="square">
            <a:spAutoFit/>
          </a:bodyPr>
          <a:lstStyle/>
          <a:p>
            <a:r>
              <a:rPr lang="en-US" sz="2400" b="1" i="1" dirty="0"/>
              <a:t>Update in bulk</a:t>
            </a:r>
          </a:p>
          <a:p>
            <a:r>
              <a:rPr lang="en-US" dirty="0"/>
              <a:t>When updating objects, where possible, use the </a:t>
            </a:r>
            <a:r>
              <a:rPr lang="en-US" dirty="0" err="1"/>
              <a:t>bulk_update</a:t>
            </a:r>
            <a:r>
              <a:rPr lang="en-US" dirty="0"/>
              <a:t>() method to reduce the number of SQL queries.</a:t>
            </a:r>
          </a:p>
          <a:p>
            <a:r>
              <a:rPr lang="en-US" dirty="0"/>
              <a:t>Given a list or </a:t>
            </a:r>
            <a:r>
              <a:rPr lang="en-US" dirty="0" err="1"/>
              <a:t>queryset</a:t>
            </a:r>
            <a:r>
              <a:rPr lang="en-US" dirty="0"/>
              <a:t> of objects:</a:t>
            </a:r>
          </a:p>
          <a:p>
            <a:r>
              <a:rPr lang="en-US" dirty="0">
                <a:latin typeface="Courier New" panose="02070309020205020404" pitchFamily="49" charset="0"/>
                <a:cs typeface="Courier New" panose="02070309020205020404" pitchFamily="49" charset="0"/>
              </a:rPr>
              <a:t>entries = </a:t>
            </a:r>
            <a:r>
              <a:rPr lang="en-US" dirty="0" err="1">
                <a:latin typeface="Courier New" panose="02070309020205020404" pitchFamily="49" charset="0"/>
                <a:cs typeface="Courier New" panose="02070309020205020404" pitchFamily="49" charset="0"/>
              </a:rPr>
              <a:t>Entry.objects.bulk_create</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Entry(headline="This is a test"),</a:t>
            </a:r>
          </a:p>
          <a:p>
            <a:pPr lvl="2"/>
            <a:r>
              <a:rPr lang="en-US" dirty="0">
                <a:latin typeface="Courier New" panose="02070309020205020404" pitchFamily="49" charset="0"/>
                <a:cs typeface="Courier New" panose="02070309020205020404" pitchFamily="49" charset="0"/>
              </a:rPr>
              <a:t>Entry(headline="This is only a test"),</a:t>
            </a:r>
          </a:p>
          <a:p>
            <a:pPr lvl="1"/>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The following example:</a:t>
            </a:r>
          </a:p>
          <a:p>
            <a:r>
              <a:rPr lang="en-US" dirty="0">
                <a:latin typeface="Courier New" panose="02070309020205020404" pitchFamily="49" charset="0"/>
                <a:cs typeface="Courier New" panose="02070309020205020404" pitchFamily="49" charset="0"/>
              </a:rPr>
              <a:t>entries[0].headline = "This is not a test"</a:t>
            </a:r>
          </a:p>
          <a:p>
            <a:r>
              <a:rPr lang="en-US" dirty="0">
                <a:latin typeface="Courier New" panose="02070309020205020404" pitchFamily="49" charset="0"/>
                <a:cs typeface="Courier New" panose="02070309020205020404" pitchFamily="49" charset="0"/>
              </a:rPr>
              <a:t>entries[1].headline = "This is no longer a test"</a:t>
            </a:r>
          </a:p>
          <a:p>
            <a:r>
              <a:rPr lang="en-US" dirty="0" err="1">
                <a:latin typeface="Courier New" panose="02070309020205020404" pitchFamily="49" charset="0"/>
                <a:cs typeface="Courier New" panose="02070309020205020404" pitchFamily="49" charset="0"/>
              </a:rPr>
              <a:t>Entry.objects.bulk_update</a:t>
            </a:r>
            <a:r>
              <a:rPr lang="en-US" dirty="0">
                <a:latin typeface="Courier New" panose="02070309020205020404" pitchFamily="49" charset="0"/>
                <a:cs typeface="Courier New" panose="02070309020205020404" pitchFamily="49" charset="0"/>
              </a:rPr>
              <a:t>(entries, ["headline"])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.is preferable to:</a:t>
            </a:r>
          </a:p>
          <a:p>
            <a:r>
              <a:rPr lang="en-US" dirty="0">
                <a:latin typeface="Courier New" panose="02070309020205020404" pitchFamily="49" charset="0"/>
                <a:cs typeface="Courier New" panose="02070309020205020404" pitchFamily="49" charset="0"/>
              </a:rPr>
              <a:t>entries[0].headline = "This is not a test"</a:t>
            </a:r>
          </a:p>
          <a:p>
            <a:r>
              <a:rPr lang="en-US" dirty="0">
                <a:latin typeface="Courier New" panose="02070309020205020404" pitchFamily="49" charset="0"/>
                <a:cs typeface="Courier New" panose="02070309020205020404" pitchFamily="49" charset="0"/>
              </a:rPr>
              <a:t>entries[0].save()</a:t>
            </a:r>
          </a:p>
          <a:p>
            <a:r>
              <a:rPr lang="en-US" dirty="0">
                <a:latin typeface="Courier New" panose="02070309020205020404" pitchFamily="49" charset="0"/>
                <a:cs typeface="Courier New" panose="02070309020205020404" pitchFamily="49" charset="0"/>
              </a:rPr>
              <a:t>entries[1].headline = "This is no longer a test"</a:t>
            </a:r>
          </a:p>
          <a:p>
            <a:r>
              <a:rPr lang="en-US" dirty="0">
                <a:latin typeface="Courier New" panose="02070309020205020404" pitchFamily="49" charset="0"/>
                <a:cs typeface="Courier New" panose="02070309020205020404" pitchFamily="49" charset="0"/>
              </a:rPr>
              <a:t>entries[1].save()</a:t>
            </a:r>
          </a:p>
        </p:txBody>
      </p:sp>
    </p:spTree>
    <p:extLst>
      <p:ext uri="{BB962C8B-B14F-4D97-AF65-F5344CB8AC3E}">
        <p14:creationId xmlns:p14="http://schemas.microsoft.com/office/powerpoint/2010/main" val="359620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2EDBD-2E99-0B59-AB4B-1A6688F65C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948082-AA46-2043-61FF-0DC6E0423144}"/>
              </a:ext>
            </a:extLst>
          </p:cNvPr>
          <p:cNvSpPr txBox="1"/>
          <p:nvPr/>
        </p:nvSpPr>
        <p:spPr>
          <a:xfrm>
            <a:off x="256673" y="128510"/>
            <a:ext cx="11389895" cy="6617196"/>
          </a:xfrm>
          <a:prstGeom prst="rect">
            <a:avLst/>
          </a:prstGeom>
          <a:noFill/>
        </p:spPr>
        <p:txBody>
          <a:bodyPr wrap="square">
            <a:spAutoFit/>
          </a:bodyPr>
          <a:lstStyle/>
          <a:p>
            <a:r>
              <a:rPr lang="en-US" sz="2400" b="1" dirty="0"/>
              <a:t>Insert in bulk</a:t>
            </a:r>
          </a:p>
          <a:p>
            <a:r>
              <a:rPr lang="en-US" sz="1600" dirty="0"/>
              <a:t>When inserting objects into </a:t>
            </a:r>
            <a:r>
              <a:rPr lang="en-US" sz="1600" dirty="0" err="1"/>
              <a:t>ManyToManyFields</a:t>
            </a:r>
            <a:r>
              <a:rPr lang="en-US" sz="1600" dirty="0"/>
              <a:t>, use add() with multiple objects to reduce the number of SQL queries. For example:</a:t>
            </a:r>
          </a:p>
          <a:p>
            <a:r>
              <a:rPr lang="en-US" sz="1600" dirty="0" err="1">
                <a:latin typeface="Courier New" panose="02070309020205020404" pitchFamily="49" charset="0"/>
                <a:cs typeface="Courier New" panose="02070309020205020404" pitchFamily="49" charset="0"/>
              </a:rPr>
              <a:t>my_band.members.add</a:t>
            </a:r>
            <a:r>
              <a:rPr lang="en-US" sz="1600" dirty="0">
                <a:latin typeface="Courier New" panose="02070309020205020404" pitchFamily="49" charset="0"/>
                <a:cs typeface="Courier New" panose="02070309020205020404" pitchFamily="49" charset="0"/>
              </a:rPr>
              <a:t>(me, </a:t>
            </a:r>
            <a:r>
              <a:rPr lang="en-US" sz="1600" dirty="0" err="1">
                <a:latin typeface="Courier New" panose="02070309020205020404" pitchFamily="49" charset="0"/>
                <a:cs typeface="Courier New" panose="02070309020205020404" pitchFamily="49" charset="0"/>
              </a:rPr>
              <a:t>my_friend</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.is preferable to:</a:t>
            </a:r>
          </a:p>
          <a:p>
            <a:r>
              <a:rPr lang="en-US" sz="1600" dirty="0" err="1">
                <a:latin typeface="Courier New" panose="02070309020205020404" pitchFamily="49" charset="0"/>
                <a:cs typeface="Courier New" panose="02070309020205020404" pitchFamily="49" charset="0"/>
              </a:rPr>
              <a:t>my_band.members.add</a:t>
            </a:r>
            <a:r>
              <a:rPr lang="en-US" sz="1600" dirty="0">
                <a:latin typeface="Courier New" panose="02070309020205020404" pitchFamily="49" charset="0"/>
                <a:cs typeface="Courier New" panose="02070309020205020404" pitchFamily="49" charset="0"/>
              </a:rPr>
              <a:t>(me)</a:t>
            </a:r>
          </a:p>
          <a:p>
            <a:r>
              <a:rPr lang="en-US" sz="1600" dirty="0" err="1">
                <a:latin typeface="Courier New" panose="02070309020205020404" pitchFamily="49" charset="0"/>
                <a:cs typeface="Courier New" panose="02070309020205020404" pitchFamily="49" charset="0"/>
              </a:rPr>
              <a:t>my_band.members.add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my_friend</a:t>
            </a:r>
            <a:r>
              <a:rPr lang="en-US" sz="1600" dirty="0">
                <a:latin typeface="Courier New" panose="02070309020205020404" pitchFamily="49" charset="0"/>
                <a:cs typeface="Courier New" panose="02070309020205020404" pitchFamily="49" charset="0"/>
              </a:rPr>
              <a:t>)</a:t>
            </a:r>
          </a:p>
          <a:p>
            <a:endParaRPr lang="en-US" sz="1600" dirty="0"/>
          </a:p>
          <a:p>
            <a:r>
              <a:rPr lang="en-US" sz="1600" dirty="0"/>
              <a:t>. . .where Bands and Artists have a many-to-many relationship.</a:t>
            </a:r>
          </a:p>
          <a:p>
            <a:r>
              <a:rPr lang="en-US" sz="1600" dirty="0"/>
              <a:t>When inserting different pairs of objects into </a:t>
            </a:r>
            <a:r>
              <a:rPr lang="en-US" sz="1600" dirty="0" err="1"/>
              <a:t>ManyToManyField</a:t>
            </a:r>
            <a:r>
              <a:rPr lang="en-US" sz="1600" dirty="0"/>
              <a:t> or when the custom through table is defined, use </a:t>
            </a:r>
            <a:r>
              <a:rPr lang="en-US" sz="1600" dirty="0" err="1"/>
              <a:t>bulk_create</a:t>
            </a:r>
            <a:r>
              <a:rPr lang="en-US" sz="1600" dirty="0"/>
              <a:t>() method to reduce the number of SQL queries. For example:</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PizzaToppingRelationship</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Pizza.toppings.through</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PizzaToppingRelationship.objects.bulk_create</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a:t>
            </a:r>
          </a:p>
          <a:p>
            <a:pPr lvl="2"/>
            <a:r>
              <a:rPr lang="en-US" sz="1600" dirty="0" err="1">
                <a:latin typeface="Courier New" panose="02070309020205020404" pitchFamily="49" charset="0"/>
                <a:cs typeface="Courier New" panose="02070309020205020404" pitchFamily="49" charset="0"/>
              </a:rPr>
              <a:t>PizzaToppingRelationship</a:t>
            </a:r>
            <a:r>
              <a:rPr lang="en-US" sz="1600" dirty="0">
                <a:latin typeface="Courier New" panose="02070309020205020404" pitchFamily="49" charset="0"/>
                <a:cs typeface="Courier New" panose="02070309020205020404" pitchFamily="49" charset="0"/>
              </a:rPr>
              <a:t>(pizza=</a:t>
            </a:r>
            <a:r>
              <a:rPr lang="en-US" sz="1600" dirty="0" err="1">
                <a:latin typeface="Courier New" panose="02070309020205020404" pitchFamily="49" charset="0"/>
                <a:cs typeface="Courier New" panose="02070309020205020404" pitchFamily="49" charset="0"/>
              </a:rPr>
              <a:t>my_pizza</a:t>
            </a:r>
            <a:r>
              <a:rPr lang="en-US" sz="1600" dirty="0">
                <a:latin typeface="Courier New" panose="02070309020205020404" pitchFamily="49" charset="0"/>
                <a:cs typeface="Courier New" panose="02070309020205020404" pitchFamily="49" charset="0"/>
              </a:rPr>
              <a:t>, topping=pepperoni),</a:t>
            </a:r>
          </a:p>
          <a:p>
            <a:pPr lvl="2"/>
            <a:r>
              <a:rPr lang="en-US" sz="1600" dirty="0" err="1">
                <a:latin typeface="Courier New" panose="02070309020205020404" pitchFamily="49" charset="0"/>
                <a:cs typeface="Courier New" panose="02070309020205020404" pitchFamily="49" charset="0"/>
              </a:rPr>
              <a:t>PizzaToppingRelationship</a:t>
            </a:r>
            <a:r>
              <a:rPr lang="en-US" sz="1600" dirty="0">
                <a:latin typeface="Courier New" panose="02070309020205020404" pitchFamily="49" charset="0"/>
                <a:cs typeface="Courier New" panose="02070309020205020404" pitchFamily="49" charset="0"/>
              </a:rPr>
              <a:t>(pizza=</a:t>
            </a:r>
            <a:r>
              <a:rPr lang="en-US" sz="1600" dirty="0" err="1">
                <a:latin typeface="Courier New" panose="02070309020205020404" pitchFamily="49" charset="0"/>
                <a:cs typeface="Courier New" panose="02070309020205020404" pitchFamily="49" charset="0"/>
              </a:rPr>
              <a:t>your_pizza</a:t>
            </a:r>
            <a:r>
              <a:rPr lang="en-US" sz="1600" dirty="0">
                <a:latin typeface="Courier New" panose="02070309020205020404" pitchFamily="49" charset="0"/>
                <a:cs typeface="Courier New" panose="02070309020205020404" pitchFamily="49" charset="0"/>
              </a:rPr>
              <a:t>, topping=pepperoni),</a:t>
            </a:r>
          </a:p>
          <a:p>
            <a:pPr lvl="2"/>
            <a:r>
              <a:rPr lang="en-US" sz="1600" dirty="0" err="1">
                <a:latin typeface="Courier New" panose="02070309020205020404" pitchFamily="49" charset="0"/>
                <a:cs typeface="Courier New" panose="02070309020205020404" pitchFamily="49" charset="0"/>
              </a:rPr>
              <a:t>PizzaToppingRelationship</a:t>
            </a:r>
            <a:r>
              <a:rPr lang="en-US" sz="1600" dirty="0">
                <a:latin typeface="Courier New" panose="02070309020205020404" pitchFamily="49" charset="0"/>
                <a:cs typeface="Courier New" panose="02070309020205020404" pitchFamily="49" charset="0"/>
              </a:rPr>
              <a:t>(pizza=</a:t>
            </a:r>
            <a:r>
              <a:rPr lang="en-US" sz="1600" dirty="0" err="1">
                <a:latin typeface="Courier New" panose="02070309020205020404" pitchFamily="49" charset="0"/>
                <a:cs typeface="Courier New" panose="02070309020205020404" pitchFamily="49" charset="0"/>
              </a:rPr>
              <a:t>your_pizza</a:t>
            </a:r>
            <a:r>
              <a:rPr lang="en-US" sz="1600" dirty="0">
                <a:latin typeface="Courier New" panose="02070309020205020404" pitchFamily="49" charset="0"/>
                <a:cs typeface="Courier New" panose="02070309020205020404" pitchFamily="49" charset="0"/>
              </a:rPr>
              <a:t>, topping=mushroom),</a:t>
            </a:r>
          </a:p>
          <a:p>
            <a:pPr lvl="1"/>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ignore_conflicts</a:t>
            </a:r>
            <a:r>
              <a:rPr lang="en-US" sz="1600" dirty="0">
                <a:latin typeface="Courier New" panose="02070309020205020404" pitchFamily="49" charset="0"/>
                <a:cs typeface="Courier New" panose="02070309020205020404" pitchFamily="49" charset="0"/>
              </a:rPr>
              <a:t>=True,</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.is preferable to:</a:t>
            </a:r>
          </a:p>
          <a:p>
            <a:r>
              <a:rPr lang="en-US" sz="1600" dirty="0" err="1">
                <a:latin typeface="Courier New" panose="02070309020205020404" pitchFamily="49" charset="0"/>
                <a:cs typeface="Courier New" panose="02070309020205020404" pitchFamily="49" charset="0"/>
              </a:rPr>
              <a:t>my_pizza.toppings.add</a:t>
            </a:r>
            <a:r>
              <a:rPr lang="en-US" sz="1600" dirty="0">
                <a:latin typeface="Courier New" panose="02070309020205020404" pitchFamily="49" charset="0"/>
                <a:cs typeface="Courier New" panose="02070309020205020404" pitchFamily="49" charset="0"/>
              </a:rPr>
              <a:t>(pepperoni)</a:t>
            </a:r>
          </a:p>
          <a:p>
            <a:r>
              <a:rPr lang="en-US" sz="1600" dirty="0" err="1">
                <a:latin typeface="Courier New" panose="02070309020205020404" pitchFamily="49" charset="0"/>
                <a:cs typeface="Courier New" panose="02070309020205020404" pitchFamily="49" charset="0"/>
              </a:rPr>
              <a:t>your_pizza.toppings.add</a:t>
            </a:r>
            <a:r>
              <a:rPr lang="en-US" sz="1600" dirty="0">
                <a:latin typeface="Courier New" panose="02070309020205020404" pitchFamily="49" charset="0"/>
                <a:cs typeface="Courier New" panose="02070309020205020404" pitchFamily="49" charset="0"/>
              </a:rPr>
              <a:t>(pepperoni, mushroom)</a:t>
            </a:r>
          </a:p>
          <a:p>
            <a:r>
              <a:rPr lang="en-US" sz="1600" dirty="0"/>
              <a:t>. . .where Pizza and Topping have a many-to-many relationship. Note that there are a number of caveats</a:t>
            </a:r>
          </a:p>
          <a:p>
            <a:r>
              <a:rPr lang="en-US" sz="1600" dirty="0"/>
              <a:t>to this method, so make sure it’s appropriate for your use case.</a:t>
            </a:r>
          </a:p>
        </p:txBody>
      </p:sp>
    </p:spTree>
    <p:extLst>
      <p:ext uri="{BB962C8B-B14F-4D97-AF65-F5344CB8AC3E}">
        <p14:creationId xmlns:p14="http://schemas.microsoft.com/office/powerpoint/2010/main" val="252452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06ECF-DBED-23F3-EE26-5F1C8D0660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506C57-2011-6C45-95B2-D7C5C0C47C76}"/>
              </a:ext>
            </a:extLst>
          </p:cNvPr>
          <p:cNvSpPr txBox="1"/>
          <p:nvPr/>
        </p:nvSpPr>
        <p:spPr>
          <a:xfrm>
            <a:off x="368969" y="432409"/>
            <a:ext cx="11085094" cy="1323439"/>
          </a:xfrm>
          <a:prstGeom prst="rect">
            <a:avLst/>
          </a:prstGeom>
          <a:noFill/>
        </p:spPr>
        <p:txBody>
          <a:bodyPr wrap="square">
            <a:spAutoFit/>
          </a:bodyPr>
          <a:lstStyle/>
          <a:p>
            <a:r>
              <a:rPr lang="en-US" sz="2400" b="1" i="1" dirty="0"/>
              <a:t>Remove in bulk</a:t>
            </a:r>
          </a:p>
          <a:p>
            <a:r>
              <a:rPr lang="en-US" dirty="0">
                <a:latin typeface="Vrinda" panose="020B0502040204020203" pitchFamily="34" charset="0"/>
                <a:cs typeface="Vrinda" panose="020B0502040204020203" pitchFamily="34" charset="0"/>
              </a:rPr>
              <a:t>When removing objects from </a:t>
            </a:r>
            <a:r>
              <a:rPr lang="en-US" dirty="0" err="1">
                <a:latin typeface="Vrinda" panose="020B0502040204020203" pitchFamily="34" charset="0"/>
                <a:cs typeface="Vrinda" panose="020B0502040204020203" pitchFamily="34" charset="0"/>
              </a:rPr>
              <a:t>ManyToManyFields</a:t>
            </a:r>
            <a:r>
              <a:rPr lang="en-US" dirty="0">
                <a:latin typeface="Vrinda" panose="020B0502040204020203" pitchFamily="34" charset="0"/>
                <a:cs typeface="Vrinda" panose="020B0502040204020203" pitchFamily="34" charset="0"/>
              </a:rPr>
              <a:t>, use remove() with multiple objects to reduce the number of SQL queries. For example:</a:t>
            </a:r>
          </a:p>
          <a:p>
            <a:r>
              <a:rPr lang="en-US" sz="2000" dirty="0" err="1">
                <a:solidFill>
                  <a:schemeClr val="bg1"/>
                </a:solidFill>
                <a:highlight>
                  <a:srgbClr val="000080"/>
                </a:highlight>
                <a:latin typeface="Courier New" panose="02070309020205020404" pitchFamily="49" charset="0"/>
                <a:cs typeface="Courier New" panose="02070309020205020404" pitchFamily="49" charset="0"/>
              </a:rPr>
              <a:t>my_band.members.remove</a:t>
            </a:r>
            <a:r>
              <a:rPr lang="en-US" sz="2000" dirty="0">
                <a:solidFill>
                  <a:schemeClr val="bg1"/>
                </a:solidFill>
                <a:highlight>
                  <a:srgbClr val="000080"/>
                </a:highlight>
                <a:latin typeface="Courier New" panose="02070309020205020404" pitchFamily="49" charset="0"/>
                <a:cs typeface="Courier New" panose="02070309020205020404" pitchFamily="49" charset="0"/>
              </a:rPr>
              <a:t>(me, </a:t>
            </a:r>
            <a:r>
              <a:rPr lang="en-US" sz="2000" dirty="0" err="1">
                <a:solidFill>
                  <a:schemeClr val="bg1"/>
                </a:solidFill>
                <a:highlight>
                  <a:srgbClr val="000080"/>
                </a:highlight>
                <a:latin typeface="Courier New" panose="02070309020205020404" pitchFamily="49" charset="0"/>
                <a:cs typeface="Courier New" panose="02070309020205020404" pitchFamily="49" charset="0"/>
              </a:rPr>
              <a:t>my_friend</a:t>
            </a:r>
            <a:r>
              <a:rPr lang="en-US" sz="2000" dirty="0">
                <a:solidFill>
                  <a:schemeClr val="bg1"/>
                </a:solidFill>
                <a:highlight>
                  <a:srgbClr val="000080"/>
                </a:highlight>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38DBE33-3907-651A-627A-485061978985}"/>
              </a:ext>
            </a:extLst>
          </p:cNvPr>
          <p:cNvSpPr txBox="1"/>
          <p:nvPr/>
        </p:nvSpPr>
        <p:spPr>
          <a:xfrm>
            <a:off x="368969" y="1755848"/>
            <a:ext cx="11454062" cy="4801314"/>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 . .is preferable to</a:t>
            </a:r>
            <a:r>
              <a:rPr lang="en-US" dirty="0"/>
              <a:t>:</a:t>
            </a:r>
          </a:p>
          <a:p>
            <a:r>
              <a:rPr lang="en-US" dirty="0" err="1">
                <a:latin typeface="Courier New" panose="02070309020205020404" pitchFamily="49" charset="0"/>
                <a:cs typeface="Courier New" panose="02070309020205020404" pitchFamily="49" charset="0"/>
              </a:rPr>
              <a:t>my_band.members.remove</a:t>
            </a:r>
            <a:r>
              <a:rPr lang="en-US" dirty="0">
                <a:latin typeface="Courier New" panose="02070309020205020404" pitchFamily="49" charset="0"/>
                <a:cs typeface="Courier New" panose="02070309020205020404" pitchFamily="49" charset="0"/>
              </a:rPr>
              <a:t>(me)</a:t>
            </a:r>
          </a:p>
          <a:p>
            <a:r>
              <a:rPr lang="en-US" dirty="0" err="1">
                <a:latin typeface="Courier New" panose="02070309020205020404" pitchFamily="49" charset="0"/>
                <a:cs typeface="Courier New" panose="02070309020205020404" pitchFamily="49" charset="0"/>
              </a:rPr>
              <a:t>my_band.members.remove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my_friend</a:t>
            </a:r>
            <a:r>
              <a:rPr lang="en-US" dirty="0">
                <a:latin typeface="Courier New" panose="02070309020205020404" pitchFamily="49" charset="0"/>
                <a:cs typeface="Courier New" panose="02070309020205020404" pitchFamily="49" charset="0"/>
              </a:rPr>
              <a:t>)</a:t>
            </a:r>
          </a:p>
          <a:p>
            <a:r>
              <a:rPr lang="en-US" dirty="0">
                <a:latin typeface="Vrinda" panose="020B0502040204020203" pitchFamily="34" charset="0"/>
                <a:cs typeface="Vrinda" panose="020B0502040204020203" pitchFamily="34" charset="0"/>
              </a:rPr>
              <a:t>. . .where Bands and Artists have a many-to-many relationship.</a:t>
            </a:r>
          </a:p>
          <a:p>
            <a:r>
              <a:rPr lang="en-US" dirty="0">
                <a:latin typeface="Vrinda" panose="020B0502040204020203" pitchFamily="34" charset="0"/>
                <a:cs typeface="Vrinda" panose="020B0502040204020203" pitchFamily="34" charset="0"/>
              </a:rPr>
              <a:t>When removing different pairs of objects from </a:t>
            </a:r>
            <a:r>
              <a:rPr lang="en-US" dirty="0" err="1">
                <a:latin typeface="Vrinda" panose="020B0502040204020203" pitchFamily="34" charset="0"/>
                <a:cs typeface="Vrinda" panose="020B0502040204020203" pitchFamily="34" charset="0"/>
              </a:rPr>
              <a:t>ManyToManyFields</a:t>
            </a:r>
            <a:r>
              <a:rPr lang="en-US" dirty="0">
                <a:latin typeface="Vrinda" panose="020B0502040204020203" pitchFamily="34" charset="0"/>
                <a:cs typeface="Vrinda" panose="020B0502040204020203" pitchFamily="34" charset="0"/>
              </a:rPr>
              <a:t>, use delete() on a Q expression with multiple through model instances to reduce the number of SQL queries. For example:</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django.db.models</a:t>
            </a:r>
            <a:r>
              <a:rPr lang="en-US" dirty="0">
                <a:latin typeface="Courier New" panose="02070309020205020404" pitchFamily="49" charset="0"/>
                <a:cs typeface="Courier New" panose="02070309020205020404" pitchFamily="49" charset="0"/>
              </a:rPr>
              <a:t> import Q</a:t>
            </a:r>
            <a:endParaRPr lang="en-US" dirty="0">
              <a:latin typeface="Vrinda" panose="020B0502040204020203" pitchFamily="34" charset="0"/>
              <a:cs typeface="Vrinda" panose="020B0502040204020203" pitchFamily="34" charset="0"/>
            </a:endParaRPr>
          </a:p>
          <a:p>
            <a:r>
              <a:rPr lang="en-US" dirty="0" err="1">
                <a:latin typeface="Courier New" panose="02070309020205020404" pitchFamily="49" charset="0"/>
                <a:cs typeface="Courier New" panose="02070309020205020404" pitchFamily="49" charset="0"/>
              </a:rPr>
              <a:t>PizzaToppingRelationship</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Pizza.toppings.through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PizzaToppingRelationship.objects.filter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Q(pizza=</a:t>
            </a:r>
            <a:r>
              <a:rPr lang="en-US" dirty="0" err="1">
                <a:latin typeface="Courier New" panose="02070309020205020404" pitchFamily="49" charset="0"/>
                <a:cs typeface="Courier New" panose="02070309020205020404" pitchFamily="49" charset="0"/>
              </a:rPr>
              <a:t>my_pizza</a:t>
            </a:r>
            <a:r>
              <a:rPr lang="en-US" dirty="0">
                <a:latin typeface="Courier New" panose="02070309020205020404" pitchFamily="49" charset="0"/>
                <a:cs typeface="Courier New" panose="02070309020205020404" pitchFamily="49" charset="0"/>
              </a:rPr>
              <a:t>, topping=pepperoni)</a:t>
            </a:r>
          </a:p>
          <a:p>
            <a:r>
              <a:rPr lang="en-US" dirty="0">
                <a:latin typeface="Courier New" panose="02070309020205020404" pitchFamily="49" charset="0"/>
                <a:cs typeface="Courier New" panose="02070309020205020404" pitchFamily="49" charset="0"/>
              </a:rPr>
              <a:t>| Q(pizza=</a:t>
            </a:r>
            <a:r>
              <a:rPr lang="en-US" dirty="0" err="1">
                <a:latin typeface="Courier New" panose="02070309020205020404" pitchFamily="49" charset="0"/>
                <a:cs typeface="Courier New" panose="02070309020205020404" pitchFamily="49" charset="0"/>
              </a:rPr>
              <a:t>your_pizza</a:t>
            </a:r>
            <a:r>
              <a:rPr lang="en-US" dirty="0">
                <a:latin typeface="Courier New" panose="02070309020205020404" pitchFamily="49" charset="0"/>
                <a:cs typeface="Courier New" panose="02070309020205020404" pitchFamily="49" charset="0"/>
              </a:rPr>
              <a:t>, topping=pepperoni)</a:t>
            </a:r>
          </a:p>
          <a:p>
            <a:r>
              <a:rPr lang="en-US" dirty="0">
                <a:latin typeface="Courier New" panose="02070309020205020404" pitchFamily="49" charset="0"/>
                <a:cs typeface="Courier New" panose="02070309020205020404" pitchFamily="49" charset="0"/>
              </a:rPr>
              <a:t>| Q(pizza=</a:t>
            </a:r>
            <a:r>
              <a:rPr lang="en-US" dirty="0" err="1">
                <a:latin typeface="Courier New" panose="02070309020205020404" pitchFamily="49" charset="0"/>
                <a:cs typeface="Courier New" panose="02070309020205020404" pitchFamily="49" charset="0"/>
              </a:rPr>
              <a:t>your_pizza</a:t>
            </a:r>
            <a:r>
              <a:rPr lang="en-US" dirty="0">
                <a:latin typeface="Courier New" panose="02070309020205020404" pitchFamily="49" charset="0"/>
                <a:cs typeface="Courier New" panose="02070309020205020404" pitchFamily="49" charset="0"/>
              </a:rPr>
              <a:t>, topping=mushroom)</a:t>
            </a:r>
          </a:p>
          <a:p>
            <a:r>
              <a:rPr lang="en-US" dirty="0">
                <a:latin typeface="Courier New" panose="02070309020205020404" pitchFamily="49" charset="0"/>
                <a:cs typeface="Courier New" panose="02070309020205020404" pitchFamily="49" charset="0"/>
              </a:rPr>
              <a:t>).delete()</a:t>
            </a:r>
          </a:p>
          <a:p>
            <a:r>
              <a:rPr lang="en-US" dirty="0"/>
              <a:t>. . .is preferable to:</a:t>
            </a:r>
          </a:p>
          <a:p>
            <a:r>
              <a:rPr lang="en-US" dirty="0" err="1">
                <a:latin typeface="Courier New" panose="02070309020205020404" pitchFamily="49" charset="0"/>
                <a:cs typeface="Courier New" panose="02070309020205020404" pitchFamily="49" charset="0"/>
              </a:rPr>
              <a:t>my_pizza.toppings.remove</a:t>
            </a:r>
            <a:r>
              <a:rPr lang="en-US" dirty="0">
                <a:latin typeface="Courier New" panose="02070309020205020404" pitchFamily="49" charset="0"/>
                <a:cs typeface="Courier New" panose="02070309020205020404" pitchFamily="49" charset="0"/>
              </a:rPr>
              <a:t>(pepperoni)</a:t>
            </a:r>
          </a:p>
          <a:p>
            <a:r>
              <a:rPr lang="en-US" dirty="0" err="1">
                <a:latin typeface="Courier New" panose="02070309020205020404" pitchFamily="49" charset="0"/>
                <a:cs typeface="Courier New" panose="02070309020205020404" pitchFamily="49" charset="0"/>
              </a:rPr>
              <a:t>your_pizza.toppings.remove</a:t>
            </a:r>
            <a:r>
              <a:rPr lang="en-US" dirty="0">
                <a:latin typeface="Courier New" panose="02070309020205020404" pitchFamily="49" charset="0"/>
                <a:cs typeface="Courier New" panose="02070309020205020404" pitchFamily="49" charset="0"/>
              </a:rPr>
              <a:t>(pepperoni, mushroom)</a:t>
            </a:r>
          </a:p>
          <a:p>
            <a:r>
              <a:rPr lang="en-US" dirty="0">
                <a:latin typeface="Vrinda" panose="020B0502040204020203" pitchFamily="34" charset="0"/>
                <a:cs typeface="Vrinda" panose="020B0502040204020203" pitchFamily="34" charset="0"/>
              </a:rPr>
              <a:t>. . .where Pizza and Topping have a many-to-many relationship</a:t>
            </a:r>
          </a:p>
        </p:txBody>
      </p:sp>
    </p:spTree>
    <p:extLst>
      <p:ext uri="{BB962C8B-B14F-4D97-AF65-F5344CB8AC3E}">
        <p14:creationId xmlns:p14="http://schemas.microsoft.com/office/powerpoint/2010/main" val="367967886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49</TotalTime>
  <Words>2212</Words>
  <Application>Microsoft Office PowerPoint</Application>
  <PresentationFormat>Widescreen</PresentationFormat>
  <Paragraphs>144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Courier New</vt:lpstr>
      <vt:lpstr>Vrinda</vt:lpstr>
      <vt:lpstr>Basis</vt:lpstr>
      <vt:lpstr>Database access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5</cp:revision>
  <dcterms:created xsi:type="dcterms:W3CDTF">2024-12-19T19:03:35Z</dcterms:created>
  <dcterms:modified xsi:type="dcterms:W3CDTF">2024-12-19T19:53:31Z</dcterms:modified>
</cp:coreProperties>
</file>