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3093C11-AE69-408E-9A7C-5EE00C5C15D0}" type="datetimeFigureOut">
              <a:rPr lang="en-US" smtClean="0"/>
              <a:t>12/2/2024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5D69C8C-E72C-4E5B-B926-C7711A163A9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8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93C11-AE69-408E-9A7C-5EE00C5C15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6199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93C11-AE69-408E-9A7C-5EE00C5C15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301837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93C11-AE69-408E-9A7C-5EE00C5C15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275987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93C11-AE69-408E-9A7C-5EE00C5C15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69C8C-E72C-4E5B-B926-C7711A163A9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71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93C11-AE69-408E-9A7C-5EE00C5C15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246082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93C11-AE69-408E-9A7C-5EE00C5C15D0}"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388541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93C11-AE69-408E-9A7C-5EE00C5C15D0}"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82210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93C11-AE69-408E-9A7C-5EE00C5C15D0}"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1982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93C11-AE69-408E-9A7C-5EE00C5C15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99782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93C11-AE69-408E-9A7C-5EE00C5C15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69C8C-E72C-4E5B-B926-C7711A163A91}" type="slidenum">
              <a:rPr lang="en-US" smtClean="0"/>
              <a:t>‹#›</a:t>
            </a:fld>
            <a:endParaRPr lang="en-US"/>
          </a:p>
        </p:txBody>
      </p:sp>
    </p:spTree>
    <p:extLst>
      <p:ext uri="{BB962C8B-B14F-4D97-AF65-F5344CB8AC3E}">
        <p14:creationId xmlns:p14="http://schemas.microsoft.com/office/powerpoint/2010/main" val="130464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3093C11-AE69-408E-9A7C-5EE00C5C15D0}" type="datetimeFigureOut">
              <a:rPr lang="en-US" smtClean="0"/>
              <a:t>12/2/2024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5D69C8C-E72C-4E5B-B926-C7711A163A91}" type="slidenum">
              <a:rPr lang="en-US" smtClean="0"/>
              <a:t>‹#›</a:t>
            </a:fld>
            <a:endParaRPr lang="en-US"/>
          </a:p>
        </p:txBody>
      </p:sp>
    </p:spTree>
    <p:extLst>
      <p:ext uri="{BB962C8B-B14F-4D97-AF65-F5344CB8AC3E}">
        <p14:creationId xmlns:p14="http://schemas.microsoft.com/office/powerpoint/2010/main" val="38364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B2F5-0E13-1CAE-38CF-E60E3889AACB}"/>
              </a:ext>
            </a:extLst>
          </p:cNvPr>
          <p:cNvSpPr>
            <a:spLocks noGrp="1"/>
          </p:cNvSpPr>
          <p:nvPr>
            <p:ph type="ctrTitle"/>
          </p:nvPr>
        </p:nvSpPr>
        <p:spPr/>
        <p:txBody>
          <a:bodyPr/>
          <a:lstStyle/>
          <a:p>
            <a:r>
              <a:rPr lang="en-US" dirty="0"/>
              <a:t>Django-App part -3</a:t>
            </a:r>
          </a:p>
        </p:txBody>
      </p:sp>
      <p:sp>
        <p:nvSpPr>
          <p:cNvPr id="3" name="Subtitle 2">
            <a:extLst>
              <a:ext uri="{FF2B5EF4-FFF2-40B4-BE49-F238E27FC236}">
                <a16:creationId xmlns:a16="http://schemas.microsoft.com/office/drawing/2014/main" id="{4DCDE521-634E-1C90-DE46-6F8CA39195C8}"/>
              </a:ext>
            </a:extLst>
          </p:cNvPr>
          <p:cNvSpPr>
            <a:spLocks noGrp="1"/>
          </p:cNvSpPr>
          <p:nvPr>
            <p:ph type="subTitle" idx="1"/>
          </p:nvPr>
        </p:nvSpPr>
        <p:spPr/>
        <p:txBody>
          <a:bodyPr/>
          <a:lstStyle/>
          <a:p>
            <a:r>
              <a:rPr lang="en-US" dirty="0"/>
              <a:t>Django  mastery course</a:t>
            </a:r>
          </a:p>
        </p:txBody>
      </p:sp>
    </p:spTree>
    <p:extLst>
      <p:ext uri="{BB962C8B-B14F-4D97-AF65-F5344CB8AC3E}">
        <p14:creationId xmlns:p14="http://schemas.microsoft.com/office/powerpoint/2010/main" val="147730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061A4-6404-E767-9C1E-DE63CCA262D0}"/>
              </a:ext>
            </a:extLst>
          </p:cNvPr>
          <p:cNvSpPr>
            <a:spLocks noGrp="1"/>
          </p:cNvSpPr>
          <p:nvPr>
            <p:ph idx="1"/>
          </p:nvPr>
        </p:nvSpPr>
        <p:spPr>
          <a:xfrm>
            <a:off x="571500" y="365760"/>
            <a:ext cx="5524500" cy="6231987"/>
          </a:xfrm>
        </p:spPr>
        <p:txBody>
          <a:bodyPr>
            <a:normAutofit/>
          </a:bodyPr>
          <a:lstStyle/>
          <a:p>
            <a:pPr marL="45720" indent="0">
              <a:lnSpc>
                <a:spcPct val="100000"/>
              </a:lnSpc>
              <a:spcBef>
                <a:spcPts val="0"/>
              </a:spcBef>
              <a:buNone/>
            </a:pPr>
            <a:r>
              <a:rPr lang="en-US" sz="1600" b="1" i="1" dirty="0">
                <a:solidFill>
                  <a:schemeClr val="tx1"/>
                </a:solidFill>
              </a:rPr>
              <a:t>Overview</a:t>
            </a:r>
          </a:p>
          <a:p>
            <a:pPr marL="45720" indent="0">
              <a:lnSpc>
                <a:spcPct val="100000"/>
              </a:lnSpc>
              <a:spcBef>
                <a:spcPts val="0"/>
              </a:spcBef>
              <a:buNone/>
            </a:pPr>
            <a:r>
              <a:rPr lang="en-US" sz="1400" dirty="0">
                <a:solidFill>
                  <a:schemeClr val="tx1"/>
                </a:solidFill>
              </a:rPr>
              <a:t>A view is a “type” of web page in your Django application that generally serves a specific function and has a</a:t>
            </a:r>
          </a:p>
          <a:p>
            <a:pPr marL="45720" indent="0">
              <a:lnSpc>
                <a:spcPct val="100000"/>
              </a:lnSpc>
              <a:spcBef>
                <a:spcPts val="0"/>
              </a:spcBef>
              <a:buNone/>
            </a:pPr>
            <a:r>
              <a:rPr lang="en-US" sz="1400" dirty="0">
                <a:solidFill>
                  <a:schemeClr val="tx1"/>
                </a:solidFill>
              </a:rPr>
              <a:t>specific template. For example, in a blog application, you might have the following views:</a:t>
            </a:r>
          </a:p>
          <a:p>
            <a:pPr marL="45720" indent="0">
              <a:lnSpc>
                <a:spcPct val="100000"/>
              </a:lnSpc>
              <a:spcBef>
                <a:spcPts val="0"/>
              </a:spcBef>
              <a:buNone/>
            </a:pPr>
            <a:r>
              <a:rPr lang="en-US" sz="1400" dirty="0">
                <a:solidFill>
                  <a:schemeClr val="tx1"/>
                </a:solidFill>
              </a:rPr>
              <a:t>• Blog homepage – displays the latest few entries.</a:t>
            </a:r>
          </a:p>
          <a:p>
            <a:pPr marL="45720" indent="0">
              <a:lnSpc>
                <a:spcPct val="100000"/>
              </a:lnSpc>
              <a:spcBef>
                <a:spcPts val="0"/>
              </a:spcBef>
              <a:buNone/>
            </a:pPr>
            <a:r>
              <a:rPr lang="en-US" sz="1400" dirty="0">
                <a:solidFill>
                  <a:schemeClr val="tx1"/>
                </a:solidFill>
              </a:rPr>
              <a:t>• Entry “detail” page – permalink page for a single entry.</a:t>
            </a:r>
          </a:p>
          <a:p>
            <a:pPr marL="45720" indent="0">
              <a:lnSpc>
                <a:spcPct val="100000"/>
              </a:lnSpc>
              <a:spcBef>
                <a:spcPts val="0"/>
              </a:spcBef>
              <a:buNone/>
            </a:pPr>
            <a:r>
              <a:rPr lang="en-US" sz="1400" dirty="0">
                <a:solidFill>
                  <a:schemeClr val="tx1"/>
                </a:solidFill>
              </a:rPr>
              <a:t>• Year-based archive page – displays all months with entries in the given year.</a:t>
            </a:r>
          </a:p>
          <a:p>
            <a:pPr marL="45720" indent="0">
              <a:lnSpc>
                <a:spcPct val="100000"/>
              </a:lnSpc>
              <a:spcBef>
                <a:spcPts val="0"/>
              </a:spcBef>
              <a:buNone/>
            </a:pPr>
            <a:r>
              <a:rPr lang="en-US" sz="1400" dirty="0">
                <a:solidFill>
                  <a:schemeClr val="tx1"/>
                </a:solidFill>
              </a:rPr>
              <a:t>• Month-based archive page – displays all days with entries in the given month.</a:t>
            </a:r>
          </a:p>
          <a:p>
            <a:pPr marL="45720" indent="0">
              <a:lnSpc>
                <a:spcPct val="100000"/>
              </a:lnSpc>
              <a:spcBef>
                <a:spcPts val="0"/>
              </a:spcBef>
              <a:buNone/>
            </a:pPr>
            <a:r>
              <a:rPr lang="en-US" sz="1400" dirty="0">
                <a:solidFill>
                  <a:schemeClr val="tx1"/>
                </a:solidFill>
              </a:rPr>
              <a:t>• Day-based archive page – displays all entries in the given day.</a:t>
            </a:r>
          </a:p>
          <a:p>
            <a:pPr marL="45720" indent="0">
              <a:lnSpc>
                <a:spcPct val="100000"/>
              </a:lnSpc>
              <a:spcBef>
                <a:spcPts val="0"/>
              </a:spcBef>
              <a:buNone/>
            </a:pPr>
            <a:r>
              <a:rPr lang="en-US" sz="1400" dirty="0">
                <a:solidFill>
                  <a:schemeClr val="tx1"/>
                </a:solidFill>
              </a:rPr>
              <a:t>• Comment action – handles posting comments to a given entry.</a:t>
            </a:r>
          </a:p>
          <a:p>
            <a:pPr marL="45720" indent="0">
              <a:lnSpc>
                <a:spcPct val="100000"/>
              </a:lnSpc>
              <a:spcBef>
                <a:spcPts val="0"/>
              </a:spcBef>
              <a:buNone/>
            </a:pPr>
            <a:r>
              <a:rPr lang="en-US" sz="1400" dirty="0">
                <a:solidFill>
                  <a:schemeClr val="tx1"/>
                </a:solidFill>
              </a:rPr>
              <a:t>In our poll application, we’ll have the following four views:</a:t>
            </a:r>
          </a:p>
          <a:p>
            <a:pPr marL="45720" indent="0">
              <a:lnSpc>
                <a:spcPct val="100000"/>
              </a:lnSpc>
              <a:spcBef>
                <a:spcPts val="0"/>
              </a:spcBef>
              <a:buNone/>
            </a:pPr>
            <a:r>
              <a:rPr lang="en-US" sz="1400" dirty="0">
                <a:solidFill>
                  <a:schemeClr val="tx1"/>
                </a:solidFill>
              </a:rPr>
              <a:t>• Question “index” page – displays the latest few questions.</a:t>
            </a:r>
          </a:p>
          <a:p>
            <a:pPr marL="45720" indent="0">
              <a:lnSpc>
                <a:spcPct val="100000"/>
              </a:lnSpc>
              <a:spcBef>
                <a:spcPts val="0"/>
              </a:spcBef>
              <a:buNone/>
            </a:pPr>
            <a:r>
              <a:rPr lang="en-US" sz="1400" dirty="0">
                <a:solidFill>
                  <a:schemeClr val="tx1"/>
                </a:solidFill>
              </a:rPr>
              <a:t>• Question “detail” page – displays a question text, with no results but with a form to vote.</a:t>
            </a:r>
          </a:p>
          <a:p>
            <a:pPr marL="45720" indent="0">
              <a:lnSpc>
                <a:spcPct val="100000"/>
              </a:lnSpc>
              <a:spcBef>
                <a:spcPts val="0"/>
              </a:spcBef>
              <a:buNone/>
            </a:pPr>
            <a:r>
              <a:rPr lang="en-US" sz="1400" dirty="0">
                <a:solidFill>
                  <a:schemeClr val="tx1"/>
                </a:solidFill>
              </a:rPr>
              <a:t>• Question “results” page – displays results for a particular question.</a:t>
            </a:r>
          </a:p>
          <a:p>
            <a:pPr marL="45720" indent="0">
              <a:lnSpc>
                <a:spcPct val="100000"/>
              </a:lnSpc>
              <a:spcBef>
                <a:spcPts val="0"/>
              </a:spcBef>
              <a:buNone/>
            </a:pPr>
            <a:r>
              <a:rPr lang="en-US" sz="1400" dirty="0">
                <a:solidFill>
                  <a:schemeClr val="tx1"/>
                </a:solidFill>
              </a:rPr>
              <a:t>• Vote action – handles voting for a particular choice in a particular question.</a:t>
            </a:r>
          </a:p>
          <a:p>
            <a:pPr marL="45720" indent="0">
              <a:lnSpc>
                <a:spcPct val="100000"/>
              </a:lnSpc>
              <a:spcBef>
                <a:spcPts val="0"/>
              </a:spcBef>
              <a:buNone/>
            </a:pPr>
            <a:r>
              <a:rPr lang="en-US" sz="1400" dirty="0">
                <a:solidFill>
                  <a:schemeClr val="tx1"/>
                </a:solidFill>
              </a:rPr>
              <a:t>In Django, web pages and other content are delivered by views. Each view is represented by a Python function (or method, in the case of class-based views). Django will choose a view by examining the URL that’s</a:t>
            </a:r>
          </a:p>
          <a:p>
            <a:pPr marL="45720" indent="0">
              <a:lnSpc>
                <a:spcPct val="100000"/>
              </a:lnSpc>
              <a:spcBef>
                <a:spcPts val="0"/>
              </a:spcBef>
              <a:buNone/>
            </a:pPr>
            <a:r>
              <a:rPr lang="en-US" sz="1400" dirty="0">
                <a:solidFill>
                  <a:schemeClr val="tx1"/>
                </a:solidFill>
              </a:rPr>
              <a:t>requested (to be precise, the part of the URL after the domain name). To get from a URL to a view, Django uses what are known as ‘URL confs’. A URL conf maps URL patterns to</a:t>
            </a:r>
          </a:p>
          <a:p>
            <a:pPr marL="45720" indent="0">
              <a:lnSpc>
                <a:spcPct val="100000"/>
              </a:lnSpc>
              <a:spcBef>
                <a:spcPts val="0"/>
              </a:spcBef>
              <a:buNone/>
            </a:pPr>
            <a:r>
              <a:rPr lang="en-US" sz="1400" dirty="0">
                <a:solidFill>
                  <a:schemeClr val="tx1"/>
                </a:solidFill>
              </a:rPr>
              <a:t>views.</a:t>
            </a:r>
          </a:p>
        </p:txBody>
      </p:sp>
      <p:pic>
        <p:nvPicPr>
          <p:cNvPr id="5" name="Picture 4" descr="A screenshot of a computer&#10;&#10;Description automatically generated">
            <a:extLst>
              <a:ext uri="{FF2B5EF4-FFF2-40B4-BE49-F238E27FC236}">
                <a16:creationId xmlns:a16="http://schemas.microsoft.com/office/drawing/2014/main" id="{93E568DA-0719-EF55-AE7F-FB1A30344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166" y="365759"/>
            <a:ext cx="5124333" cy="255162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A056944-A465-E972-5D3A-4584ABB11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166" y="2988867"/>
            <a:ext cx="5017174" cy="1203306"/>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B9D9F6A2-35F3-2EAD-2519-00C72B689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166" y="4375052"/>
            <a:ext cx="5020037" cy="1800665"/>
          </a:xfrm>
          <a:prstGeom prst="rect">
            <a:avLst/>
          </a:prstGeom>
        </p:spPr>
      </p:pic>
    </p:spTree>
    <p:extLst>
      <p:ext uri="{BB962C8B-B14F-4D97-AF65-F5344CB8AC3E}">
        <p14:creationId xmlns:p14="http://schemas.microsoft.com/office/powerpoint/2010/main" val="209798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C2C4-5B90-9513-BEEC-1F8A2693F28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C53DF-61CF-A5BB-71A5-351B87706E1D}"/>
              </a:ext>
            </a:extLst>
          </p:cNvPr>
          <p:cNvSpPr>
            <a:spLocks noGrp="1"/>
          </p:cNvSpPr>
          <p:nvPr>
            <p:ph idx="1"/>
          </p:nvPr>
        </p:nvSpPr>
        <p:spPr>
          <a:xfrm>
            <a:off x="571500" y="555171"/>
            <a:ext cx="4972957" cy="5698672"/>
          </a:xfrm>
        </p:spPr>
        <p:txBody>
          <a:bodyPr>
            <a:normAutofit/>
          </a:bodyPr>
          <a:lstStyle/>
          <a:p>
            <a:pPr marL="45720" indent="0">
              <a:lnSpc>
                <a:spcPct val="100000"/>
              </a:lnSpc>
              <a:spcBef>
                <a:spcPts val="0"/>
              </a:spcBef>
              <a:buNone/>
            </a:pPr>
            <a:r>
              <a:rPr lang="en-US" sz="1400" b="1" dirty="0">
                <a:solidFill>
                  <a:schemeClr val="tx1"/>
                </a:solidFill>
              </a:rPr>
              <a:t>Write views that actually do something</a:t>
            </a:r>
          </a:p>
          <a:p>
            <a:pPr marL="45720" indent="0">
              <a:lnSpc>
                <a:spcPct val="100000"/>
              </a:lnSpc>
              <a:spcBef>
                <a:spcPts val="0"/>
              </a:spcBef>
              <a:buNone/>
            </a:pPr>
            <a:r>
              <a:rPr lang="en-US" sz="1200" dirty="0">
                <a:solidFill>
                  <a:schemeClr val="tx1"/>
                </a:solidFill>
              </a:rPr>
              <a:t>Each view is responsible for doing one of two things: returning an Http-Response object containing the content for the requested page , or raising an exception such as Http404. The rest is up to </a:t>
            </a:r>
            <a:r>
              <a:rPr lang="en-US" sz="1200" dirty="0" err="1">
                <a:solidFill>
                  <a:schemeClr val="tx1"/>
                </a:solidFill>
              </a:rPr>
              <a:t>you.Your</a:t>
            </a:r>
            <a:r>
              <a:rPr lang="en-US" sz="1200" dirty="0">
                <a:solidFill>
                  <a:schemeClr val="tx1"/>
                </a:solidFill>
              </a:rPr>
              <a:t> view can read records from a database, or not. It can use a template system such as Django’s – or a third-party Python template system – or not. It can generate a PDF file, output XML, create a ZIP file on the fly, anything you want, using whatever Python libraries you want. All Django wants is that </a:t>
            </a:r>
            <a:r>
              <a:rPr lang="en-US" sz="1200" dirty="0" err="1">
                <a:solidFill>
                  <a:schemeClr val="tx1"/>
                </a:solidFill>
              </a:rPr>
              <a:t>HttpResponse</a:t>
            </a:r>
            <a:r>
              <a:rPr lang="en-US" sz="1200" dirty="0">
                <a:solidFill>
                  <a:schemeClr val="tx1"/>
                </a:solidFill>
              </a:rPr>
              <a:t>. Or an </a:t>
            </a:r>
            <a:r>
              <a:rPr lang="en-US" sz="1200" dirty="0" err="1">
                <a:solidFill>
                  <a:schemeClr val="tx1"/>
                </a:solidFill>
              </a:rPr>
              <a:t>exception.Because</a:t>
            </a:r>
            <a:r>
              <a:rPr lang="en-US" sz="1200" dirty="0">
                <a:solidFill>
                  <a:schemeClr val="tx1"/>
                </a:solidFill>
              </a:rPr>
              <a:t> it’s convenient, let’s use Django’s own database API, which we covered in Tutorial 2. Here’s one stab at a new index() view, which displays the latest 5 poll questions in the system, separated by commas, according to publication date:</a:t>
            </a:r>
          </a:p>
          <a:p>
            <a:pPr marL="45720" indent="0">
              <a:lnSpc>
                <a:spcPct val="100000"/>
              </a:lnSpc>
              <a:spcBef>
                <a:spcPts val="0"/>
              </a:spcBef>
              <a:buNone/>
            </a:pPr>
            <a:endParaRPr lang="en-US" sz="1200" dirty="0">
              <a:solidFill>
                <a:schemeClr val="tx1"/>
              </a:solidFill>
            </a:endParaRPr>
          </a:p>
          <a:p>
            <a:pPr marL="45720" indent="0">
              <a:lnSpc>
                <a:spcPct val="100000"/>
              </a:lnSpc>
              <a:spcBef>
                <a:spcPts val="0"/>
              </a:spcBef>
              <a:buNone/>
            </a:pPr>
            <a:endParaRPr lang="en-US" sz="1200" dirty="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D40738F3-10B4-AA17-EB30-B68A5F45B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11" y="3065973"/>
            <a:ext cx="4715533" cy="2438740"/>
          </a:xfrm>
          <a:prstGeom prst="rect">
            <a:avLst/>
          </a:prstGeom>
        </p:spPr>
      </p:pic>
      <p:sp>
        <p:nvSpPr>
          <p:cNvPr id="5" name="TextBox 4">
            <a:extLst>
              <a:ext uri="{FF2B5EF4-FFF2-40B4-BE49-F238E27FC236}">
                <a16:creationId xmlns:a16="http://schemas.microsoft.com/office/drawing/2014/main" id="{35347467-2E7D-C856-C04C-E328F4F93836}"/>
              </a:ext>
            </a:extLst>
          </p:cNvPr>
          <p:cNvSpPr txBox="1"/>
          <p:nvPr/>
        </p:nvSpPr>
        <p:spPr>
          <a:xfrm>
            <a:off x="6226629" y="555171"/>
            <a:ext cx="5558971" cy="4247317"/>
          </a:xfrm>
          <a:prstGeom prst="rect">
            <a:avLst/>
          </a:prstGeom>
          <a:noFill/>
        </p:spPr>
        <p:txBody>
          <a:bodyPr wrap="square" rtlCol="0">
            <a:spAutoFit/>
          </a:bodyPr>
          <a:lstStyle/>
          <a:p>
            <a:r>
              <a:rPr lang="en-US" dirty="0"/>
              <a:t>Creating Templates</a:t>
            </a:r>
          </a:p>
          <a:p>
            <a:r>
              <a:rPr lang="en-US" sz="1400" dirty="0"/>
              <a:t>Your project’s TEMPLATES setting describes how Django will load and render templates. The default settings file configures a </a:t>
            </a:r>
            <a:r>
              <a:rPr lang="en-US" sz="1400" dirty="0" err="1"/>
              <a:t>Djang</a:t>
            </a:r>
            <a:r>
              <a:rPr lang="en-US" sz="1400" dirty="0"/>
              <a:t>-Templates backend whose APP_DIRS option is set to True. By convention</a:t>
            </a:r>
          </a:p>
          <a:p>
            <a:r>
              <a:rPr lang="en-US" sz="1400" dirty="0" err="1"/>
              <a:t>DjangoTemplates</a:t>
            </a:r>
            <a:r>
              <a:rPr lang="en-US" sz="1400" dirty="0"/>
              <a:t> looks for a “templates” subdirectory in each of the INSTALLED_APPS.</a:t>
            </a:r>
          </a:p>
          <a:p>
            <a:r>
              <a:rPr lang="en-US" sz="1400" dirty="0"/>
              <a:t>Within the templates directory you have just created, create another directory called polls, and within that create a file called index.html. In other words, your template should be at polls/templates/polls/index.</a:t>
            </a:r>
          </a:p>
          <a:p>
            <a:r>
              <a:rPr lang="en-US" sz="1400" dirty="0"/>
              <a:t>html. Because of how the </a:t>
            </a:r>
            <a:r>
              <a:rPr lang="en-US" sz="1400" dirty="0" err="1"/>
              <a:t>app_directories</a:t>
            </a:r>
            <a:r>
              <a:rPr lang="en-US" sz="1400" dirty="0"/>
              <a:t> template loader works as described above, you can refer to this template within Django as polls/index.html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descr="A screenshot of a computer program&#10;&#10;Description automatically generated">
            <a:extLst>
              <a:ext uri="{FF2B5EF4-FFF2-40B4-BE49-F238E27FC236}">
                <a16:creationId xmlns:a16="http://schemas.microsoft.com/office/drawing/2014/main" id="{0F797769-5E80-E70A-5937-7569A7F38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604" y="3393451"/>
            <a:ext cx="5430008" cy="2010056"/>
          </a:xfrm>
          <a:prstGeom prst="rect">
            <a:avLst/>
          </a:prstGeom>
        </p:spPr>
      </p:pic>
    </p:spTree>
    <p:extLst>
      <p:ext uri="{BB962C8B-B14F-4D97-AF65-F5344CB8AC3E}">
        <p14:creationId xmlns:p14="http://schemas.microsoft.com/office/powerpoint/2010/main" val="128622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F0BBE-1DFE-5E9E-C696-C160D3A2DA54}"/>
            </a:ext>
          </a:extLst>
        </p:cNvPr>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1A7FD27B-742A-6B35-AA8E-798C6C402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24" y="494891"/>
            <a:ext cx="4915586" cy="2934109"/>
          </a:xfrm>
        </p:spPr>
      </p:pic>
      <p:sp>
        <p:nvSpPr>
          <p:cNvPr id="6" name="TextBox 5">
            <a:extLst>
              <a:ext uri="{FF2B5EF4-FFF2-40B4-BE49-F238E27FC236}">
                <a16:creationId xmlns:a16="http://schemas.microsoft.com/office/drawing/2014/main" id="{037E6056-F2A0-F4BB-05A9-CA352514F1A5}"/>
              </a:ext>
            </a:extLst>
          </p:cNvPr>
          <p:cNvSpPr txBox="1"/>
          <p:nvPr/>
        </p:nvSpPr>
        <p:spPr>
          <a:xfrm>
            <a:off x="609424" y="3693240"/>
            <a:ext cx="4915586" cy="1200329"/>
          </a:xfrm>
          <a:prstGeom prst="rect">
            <a:avLst/>
          </a:prstGeom>
          <a:noFill/>
        </p:spPr>
        <p:txBody>
          <a:bodyPr wrap="square">
            <a:spAutoFit/>
          </a:bodyPr>
          <a:lstStyle/>
          <a:p>
            <a:r>
              <a:rPr lang="en-US" dirty="0"/>
              <a:t>That code loads the template called polls/index.html and passes it a context. The context is a dictionary mapping template variable names to Python objects.</a:t>
            </a:r>
          </a:p>
        </p:txBody>
      </p:sp>
      <p:sp>
        <p:nvSpPr>
          <p:cNvPr id="8" name="TextBox 7">
            <a:extLst>
              <a:ext uri="{FF2B5EF4-FFF2-40B4-BE49-F238E27FC236}">
                <a16:creationId xmlns:a16="http://schemas.microsoft.com/office/drawing/2014/main" id="{48D26847-CE9E-AF35-B714-C7D9BD194FD3}"/>
              </a:ext>
            </a:extLst>
          </p:cNvPr>
          <p:cNvSpPr txBox="1"/>
          <p:nvPr/>
        </p:nvSpPr>
        <p:spPr>
          <a:xfrm>
            <a:off x="6096000" y="494891"/>
            <a:ext cx="5486576" cy="1477328"/>
          </a:xfrm>
          <a:prstGeom prst="rect">
            <a:avLst/>
          </a:prstGeom>
          <a:noFill/>
        </p:spPr>
        <p:txBody>
          <a:bodyPr wrap="square">
            <a:spAutoFit/>
          </a:bodyPr>
          <a:lstStyle/>
          <a:p>
            <a:r>
              <a:rPr lang="en-US" b="1" i="1" dirty="0"/>
              <a:t>A shortcut: render()</a:t>
            </a:r>
          </a:p>
          <a:p>
            <a:r>
              <a:rPr lang="en-US" dirty="0"/>
              <a:t>It’s a very common idiom to load a template, fill a context and return an </a:t>
            </a:r>
            <a:r>
              <a:rPr lang="en-US" dirty="0" err="1"/>
              <a:t>HttpResponse</a:t>
            </a:r>
            <a:r>
              <a:rPr lang="en-US" dirty="0"/>
              <a:t> object with the result of the rendered template. Django provides a shortcut. Here’s the full index() view, rewritten:</a:t>
            </a:r>
          </a:p>
        </p:txBody>
      </p:sp>
      <p:pic>
        <p:nvPicPr>
          <p:cNvPr id="10" name="Picture 9" descr="A screenshot of a computer&#10;&#10;Description automatically generated">
            <a:extLst>
              <a:ext uri="{FF2B5EF4-FFF2-40B4-BE49-F238E27FC236}">
                <a16:creationId xmlns:a16="http://schemas.microsoft.com/office/drawing/2014/main" id="{84A90440-045C-0996-6ED7-3BA86141E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687" y="2256994"/>
            <a:ext cx="5094579" cy="2250838"/>
          </a:xfrm>
          <a:prstGeom prst="rect">
            <a:avLst/>
          </a:prstGeom>
        </p:spPr>
      </p:pic>
      <p:sp>
        <p:nvSpPr>
          <p:cNvPr id="12" name="TextBox 11">
            <a:extLst>
              <a:ext uri="{FF2B5EF4-FFF2-40B4-BE49-F238E27FC236}">
                <a16:creationId xmlns:a16="http://schemas.microsoft.com/office/drawing/2014/main" id="{1F5AA3B8-AE99-E23C-0041-6538D55B85BA}"/>
              </a:ext>
            </a:extLst>
          </p:cNvPr>
          <p:cNvSpPr txBox="1"/>
          <p:nvPr/>
        </p:nvSpPr>
        <p:spPr>
          <a:xfrm>
            <a:off x="994610" y="5008892"/>
            <a:ext cx="10202779" cy="1354217"/>
          </a:xfrm>
          <a:prstGeom prst="rect">
            <a:avLst/>
          </a:prstGeom>
          <a:noFill/>
        </p:spPr>
        <p:txBody>
          <a:bodyPr wrap="square">
            <a:spAutoFit/>
          </a:bodyPr>
          <a:lstStyle/>
          <a:p>
            <a:r>
              <a:rPr lang="en-US" sz="1600" dirty="0"/>
              <a:t>Note that once we’ve done this in all these views, we no longer need to import loader and </a:t>
            </a:r>
            <a:r>
              <a:rPr lang="en-US" sz="1600" dirty="0" err="1"/>
              <a:t>HttpResponse</a:t>
            </a:r>
            <a:endParaRPr lang="en-US" sz="1600" dirty="0"/>
          </a:p>
          <a:p>
            <a:r>
              <a:rPr lang="en-US" sz="1600" dirty="0"/>
              <a:t>(you’ll want to keep </a:t>
            </a:r>
            <a:r>
              <a:rPr lang="en-US" sz="1600" dirty="0" err="1"/>
              <a:t>HttpResponse</a:t>
            </a:r>
            <a:r>
              <a:rPr lang="en-US" sz="1600" dirty="0"/>
              <a:t> if you still have the stub methods for detail, results, and vote).</a:t>
            </a:r>
          </a:p>
          <a:p>
            <a:r>
              <a:rPr lang="en-US" sz="1600" dirty="0"/>
              <a:t>The render() function takes the request object as its first argument, a template name as its second argument and a dictionary as its optional third argument. It returns an </a:t>
            </a:r>
            <a:r>
              <a:rPr lang="en-US" sz="1600" dirty="0" err="1"/>
              <a:t>HttpResponse</a:t>
            </a:r>
            <a:r>
              <a:rPr lang="en-US" sz="1600" dirty="0"/>
              <a:t> object of the given template</a:t>
            </a:r>
          </a:p>
          <a:p>
            <a:r>
              <a:rPr lang="en-US" sz="1600" dirty="0"/>
              <a:t>rendered with the given context</a:t>
            </a:r>
          </a:p>
        </p:txBody>
      </p:sp>
    </p:spTree>
    <p:extLst>
      <p:ext uri="{BB962C8B-B14F-4D97-AF65-F5344CB8AC3E}">
        <p14:creationId xmlns:p14="http://schemas.microsoft.com/office/powerpoint/2010/main" val="2794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2C315-1AF7-0EAF-DBC4-02378A7AB0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A8E7-9910-1B96-D367-4CC1812F4273}"/>
              </a:ext>
            </a:extLst>
          </p:cNvPr>
          <p:cNvSpPr>
            <a:spLocks noGrp="1"/>
          </p:cNvSpPr>
          <p:nvPr>
            <p:ph idx="1"/>
          </p:nvPr>
        </p:nvSpPr>
        <p:spPr>
          <a:xfrm>
            <a:off x="571500" y="555171"/>
            <a:ext cx="4776196" cy="5698672"/>
          </a:xfrm>
        </p:spPr>
        <p:txBody>
          <a:bodyPr>
            <a:normAutofit/>
          </a:bodyPr>
          <a:lstStyle/>
          <a:p>
            <a:pPr marL="45720" indent="0">
              <a:lnSpc>
                <a:spcPct val="100000"/>
              </a:lnSpc>
              <a:spcBef>
                <a:spcPts val="0"/>
              </a:spcBef>
              <a:buNone/>
            </a:pPr>
            <a:r>
              <a:rPr lang="en-US" sz="1600" b="1" dirty="0">
                <a:solidFill>
                  <a:schemeClr val="tx1"/>
                </a:solidFill>
              </a:rPr>
              <a:t>Raising a 404 error</a:t>
            </a:r>
          </a:p>
          <a:p>
            <a:pPr marL="45720" indent="0">
              <a:lnSpc>
                <a:spcPct val="100000"/>
              </a:lnSpc>
              <a:spcBef>
                <a:spcPts val="0"/>
              </a:spcBef>
              <a:buNone/>
            </a:pPr>
            <a:r>
              <a:rPr lang="en-US" sz="1400" dirty="0">
                <a:solidFill>
                  <a:schemeClr val="tx1"/>
                </a:solidFill>
              </a:rPr>
              <a:t>Now, let’s tackle the question detail view – the page that displays the question text for a given poll. Here’s the view:</a:t>
            </a: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r>
              <a:rPr lang="en-US" sz="1400" dirty="0">
                <a:solidFill>
                  <a:schemeClr val="tx1"/>
                </a:solidFill>
              </a:rPr>
              <a:t>The new concept here: The view raises the Http404 exception if a question with the requested ID doesn’t exist. We’ll discuss what you could put in that polls/detail.html template a bit later, but if you’d like to quickly get the above example working, a file containing just:</a:t>
            </a:r>
          </a:p>
          <a:p>
            <a:pPr marL="45720" indent="0">
              <a:lnSpc>
                <a:spcPct val="100000"/>
              </a:lnSpc>
              <a:spcBef>
                <a:spcPts val="0"/>
              </a:spcBef>
              <a:buNone/>
            </a:pPr>
            <a:endParaRPr lang="en-US" sz="1400" dirty="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E00DA89B-FBD9-B6C5-9CA6-1F901DDFD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84" y="1572440"/>
            <a:ext cx="4744112" cy="2686425"/>
          </a:xfrm>
          <a:prstGeom prst="rect">
            <a:avLst/>
          </a:prstGeom>
        </p:spPr>
      </p:pic>
      <p:pic>
        <p:nvPicPr>
          <p:cNvPr id="6" name="Picture 5" descr="A close up of a computer screen&#10;&#10;Description automatically generated">
            <a:extLst>
              <a:ext uri="{FF2B5EF4-FFF2-40B4-BE49-F238E27FC236}">
                <a16:creationId xmlns:a16="http://schemas.microsoft.com/office/drawing/2014/main" id="{0AA026A6-FB95-36BC-9E34-F4D33A92A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5636641"/>
            <a:ext cx="4785838" cy="617201"/>
          </a:xfrm>
          <a:prstGeom prst="rect">
            <a:avLst/>
          </a:prstGeom>
        </p:spPr>
      </p:pic>
      <p:sp>
        <p:nvSpPr>
          <p:cNvPr id="8" name="TextBox 7">
            <a:extLst>
              <a:ext uri="{FF2B5EF4-FFF2-40B4-BE49-F238E27FC236}">
                <a16:creationId xmlns:a16="http://schemas.microsoft.com/office/drawing/2014/main" id="{82D46D45-BBC0-BA63-5BC3-CF31AEE40F3C}"/>
              </a:ext>
            </a:extLst>
          </p:cNvPr>
          <p:cNvSpPr txBox="1"/>
          <p:nvPr/>
        </p:nvSpPr>
        <p:spPr>
          <a:xfrm>
            <a:off x="5710989" y="372111"/>
            <a:ext cx="5909511" cy="5632311"/>
          </a:xfrm>
          <a:prstGeom prst="rect">
            <a:avLst/>
          </a:prstGeom>
          <a:noFill/>
        </p:spPr>
        <p:txBody>
          <a:bodyPr wrap="square">
            <a:spAutoFit/>
          </a:bodyPr>
          <a:lstStyle/>
          <a:p>
            <a:r>
              <a:rPr lang="en-US" b="1" i="1" dirty="0"/>
              <a:t>A shortcut: get_object_or_404()</a:t>
            </a:r>
          </a:p>
          <a:p>
            <a:r>
              <a:rPr lang="en-US" dirty="0"/>
              <a:t>It’s a very common idiom to use get() and raise Http404 if the object doesn’t exist. Django provides a</a:t>
            </a:r>
          </a:p>
          <a:p>
            <a:r>
              <a:rPr lang="en-US" dirty="0"/>
              <a:t>shortcut. Here’s the detail() view, rewritten: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get_object_or_404() function takes a Django model as its first argument and an arbitrary number of keyword arguments, which it passes to the get() function of the model’s manager. It raises Http404 if the</a:t>
            </a:r>
          </a:p>
          <a:p>
            <a:r>
              <a:rPr lang="en-US" dirty="0"/>
              <a:t>object doesn’t exist.</a:t>
            </a:r>
          </a:p>
          <a:p>
            <a:endParaRPr lang="en-US" dirty="0"/>
          </a:p>
        </p:txBody>
      </p:sp>
      <p:pic>
        <p:nvPicPr>
          <p:cNvPr id="10" name="Picture 9" descr="A screenshot of a computer&#10;&#10;Description automatically generated">
            <a:extLst>
              <a:ext uri="{FF2B5EF4-FFF2-40B4-BE49-F238E27FC236}">
                <a16:creationId xmlns:a16="http://schemas.microsoft.com/office/drawing/2014/main" id="{7AFE24A4-7E1B-C022-D14E-7C8C835CF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6823" y="1746697"/>
            <a:ext cx="5324524" cy="2420239"/>
          </a:xfrm>
          <a:prstGeom prst="rect">
            <a:avLst/>
          </a:prstGeom>
        </p:spPr>
      </p:pic>
    </p:spTree>
    <p:extLst>
      <p:ext uri="{BB962C8B-B14F-4D97-AF65-F5344CB8AC3E}">
        <p14:creationId xmlns:p14="http://schemas.microsoft.com/office/powerpoint/2010/main" val="136120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0A083-3E1C-3FA8-1DBF-C617C081BF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5FD1E-D853-6F38-5340-93969A9A1E85}"/>
              </a:ext>
            </a:extLst>
          </p:cNvPr>
          <p:cNvSpPr>
            <a:spLocks noGrp="1"/>
          </p:cNvSpPr>
          <p:nvPr>
            <p:ph idx="1"/>
          </p:nvPr>
        </p:nvSpPr>
        <p:spPr>
          <a:xfrm>
            <a:off x="571500" y="555171"/>
            <a:ext cx="4979068" cy="5698672"/>
          </a:xfrm>
        </p:spPr>
        <p:txBody>
          <a:bodyPr>
            <a:normAutofit/>
          </a:bodyPr>
          <a:lstStyle/>
          <a:p>
            <a:pPr marL="45720" indent="0">
              <a:lnSpc>
                <a:spcPct val="100000"/>
              </a:lnSpc>
              <a:spcBef>
                <a:spcPts val="0"/>
              </a:spcBef>
              <a:buNone/>
            </a:pPr>
            <a:r>
              <a:rPr lang="en-US" sz="1800" b="1" i="1" dirty="0">
                <a:solidFill>
                  <a:schemeClr val="tx1"/>
                </a:solidFill>
              </a:rPr>
              <a:t>Use the template system</a:t>
            </a:r>
          </a:p>
          <a:p>
            <a:pPr marL="45720" indent="0">
              <a:lnSpc>
                <a:spcPct val="100000"/>
              </a:lnSpc>
              <a:spcBef>
                <a:spcPts val="0"/>
              </a:spcBef>
              <a:buNone/>
            </a:pPr>
            <a:r>
              <a:rPr lang="en-US" sz="1600" dirty="0">
                <a:solidFill>
                  <a:schemeClr val="tx1"/>
                </a:solidFill>
              </a:rPr>
              <a:t>Back to the detail() view for our poll application. Given the context variable question, here’s what the polls/detail.html template might look like:</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r>
              <a:rPr lang="en-US" sz="1600" dirty="0">
                <a:solidFill>
                  <a:schemeClr val="tx1"/>
                </a:solidFill>
              </a:rPr>
              <a:t>The template system uses dot-lookup syntax to access variable attributes. In the example of {{ </a:t>
            </a:r>
            <a:r>
              <a:rPr lang="en-US" sz="1600" dirty="0" err="1">
                <a:solidFill>
                  <a:schemeClr val="tx1"/>
                </a:solidFill>
              </a:rPr>
              <a:t>question.question_text</a:t>
            </a:r>
            <a:r>
              <a:rPr lang="en-US" sz="1600" dirty="0">
                <a:solidFill>
                  <a:schemeClr val="tx1"/>
                </a:solidFill>
              </a:rPr>
              <a:t> }}, first Django does a dictionary lookup on the object question. Failing that, it tries an attribute lookup – which works, in this case. If attribute lookup had failed, it would’ve tried a list-index lookup.</a:t>
            </a:r>
          </a:p>
          <a:p>
            <a:pPr marL="45720" indent="0">
              <a:lnSpc>
                <a:spcPct val="100000"/>
              </a:lnSpc>
              <a:spcBef>
                <a:spcPts val="0"/>
              </a:spcBef>
              <a:buNone/>
            </a:pPr>
            <a:r>
              <a:rPr lang="en-US" sz="1600" dirty="0">
                <a:solidFill>
                  <a:schemeClr val="tx1"/>
                </a:solidFill>
              </a:rPr>
              <a:t>Method-calling happens in the {% for %} loop:  </a:t>
            </a:r>
            <a:r>
              <a:rPr lang="en-US" sz="1600" dirty="0" err="1">
                <a:solidFill>
                  <a:schemeClr val="tx1"/>
                </a:solidFill>
              </a:rPr>
              <a:t>question.choice_set.all</a:t>
            </a:r>
            <a:r>
              <a:rPr lang="en-US" sz="1600" dirty="0">
                <a:solidFill>
                  <a:schemeClr val="tx1"/>
                </a:solidFill>
              </a:rPr>
              <a:t> is interpreted as the Python code</a:t>
            </a:r>
          </a:p>
          <a:p>
            <a:pPr marL="45720" indent="0">
              <a:lnSpc>
                <a:spcPct val="100000"/>
              </a:lnSpc>
              <a:spcBef>
                <a:spcPts val="0"/>
              </a:spcBef>
              <a:buNone/>
            </a:pPr>
            <a:r>
              <a:rPr lang="en-US" sz="1600" dirty="0" err="1">
                <a:solidFill>
                  <a:schemeClr val="tx1"/>
                </a:solidFill>
              </a:rPr>
              <a:t>question.choice_set.all</a:t>
            </a:r>
            <a:r>
              <a:rPr lang="en-US" sz="1600" dirty="0">
                <a:solidFill>
                  <a:schemeClr val="tx1"/>
                </a:solidFill>
              </a:rPr>
              <a:t>(), which returns an iterable of Choice objects and is suitable for use in the {%for %} tag.</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p:txBody>
      </p:sp>
      <p:pic>
        <p:nvPicPr>
          <p:cNvPr id="4" name="Picture 3" descr="A screenshot of a computer program&#10;&#10;Description automatically generated">
            <a:extLst>
              <a:ext uri="{FF2B5EF4-FFF2-40B4-BE49-F238E27FC236}">
                <a16:creationId xmlns:a16="http://schemas.microsoft.com/office/drawing/2014/main" id="{7D8D6032-A8AD-1FAC-FC66-0B90B33BD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47" y="1827446"/>
            <a:ext cx="4505954" cy="1438476"/>
          </a:xfrm>
          <a:prstGeom prst="rect">
            <a:avLst/>
          </a:prstGeom>
        </p:spPr>
      </p:pic>
      <p:sp>
        <p:nvSpPr>
          <p:cNvPr id="6" name="TextBox 5">
            <a:extLst>
              <a:ext uri="{FF2B5EF4-FFF2-40B4-BE49-F238E27FC236}">
                <a16:creationId xmlns:a16="http://schemas.microsoft.com/office/drawing/2014/main" id="{E751E81E-B5EC-BA1F-B831-F991C63AD04F}"/>
              </a:ext>
            </a:extLst>
          </p:cNvPr>
          <p:cNvSpPr txBox="1"/>
          <p:nvPr/>
        </p:nvSpPr>
        <p:spPr>
          <a:xfrm>
            <a:off x="5550568" y="555171"/>
            <a:ext cx="6069932" cy="4093428"/>
          </a:xfrm>
          <a:prstGeom prst="rect">
            <a:avLst/>
          </a:prstGeom>
          <a:noFill/>
        </p:spPr>
        <p:txBody>
          <a:bodyPr wrap="square">
            <a:spAutoFit/>
          </a:bodyPr>
          <a:lstStyle/>
          <a:p>
            <a:r>
              <a:rPr lang="en-US" sz="1400" dirty="0"/>
              <a:t>Removing hardcoded URLs in templates</a:t>
            </a:r>
          </a:p>
          <a:p>
            <a:r>
              <a:rPr lang="en-US" sz="1400" dirty="0"/>
              <a:t>Remember, when we wrote the link to a question in the polls/index.html template, the link was partially</a:t>
            </a:r>
          </a:p>
          <a:p>
            <a:r>
              <a:rPr lang="en-US" sz="1400" dirty="0"/>
              <a:t>hardcoded like this:</a:t>
            </a:r>
          </a:p>
          <a:p>
            <a:r>
              <a:rPr lang="en-US" sz="1600" b="1" dirty="0"/>
              <a:t>&lt;li&gt;&lt;a </a:t>
            </a:r>
            <a:r>
              <a:rPr lang="en-US" sz="1600" b="1" dirty="0" err="1"/>
              <a:t>href</a:t>
            </a:r>
            <a:r>
              <a:rPr lang="en-US" sz="1600" b="1" dirty="0"/>
              <a:t>="/polls/{{ question.id }}/"&gt;{{ </a:t>
            </a:r>
            <a:r>
              <a:rPr lang="en-US" sz="1600" b="1" dirty="0" err="1"/>
              <a:t>question.question_text</a:t>
            </a:r>
            <a:r>
              <a:rPr lang="en-US" sz="1600" b="1" dirty="0"/>
              <a:t> }}&lt;/a&gt;&lt;/li&gt;</a:t>
            </a:r>
          </a:p>
          <a:p>
            <a:r>
              <a:rPr lang="en-US" sz="1400" dirty="0"/>
              <a:t>The problem with this hardcoded, tightly-coupled approach is that it becomes challenging to change URLs</a:t>
            </a:r>
          </a:p>
          <a:p>
            <a:r>
              <a:rPr lang="en-US" sz="1400" dirty="0"/>
              <a:t>on projects with a lot of templates. However, since you defined the name argument in the path() functions in</a:t>
            </a:r>
          </a:p>
          <a:p>
            <a:r>
              <a:rPr lang="en-US" sz="1400" dirty="0"/>
              <a:t>the </a:t>
            </a:r>
            <a:r>
              <a:rPr lang="en-US" sz="1400" dirty="0" err="1"/>
              <a:t>polls.urls</a:t>
            </a:r>
            <a:r>
              <a:rPr lang="en-US" sz="1400" dirty="0"/>
              <a:t> module, you can remove a reliance on specific URL paths defined in your </a:t>
            </a:r>
            <a:r>
              <a:rPr lang="en-US" sz="1400" dirty="0" err="1"/>
              <a:t>url</a:t>
            </a:r>
            <a:r>
              <a:rPr lang="en-US" sz="1400" dirty="0"/>
              <a:t> configurations</a:t>
            </a:r>
          </a:p>
          <a:p>
            <a:r>
              <a:rPr lang="en-US" sz="1400" dirty="0"/>
              <a:t>by using the {% </a:t>
            </a:r>
            <a:r>
              <a:rPr lang="en-US" sz="1400" dirty="0" err="1"/>
              <a:t>url</a:t>
            </a:r>
            <a:r>
              <a:rPr lang="en-US" sz="1400" dirty="0"/>
              <a:t> %} template tag:</a:t>
            </a:r>
          </a:p>
          <a:p>
            <a:r>
              <a:rPr lang="en-US" sz="1600" b="1" dirty="0"/>
              <a:t>&lt;li&gt;&lt;a </a:t>
            </a:r>
            <a:r>
              <a:rPr lang="en-US" sz="1600" b="1" dirty="0" err="1"/>
              <a:t>href</a:t>
            </a:r>
            <a:r>
              <a:rPr lang="en-US" sz="1600" b="1" dirty="0"/>
              <a:t>="{% </a:t>
            </a:r>
            <a:r>
              <a:rPr lang="en-US" sz="1600" b="1" dirty="0" err="1"/>
              <a:t>url</a:t>
            </a:r>
            <a:r>
              <a:rPr lang="en-US" sz="1600" b="1" dirty="0"/>
              <a:t> 'detail' question.id %}"&gt;{{ </a:t>
            </a:r>
            <a:r>
              <a:rPr lang="en-US" sz="1600" b="1" dirty="0" err="1"/>
              <a:t>question.question_text</a:t>
            </a:r>
            <a:r>
              <a:rPr lang="en-US" sz="1600" b="1" dirty="0"/>
              <a:t> }}&lt;/a&gt;&lt;/li&gt;</a:t>
            </a:r>
          </a:p>
          <a:p>
            <a:r>
              <a:rPr lang="en-US" sz="1400" dirty="0"/>
              <a:t>The way this works is by looking up the URL definition as specified in the </a:t>
            </a:r>
            <a:r>
              <a:rPr lang="en-US" sz="1400" dirty="0" err="1"/>
              <a:t>polls.urls</a:t>
            </a:r>
            <a:r>
              <a:rPr lang="en-US" sz="1400" dirty="0"/>
              <a:t> module. You can see</a:t>
            </a:r>
          </a:p>
          <a:p>
            <a:r>
              <a:rPr lang="en-US" sz="1400" dirty="0"/>
              <a:t>exactly where the URL name of ‘detail’ is defined below:</a:t>
            </a:r>
          </a:p>
        </p:txBody>
      </p:sp>
      <p:pic>
        <p:nvPicPr>
          <p:cNvPr id="8" name="Picture 7" descr="A close-up of a computer screen&#10;&#10;Description automatically generated">
            <a:extLst>
              <a:ext uri="{FF2B5EF4-FFF2-40B4-BE49-F238E27FC236}">
                <a16:creationId xmlns:a16="http://schemas.microsoft.com/office/drawing/2014/main" id="{40103ACC-7603-2802-F886-4CD6D3564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198" y="4648599"/>
            <a:ext cx="5817496" cy="677380"/>
          </a:xfrm>
          <a:prstGeom prst="rect">
            <a:avLst/>
          </a:prstGeom>
        </p:spPr>
      </p:pic>
    </p:spTree>
    <p:extLst>
      <p:ext uri="{BB962C8B-B14F-4D97-AF65-F5344CB8AC3E}">
        <p14:creationId xmlns:p14="http://schemas.microsoft.com/office/powerpoint/2010/main" val="79149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63328-D3CB-BA77-A67C-0907FB2AB5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9F368-52ED-4084-B14F-0387769F93D6}"/>
              </a:ext>
            </a:extLst>
          </p:cNvPr>
          <p:cNvSpPr>
            <a:spLocks noGrp="1"/>
          </p:cNvSpPr>
          <p:nvPr>
            <p:ph idx="1"/>
          </p:nvPr>
        </p:nvSpPr>
        <p:spPr>
          <a:xfrm>
            <a:off x="571500" y="555171"/>
            <a:ext cx="11087100" cy="5698672"/>
          </a:xfrm>
        </p:spPr>
        <p:txBody>
          <a:bodyPr>
            <a:normAutofit/>
          </a:bodyPr>
          <a:lstStyle/>
          <a:p>
            <a:pPr marL="45720" indent="0">
              <a:lnSpc>
                <a:spcPct val="100000"/>
              </a:lnSpc>
              <a:spcBef>
                <a:spcPts val="0"/>
              </a:spcBef>
              <a:buNone/>
            </a:pPr>
            <a:endParaRPr lang="en-US" sz="1400" dirty="0">
              <a:solidFill>
                <a:schemeClr val="tx1"/>
              </a:solidFill>
            </a:endParaRPr>
          </a:p>
          <a:p>
            <a:pPr marL="45720" indent="0">
              <a:lnSpc>
                <a:spcPct val="100000"/>
              </a:lnSpc>
              <a:spcBef>
                <a:spcPts val="0"/>
              </a:spcBef>
              <a:buNone/>
            </a:pPr>
            <a:endParaRPr lang="en-US" sz="1400" dirty="0">
              <a:solidFill>
                <a:schemeClr val="tx1"/>
              </a:solidFill>
            </a:endParaRPr>
          </a:p>
        </p:txBody>
      </p:sp>
      <p:sp>
        <p:nvSpPr>
          <p:cNvPr id="4" name="TextBox 3">
            <a:extLst>
              <a:ext uri="{FF2B5EF4-FFF2-40B4-BE49-F238E27FC236}">
                <a16:creationId xmlns:a16="http://schemas.microsoft.com/office/drawing/2014/main" id="{0172BA2C-80A4-F53F-1160-C37B2072301D}"/>
              </a:ext>
            </a:extLst>
          </p:cNvPr>
          <p:cNvSpPr txBox="1"/>
          <p:nvPr/>
        </p:nvSpPr>
        <p:spPr>
          <a:xfrm>
            <a:off x="519363" y="499334"/>
            <a:ext cx="5412552" cy="3416320"/>
          </a:xfrm>
          <a:prstGeom prst="rect">
            <a:avLst/>
          </a:prstGeom>
          <a:noFill/>
        </p:spPr>
        <p:txBody>
          <a:bodyPr wrap="square">
            <a:spAutoFit/>
          </a:bodyPr>
          <a:lstStyle/>
          <a:p>
            <a:r>
              <a:rPr lang="en-US" b="1" i="1" dirty="0" err="1"/>
              <a:t>Namespacing</a:t>
            </a:r>
            <a:r>
              <a:rPr lang="en-US" b="1" i="1" dirty="0"/>
              <a:t> URL names</a:t>
            </a:r>
          </a:p>
          <a:p>
            <a:r>
              <a:rPr lang="en-US" dirty="0"/>
              <a:t>The tutorial project has just one app, polls. In real Django projects, there might be five, ten, twenty apps or more. How does Django differentiate the URL names between them? For example, the polls app has a detail view, and so might an app on the same project that is for a blog. How does one make it so that Django knows which app view to create for a </a:t>
            </a:r>
            <a:r>
              <a:rPr lang="en-US" dirty="0" err="1"/>
              <a:t>url</a:t>
            </a:r>
            <a:r>
              <a:rPr lang="en-US" dirty="0"/>
              <a:t> when using the {% </a:t>
            </a:r>
            <a:r>
              <a:rPr lang="en-US" dirty="0" err="1"/>
              <a:t>url</a:t>
            </a:r>
            <a:r>
              <a:rPr lang="en-US" dirty="0"/>
              <a:t> %} template tag? The answer is to add namespaces to your </a:t>
            </a:r>
            <a:r>
              <a:rPr lang="en-US" dirty="0" err="1"/>
              <a:t>URLconf</a:t>
            </a:r>
            <a:r>
              <a:rPr lang="en-US" dirty="0"/>
              <a:t>. In the polls/urls.py file, go ahead and add an </a:t>
            </a:r>
            <a:r>
              <a:rPr lang="en-US" dirty="0" err="1"/>
              <a:t>app_name</a:t>
            </a:r>
            <a:r>
              <a:rPr lang="en-US" dirty="0"/>
              <a:t>  to set the application namespace:</a:t>
            </a:r>
          </a:p>
        </p:txBody>
      </p:sp>
      <p:pic>
        <p:nvPicPr>
          <p:cNvPr id="6" name="Picture 5" descr="A screenshot of a computer&#10;&#10;Description automatically generated">
            <a:extLst>
              <a:ext uri="{FF2B5EF4-FFF2-40B4-BE49-F238E27FC236}">
                <a16:creationId xmlns:a16="http://schemas.microsoft.com/office/drawing/2014/main" id="{60DA7186-A777-D802-0E2F-ECD9FE494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116" y="892913"/>
            <a:ext cx="5607300" cy="2299464"/>
          </a:xfrm>
          <a:prstGeom prst="rect">
            <a:avLst/>
          </a:prstGeom>
        </p:spPr>
      </p:pic>
      <p:pic>
        <p:nvPicPr>
          <p:cNvPr id="8" name="Picture 7">
            <a:extLst>
              <a:ext uri="{FF2B5EF4-FFF2-40B4-BE49-F238E27FC236}">
                <a16:creationId xmlns:a16="http://schemas.microsoft.com/office/drawing/2014/main" id="{AA05D9E6-30D1-F95B-9D78-52545EF34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32" y="4654511"/>
            <a:ext cx="8931365" cy="976185"/>
          </a:xfrm>
          <a:prstGeom prst="rect">
            <a:avLst/>
          </a:prstGeom>
        </p:spPr>
      </p:pic>
    </p:spTree>
    <p:extLst>
      <p:ext uri="{BB962C8B-B14F-4D97-AF65-F5344CB8AC3E}">
        <p14:creationId xmlns:p14="http://schemas.microsoft.com/office/powerpoint/2010/main" val="31143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A2A7DBB-BB0B-1FFE-EA3C-F2883EBF1D5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Sparklers on glass jar">
            <a:extLst>
              <a:ext uri="{FF2B5EF4-FFF2-40B4-BE49-F238E27FC236}">
                <a16:creationId xmlns:a16="http://schemas.microsoft.com/office/drawing/2014/main" id="{C6717074-7CD6-BEEC-8308-2156C8BF4F92}"/>
              </a:ext>
            </a:extLst>
          </p:cNvPr>
          <p:cNvPicPr>
            <a:picLocks noChangeAspect="1"/>
          </p:cNvPicPr>
          <p:nvPr/>
        </p:nvPicPr>
        <p:blipFill>
          <a:blip r:embed="rId2">
            <a:duotone>
              <a:schemeClr val="bg2">
                <a:shade val="45000"/>
                <a:satMod val="135000"/>
              </a:schemeClr>
              <a:prstClr val="white"/>
            </a:duotone>
            <a:alphaModFix amt="35000"/>
          </a:blip>
          <a:srcRect t="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555C7104-6099-13B0-B307-101018619F41}"/>
              </a:ext>
            </a:extLst>
          </p:cNvPr>
          <p:cNvSpPr>
            <a:spLocks noGrp="1"/>
          </p:cNvSpPr>
          <p:nvPr>
            <p:ph idx="1"/>
          </p:nvPr>
        </p:nvSpPr>
        <p:spPr>
          <a:xfrm>
            <a:off x="2444883" y="2292016"/>
            <a:ext cx="7297153" cy="2273968"/>
          </a:xfrm>
        </p:spPr>
        <p:txBody>
          <a:bodyPr>
            <a:normAutofit/>
          </a:bodyPr>
          <a:lstStyle/>
          <a:p>
            <a:pPr marL="45720" indent="0" algn="ctr">
              <a:spcBef>
                <a:spcPts val="0"/>
              </a:spcBef>
              <a:spcAft>
                <a:spcPts val="600"/>
              </a:spcAft>
              <a:buNone/>
            </a:pPr>
            <a:r>
              <a:rPr lang="en-US" sz="5400" dirty="0">
                <a:solidFill>
                  <a:schemeClr val="tx1"/>
                </a:solidFill>
              </a:rPr>
              <a:t>Thank you for watching </a:t>
            </a:r>
          </a:p>
          <a:p>
            <a:pPr marL="45720" indent="0" algn="ctr">
              <a:spcBef>
                <a:spcPts val="0"/>
              </a:spcBef>
              <a:spcAft>
                <a:spcPts val="600"/>
              </a:spcAft>
              <a:buNone/>
            </a:pPr>
            <a:r>
              <a:rPr lang="en-US" sz="5400" dirty="0">
                <a:solidFill>
                  <a:schemeClr val="tx1"/>
                </a:solidFill>
              </a:rPr>
              <a:t>💖</a:t>
            </a:r>
          </a:p>
        </p:txBody>
      </p:sp>
    </p:spTree>
    <p:extLst>
      <p:ext uri="{BB962C8B-B14F-4D97-AF65-F5344CB8AC3E}">
        <p14:creationId xmlns:p14="http://schemas.microsoft.com/office/powerpoint/2010/main" val="282112454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87</TotalTime>
  <Words>1367</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Corbel</vt:lpstr>
      <vt:lpstr>Basis</vt:lpstr>
      <vt:lpstr>Django-App 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3</cp:revision>
  <dcterms:created xsi:type="dcterms:W3CDTF">2024-12-02T13:50:47Z</dcterms:created>
  <dcterms:modified xsi:type="dcterms:W3CDTF">2024-12-02T15:18:36Z</dcterms:modified>
</cp:coreProperties>
</file>