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B6D81F-C240-4707-9748-D07052A81AF9}" type="doc">
      <dgm:prSet loTypeId="urn:microsoft.com/office/officeart/2016/7/layout/BasicProcessNew" loCatId="process" qsTypeId="urn:microsoft.com/office/officeart/2005/8/quickstyle/simple1" qsCatId="simple" csTypeId="urn:microsoft.com/office/officeart/2005/8/colors/colorful2" csCatId="colorful"/>
      <dgm:spPr/>
      <dgm:t>
        <a:bodyPr/>
        <a:lstStyle/>
        <a:p>
          <a:endParaRPr lang="en-US"/>
        </a:p>
      </dgm:t>
    </dgm:pt>
    <dgm:pt modelId="{D82E740B-1450-4B35-B30A-5D566795045B}">
      <dgm:prSet/>
      <dgm:spPr/>
      <dgm:t>
        <a:bodyPr/>
        <a:lstStyle/>
        <a:p>
          <a:r>
            <a:rPr lang="en-US" dirty="0"/>
            <a:t>Thank you for watching </a:t>
          </a:r>
        </a:p>
      </dgm:t>
    </dgm:pt>
    <dgm:pt modelId="{37796151-6A32-4C54-9F8C-CC6D2D4E5DEC}" type="parTrans" cxnId="{A1E911B6-C3FA-4131-A065-4D72D2C309CC}">
      <dgm:prSet/>
      <dgm:spPr/>
      <dgm:t>
        <a:bodyPr/>
        <a:lstStyle/>
        <a:p>
          <a:endParaRPr lang="en-US"/>
        </a:p>
      </dgm:t>
    </dgm:pt>
    <dgm:pt modelId="{C10BF514-525B-48C2-AFB6-0190A482B75F}" type="sibTrans" cxnId="{A1E911B6-C3FA-4131-A065-4D72D2C309CC}">
      <dgm:prSet/>
      <dgm:spPr/>
      <dgm:t>
        <a:bodyPr/>
        <a:lstStyle/>
        <a:p>
          <a:endParaRPr lang="en-US"/>
        </a:p>
      </dgm:t>
    </dgm:pt>
    <dgm:pt modelId="{C06AD910-3D26-4B19-905B-68227730DE5D}">
      <dgm:prSet/>
      <dgm:spPr/>
      <dgm:t>
        <a:bodyPr/>
        <a:lstStyle/>
        <a:p>
          <a:r>
            <a:rPr lang="en-US"/>
            <a:t>💖</a:t>
          </a:r>
        </a:p>
      </dgm:t>
    </dgm:pt>
    <dgm:pt modelId="{02C2769E-B0B4-4048-8869-6678535C2D74}" type="parTrans" cxnId="{B76C5B3F-3EC9-434F-88E5-5411F3F31F26}">
      <dgm:prSet/>
      <dgm:spPr/>
      <dgm:t>
        <a:bodyPr/>
        <a:lstStyle/>
        <a:p>
          <a:endParaRPr lang="en-US"/>
        </a:p>
      </dgm:t>
    </dgm:pt>
    <dgm:pt modelId="{483BEE5B-7CB6-474B-A349-395E53385EE3}" type="sibTrans" cxnId="{B76C5B3F-3EC9-434F-88E5-5411F3F31F26}">
      <dgm:prSet/>
      <dgm:spPr/>
      <dgm:t>
        <a:bodyPr/>
        <a:lstStyle/>
        <a:p>
          <a:endParaRPr lang="en-US"/>
        </a:p>
      </dgm:t>
    </dgm:pt>
    <dgm:pt modelId="{9ACE7C0E-BD11-46F6-B3D5-B9C97F86F6C0}" type="pres">
      <dgm:prSet presAssocID="{0AB6D81F-C240-4707-9748-D07052A81AF9}" presName="Name0" presStyleCnt="0">
        <dgm:presLayoutVars>
          <dgm:dir/>
          <dgm:resizeHandles val="exact"/>
        </dgm:presLayoutVars>
      </dgm:prSet>
      <dgm:spPr/>
    </dgm:pt>
    <dgm:pt modelId="{120E95D5-DE12-454C-AE8E-0462E6B0B0B4}" type="pres">
      <dgm:prSet presAssocID="{D82E740B-1450-4B35-B30A-5D566795045B}" presName="node" presStyleLbl="node1" presStyleIdx="0" presStyleCnt="3">
        <dgm:presLayoutVars>
          <dgm:bulletEnabled val="1"/>
        </dgm:presLayoutVars>
      </dgm:prSet>
      <dgm:spPr/>
    </dgm:pt>
    <dgm:pt modelId="{1917E56E-6968-492C-A153-C59A75B755AB}" type="pres">
      <dgm:prSet presAssocID="{C10BF514-525B-48C2-AFB6-0190A482B75F}" presName="sibTransSpacerBeforeConnector" presStyleCnt="0"/>
      <dgm:spPr/>
    </dgm:pt>
    <dgm:pt modelId="{227073B3-B5F5-4744-8C47-8039620EF350}" type="pres">
      <dgm:prSet presAssocID="{C10BF514-525B-48C2-AFB6-0190A482B75F}" presName="sibTrans" presStyleLbl="node1" presStyleIdx="1" presStyleCnt="3"/>
      <dgm:spPr/>
    </dgm:pt>
    <dgm:pt modelId="{82CF143E-DA3C-459F-AD53-E61380FBEAE0}" type="pres">
      <dgm:prSet presAssocID="{C10BF514-525B-48C2-AFB6-0190A482B75F}" presName="sibTransSpacerAfterConnector" presStyleCnt="0"/>
      <dgm:spPr/>
    </dgm:pt>
    <dgm:pt modelId="{24794B43-9599-499F-92BA-C121235D3F1E}" type="pres">
      <dgm:prSet presAssocID="{C06AD910-3D26-4B19-905B-68227730DE5D}" presName="node" presStyleLbl="node1" presStyleIdx="2" presStyleCnt="3">
        <dgm:presLayoutVars>
          <dgm:bulletEnabled val="1"/>
        </dgm:presLayoutVars>
      </dgm:prSet>
      <dgm:spPr/>
    </dgm:pt>
  </dgm:ptLst>
  <dgm:cxnLst>
    <dgm:cxn modelId="{B76C5B3F-3EC9-434F-88E5-5411F3F31F26}" srcId="{0AB6D81F-C240-4707-9748-D07052A81AF9}" destId="{C06AD910-3D26-4B19-905B-68227730DE5D}" srcOrd="1" destOrd="0" parTransId="{02C2769E-B0B4-4048-8869-6678535C2D74}" sibTransId="{483BEE5B-7CB6-474B-A349-395E53385EE3}"/>
    <dgm:cxn modelId="{22F82B67-F043-4225-966E-C810689732C0}" type="presOf" srcId="{C06AD910-3D26-4B19-905B-68227730DE5D}" destId="{24794B43-9599-499F-92BA-C121235D3F1E}" srcOrd="0" destOrd="0" presId="urn:microsoft.com/office/officeart/2016/7/layout/BasicProcessNew"/>
    <dgm:cxn modelId="{279B166D-A9B2-4BBA-AFAC-85003108EB4F}" type="presOf" srcId="{0AB6D81F-C240-4707-9748-D07052A81AF9}" destId="{9ACE7C0E-BD11-46F6-B3D5-B9C97F86F6C0}" srcOrd="0" destOrd="0" presId="urn:microsoft.com/office/officeart/2016/7/layout/BasicProcessNew"/>
    <dgm:cxn modelId="{A5488F9A-5456-43BF-BD5D-AC73CEB3BCC1}" type="presOf" srcId="{D82E740B-1450-4B35-B30A-5D566795045B}" destId="{120E95D5-DE12-454C-AE8E-0462E6B0B0B4}" srcOrd="0" destOrd="0" presId="urn:microsoft.com/office/officeart/2016/7/layout/BasicProcessNew"/>
    <dgm:cxn modelId="{B4638DB2-1B78-4CBE-8C86-E683770E7034}" type="presOf" srcId="{C10BF514-525B-48C2-AFB6-0190A482B75F}" destId="{227073B3-B5F5-4744-8C47-8039620EF350}" srcOrd="0" destOrd="0" presId="urn:microsoft.com/office/officeart/2016/7/layout/BasicProcessNew"/>
    <dgm:cxn modelId="{A1E911B6-C3FA-4131-A065-4D72D2C309CC}" srcId="{0AB6D81F-C240-4707-9748-D07052A81AF9}" destId="{D82E740B-1450-4B35-B30A-5D566795045B}" srcOrd="0" destOrd="0" parTransId="{37796151-6A32-4C54-9F8C-CC6D2D4E5DEC}" sibTransId="{C10BF514-525B-48C2-AFB6-0190A482B75F}"/>
    <dgm:cxn modelId="{977B2228-7054-4425-A10A-8A9B7293FCB9}" type="presParOf" srcId="{9ACE7C0E-BD11-46F6-B3D5-B9C97F86F6C0}" destId="{120E95D5-DE12-454C-AE8E-0462E6B0B0B4}" srcOrd="0" destOrd="0" presId="urn:microsoft.com/office/officeart/2016/7/layout/BasicProcessNew"/>
    <dgm:cxn modelId="{85473E88-5459-4ACD-B6E2-D86900E8B64C}" type="presParOf" srcId="{9ACE7C0E-BD11-46F6-B3D5-B9C97F86F6C0}" destId="{1917E56E-6968-492C-A153-C59A75B755AB}" srcOrd="1" destOrd="0" presId="urn:microsoft.com/office/officeart/2016/7/layout/BasicProcessNew"/>
    <dgm:cxn modelId="{CF251405-1BEB-4FF8-8274-7D73E18A22DB}" type="presParOf" srcId="{9ACE7C0E-BD11-46F6-B3D5-B9C97F86F6C0}" destId="{227073B3-B5F5-4744-8C47-8039620EF350}" srcOrd="2" destOrd="0" presId="urn:microsoft.com/office/officeart/2016/7/layout/BasicProcessNew"/>
    <dgm:cxn modelId="{D9879CFF-B73E-4CCD-8590-99C0B15A7DD5}" type="presParOf" srcId="{9ACE7C0E-BD11-46F6-B3D5-B9C97F86F6C0}" destId="{82CF143E-DA3C-459F-AD53-E61380FBEAE0}" srcOrd="3" destOrd="0" presId="urn:microsoft.com/office/officeart/2016/7/layout/BasicProcessNew"/>
    <dgm:cxn modelId="{A21FC68A-4691-4163-BA44-F50C10601277}" type="presParOf" srcId="{9ACE7C0E-BD11-46F6-B3D5-B9C97F86F6C0}" destId="{24794B43-9599-499F-92BA-C121235D3F1E}"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E95D5-DE12-454C-AE8E-0462E6B0B0B4}">
      <dsp:nvSpPr>
        <dsp:cNvPr id="0" name=""/>
        <dsp:cNvSpPr/>
      </dsp:nvSpPr>
      <dsp:spPr>
        <a:xfrm>
          <a:off x="1245" y="542207"/>
          <a:ext cx="4521756" cy="271305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800350">
            <a:lnSpc>
              <a:spcPct val="90000"/>
            </a:lnSpc>
            <a:spcBef>
              <a:spcPct val="0"/>
            </a:spcBef>
            <a:spcAft>
              <a:spcPct val="35000"/>
            </a:spcAft>
            <a:buNone/>
          </a:pPr>
          <a:r>
            <a:rPr lang="en-US" sz="6300" kern="1200" dirty="0"/>
            <a:t>Thank you for watching </a:t>
          </a:r>
        </a:p>
      </dsp:txBody>
      <dsp:txXfrm>
        <a:off x="1245" y="542207"/>
        <a:ext cx="4521756" cy="2713054"/>
      </dsp:txXfrm>
    </dsp:sp>
    <dsp:sp modelId="{227073B3-B5F5-4744-8C47-8039620EF350}">
      <dsp:nvSpPr>
        <dsp:cNvPr id="0" name=""/>
        <dsp:cNvSpPr/>
      </dsp:nvSpPr>
      <dsp:spPr>
        <a:xfrm>
          <a:off x="4597199" y="1777235"/>
          <a:ext cx="678263" cy="243000"/>
        </a:xfrm>
        <a:prstGeom prst="rightArrow">
          <a:avLst>
            <a:gd name="adj1" fmla="val 50000"/>
            <a:gd name="adj2" fmla="val 50000"/>
          </a:avLst>
        </a:prstGeom>
        <a:solidFill>
          <a:schemeClr val="accent2">
            <a:hueOff val="689259"/>
            <a:satOff val="1290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794B43-9599-499F-92BA-C121235D3F1E}">
      <dsp:nvSpPr>
        <dsp:cNvPr id="0" name=""/>
        <dsp:cNvSpPr/>
      </dsp:nvSpPr>
      <dsp:spPr>
        <a:xfrm>
          <a:off x="5349660" y="542207"/>
          <a:ext cx="4521756" cy="2713054"/>
        </a:xfrm>
        <a:prstGeom prst="rect">
          <a:avLst/>
        </a:prstGeom>
        <a:solidFill>
          <a:schemeClr val="accent2">
            <a:hueOff val="1378517"/>
            <a:satOff val="25807"/>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800350">
            <a:lnSpc>
              <a:spcPct val="90000"/>
            </a:lnSpc>
            <a:spcBef>
              <a:spcPct val="0"/>
            </a:spcBef>
            <a:spcAft>
              <a:spcPct val="35000"/>
            </a:spcAft>
            <a:buNone/>
          </a:pPr>
          <a:r>
            <a:rPr lang="en-US" sz="6300" kern="1200"/>
            <a:t>💖</a:t>
          </a:r>
        </a:p>
      </dsp:txBody>
      <dsp:txXfrm>
        <a:off x="5349660" y="542207"/>
        <a:ext cx="4521756" cy="2713054"/>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136B05C-1FDC-4C92-9D04-30B76563D625}" type="datetimeFigureOut">
              <a:rPr lang="en-US" smtClean="0"/>
              <a:t>12/4/2024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CF5E714-EBDA-48BD-9FAF-FDB1E631539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67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6B05C-1FDC-4C92-9D04-30B76563D625}"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E714-EBDA-48BD-9FAF-FDB1E6315395}" type="slidenum">
              <a:rPr lang="en-US" smtClean="0"/>
              <a:t>‹#›</a:t>
            </a:fld>
            <a:endParaRPr lang="en-US"/>
          </a:p>
        </p:txBody>
      </p:sp>
    </p:spTree>
    <p:extLst>
      <p:ext uri="{BB962C8B-B14F-4D97-AF65-F5344CB8AC3E}">
        <p14:creationId xmlns:p14="http://schemas.microsoft.com/office/powerpoint/2010/main" val="340110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6B05C-1FDC-4C92-9D04-30B76563D625}"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E714-EBDA-48BD-9FAF-FDB1E6315395}" type="slidenum">
              <a:rPr lang="en-US" smtClean="0"/>
              <a:t>‹#›</a:t>
            </a:fld>
            <a:endParaRPr lang="en-US"/>
          </a:p>
        </p:txBody>
      </p:sp>
    </p:spTree>
    <p:extLst>
      <p:ext uri="{BB962C8B-B14F-4D97-AF65-F5344CB8AC3E}">
        <p14:creationId xmlns:p14="http://schemas.microsoft.com/office/powerpoint/2010/main" val="196397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6B05C-1FDC-4C92-9D04-30B76563D625}"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E714-EBDA-48BD-9FAF-FDB1E6315395}" type="slidenum">
              <a:rPr lang="en-US" smtClean="0"/>
              <a:t>‹#›</a:t>
            </a:fld>
            <a:endParaRPr lang="en-US"/>
          </a:p>
        </p:txBody>
      </p:sp>
    </p:spTree>
    <p:extLst>
      <p:ext uri="{BB962C8B-B14F-4D97-AF65-F5344CB8AC3E}">
        <p14:creationId xmlns:p14="http://schemas.microsoft.com/office/powerpoint/2010/main" val="35185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6B05C-1FDC-4C92-9D04-30B76563D625}"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E714-EBDA-48BD-9FAF-FDB1E631539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1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36B05C-1FDC-4C92-9D04-30B76563D625}"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5E714-EBDA-48BD-9FAF-FDB1E6315395}" type="slidenum">
              <a:rPr lang="en-US" smtClean="0"/>
              <a:t>‹#›</a:t>
            </a:fld>
            <a:endParaRPr lang="en-US"/>
          </a:p>
        </p:txBody>
      </p:sp>
    </p:spTree>
    <p:extLst>
      <p:ext uri="{BB962C8B-B14F-4D97-AF65-F5344CB8AC3E}">
        <p14:creationId xmlns:p14="http://schemas.microsoft.com/office/powerpoint/2010/main" val="317758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36B05C-1FDC-4C92-9D04-30B76563D625}"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5E714-EBDA-48BD-9FAF-FDB1E6315395}" type="slidenum">
              <a:rPr lang="en-US" smtClean="0"/>
              <a:t>‹#›</a:t>
            </a:fld>
            <a:endParaRPr lang="en-US"/>
          </a:p>
        </p:txBody>
      </p:sp>
    </p:spTree>
    <p:extLst>
      <p:ext uri="{BB962C8B-B14F-4D97-AF65-F5344CB8AC3E}">
        <p14:creationId xmlns:p14="http://schemas.microsoft.com/office/powerpoint/2010/main" val="253860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36B05C-1FDC-4C92-9D04-30B76563D625}"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5E714-EBDA-48BD-9FAF-FDB1E6315395}" type="slidenum">
              <a:rPr lang="en-US" smtClean="0"/>
              <a:t>‹#›</a:t>
            </a:fld>
            <a:endParaRPr lang="en-US"/>
          </a:p>
        </p:txBody>
      </p:sp>
    </p:spTree>
    <p:extLst>
      <p:ext uri="{BB962C8B-B14F-4D97-AF65-F5344CB8AC3E}">
        <p14:creationId xmlns:p14="http://schemas.microsoft.com/office/powerpoint/2010/main" val="411920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6B05C-1FDC-4C92-9D04-30B76563D625}"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5E714-EBDA-48BD-9FAF-FDB1E6315395}" type="slidenum">
              <a:rPr lang="en-US" smtClean="0"/>
              <a:t>‹#›</a:t>
            </a:fld>
            <a:endParaRPr lang="en-US"/>
          </a:p>
        </p:txBody>
      </p:sp>
    </p:spTree>
    <p:extLst>
      <p:ext uri="{BB962C8B-B14F-4D97-AF65-F5344CB8AC3E}">
        <p14:creationId xmlns:p14="http://schemas.microsoft.com/office/powerpoint/2010/main" val="60260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36B05C-1FDC-4C92-9D04-30B76563D625}"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5E714-EBDA-48BD-9FAF-FDB1E6315395}" type="slidenum">
              <a:rPr lang="en-US" smtClean="0"/>
              <a:t>‹#›</a:t>
            </a:fld>
            <a:endParaRPr lang="en-US"/>
          </a:p>
        </p:txBody>
      </p:sp>
    </p:spTree>
    <p:extLst>
      <p:ext uri="{BB962C8B-B14F-4D97-AF65-F5344CB8AC3E}">
        <p14:creationId xmlns:p14="http://schemas.microsoft.com/office/powerpoint/2010/main" val="422770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36B05C-1FDC-4C92-9D04-30B76563D625}"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5E714-EBDA-48BD-9FAF-FDB1E6315395}" type="slidenum">
              <a:rPr lang="en-US" smtClean="0"/>
              <a:t>‹#›</a:t>
            </a:fld>
            <a:endParaRPr lang="en-US"/>
          </a:p>
        </p:txBody>
      </p:sp>
    </p:spTree>
    <p:extLst>
      <p:ext uri="{BB962C8B-B14F-4D97-AF65-F5344CB8AC3E}">
        <p14:creationId xmlns:p14="http://schemas.microsoft.com/office/powerpoint/2010/main" val="278861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136B05C-1FDC-4C92-9D04-30B76563D625}" type="datetimeFigureOut">
              <a:rPr lang="en-US" smtClean="0"/>
              <a:t>12/4/2024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CF5E714-EBDA-48BD-9FAF-FDB1E6315395}" type="slidenum">
              <a:rPr lang="en-US" smtClean="0"/>
              <a:t>‹#›</a:t>
            </a:fld>
            <a:endParaRPr lang="en-US"/>
          </a:p>
        </p:txBody>
      </p:sp>
    </p:spTree>
    <p:extLst>
      <p:ext uri="{BB962C8B-B14F-4D97-AF65-F5344CB8AC3E}">
        <p14:creationId xmlns:p14="http://schemas.microsoft.com/office/powerpoint/2010/main" val="3010358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73AC-99EB-6234-561D-A7B5DA845EB4}"/>
              </a:ext>
            </a:extLst>
          </p:cNvPr>
          <p:cNvSpPr>
            <a:spLocks noGrp="1"/>
          </p:cNvSpPr>
          <p:nvPr>
            <p:ph type="ctrTitle"/>
          </p:nvPr>
        </p:nvSpPr>
        <p:spPr/>
        <p:txBody>
          <a:bodyPr/>
          <a:lstStyle/>
          <a:p>
            <a:r>
              <a:rPr lang="en-US" dirty="0"/>
              <a:t>Django app </a:t>
            </a:r>
            <a:r>
              <a:rPr lang="en-US"/>
              <a:t>- 4</a:t>
            </a:r>
            <a:endParaRPr lang="en-US" dirty="0"/>
          </a:p>
        </p:txBody>
      </p:sp>
      <p:sp>
        <p:nvSpPr>
          <p:cNvPr id="3" name="Subtitle 2">
            <a:extLst>
              <a:ext uri="{FF2B5EF4-FFF2-40B4-BE49-F238E27FC236}">
                <a16:creationId xmlns:a16="http://schemas.microsoft.com/office/drawing/2014/main" id="{C4F9F88D-8923-3803-E68B-16FBACCF9E32}"/>
              </a:ext>
            </a:extLst>
          </p:cNvPr>
          <p:cNvSpPr>
            <a:spLocks noGrp="1"/>
          </p:cNvSpPr>
          <p:nvPr>
            <p:ph type="subTitle" idx="1"/>
          </p:nvPr>
        </p:nvSpPr>
        <p:spPr/>
        <p:txBody>
          <a:bodyPr/>
          <a:lstStyle/>
          <a:p>
            <a:r>
              <a:rPr lang="en-US" dirty="0"/>
              <a:t>Django basic to advanced course in Nepali</a:t>
            </a:r>
          </a:p>
        </p:txBody>
      </p:sp>
    </p:spTree>
    <p:extLst>
      <p:ext uri="{BB962C8B-B14F-4D97-AF65-F5344CB8AC3E}">
        <p14:creationId xmlns:p14="http://schemas.microsoft.com/office/powerpoint/2010/main" val="245359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0F260-7D9E-F778-8B0D-A1612F02A634}"/>
              </a:ext>
            </a:extLst>
          </p:cNvPr>
          <p:cNvSpPr>
            <a:spLocks noGrp="1"/>
          </p:cNvSpPr>
          <p:nvPr>
            <p:ph idx="1"/>
          </p:nvPr>
        </p:nvSpPr>
        <p:spPr>
          <a:xfrm>
            <a:off x="507627" y="587828"/>
            <a:ext cx="5835116" cy="5682343"/>
          </a:xfrm>
        </p:spPr>
        <p:txBody>
          <a:bodyPr>
            <a:normAutofit/>
          </a:bodyPr>
          <a:lstStyle/>
          <a:p>
            <a:pPr marL="45720" indent="0">
              <a:lnSpc>
                <a:spcPct val="100000"/>
              </a:lnSpc>
              <a:spcBef>
                <a:spcPts val="0"/>
              </a:spcBef>
              <a:buNone/>
            </a:pPr>
            <a:r>
              <a:rPr lang="en-US" sz="1600" b="1" dirty="0">
                <a:solidFill>
                  <a:schemeClr val="tx1"/>
                </a:solidFill>
              </a:rPr>
              <a:t>Write a minimal form</a:t>
            </a:r>
          </a:p>
          <a:p>
            <a:pPr marL="45720" indent="0">
              <a:lnSpc>
                <a:spcPct val="100000"/>
              </a:lnSpc>
              <a:spcBef>
                <a:spcPts val="0"/>
              </a:spcBef>
              <a:buNone/>
            </a:pPr>
            <a:r>
              <a:rPr lang="en-US" sz="1400" dirty="0">
                <a:solidFill>
                  <a:schemeClr val="tx1"/>
                </a:solidFill>
              </a:rPr>
              <a:t>Let’s update our poll detail template (“polls/detail.html”) from the last tutorial, so that the template contains an HTML &lt;form&gt; element:</a:t>
            </a: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a:p>
            <a:pPr marL="45720" indent="0">
              <a:lnSpc>
                <a:spcPct val="100000"/>
              </a:lnSpc>
              <a:spcBef>
                <a:spcPts val="0"/>
              </a:spcBef>
              <a:buNone/>
            </a:pPr>
            <a:endParaRPr lang="en-US" sz="1400" b="1" dirty="0">
              <a:solidFill>
                <a:schemeClr val="tx1"/>
              </a:solidFill>
            </a:endParaRPr>
          </a:p>
        </p:txBody>
      </p:sp>
      <p:pic>
        <p:nvPicPr>
          <p:cNvPr id="5" name="Picture 4" descr="A computer screen with text&#10;&#10;Description automatically generated">
            <a:extLst>
              <a:ext uri="{FF2B5EF4-FFF2-40B4-BE49-F238E27FC236}">
                <a16:creationId xmlns:a16="http://schemas.microsoft.com/office/drawing/2014/main" id="{EB0226AC-D5CC-56EB-246D-96FF0C94E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41" y="1510995"/>
            <a:ext cx="5807902" cy="2648320"/>
          </a:xfrm>
          <a:prstGeom prst="rect">
            <a:avLst/>
          </a:prstGeom>
        </p:spPr>
      </p:pic>
      <p:pic>
        <p:nvPicPr>
          <p:cNvPr id="7" name="Picture 6">
            <a:extLst>
              <a:ext uri="{FF2B5EF4-FFF2-40B4-BE49-F238E27FC236}">
                <a16:creationId xmlns:a16="http://schemas.microsoft.com/office/drawing/2014/main" id="{B48D1293-5DE6-3EC3-E345-E04966020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1" y="4371663"/>
            <a:ext cx="5807901" cy="710819"/>
          </a:xfrm>
          <a:prstGeom prst="rect">
            <a:avLst/>
          </a:prstGeom>
        </p:spPr>
      </p:pic>
      <p:sp>
        <p:nvSpPr>
          <p:cNvPr id="11" name="TextBox 10">
            <a:extLst>
              <a:ext uri="{FF2B5EF4-FFF2-40B4-BE49-F238E27FC236}">
                <a16:creationId xmlns:a16="http://schemas.microsoft.com/office/drawing/2014/main" id="{78BF0980-7A90-B7E6-FE0D-70217CA47D19}"/>
              </a:ext>
            </a:extLst>
          </p:cNvPr>
          <p:cNvSpPr txBox="1"/>
          <p:nvPr/>
        </p:nvSpPr>
        <p:spPr>
          <a:xfrm>
            <a:off x="6369958" y="789315"/>
            <a:ext cx="4963885" cy="5262979"/>
          </a:xfrm>
          <a:prstGeom prst="rect">
            <a:avLst/>
          </a:prstGeom>
          <a:noFill/>
        </p:spPr>
        <p:txBody>
          <a:bodyPr wrap="square">
            <a:spAutoFit/>
          </a:bodyPr>
          <a:lstStyle/>
          <a:p>
            <a:r>
              <a:rPr lang="en-US" sz="1400" dirty="0"/>
              <a:t>A quick rundown:</a:t>
            </a:r>
          </a:p>
          <a:p>
            <a:r>
              <a:rPr lang="en-US" sz="1400" dirty="0"/>
              <a:t>• The above template displays a radio button for each question choice. The value of each radio button is the associated question choice’s ID. The name of each radio button is "choice". That  means, when somebody selects one of the radio buttons and submits the form, it’ll send the POST data choice=# where # is the ID of the selected choice. This is the basic concept of HTML forms. </a:t>
            </a:r>
          </a:p>
          <a:p>
            <a:r>
              <a:rPr lang="en-US" sz="1400" dirty="0"/>
              <a:t>• We set the form’s action to </a:t>
            </a:r>
            <a:r>
              <a:rPr lang="en-US" sz="1400" b="1" i="1" dirty="0"/>
              <a:t>{% </a:t>
            </a:r>
            <a:r>
              <a:rPr lang="en-US" sz="1400" b="1" i="1" dirty="0" err="1"/>
              <a:t>url</a:t>
            </a:r>
            <a:r>
              <a:rPr lang="en-US" sz="1400" b="1" i="1" dirty="0"/>
              <a:t> '</a:t>
            </a:r>
            <a:r>
              <a:rPr lang="en-US" sz="1400" b="1" i="1" dirty="0" err="1"/>
              <a:t>polls:vote</a:t>
            </a:r>
            <a:r>
              <a:rPr lang="en-US" sz="1400" b="1" i="1" dirty="0"/>
              <a:t>' question.id %}, </a:t>
            </a:r>
            <a:r>
              <a:rPr lang="en-US" sz="1400" dirty="0"/>
              <a:t>and we set method="post". Using method="post" (as opposed to method="get") is very important, because the act of submitting</a:t>
            </a:r>
          </a:p>
          <a:p>
            <a:r>
              <a:rPr lang="en-US" sz="1400" dirty="0"/>
              <a:t>this form will alter data server-side. Whenever you create a form that alters data server-side, use</a:t>
            </a:r>
          </a:p>
          <a:p>
            <a:r>
              <a:rPr lang="en-US" sz="1400" dirty="0"/>
              <a:t>method="post". This tip isn’t specific to Django; it’s good web development practice in general.</a:t>
            </a:r>
          </a:p>
          <a:p>
            <a:r>
              <a:rPr lang="en-US" sz="1400" dirty="0"/>
              <a:t>• </a:t>
            </a:r>
            <a:r>
              <a:rPr lang="en-US" sz="1400" b="1" i="1" dirty="0" err="1"/>
              <a:t>forloop.counter</a:t>
            </a:r>
            <a:r>
              <a:rPr lang="en-US" sz="1400" b="1" i="1" dirty="0"/>
              <a:t> </a:t>
            </a:r>
            <a:r>
              <a:rPr lang="en-US" sz="1400" dirty="0"/>
              <a:t>indicates how many times the for tag has gone through its loop</a:t>
            </a:r>
          </a:p>
          <a:p>
            <a:r>
              <a:rPr lang="en-US" sz="1400" dirty="0"/>
              <a:t>• Since we’re creating a POST form (which can have the effect of modifying data), we need to worry</a:t>
            </a:r>
          </a:p>
          <a:p>
            <a:r>
              <a:rPr lang="en-US" sz="1400" dirty="0"/>
              <a:t>about Cross Site Request Forgeries. Thankfully, you don’t have to worry too hard, because Django</a:t>
            </a:r>
          </a:p>
          <a:p>
            <a:r>
              <a:rPr lang="en-US" sz="1400" dirty="0"/>
              <a:t>comes with a helpful system for protecting against it. In short, all POST forms that are targeted at</a:t>
            </a:r>
          </a:p>
          <a:p>
            <a:r>
              <a:rPr lang="en-US" sz="1400" dirty="0"/>
              <a:t>internal URLs should use the </a:t>
            </a:r>
            <a:r>
              <a:rPr lang="en-US" sz="1400" b="1" i="1" dirty="0"/>
              <a:t>{% </a:t>
            </a:r>
            <a:r>
              <a:rPr lang="en-US" sz="1400" b="1" i="1" dirty="0" err="1"/>
              <a:t>csrf_token</a:t>
            </a:r>
            <a:r>
              <a:rPr lang="en-US" sz="1400" b="1" i="1" dirty="0"/>
              <a:t> %} </a:t>
            </a:r>
            <a:r>
              <a:rPr lang="en-US" sz="1400" dirty="0"/>
              <a:t>template tag.</a:t>
            </a:r>
          </a:p>
        </p:txBody>
      </p:sp>
    </p:spTree>
    <p:extLst>
      <p:ext uri="{BB962C8B-B14F-4D97-AF65-F5344CB8AC3E}">
        <p14:creationId xmlns:p14="http://schemas.microsoft.com/office/powerpoint/2010/main" val="202237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D7F86-C884-68E8-DE8E-23984B48CF75}"/>
            </a:ext>
          </a:extLst>
        </p:cNvPr>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D3F1FD1D-2FE9-F07D-2E2C-3C59E4696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853" y="281440"/>
            <a:ext cx="6096851" cy="4906060"/>
          </a:xfrm>
        </p:spPr>
      </p:pic>
      <p:pic>
        <p:nvPicPr>
          <p:cNvPr id="6" name="Picture 5" descr="A screen shot of a computer code&#10;&#10;Description automatically generated">
            <a:extLst>
              <a:ext uri="{FF2B5EF4-FFF2-40B4-BE49-F238E27FC236}">
                <a16:creationId xmlns:a16="http://schemas.microsoft.com/office/drawing/2014/main" id="{50DE1B7C-5708-3963-322C-9279DF6FC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81" y="5187501"/>
            <a:ext cx="6067824" cy="1389060"/>
          </a:xfrm>
          <a:prstGeom prst="rect">
            <a:avLst/>
          </a:prstGeom>
        </p:spPr>
      </p:pic>
      <p:sp>
        <p:nvSpPr>
          <p:cNvPr id="8" name="TextBox 7">
            <a:extLst>
              <a:ext uri="{FF2B5EF4-FFF2-40B4-BE49-F238E27FC236}">
                <a16:creationId xmlns:a16="http://schemas.microsoft.com/office/drawing/2014/main" id="{514846DE-5E35-CE37-387E-6446BA9E5E15}"/>
              </a:ext>
            </a:extLst>
          </p:cNvPr>
          <p:cNvSpPr txBox="1"/>
          <p:nvPr/>
        </p:nvSpPr>
        <p:spPr>
          <a:xfrm>
            <a:off x="6387732" y="208870"/>
            <a:ext cx="4718589" cy="6694140"/>
          </a:xfrm>
          <a:prstGeom prst="rect">
            <a:avLst/>
          </a:prstGeom>
          <a:noFill/>
        </p:spPr>
        <p:txBody>
          <a:bodyPr wrap="square">
            <a:spAutoFit/>
          </a:bodyPr>
          <a:lstStyle/>
          <a:p>
            <a:r>
              <a:rPr lang="en-US" sz="1300" dirty="0"/>
              <a:t>This code includes a few things we haven’t covered yet in this tutorial:</a:t>
            </a:r>
          </a:p>
          <a:p>
            <a:r>
              <a:rPr lang="en-US" sz="1300" dirty="0"/>
              <a:t>• </a:t>
            </a:r>
            <a:r>
              <a:rPr lang="en-US" sz="1300" dirty="0" err="1"/>
              <a:t>request.POST</a:t>
            </a:r>
            <a:r>
              <a:rPr lang="en-US" sz="1300" dirty="0"/>
              <a:t> is a dictionary-like object that lets you access submitted data by key name. In this case, </a:t>
            </a:r>
            <a:r>
              <a:rPr lang="en-US" sz="1300" dirty="0" err="1"/>
              <a:t>request.POST</a:t>
            </a:r>
            <a:r>
              <a:rPr lang="en-US" sz="1300" dirty="0"/>
              <a:t>['choice'] returns the ID of the selected choice, as a string. </a:t>
            </a:r>
            <a:r>
              <a:rPr lang="en-US" sz="1300" dirty="0" err="1"/>
              <a:t>request.POST</a:t>
            </a:r>
            <a:r>
              <a:rPr lang="en-US" sz="1300" dirty="0"/>
              <a:t> values are always strings.</a:t>
            </a:r>
          </a:p>
          <a:p>
            <a:r>
              <a:rPr lang="en-US" sz="1300" dirty="0"/>
              <a:t>Note that Django also provides </a:t>
            </a:r>
            <a:r>
              <a:rPr lang="en-US" sz="1300" dirty="0" err="1"/>
              <a:t>request.GET</a:t>
            </a:r>
            <a:r>
              <a:rPr lang="en-US" sz="1300" dirty="0"/>
              <a:t> for accessing GET data in the same way – but we’re explicitly using </a:t>
            </a:r>
            <a:r>
              <a:rPr lang="en-US" sz="1300" dirty="0" err="1"/>
              <a:t>request.POST</a:t>
            </a:r>
            <a:r>
              <a:rPr lang="en-US" sz="1300" dirty="0"/>
              <a:t> in our code, to ensure that data is only altered via a POST call.</a:t>
            </a:r>
          </a:p>
          <a:p>
            <a:r>
              <a:rPr lang="en-US" sz="1300" dirty="0"/>
              <a:t>• </a:t>
            </a:r>
            <a:r>
              <a:rPr lang="en-US" sz="1300" dirty="0" err="1"/>
              <a:t>request.POST</a:t>
            </a:r>
            <a:r>
              <a:rPr lang="en-US" sz="1300" dirty="0"/>
              <a:t>['choice'] will raise </a:t>
            </a:r>
            <a:r>
              <a:rPr lang="en-US" sz="1300" dirty="0" err="1"/>
              <a:t>KeyError</a:t>
            </a:r>
            <a:r>
              <a:rPr lang="en-US" sz="1300" dirty="0"/>
              <a:t> if choice wasn’t provided in POST data. The above code checks for </a:t>
            </a:r>
            <a:r>
              <a:rPr lang="en-US" sz="1300" dirty="0" err="1"/>
              <a:t>KeyError</a:t>
            </a:r>
            <a:r>
              <a:rPr lang="en-US" sz="1300" dirty="0"/>
              <a:t> and redisplays the question form with an error message if choice isn’t given.</a:t>
            </a:r>
          </a:p>
          <a:p>
            <a:r>
              <a:rPr lang="en-US" sz="1300" dirty="0"/>
              <a:t>• F("votes") + 1 instructs the database to increase the vote count by 1.</a:t>
            </a:r>
          </a:p>
          <a:p>
            <a:r>
              <a:rPr lang="en-US" sz="1300" dirty="0"/>
              <a:t>• After incrementing the choice count, the code returns an </a:t>
            </a:r>
            <a:r>
              <a:rPr lang="en-US" sz="1300" dirty="0" err="1"/>
              <a:t>HttpResponseRedirect</a:t>
            </a:r>
            <a:r>
              <a:rPr lang="en-US" sz="1300" dirty="0"/>
              <a:t> rather than a normal </a:t>
            </a:r>
            <a:r>
              <a:rPr lang="en-US" sz="1300" dirty="0" err="1"/>
              <a:t>HttpResponse</a:t>
            </a:r>
            <a:r>
              <a:rPr lang="en-US" sz="1300" dirty="0"/>
              <a:t>. </a:t>
            </a:r>
            <a:r>
              <a:rPr lang="en-US" sz="1300" dirty="0" err="1"/>
              <a:t>HttpResponseRedirect</a:t>
            </a:r>
            <a:r>
              <a:rPr lang="en-US" sz="1300" dirty="0"/>
              <a:t> takes a single argument: the URL to which the user will be redirected (see the following point for how we construct the URL in this case). As the Python comment above points out, you should always return an </a:t>
            </a:r>
            <a:r>
              <a:rPr lang="en-US" sz="1300" dirty="0" err="1"/>
              <a:t>HttpResponseRedirect</a:t>
            </a:r>
            <a:r>
              <a:rPr lang="en-US" sz="1300" dirty="0"/>
              <a:t> after successfully dealing with POST data. This tip isn’t specific to Django; it’s good web development practice in general.</a:t>
            </a:r>
          </a:p>
          <a:p>
            <a:r>
              <a:rPr lang="en-US" sz="1300" dirty="0"/>
              <a:t>• We are using the reverse() function in the </a:t>
            </a:r>
            <a:r>
              <a:rPr lang="en-US" sz="1300" dirty="0" err="1"/>
              <a:t>HttpResponseRedirect</a:t>
            </a:r>
            <a:r>
              <a:rPr lang="en-US" sz="1300" dirty="0"/>
              <a:t> constructor in this example. This function helps avoid having to hardcode a URL in the view function. It is given the name of the view that we want to pass control to and the variable portion of the URL pattern that points to that view. In this case, using the </a:t>
            </a:r>
            <a:r>
              <a:rPr lang="en-US" sz="1300" dirty="0" err="1"/>
              <a:t>URLconf</a:t>
            </a:r>
            <a:r>
              <a:rPr lang="en-US" sz="1300" dirty="0"/>
              <a:t> we set up in Tutorial 3, this reverse() call will return a string like "/polls/3/results/“ where the 3 is the value of question.id. This redirected URL will then call the 'results' view to display the final page.</a:t>
            </a:r>
          </a:p>
        </p:txBody>
      </p:sp>
    </p:spTree>
    <p:extLst>
      <p:ext uri="{BB962C8B-B14F-4D97-AF65-F5344CB8AC3E}">
        <p14:creationId xmlns:p14="http://schemas.microsoft.com/office/powerpoint/2010/main" val="314263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FAF3-80EA-ED54-D227-4E5BC8B1D7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03974BF-1288-606F-07DC-6639D4197BA3}"/>
              </a:ext>
            </a:extLst>
          </p:cNvPr>
          <p:cNvSpPr txBox="1"/>
          <p:nvPr/>
        </p:nvSpPr>
        <p:spPr>
          <a:xfrm>
            <a:off x="420914" y="445478"/>
            <a:ext cx="4688115" cy="523220"/>
          </a:xfrm>
          <a:prstGeom prst="rect">
            <a:avLst/>
          </a:prstGeom>
          <a:noFill/>
        </p:spPr>
        <p:txBody>
          <a:bodyPr wrap="square">
            <a:spAutoFit/>
          </a:bodyPr>
          <a:lstStyle/>
          <a:p>
            <a:r>
              <a:rPr lang="en-US" sz="1400" dirty="0"/>
              <a:t>After somebody votes in a question, the vote() view redirects to the results page for the question. Let’s write that view:</a:t>
            </a:r>
          </a:p>
        </p:txBody>
      </p:sp>
      <p:pic>
        <p:nvPicPr>
          <p:cNvPr id="6" name="Picture 5" descr="A screen shot of a computer&#10;&#10;Description automatically generated">
            <a:extLst>
              <a:ext uri="{FF2B5EF4-FFF2-40B4-BE49-F238E27FC236}">
                <a16:creationId xmlns:a16="http://schemas.microsoft.com/office/drawing/2014/main" id="{5D528620-9A2D-6C2A-31BA-2838683A17FF}"/>
              </a:ext>
            </a:extLst>
          </p:cNvPr>
          <p:cNvPicPr>
            <a:picLocks noChangeAspect="1"/>
          </p:cNvPicPr>
          <p:nvPr/>
        </p:nvPicPr>
        <p:blipFill>
          <a:blip r:embed="rId2">
            <a:extLst>
              <a:ext uri="{28A0092B-C50C-407E-A947-70E740481C1C}">
                <a14:useLocalDpi xmlns:a14="http://schemas.microsoft.com/office/drawing/2010/main" val="0"/>
              </a:ext>
            </a:extLst>
          </a:blip>
          <a:srcRect r="17843"/>
          <a:stretch/>
        </p:blipFill>
        <p:spPr>
          <a:xfrm>
            <a:off x="420914" y="968698"/>
            <a:ext cx="4688115" cy="1524213"/>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479AADDA-D782-16DC-CAEE-B79CF9CD2190}"/>
              </a:ext>
            </a:extLst>
          </p:cNvPr>
          <p:cNvPicPr>
            <a:picLocks noChangeAspect="1"/>
          </p:cNvPicPr>
          <p:nvPr/>
        </p:nvPicPr>
        <p:blipFill>
          <a:blip r:embed="rId3">
            <a:extLst>
              <a:ext uri="{28A0092B-C50C-407E-A947-70E740481C1C}">
                <a14:useLocalDpi xmlns:a14="http://schemas.microsoft.com/office/drawing/2010/main" val="0"/>
              </a:ext>
            </a:extLst>
          </a:blip>
          <a:srcRect r="3301"/>
          <a:stretch/>
        </p:blipFill>
        <p:spPr>
          <a:xfrm>
            <a:off x="5254172" y="343879"/>
            <a:ext cx="5950857" cy="2333951"/>
          </a:xfrm>
          <a:prstGeom prst="rect">
            <a:avLst/>
          </a:prstGeom>
        </p:spPr>
      </p:pic>
      <p:sp>
        <p:nvSpPr>
          <p:cNvPr id="10" name="TextBox 9">
            <a:extLst>
              <a:ext uri="{FF2B5EF4-FFF2-40B4-BE49-F238E27FC236}">
                <a16:creationId xmlns:a16="http://schemas.microsoft.com/office/drawing/2014/main" id="{0B58DDA9-0198-7C1A-445F-9C11C93305D9}"/>
              </a:ext>
            </a:extLst>
          </p:cNvPr>
          <p:cNvSpPr txBox="1"/>
          <p:nvPr/>
        </p:nvSpPr>
        <p:spPr>
          <a:xfrm>
            <a:off x="420914" y="2503042"/>
            <a:ext cx="6988628" cy="3724096"/>
          </a:xfrm>
          <a:prstGeom prst="rect">
            <a:avLst/>
          </a:prstGeom>
          <a:noFill/>
        </p:spPr>
        <p:txBody>
          <a:bodyPr wrap="square">
            <a:spAutoFit/>
          </a:bodyPr>
          <a:lstStyle/>
          <a:p>
            <a:r>
              <a:rPr lang="en-US" sz="2000" b="1" dirty="0"/>
              <a:t>Use generic views: Less code is better</a:t>
            </a:r>
          </a:p>
          <a:p>
            <a:r>
              <a:rPr lang="en-US" dirty="0"/>
              <a:t>The detail() (from Tutorial 3) and results() views are very short – and, as mentioned above, redundant.</a:t>
            </a:r>
          </a:p>
          <a:p>
            <a:r>
              <a:rPr lang="en-US" dirty="0"/>
              <a:t>The index() view, which displays a list of polls, is similar. These views represent a common case of basic web development: getting data from the database according to a parameter passed in the URL, loading a template and returning the rendered template. Because this is so common, Django provides a shortcut, called the “generic views” system. Generic views abstract common patterns to the point where you don’t even need to write Python code to write an app. For example, the ListView and DetailView generic views abstract the concepts of “display a list of objects” and “display a detail page for a particular type of object” respectively</a:t>
            </a:r>
          </a:p>
        </p:txBody>
      </p:sp>
      <p:sp>
        <p:nvSpPr>
          <p:cNvPr id="11" name="TextBox 10">
            <a:extLst>
              <a:ext uri="{FF2B5EF4-FFF2-40B4-BE49-F238E27FC236}">
                <a16:creationId xmlns:a16="http://schemas.microsoft.com/office/drawing/2014/main" id="{003D1DC9-CA54-8355-0C50-342F2DF9E77E}"/>
              </a:ext>
            </a:extLst>
          </p:cNvPr>
          <p:cNvSpPr txBox="1"/>
          <p:nvPr/>
        </p:nvSpPr>
        <p:spPr>
          <a:xfrm>
            <a:off x="7409542" y="4180171"/>
            <a:ext cx="3360058" cy="1200329"/>
          </a:xfrm>
          <a:prstGeom prst="rect">
            <a:avLst/>
          </a:prstGeom>
          <a:noFill/>
        </p:spPr>
        <p:txBody>
          <a:bodyPr wrap="square" rtlCol="0">
            <a:spAutoFit/>
          </a:bodyPr>
          <a:lstStyle/>
          <a:p>
            <a:r>
              <a:rPr lang="en-US" sz="2400" b="1" i="1" dirty="0"/>
              <a:t>Updating the app with the generic views logic-----</a:t>
            </a:r>
          </a:p>
        </p:txBody>
      </p:sp>
    </p:spTree>
    <p:extLst>
      <p:ext uri="{BB962C8B-B14F-4D97-AF65-F5344CB8AC3E}">
        <p14:creationId xmlns:p14="http://schemas.microsoft.com/office/powerpoint/2010/main" val="226912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7C3E8-9D3C-CE26-5F88-363B7575FBFB}"/>
            </a:ext>
          </a:extLst>
        </p:cNvPr>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633DD268-F38D-953F-F168-07D1678055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24738"/>
          <a:stretch/>
        </p:blipFill>
        <p:spPr>
          <a:xfrm>
            <a:off x="590919" y="367123"/>
            <a:ext cx="5581284" cy="2753450"/>
          </a:xfrm>
        </p:spPr>
      </p:pic>
      <p:sp>
        <p:nvSpPr>
          <p:cNvPr id="6" name="TextBox 5">
            <a:extLst>
              <a:ext uri="{FF2B5EF4-FFF2-40B4-BE49-F238E27FC236}">
                <a16:creationId xmlns:a16="http://schemas.microsoft.com/office/drawing/2014/main" id="{A2B6C47B-1699-3118-AED0-DDACE50FB8CC}"/>
              </a:ext>
            </a:extLst>
          </p:cNvPr>
          <p:cNvSpPr txBox="1"/>
          <p:nvPr/>
        </p:nvSpPr>
        <p:spPr>
          <a:xfrm>
            <a:off x="572772" y="3311175"/>
            <a:ext cx="5523228" cy="2831544"/>
          </a:xfrm>
          <a:prstGeom prst="rect">
            <a:avLst/>
          </a:prstGeom>
          <a:noFill/>
        </p:spPr>
        <p:txBody>
          <a:bodyPr wrap="square">
            <a:spAutoFit/>
          </a:bodyPr>
          <a:lstStyle/>
          <a:p>
            <a:r>
              <a:rPr lang="en-US" sz="1600" dirty="0"/>
              <a:t>Note that the name of the matched pattern in the path strings of the second and third patterns has changed from &lt;</a:t>
            </a:r>
            <a:r>
              <a:rPr lang="en-US" sz="1600" dirty="0" err="1"/>
              <a:t>question_id</a:t>
            </a:r>
            <a:r>
              <a:rPr lang="en-US" sz="1600" dirty="0"/>
              <a:t>&gt; to &lt;pk&gt;. This is necessary because we’ll use the DetailView generic view to replace our detail() and results() views, and it expects the primary key value captured from the URL to be called  "pk".</a:t>
            </a:r>
          </a:p>
          <a:p>
            <a:r>
              <a:rPr lang="en-US" b="1" i="1" dirty="0"/>
              <a:t>Amend views</a:t>
            </a:r>
          </a:p>
          <a:p>
            <a:r>
              <a:rPr lang="en-US" sz="1600" dirty="0"/>
              <a:t>Next, we’re going to remove our old index, detail, and results views and use Django’s generic views instead. To do so, open the polls/views.py file and change it like so:</a:t>
            </a:r>
          </a:p>
          <a:p>
            <a:endParaRPr lang="en-US" sz="1600" dirty="0"/>
          </a:p>
        </p:txBody>
      </p:sp>
      <p:pic>
        <p:nvPicPr>
          <p:cNvPr id="8" name="Picture 7" descr="A screenshot of a computer program&#10;&#10;Description automatically generated">
            <a:extLst>
              <a:ext uri="{FF2B5EF4-FFF2-40B4-BE49-F238E27FC236}">
                <a16:creationId xmlns:a16="http://schemas.microsoft.com/office/drawing/2014/main" id="{326FC78B-58D3-53E4-B360-8BC03C276895}"/>
              </a:ext>
            </a:extLst>
          </p:cNvPr>
          <p:cNvPicPr>
            <a:picLocks noChangeAspect="1"/>
          </p:cNvPicPr>
          <p:nvPr/>
        </p:nvPicPr>
        <p:blipFill>
          <a:blip r:embed="rId3">
            <a:extLst>
              <a:ext uri="{28A0092B-C50C-407E-A947-70E740481C1C}">
                <a14:useLocalDpi xmlns:a14="http://schemas.microsoft.com/office/drawing/2010/main" val="0"/>
              </a:ext>
            </a:extLst>
          </a:blip>
          <a:srcRect r="11837"/>
          <a:stretch/>
        </p:blipFill>
        <p:spPr>
          <a:xfrm>
            <a:off x="6642889" y="269839"/>
            <a:ext cx="4160571" cy="3291593"/>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4C52A5D7-D6E5-F602-2B0B-1D92F239C3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2889" y="3561432"/>
            <a:ext cx="3060941" cy="2886324"/>
          </a:xfrm>
          <a:prstGeom prst="rect">
            <a:avLst/>
          </a:prstGeom>
        </p:spPr>
      </p:pic>
    </p:spTree>
    <p:extLst>
      <p:ext uri="{BB962C8B-B14F-4D97-AF65-F5344CB8AC3E}">
        <p14:creationId xmlns:p14="http://schemas.microsoft.com/office/powerpoint/2010/main" val="275119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0A027-B419-5A2D-A6F2-39AAD90DF25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69FAF-2EB8-6378-549E-72C314F0CBAF}"/>
              </a:ext>
            </a:extLst>
          </p:cNvPr>
          <p:cNvSpPr>
            <a:spLocks noGrp="1"/>
          </p:cNvSpPr>
          <p:nvPr>
            <p:ph idx="1"/>
          </p:nvPr>
        </p:nvSpPr>
        <p:spPr>
          <a:xfrm>
            <a:off x="390071" y="587828"/>
            <a:ext cx="10891157" cy="5682343"/>
          </a:xfrm>
        </p:spPr>
        <p:txBody>
          <a:bodyPr>
            <a:normAutofit/>
          </a:bodyPr>
          <a:lstStyle/>
          <a:p>
            <a:pPr marL="45720" indent="0">
              <a:lnSpc>
                <a:spcPct val="100000"/>
              </a:lnSpc>
              <a:spcBef>
                <a:spcPts val="200"/>
              </a:spcBef>
              <a:buNone/>
            </a:pPr>
            <a:r>
              <a:rPr lang="en-US" sz="2000" i="1" dirty="0">
                <a:solidFill>
                  <a:schemeClr val="tx1"/>
                </a:solidFill>
              </a:rPr>
              <a:t>Each generic view needs to know what model it will be acting upon. This is provided using either the</a:t>
            </a:r>
          </a:p>
          <a:p>
            <a:pPr marL="45720" indent="0">
              <a:lnSpc>
                <a:spcPct val="100000"/>
              </a:lnSpc>
              <a:spcBef>
                <a:spcPts val="200"/>
              </a:spcBef>
              <a:buNone/>
            </a:pPr>
            <a:r>
              <a:rPr lang="en-US" sz="2000" i="1" dirty="0">
                <a:solidFill>
                  <a:schemeClr val="tx1"/>
                </a:solidFill>
              </a:rPr>
              <a:t>model attribute (in this example, model = Question for DetailView and ResultsView) or by defining the</a:t>
            </a:r>
          </a:p>
          <a:p>
            <a:pPr marL="45720" indent="0">
              <a:lnSpc>
                <a:spcPct val="100000"/>
              </a:lnSpc>
              <a:spcBef>
                <a:spcPts val="200"/>
              </a:spcBef>
              <a:buNone/>
            </a:pPr>
            <a:r>
              <a:rPr lang="en-US" sz="2000" i="1" dirty="0">
                <a:solidFill>
                  <a:schemeClr val="tx1"/>
                </a:solidFill>
              </a:rPr>
              <a:t>get_queryset() method (as shown in IndexView). By default, the DetailView generic view uses a template called &lt;app name&gt;/&lt;model name&gt;_detail.html. In our case, it would use the template "polls/question_detail.html". The template_name attribute is used to tell Django to use a specific template name instead of the autogenerated default template name. We also specify the template_name for the results list view – this ensures that the results view, and the detail  view have a different appearance when rendered, even though they’re both a DetailView behind the scenes. Similarly, the ListView generic view uses a default template called &lt;app name&gt;/&lt;model name&gt;_list.html; we use template_name to tell ListView to use our existing "polls/index.html" template. In previous parts of the tutorial, the templates have been provided with a context that contains the question and latest_question_list context variables. For DetailView the question variable is provided automatically – since we’re using a Django model (Question), Django can determine an appropriate name for the context variable. However, for ListView, the automatically generated context variable is question_list. To override this, we provide the context_object_name attribute, specifying that we want to use latest_question_list instead. As an alternative approach, you could change your templates to match the new default context variables – but it’s a lot easier to tell Django to use the variable you want. Run the server and use your new polling app based on generic views.</a:t>
            </a:r>
          </a:p>
          <a:p>
            <a:pPr marL="45720" indent="0">
              <a:lnSpc>
                <a:spcPct val="100000"/>
              </a:lnSpc>
              <a:spcBef>
                <a:spcPts val="200"/>
              </a:spcBef>
              <a:buNone/>
            </a:pPr>
            <a:endParaRPr lang="en-US" sz="2000" i="1" dirty="0">
              <a:solidFill>
                <a:schemeClr val="tx1"/>
              </a:solidFill>
            </a:endParaRPr>
          </a:p>
        </p:txBody>
      </p:sp>
    </p:spTree>
    <p:extLst>
      <p:ext uri="{BB962C8B-B14F-4D97-AF65-F5344CB8AC3E}">
        <p14:creationId xmlns:p14="http://schemas.microsoft.com/office/powerpoint/2010/main" val="274528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40F7905F-980F-3A82-ACD4-4B54131ADE69}"/>
            </a:ext>
          </a:extLst>
        </p:cNvPr>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03C5E3B-B21C-F218-84FB-E0C470BE03FD}"/>
              </a:ext>
            </a:extLst>
          </p:cNvPr>
          <p:cNvGraphicFramePr>
            <a:graphicFrameLocks noGrp="1"/>
          </p:cNvGraphicFramePr>
          <p:nvPr>
            <p:ph idx="1"/>
            <p:extLst>
              <p:ext uri="{D42A27DB-BD31-4B8C-83A1-F6EECF244321}">
                <p14:modId xmlns:p14="http://schemas.microsoft.com/office/powerpoint/2010/main" val="931003091"/>
              </p:ext>
            </p:extLst>
          </p:nvPr>
        </p:nvGraphicFramePr>
        <p:xfrm>
          <a:off x="1159668" y="1530265"/>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25549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47</TotalTime>
  <Words>1304</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Corbel</vt:lpstr>
      <vt:lpstr>Basis</vt:lpstr>
      <vt:lpstr>Django app - 4</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4</cp:revision>
  <dcterms:created xsi:type="dcterms:W3CDTF">2024-12-03T12:22:38Z</dcterms:created>
  <dcterms:modified xsi:type="dcterms:W3CDTF">2024-12-04T14:18:07Z</dcterms:modified>
</cp:coreProperties>
</file>