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8" r:id="rId3"/>
    <p:sldId id="260" r:id="rId4"/>
    <p:sldId id="261" r:id="rId5"/>
    <p:sldId id="262" r:id="rId6"/>
    <p:sldId id="263" r:id="rId7"/>
    <p:sldId id="264" r:id="rId8"/>
    <p:sldId id="265" r:id="rId9"/>
    <p:sldId id="266" r:id="rId10"/>
    <p:sldId id="267" r:id="rId11"/>
    <p:sldId id="268" r:id="rId12"/>
    <p:sldId id="259" r:id="rId13"/>
    <p:sldId id="269" r:id="rId14"/>
    <p:sldId id="270" r:id="rId15"/>
    <p:sldId id="271" r:id="rId16"/>
    <p:sldId id="272" r:id="rId17"/>
    <p:sldId id="273" r:id="rId18"/>
    <p:sldId id="257"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96" y="11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07507-CB3F-47AD-85E6-0B240562B8AC}" type="datetimeFigureOut">
              <a:rPr lang="en-US" smtClean="0"/>
              <a:t>12/18/2024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3FE470-A67F-4853-83E2-29539E6054BA}" type="slidenum">
              <a:rPr lang="en-US" smtClean="0"/>
              <a:t>‹#›</a:t>
            </a:fld>
            <a:endParaRPr lang="en-US"/>
          </a:p>
        </p:txBody>
      </p:sp>
    </p:spTree>
    <p:extLst>
      <p:ext uri="{BB962C8B-B14F-4D97-AF65-F5344CB8AC3E}">
        <p14:creationId xmlns:p14="http://schemas.microsoft.com/office/powerpoint/2010/main" val="3513341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3FE470-A67F-4853-83E2-29539E6054BA}" type="slidenum">
              <a:rPr lang="en-US" smtClean="0"/>
              <a:t>14</a:t>
            </a:fld>
            <a:endParaRPr lang="en-US"/>
          </a:p>
        </p:txBody>
      </p:sp>
    </p:spTree>
    <p:extLst>
      <p:ext uri="{BB962C8B-B14F-4D97-AF65-F5344CB8AC3E}">
        <p14:creationId xmlns:p14="http://schemas.microsoft.com/office/powerpoint/2010/main" val="4095666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019C53F5-CC4B-48DE-90E4-7F9FE0FD5F60}" type="datetimeFigureOut">
              <a:rPr lang="en-US" smtClean="0"/>
              <a:t>12/18/2024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DCB02E2-6A3D-4B2F-9A89-9E757A9ACD2E}"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09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9C53F5-CC4B-48DE-90E4-7F9FE0FD5F60}"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B02E2-6A3D-4B2F-9A89-9E757A9ACD2E}" type="slidenum">
              <a:rPr lang="en-US" smtClean="0"/>
              <a:t>‹#›</a:t>
            </a:fld>
            <a:endParaRPr lang="en-US"/>
          </a:p>
        </p:txBody>
      </p:sp>
    </p:spTree>
    <p:extLst>
      <p:ext uri="{BB962C8B-B14F-4D97-AF65-F5344CB8AC3E}">
        <p14:creationId xmlns:p14="http://schemas.microsoft.com/office/powerpoint/2010/main" val="2423782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9C53F5-CC4B-48DE-90E4-7F9FE0FD5F60}"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B02E2-6A3D-4B2F-9A89-9E757A9ACD2E}" type="slidenum">
              <a:rPr lang="en-US" smtClean="0"/>
              <a:t>‹#›</a:t>
            </a:fld>
            <a:endParaRPr lang="en-US"/>
          </a:p>
        </p:txBody>
      </p:sp>
    </p:spTree>
    <p:extLst>
      <p:ext uri="{BB962C8B-B14F-4D97-AF65-F5344CB8AC3E}">
        <p14:creationId xmlns:p14="http://schemas.microsoft.com/office/powerpoint/2010/main" val="1162547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9C53F5-CC4B-48DE-90E4-7F9FE0FD5F60}"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B02E2-6A3D-4B2F-9A89-9E757A9ACD2E}" type="slidenum">
              <a:rPr lang="en-US" smtClean="0"/>
              <a:t>‹#›</a:t>
            </a:fld>
            <a:endParaRPr lang="en-US"/>
          </a:p>
        </p:txBody>
      </p:sp>
    </p:spTree>
    <p:extLst>
      <p:ext uri="{BB962C8B-B14F-4D97-AF65-F5344CB8AC3E}">
        <p14:creationId xmlns:p14="http://schemas.microsoft.com/office/powerpoint/2010/main" val="1395077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9C53F5-CC4B-48DE-90E4-7F9FE0FD5F60}"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B02E2-6A3D-4B2F-9A89-9E757A9ACD2E}"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3110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9C53F5-CC4B-48DE-90E4-7F9FE0FD5F60}" type="datetimeFigureOut">
              <a:rPr lang="en-US" smtClean="0"/>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B02E2-6A3D-4B2F-9A89-9E757A9ACD2E}" type="slidenum">
              <a:rPr lang="en-US" smtClean="0"/>
              <a:t>‹#›</a:t>
            </a:fld>
            <a:endParaRPr lang="en-US"/>
          </a:p>
        </p:txBody>
      </p:sp>
    </p:spTree>
    <p:extLst>
      <p:ext uri="{BB962C8B-B14F-4D97-AF65-F5344CB8AC3E}">
        <p14:creationId xmlns:p14="http://schemas.microsoft.com/office/powerpoint/2010/main" val="797929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9C53F5-CC4B-48DE-90E4-7F9FE0FD5F60}" type="datetimeFigureOut">
              <a:rPr lang="en-US" smtClean="0"/>
              <a:t>12/18/2024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CB02E2-6A3D-4B2F-9A89-9E757A9ACD2E}" type="slidenum">
              <a:rPr lang="en-US" smtClean="0"/>
              <a:t>‹#›</a:t>
            </a:fld>
            <a:endParaRPr lang="en-US"/>
          </a:p>
        </p:txBody>
      </p:sp>
    </p:spTree>
    <p:extLst>
      <p:ext uri="{BB962C8B-B14F-4D97-AF65-F5344CB8AC3E}">
        <p14:creationId xmlns:p14="http://schemas.microsoft.com/office/powerpoint/2010/main" val="1294076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9C53F5-CC4B-48DE-90E4-7F9FE0FD5F60}" type="datetimeFigureOut">
              <a:rPr lang="en-US" smtClean="0"/>
              <a:t>12/18/2024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CB02E2-6A3D-4B2F-9A89-9E757A9ACD2E}" type="slidenum">
              <a:rPr lang="en-US" smtClean="0"/>
              <a:t>‹#›</a:t>
            </a:fld>
            <a:endParaRPr lang="en-US"/>
          </a:p>
        </p:txBody>
      </p:sp>
    </p:spTree>
    <p:extLst>
      <p:ext uri="{BB962C8B-B14F-4D97-AF65-F5344CB8AC3E}">
        <p14:creationId xmlns:p14="http://schemas.microsoft.com/office/powerpoint/2010/main" val="2824573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9C53F5-CC4B-48DE-90E4-7F9FE0FD5F60}" type="datetimeFigureOut">
              <a:rPr lang="en-US" smtClean="0"/>
              <a:t>12/18/2024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CB02E2-6A3D-4B2F-9A89-9E757A9ACD2E}" type="slidenum">
              <a:rPr lang="en-US" smtClean="0"/>
              <a:t>‹#›</a:t>
            </a:fld>
            <a:endParaRPr lang="en-US"/>
          </a:p>
        </p:txBody>
      </p:sp>
    </p:spTree>
    <p:extLst>
      <p:ext uri="{BB962C8B-B14F-4D97-AF65-F5344CB8AC3E}">
        <p14:creationId xmlns:p14="http://schemas.microsoft.com/office/powerpoint/2010/main" val="1281796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9C53F5-CC4B-48DE-90E4-7F9FE0FD5F60}" type="datetimeFigureOut">
              <a:rPr lang="en-US" smtClean="0"/>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B02E2-6A3D-4B2F-9A89-9E757A9ACD2E}" type="slidenum">
              <a:rPr lang="en-US" smtClean="0"/>
              <a:t>‹#›</a:t>
            </a:fld>
            <a:endParaRPr lang="en-US"/>
          </a:p>
        </p:txBody>
      </p:sp>
    </p:spTree>
    <p:extLst>
      <p:ext uri="{BB962C8B-B14F-4D97-AF65-F5344CB8AC3E}">
        <p14:creationId xmlns:p14="http://schemas.microsoft.com/office/powerpoint/2010/main" val="4055976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9C53F5-CC4B-48DE-90E4-7F9FE0FD5F60}" type="datetimeFigureOut">
              <a:rPr lang="en-US" smtClean="0"/>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B02E2-6A3D-4B2F-9A89-9E757A9ACD2E}" type="slidenum">
              <a:rPr lang="en-US" smtClean="0"/>
              <a:t>‹#›</a:t>
            </a:fld>
            <a:endParaRPr lang="en-US"/>
          </a:p>
        </p:txBody>
      </p:sp>
    </p:spTree>
    <p:extLst>
      <p:ext uri="{BB962C8B-B14F-4D97-AF65-F5344CB8AC3E}">
        <p14:creationId xmlns:p14="http://schemas.microsoft.com/office/powerpoint/2010/main" val="796195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019C53F5-CC4B-48DE-90E4-7F9FE0FD5F60}" type="datetimeFigureOut">
              <a:rPr lang="en-US" smtClean="0"/>
              <a:t>12/18/2024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7DCB02E2-6A3D-4B2F-9A89-9E757A9ACD2E}" type="slidenum">
              <a:rPr lang="en-US" smtClean="0"/>
              <a:t>‹#›</a:t>
            </a:fld>
            <a:endParaRPr lang="en-US"/>
          </a:p>
        </p:txBody>
      </p:sp>
    </p:spTree>
    <p:extLst>
      <p:ext uri="{BB962C8B-B14F-4D97-AF65-F5344CB8AC3E}">
        <p14:creationId xmlns:p14="http://schemas.microsoft.com/office/powerpoint/2010/main" val="22864102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F1EA8-3829-EE87-9ADA-06B77E0D1454}"/>
              </a:ext>
            </a:extLst>
          </p:cNvPr>
          <p:cNvSpPr>
            <a:spLocks noGrp="1"/>
          </p:cNvSpPr>
          <p:nvPr>
            <p:ph type="ctrTitle"/>
          </p:nvPr>
        </p:nvSpPr>
        <p:spPr/>
        <p:txBody>
          <a:bodyPr/>
          <a:lstStyle/>
          <a:p>
            <a:r>
              <a:rPr lang="en-US" dirty="0"/>
              <a:t>Multiple Database</a:t>
            </a:r>
          </a:p>
        </p:txBody>
      </p:sp>
      <p:sp>
        <p:nvSpPr>
          <p:cNvPr id="3" name="Subtitle 2">
            <a:extLst>
              <a:ext uri="{FF2B5EF4-FFF2-40B4-BE49-F238E27FC236}">
                <a16:creationId xmlns:a16="http://schemas.microsoft.com/office/drawing/2014/main" id="{9DC7AE76-5623-5BC8-52F8-96E7E484F39F}"/>
              </a:ext>
            </a:extLst>
          </p:cNvPr>
          <p:cNvSpPr>
            <a:spLocks noGrp="1"/>
          </p:cNvSpPr>
          <p:nvPr>
            <p:ph type="subTitle" idx="1"/>
          </p:nvPr>
        </p:nvSpPr>
        <p:spPr/>
        <p:txBody>
          <a:bodyPr/>
          <a:lstStyle/>
          <a:p>
            <a:r>
              <a:rPr lang="en-US" dirty="0"/>
              <a:t>Django mastery in Nepali</a:t>
            </a:r>
          </a:p>
        </p:txBody>
      </p:sp>
    </p:spTree>
    <p:extLst>
      <p:ext uri="{BB962C8B-B14F-4D97-AF65-F5344CB8AC3E}">
        <p14:creationId xmlns:p14="http://schemas.microsoft.com/office/powerpoint/2010/main" val="1806517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DCAFE-B28A-88D0-A8DD-C6804CA041B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B5AE71E-6CA7-F57F-233A-0061FF6BDEC4}"/>
              </a:ext>
            </a:extLst>
          </p:cNvPr>
          <p:cNvSpPr txBox="1"/>
          <p:nvPr/>
        </p:nvSpPr>
        <p:spPr>
          <a:xfrm>
            <a:off x="209550" y="299294"/>
            <a:ext cx="11696700" cy="4185761"/>
          </a:xfrm>
          <a:prstGeom prst="rect">
            <a:avLst/>
          </a:prstGeom>
          <a:noFill/>
        </p:spPr>
        <p:txBody>
          <a:bodyPr wrap="square">
            <a:spAutoFit/>
          </a:bodyPr>
          <a:lstStyle/>
          <a:p>
            <a:r>
              <a:rPr lang="en-US" sz="2800" b="1" i="1" dirty="0"/>
              <a:t>Manually selecting a database</a:t>
            </a:r>
          </a:p>
          <a:p>
            <a:r>
              <a:rPr lang="en-US" dirty="0"/>
              <a:t>Django also provides an API that allows you to maintain complete control over database usage in your code. A manually specified database allocation will take priority over a database allocated by a router. </a:t>
            </a:r>
          </a:p>
          <a:p>
            <a:r>
              <a:rPr lang="en-US" sz="2800" b="1" i="1" dirty="0"/>
              <a:t>Manually selecting a database for a </a:t>
            </a:r>
            <a:r>
              <a:rPr lang="en-US" sz="2800" b="1" i="1" dirty="0" err="1"/>
              <a:t>QuerySet</a:t>
            </a:r>
            <a:r>
              <a:rPr lang="en-US" sz="2800" b="1" i="1" dirty="0"/>
              <a:t> </a:t>
            </a:r>
          </a:p>
          <a:p>
            <a:r>
              <a:rPr lang="en-US" dirty="0"/>
              <a:t>You can select the database for a </a:t>
            </a:r>
            <a:r>
              <a:rPr lang="en-US" dirty="0" err="1"/>
              <a:t>QuerySet</a:t>
            </a:r>
            <a:r>
              <a:rPr lang="en-US" dirty="0"/>
              <a:t> at any point in the </a:t>
            </a:r>
            <a:r>
              <a:rPr lang="en-US" dirty="0" err="1"/>
              <a:t>QuerySet</a:t>
            </a:r>
            <a:r>
              <a:rPr lang="en-US" dirty="0"/>
              <a:t> “chain.” Call using() on the </a:t>
            </a:r>
            <a:r>
              <a:rPr lang="en-US" dirty="0" err="1"/>
              <a:t>QuerySet</a:t>
            </a:r>
            <a:r>
              <a:rPr lang="en-US" dirty="0"/>
              <a:t> to get another </a:t>
            </a:r>
            <a:r>
              <a:rPr lang="en-US" dirty="0" err="1"/>
              <a:t>QuerySet</a:t>
            </a:r>
            <a:r>
              <a:rPr lang="en-US" dirty="0"/>
              <a:t> that uses the specified database. using() takes a single argument: the alias of the database on which you want to run the query. For example:</a:t>
            </a:r>
          </a:p>
          <a:p>
            <a:r>
              <a:rPr lang="en-US" sz="2000" dirty="0">
                <a:latin typeface="Courier New" panose="02070309020205020404" pitchFamily="49" charset="0"/>
                <a:cs typeface="Courier New" panose="02070309020205020404" pitchFamily="49" charset="0"/>
              </a:rPr>
              <a:t>&gt;&gt;&gt; # This will run on the 'default' database.</a:t>
            </a:r>
          </a:p>
          <a:p>
            <a:r>
              <a:rPr lang="en-US" sz="2000" dirty="0">
                <a:latin typeface="Courier New" panose="02070309020205020404" pitchFamily="49" charset="0"/>
                <a:cs typeface="Courier New" panose="02070309020205020404" pitchFamily="49" charset="0"/>
              </a:rPr>
              <a:t>&gt;&gt;&gt; </a:t>
            </a:r>
            <a:r>
              <a:rPr lang="en-US" sz="2000" dirty="0" err="1">
                <a:latin typeface="Courier New" panose="02070309020205020404" pitchFamily="49" charset="0"/>
                <a:cs typeface="Courier New" panose="02070309020205020404" pitchFamily="49" charset="0"/>
              </a:rPr>
              <a:t>Author.objects.all</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&gt;&gt;&gt; # So will this.</a:t>
            </a:r>
          </a:p>
          <a:p>
            <a:r>
              <a:rPr lang="en-US" sz="2000" dirty="0">
                <a:latin typeface="Courier New" panose="02070309020205020404" pitchFamily="49" charset="0"/>
                <a:cs typeface="Courier New" panose="02070309020205020404" pitchFamily="49" charset="0"/>
              </a:rPr>
              <a:t>&gt;&gt;&gt; </a:t>
            </a:r>
            <a:r>
              <a:rPr lang="en-US" sz="2000" dirty="0" err="1">
                <a:latin typeface="Courier New" panose="02070309020205020404" pitchFamily="49" charset="0"/>
                <a:cs typeface="Courier New" panose="02070309020205020404" pitchFamily="49" charset="0"/>
              </a:rPr>
              <a:t>Author.objects.using</a:t>
            </a:r>
            <a:r>
              <a:rPr lang="en-US" sz="2000" dirty="0">
                <a:latin typeface="Courier New" panose="02070309020205020404" pitchFamily="49" charset="0"/>
                <a:cs typeface="Courier New" panose="02070309020205020404" pitchFamily="49" charset="0"/>
              </a:rPr>
              <a:t>("default")</a:t>
            </a:r>
          </a:p>
          <a:p>
            <a:r>
              <a:rPr lang="en-US" sz="2000" dirty="0">
                <a:latin typeface="Courier New" panose="02070309020205020404" pitchFamily="49" charset="0"/>
                <a:cs typeface="Courier New" panose="02070309020205020404" pitchFamily="49" charset="0"/>
              </a:rPr>
              <a:t>&gt;&gt;&gt; # This will run on the 'other' database.</a:t>
            </a:r>
          </a:p>
          <a:p>
            <a:r>
              <a:rPr lang="en-US" sz="2000" dirty="0">
                <a:latin typeface="Courier New" panose="02070309020205020404" pitchFamily="49" charset="0"/>
                <a:cs typeface="Courier New" panose="02070309020205020404" pitchFamily="49" charset="0"/>
              </a:rPr>
              <a:t>&gt;&gt;&gt; </a:t>
            </a:r>
            <a:r>
              <a:rPr lang="en-US" sz="2000" dirty="0" err="1">
                <a:latin typeface="Courier New" panose="02070309020205020404" pitchFamily="49" charset="0"/>
                <a:cs typeface="Courier New" panose="02070309020205020404" pitchFamily="49" charset="0"/>
              </a:rPr>
              <a:t>Author.objects.using</a:t>
            </a:r>
            <a:r>
              <a:rPr lang="en-US" sz="2000" dirty="0">
                <a:latin typeface="Courier New" panose="02070309020205020404" pitchFamily="49" charset="0"/>
                <a:cs typeface="Courier New" panose="02070309020205020404" pitchFamily="49" charset="0"/>
              </a:rPr>
              <a:t>("other")</a:t>
            </a:r>
          </a:p>
        </p:txBody>
      </p:sp>
      <p:sp>
        <p:nvSpPr>
          <p:cNvPr id="5" name="TextBox 4">
            <a:extLst>
              <a:ext uri="{FF2B5EF4-FFF2-40B4-BE49-F238E27FC236}">
                <a16:creationId xmlns:a16="http://schemas.microsoft.com/office/drawing/2014/main" id="{FC6C9698-D0B4-7E3B-DA1B-772B284F4A10}"/>
              </a:ext>
            </a:extLst>
          </p:cNvPr>
          <p:cNvSpPr txBox="1"/>
          <p:nvPr/>
        </p:nvSpPr>
        <p:spPr>
          <a:xfrm>
            <a:off x="285750" y="4485055"/>
            <a:ext cx="11163300" cy="1600438"/>
          </a:xfrm>
          <a:prstGeom prst="rect">
            <a:avLst/>
          </a:prstGeom>
          <a:noFill/>
        </p:spPr>
        <p:txBody>
          <a:bodyPr wrap="square">
            <a:spAutoFit/>
          </a:bodyPr>
          <a:lstStyle/>
          <a:p>
            <a:r>
              <a:rPr lang="en-US" sz="2400" b="1" i="1" dirty="0"/>
              <a:t>Selecting a database for save()</a:t>
            </a:r>
          </a:p>
          <a:p>
            <a:r>
              <a:rPr lang="en-US" dirty="0"/>
              <a:t>Use the using keyword to </a:t>
            </a:r>
            <a:r>
              <a:rPr lang="en-US" dirty="0" err="1"/>
              <a:t>Model.save</a:t>
            </a:r>
            <a:r>
              <a:rPr lang="en-US" dirty="0"/>
              <a:t>() to specify to which database the data should be saved. For example, to save an object to the </a:t>
            </a:r>
            <a:r>
              <a:rPr lang="en-US" dirty="0" err="1"/>
              <a:t>legacy_users</a:t>
            </a:r>
            <a:r>
              <a:rPr lang="en-US" dirty="0"/>
              <a:t> database, you’d use this:</a:t>
            </a:r>
          </a:p>
          <a:p>
            <a:r>
              <a:rPr lang="en-US" sz="2000" dirty="0">
                <a:latin typeface="Courier New" panose="02070309020205020404" pitchFamily="49" charset="0"/>
                <a:cs typeface="Courier New" panose="02070309020205020404" pitchFamily="49" charset="0"/>
              </a:rPr>
              <a:t>&gt;&gt;&gt; </a:t>
            </a:r>
            <a:r>
              <a:rPr lang="en-US" sz="2000" dirty="0" err="1">
                <a:latin typeface="Courier New" panose="02070309020205020404" pitchFamily="49" charset="0"/>
                <a:cs typeface="Courier New" panose="02070309020205020404" pitchFamily="49" charset="0"/>
              </a:rPr>
              <a:t>my_object.save</a:t>
            </a:r>
            <a:r>
              <a:rPr lang="en-US" sz="2000" dirty="0">
                <a:latin typeface="Courier New" panose="02070309020205020404" pitchFamily="49" charset="0"/>
                <a:cs typeface="Courier New" panose="02070309020205020404" pitchFamily="49" charset="0"/>
              </a:rPr>
              <a:t>(using="</a:t>
            </a:r>
            <a:r>
              <a:rPr lang="en-US" sz="2000" dirty="0" err="1">
                <a:latin typeface="Courier New" panose="02070309020205020404" pitchFamily="49" charset="0"/>
                <a:cs typeface="Courier New" panose="02070309020205020404" pitchFamily="49" charset="0"/>
              </a:rPr>
              <a:t>legacy_users</a:t>
            </a:r>
            <a:r>
              <a:rPr lang="en-US" sz="2000" dirty="0">
                <a:latin typeface="Courier New" panose="02070309020205020404" pitchFamily="49" charset="0"/>
                <a:cs typeface="Courier New" panose="02070309020205020404" pitchFamily="49" charset="0"/>
              </a:rPr>
              <a:t>")</a:t>
            </a:r>
          </a:p>
          <a:p>
            <a:r>
              <a:rPr lang="en-US" dirty="0"/>
              <a:t>If you don’t specify using, the save() method will save into the default database allocated by the routers.</a:t>
            </a:r>
          </a:p>
        </p:txBody>
      </p:sp>
    </p:spTree>
    <p:extLst>
      <p:ext uri="{BB962C8B-B14F-4D97-AF65-F5344CB8AC3E}">
        <p14:creationId xmlns:p14="http://schemas.microsoft.com/office/powerpoint/2010/main" val="154679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1DAD8-754C-C1C8-1FCE-1B72E577701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3C16E73-B480-087F-FD8B-9655CD6C51E4}"/>
              </a:ext>
            </a:extLst>
          </p:cNvPr>
          <p:cNvSpPr txBox="1"/>
          <p:nvPr/>
        </p:nvSpPr>
        <p:spPr>
          <a:xfrm>
            <a:off x="266700" y="226189"/>
            <a:ext cx="11658600" cy="1877437"/>
          </a:xfrm>
          <a:prstGeom prst="rect">
            <a:avLst/>
          </a:prstGeom>
          <a:noFill/>
        </p:spPr>
        <p:txBody>
          <a:bodyPr wrap="square">
            <a:spAutoFit/>
          </a:bodyPr>
          <a:lstStyle/>
          <a:p>
            <a:r>
              <a:rPr lang="en-US" sz="2000" b="1" i="1" dirty="0"/>
              <a:t>Moving an object from one database to another</a:t>
            </a:r>
          </a:p>
          <a:p>
            <a:r>
              <a:rPr lang="en-US" sz="1600" dirty="0"/>
              <a:t>If you’ve saved an instance to one database, it might be tempting to use save(using=...) as a way to migrate the instance to a new database. However, if you don’t take appropriate steps, this could have some  unexpected consequences. Consider the following example:</a:t>
            </a:r>
          </a:p>
          <a:p>
            <a:r>
              <a:rPr lang="en-US" sz="1600" dirty="0">
                <a:latin typeface="Courier New" panose="02070309020205020404" pitchFamily="49" charset="0"/>
                <a:cs typeface="Courier New" panose="02070309020205020404" pitchFamily="49" charset="0"/>
              </a:rPr>
              <a:t>&gt;&gt;&gt; p = Person(name="Fred")</a:t>
            </a:r>
          </a:p>
          <a:p>
            <a:r>
              <a:rPr lang="en-US" sz="1600" dirty="0">
                <a:latin typeface="Courier New" panose="02070309020205020404" pitchFamily="49" charset="0"/>
                <a:cs typeface="Courier New" panose="02070309020205020404" pitchFamily="49" charset="0"/>
              </a:rPr>
              <a:t>&gt;&gt;&gt; </a:t>
            </a:r>
            <a:r>
              <a:rPr lang="en-US" sz="1600" dirty="0" err="1">
                <a:latin typeface="Courier New" panose="02070309020205020404" pitchFamily="49" charset="0"/>
                <a:cs typeface="Courier New" panose="02070309020205020404" pitchFamily="49" charset="0"/>
              </a:rPr>
              <a:t>p.save</a:t>
            </a:r>
            <a:r>
              <a:rPr lang="en-US" sz="1600" dirty="0">
                <a:latin typeface="Courier New" panose="02070309020205020404" pitchFamily="49" charset="0"/>
                <a:cs typeface="Courier New" panose="02070309020205020404" pitchFamily="49" charset="0"/>
              </a:rPr>
              <a:t>(using="first") # (statement 1)</a:t>
            </a:r>
          </a:p>
          <a:p>
            <a:r>
              <a:rPr lang="en-US" sz="1600" dirty="0">
                <a:latin typeface="Courier New" panose="02070309020205020404" pitchFamily="49" charset="0"/>
                <a:cs typeface="Courier New" panose="02070309020205020404" pitchFamily="49" charset="0"/>
              </a:rPr>
              <a:t>&gt;&gt;&gt; </a:t>
            </a:r>
            <a:r>
              <a:rPr lang="en-US" sz="1600" dirty="0" err="1">
                <a:latin typeface="Courier New" panose="02070309020205020404" pitchFamily="49" charset="0"/>
                <a:cs typeface="Courier New" panose="02070309020205020404" pitchFamily="49" charset="0"/>
              </a:rPr>
              <a:t>p.save</a:t>
            </a:r>
            <a:r>
              <a:rPr lang="en-US" sz="1600" dirty="0">
                <a:latin typeface="Courier New" panose="02070309020205020404" pitchFamily="49" charset="0"/>
                <a:cs typeface="Courier New" panose="02070309020205020404" pitchFamily="49" charset="0"/>
              </a:rPr>
              <a:t>(using="second") # (statement 2)</a:t>
            </a:r>
          </a:p>
        </p:txBody>
      </p:sp>
      <p:sp>
        <p:nvSpPr>
          <p:cNvPr id="5" name="TextBox 4">
            <a:extLst>
              <a:ext uri="{FF2B5EF4-FFF2-40B4-BE49-F238E27FC236}">
                <a16:creationId xmlns:a16="http://schemas.microsoft.com/office/drawing/2014/main" id="{F7589A5C-2053-9FBE-1B16-2B8AE5D9FF25}"/>
              </a:ext>
            </a:extLst>
          </p:cNvPr>
          <p:cNvSpPr txBox="1"/>
          <p:nvPr/>
        </p:nvSpPr>
        <p:spPr>
          <a:xfrm>
            <a:off x="323850" y="2025997"/>
            <a:ext cx="11715750" cy="1815882"/>
          </a:xfrm>
          <a:prstGeom prst="rect">
            <a:avLst/>
          </a:prstGeom>
          <a:noFill/>
        </p:spPr>
        <p:txBody>
          <a:bodyPr wrap="square">
            <a:spAutoFit/>
          </a:bodyPr>
          <a:lstStyle/>
          <a:p>
            <a:r>
              <a:rPr lang="en-US" sz="1600" dirty="0"/>
              <a:t>In statement 1, a new Person object is saved to the first database. At this time, p doesn’t have a primary key, so Django issues an SQL INSERT statement. This creates a primary key, and Django assigns that primary key to p. When the save occurs in statement 2, p already has a primary key value, and Django will attempt to use that primary key on the new database. If the primary key value isn’t in use in the second database, then you won’t have any problems – the object will be copied to the new database. However, if the primary key of p is already in use on the second database, the existing object in the second database will be overridden when p is saved. You can avoid this in two ways. First, you can clear the primary key of the instance. If an object has no primary key, Django will treat it as a new object, avoiding any loss of data on the second database:</a:t>
            </a:r>
          </a:p>
        </p:txBody>
      </p:sp>
      <p:sp>
        <p:nvSpPr>
          <p:cNvPr id="8" name="TextBox 7">
            <a:extLst>
              <a:ext uri="{FF2B5EF4-FFF2-40B4-BE49-F238E27FC236}">
                <a16:creationId xmlns:a16="http://schemas.microsoft.com/office/drawing/2014/main" id="{7338DC75-C257-3AD1-F741-96BEF8C9107F}"/>
              </a:ext>
            </a:extLst>
          </p:cNvPr>
          <p:cNvSpPr txBox="1"/>
          <p:nvPr/>
        </p:nvSpPr>
        <p:spPr>
          <a:xfrm>
            <a:off x="323850" y="3826639"/>
            <a:ext cx="11715750" cy="2862322"/>
          </a:xfrm>
          <a:prstGeom prst="rect">
            <a:avLst/>
          </a:prstGeom>
          <a:noFill/>
        </p:spPr>
        <p:txBody>
          <a:bodyPr wrap="square">
            <a:spAutoFit/>
          </a:bodyPr>
          <a:lstStyle/>
          <a:p>
            <a:r>
              <a:rPr lang="en-US" dirty="0">
                <a:latin typeface="Courier New" panose="02070309020205020404" pitchFamily="49" charset="0"/>
                <a:cs typeface="Courier New" panose="02070309020205020404" pitchFamily="49" charset="0"/>
              </a:rPr>
              <a:t>&gt;&gt;&gt; p = Person(name="Fred")</a:t>
            </a:r>
          </a:p>
          <a:p>
            <a:r>
              <a:rPr lang="en-US" dirty="0">
                <a:latin typeface="Courier New" panose="02070309020205020404" pitchFamily="49" charset="0"/>
                <a:cs typeface="Courier New" panose="02070309020205020404" pitchFamily="49" charset="0"/>
              </a:rPr>
              <a:t>&gt;&gt;&gt; </a:t>
            </a:r>
            <a:r>
              <a:rPr lang="en-US" dirty="0" err="1">
                <a:latin typeface="Courier New" panose="02070309020205020404" pitchFamily="49" charset="0"/>
                <a:cs typeface="Courier New" panose="02070309020205020404" pitchFamily="49" charset="0"/>
              </a:rPr>
              <a:t>p.save</a:t>
            </a:r>
            <a:r>
              <a:rPr lang="en-US" dirty="0">
                <a:latin typeface="Courier New" panose="02070309020205020404" pitchFamily="49" charset="0"/>
                <a:cs typeface="Courier New" panose="02070309020205020404" pitchFamily="49" charset="0"/>
              </a:rPr>
              <a:t>(using="first")</a:t>
            </a:r>
          </a:p>
          <a:p>
            <a:r>
              <a:rPr lang="en-US" dirty="0">
                <a:latin typeface="Courier New" panose="02070309020205020404" pitchFamily="49" charset="0"/>
                <a:cs typeface="Courier New" panose="02070309020205020404" pitchFamily="49" charset="0"/>
              </a:rPr>
              <a:t>&gt;&gt;&gt; p.pk = None # Clear the primary key.</a:t>
            </a:r>
          </a:p>
          <a:p>
            <a:r>
              <a:rPr lang="en-US" dirty="0">
                <a:latin typeface="Courier New" panose="02070309020205020404" pitchFamily="49" charset="0"/>
                <a:cs typeface="Courier New" panose="02070309020205020404" pitchFamily="49" charset="0"/>
              </a:rPr>
              <a:t>&gt;&gt;&gt; </a:t>
            </a:r>
            <a:r>
              <a:rPr lang="en-US" dirty="0" err="1">
                <a:latin typeface="Courier New" panose="02070309020205020404" pitchFamily="49" charset="0"/>
                <a:cs typeface="Courier New" panose="02070309020205020404" pitchFamily="49" charset="0"/>
              </a:rPr>
              <a:t>p.save</a:t>
            </a:r>
            <a:r>
              <a:rPr lang="en-US" dirty="0">
                <a:latin typeface="Courier New" panose="02070309020205020404" pitchFamily="49" charset="0"/>
                <a:cs typeface="Courier New" panose="02070309020205020404" pitchFamily="49" charset="0"/>
              </a:rPr>
              <a:t>(using="second") # Write a completely new object.</a:t>
            </a:r>
          </a:p>
          <a:p>
            <a:r>
              <a:rPr lang="en-US" dirty="0"/>
              <a:t>The second option is to use the </a:t>
            </a:r>
            <a:r>
              <a:rPr lang="en-US" dirty="0" err="1"/>
              <a:t>force_insert</a:t>
            </a:r>
            <a:r>
              <a:rPr lang="en-US" dirty="0"/>
              <a:t> option to save() to ensure that Django does an SQL INSERT:</a:t>
            </a:r>
          </a:p>
          <a:p>
            <a:r>
              <a:rPr lang="en-US" dirty="0">
                <a:latin typeface="Courier New" panose="02070309020205020404" pitchFamily="49" charset="0"/>
                <a:cs typeface="Courier New" panose="02070309020205020404" pitchFamily="49" charset="0"/>
              </a:rPr>
              <a:t>&gt;&gt;&gt; p = Person(name="Fred")</a:t>
            </a:r>
          </a:p>
          <a:p>
            <a:r>
              <a:rPr lang="en-US" dirty="0">
                <a:latin typeface="Courier New" panose="02070309020205020404" pitchFamily="49" charset="0"/>
                <a:cs typeface="Courier New" panose="02070309020205020404" pitchFamily="49" charset="0"/>
              </a:rPr>
              <a:t>&gt;&gt;&gt; </a:t>
            </a:r>
            <a:r>
              <a:rPr lang="en-US" dirty="0" err="1">
                <a:latin typeface="Courier New" panose="02070309020205020404" pitchFamily="49" charset="0"/>
                <a:cs typeface="Courier New" panose="02070309020205020404" pitchFamily="49" charset="0"/>
              </a:rPr>
              <a:t>p.save</a:t>
            </a:r>
            <a:r>
              <a:rPr lang="en-US" dirty="0">
                <a:latin typeface="Courier New" panose="02070309020205020404" pitchFamily="49" charset="0"/>
                <a:cs typeface="Courier New" panose="02070309020205020404" pitchFamily="49" charset="0"/>
              </a:rPr>
              <a:t>(using="first")</a:t>
            </a:r>
          </a:p>
          <a:p>
            <a:r>
              <a:rPr lang="en-US" dirty="0">
                <a:latin typeface="Courier New" panose="02070309020205020404" pitchFamily="49" charset="0"/>
                <a:cs typeface="Courier New" panose="02070309020205020404" pitchFamily="49" charset="0"/>
              </a:rPr>
              <a:t>&gt;&gt;&gt; </a:t>
            </a:r>
            <a:r>
              <a:rPr lang="en-US" dirty="0" err="1">
                <a:latin typeface="Courier New" panose="02070309020205020404" pitchFamily="49" charset="0"/>
                <a:cs typeface="Courier New" panose="02070309020205020404" pitchFamily="49" charset="0"/>
              </a:rPr>
              <a:t>p.save</a:t>
            </a:r>
            <a:r>
              <a:rPr lang="en-US" dirty="0">
                <a:latin typeface="Courier New" panose="02070309020205020404" pitchFamily="49" charset="0"/>
                <a:cs typeface="Courier New" panose="02070309020205020404" pitchFamily="49" charset="0"/>
              </a:rPr>
              <a:t>(using="second", </a:t>
            </a:r>
            <a:r>
              <a:rPr lang="en-US" dirty="0" err="1">
                <a:latin typeface="Courier New" panose="02070309020205020404" pitchFamily="49" charset="0"/>
                <a:cs typeface="Courier New" panose="02070309020205020404" pitchFamily="49" charset="0"/>
              </a:rPr>
              <a:t>force_insert</a:t>
            </a:r>
            <a:r>
              <a:rPr lang="en-US" dirty="0">
                <a:latin typeface="Courier New" panose="02070309020205020404" pitchFamily="49" charset="0"/>
                <a:cs typeface="Courier New" panose="02070309020205020404" pitchFamily="49" charset="0"/>
              </a:rPr>
              <a:t>=True)</a:t>
            </a:r>
          </a:p>
          <a:p>
            <a:r>
              <a:rPr lang="en-US" dirty="0"/>
              <a:t>This will ensure that the person named Fred will have the same primary key on both databases. If that primary key is already in use when you try to save onto the second database, an error will be raised.</a:t>
            </a:r>
          </a:p>
        </p:txBody>
      </p:sp>
    </p:spTree>
    <p:extLst>
      <p:ext uri="{BB962C8B-B14F-4D97-AF65-F5344CB8AC3E}">
        <p14:creationId xmlns:p14="http://schemas.microsoft.com/office/powerpoint/2010/main" val="3128062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2B040E-5BDB-EF79-FEDF-0F793F2AD0F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653803C-811A-2FB3-A837-9DDC12C0E3F2}"/>
              </a:ext>
            </a:extLst>
          </p:cNvPr>
          <p:cNvSpPr txBox="1"/>
          <p:nvPr/>
        </p:nvSpPr>
        <p:spPr>
          <a:xfrm>
            <a:off x="304800" y="309593"/>
            <a:ext cx="11639550" cy="3016210"/>
          </a:xfrm>
          <a:prstGeom prst="rect">
            <a:avLst/>
          </a:prstGeom>
          <a:noFill/>
        </p:spPr>
        <p:txBody>
          <a:bodyPr wrap="square">
            <a:spAutoFit/>
          </a:bodyPr>
          <a:lstStyle/>
          <a:p>
            <a:r>
              <a:rPr lang="en-US" sz="2800" b="1" i="1" dirty="0"/>
              <a:t>Selecting a database to delete from</a:t>
            </a:r>
          </a:p>
          <a:p>
            <a:r>
              <a:rPr lang="en-US" dirty="0"/>
              <a:t>By default, a call to delete an existing object will be executed on the same database that was used to retrieve the object in the first place:</a:t>
            </a:r>
          </a:p>
          <a:p>
            <a:r>
              <a:rPr lang="en-US" dirty="0">
                <a:latin typeface="Courier New" panose="02070309020205020404" pitchFamily="49" charset="0"/>
                <a:cs typeface="Courier New" panose="02070309020205020404" pitchFamily="49" charset="0"/>
              </a:rPr>
              <a:t>&gt;&gt;&gt; u = </a:t>
            </a:r>
            <a:r>
              <a:rPr lang="en-US" dirty="0" err="1">
                <a:latin typeface="Courier New" panose="02070309020205020404" pitchFamily="49" charset="0"/>
                <a:cs typeface="Courier New" panose="02070309020205020404" pitchFamily="49" charset="0"/>
              </a:rPr>
              <a:t>User.objects.using</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legacy_users</a:t>
            </a:r>
            <a:r>
              <a:rPr lang="en-US" dirty="0">
                <a:latin typeface="Courier New" panose="02070309020205020404" pitchFamily="49" charset="0"/>
                <a:cs typeface="Courier New" panose="02070309020205020404" pitchFamily="49" charset="0"/>
              </a:rPr>
              <a:t>").get(username="</a:t>
            </a:r>
            <a:r>
              <a:rPr lang="en-US" dirty="0" err="1">
                <a:latin typeface="Courier New" panose="02070309020205020404" pitchFamily="49" charset="0"/>
                <a:cs typeface="Courier New" panose="02070309020205020404" pitchFamily="49" charset="0"/>
              </a:rPr>
              <a:t>fred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&gt;&gt;&gt; </a:t>
            </a:r>
            <a:r>
              <a:rPr lang="en-US" dirty="0" err="1">
                <a:latin typeface="Courier New" panose="02070309020205020404" pitchFamily="49" charset="0"/>
                <a:cs typeface="Courier New" panose="02070309020205020404" pitchFamily="49" charset="0"/>
              </a:rPr>
              <a:t>u.delete</a:t>
            </a:r>
            <a:r>
              <a:rPr lang="en-US" dirty="0">
                <a:latin typeface="Courier New" panose="02070309020205020404" pitchFamily="49" charset="0"/>
                <a:cs typeface="Courier New" panose="02070309020205020404" pitchFamily="49" charset="0"/>
              </a:rPr>
              <a:t>() # will delete from the `</a:t>
            </a:r>
            <a:r>
              <a:rPr lang="en-US" dirty="0" err="1">
                <a:latin typeface="Courier New" panose="02070309020205020404" pitchFamily="49" charset="0"/>
                <a:cs typeface="Courier New" panose="02070309020205020404" pitchFamily="49" charset="0"/>
              </a:rPr>
              <a:t>legacy_users</a:t>
            </a:r>
            <a:r>
              <a:rPr lang="en-US" dirty="0">
                <a:latin typeface="Courier New" panose="02070309020205020404" pitchFamily="49" charset="0"/>
                <a:cs typeface="Courier New" panose="02070309020205020404" pitchFamily="49" charset="0"/>
              </a:rPr>
              <a:t>` database</a:t>
            </a:r>
          </a:p>
          <a:p>
            <a:r>
              <a:rPr lang="en-US" dirty="0"/>
              <a:t>To specify the database from which a model will be deleted, pass a using keyword argument to the Model. delete() method. This argument works just like the using keyword argument to save(). For example, if you’re migrating a user from the </a:t>
            </a:r>
            <a:r>
              <a:rPr lang="en-US" dirty="0" err="1"/>
              <a:t>legacy_users</a:t>
            </a:r>
            <a:r>
              <a:rPr lang="en-US" dirty="0"/>
              <a:t> database to the </a:t>
            </a:r>
            <a:r>
              <a:rPr lang="en-US" dirty="0" err="1"/>
              <a:t>new_users</a:t>
            </a:r>
            <a:r>
              <a:rPr lang="en-US" dirty="0"/>
              <a:t> database, you might use these commands:</a:t>
            </a:r>
          </a:p>
          <a:p>
            <a:r>
              <a:rPr lang="en-US" dirty="0">
                <a:latin typeface="Courier New" panose="02070309020205020404" pitchFamily="49" charset="0"/>
                <a:cs typeface="Courier New" panose="02070309020205020404" pitchFamily="49" charset="0"/>
              </a:rPr>
              <a:t>&gt;&gt;&gt; </a:t>
            </a:r>
            <a:r>
              <a:rPr lang="en-US" dirty="0" err="1">
                <a:latin typeface="Courier New" panose="02070309020205020404" pitchFamily="49" charset="0"/>
                <a:cs typeface="Courier New" panose="02070309020205020404" pitchFamily="49" charset="0"/>
              </a:rPr>
              <a:t>user_obj.save</a:t>
            </a:r>
            <a:r>
              <a:rPr lang="en-US" dirty="0">
                <a:latin typeface="Courier New" panose="02070309020205020404" pitchFamily="49" charset="0"/>
                <a:cs typeface="Courier New" panose="02070309020205020404" pitchFamily="49" charset="0"/>
              </a:rPr>
              <a:t>(using="</a:t>
            </a:r>
            <a:r>
              <a:rPr lang="en-US" dirty="0" err="1">
                <a:latin typeface="Courier New" panose="02070309020205020404" pitchFamily="49" charset="0"/>
                <a:cs typeface="Courier New" panose="02070309020205020404" pitchFamily="49" charset="0"/>
              </a:rPr>
              <a:t>new_users</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&gt;&gt;&gt; </a:t>
            </a:r>
            <a:r>
              <a:rPr lang="en-US" dirty="0" err="1">
                <a:latin typeface="Courier New" panose="02070309020205020404" pitchFamily="49" charset="0"/>
                <a:cs typeface="Courier New" panose="02070309020205020404" pitchFamily="49" charset="0"/>
              </a:rPr>
              <a:t>user_obj.delete</a:t>
            </a:r>
            <a:r>
              <a:rPr lang="en-US" dirty="0">
                <a:latin typeface="Courier New" panose="02070309020205020404" pitchFamily="49" charset="0"/>
                <a:cs typeface="Courier New" panose="02070309020205020404" pitchFamily="49" charset="0"/>
              </a:rPr>
              <a:t>(using="</a:t>
            </a:r>
            <a:r>
              <a:rPr lang="en-US" dirty="0" err="1">
                <a:latin typeface="Courier New" panose="02070309020205020404" pitchFamily="49" charset="0"/>
                <a:cs typeface="Courier New" panose="02070309020205020404" pitchFamily="49" charset="0"/>
              </a:rPr>
              <a:t>legacy_users</a:t>
            </a:r>
            <a:r>
              <a:rPr lang="en-US"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1912C637-5A76-45B2-A96A-BF473CE4D151}"/>
              </a:ext>
            </a:extLst>
          </p:cNvPr>
          <p:cNvSpPr txBox="1"/>
          <p:nvPr/>
        </p:nvSpPr>
        <p:spPr>
          <a:xfrm>
            <a:off x="304800" y="3325803"/>
            <a:ext cx="11582400" cy="2492990"/>
          </a:xfrm>
          <a:prstGeom prst="rect">
            <a:avLst/>
          </a:prstGeom>
          <a:noFill/>
        </p:spPr>
        <p:txBody>
          <a:bodyPr wrap="square">
            <a:spAutoFit/>
          </a:bodyPr>
          <a:lstStyle/>
          <a:p>
            <a:r>
              <a:rPr lang="en-US" sz="2400" b="1" i="1" dirty="0"/>
              <a:t>Using managers with multiple databases</a:t>
            </a:r>
          </a:p>
          <a:p>
            <a:r>
              <a:rPr lang="en-US" dirty="0"/>
              <a:t>Use the </a:t>
            </a:r>
            <a:r>
              <a:rPr lang="en-US" dirty="0" err="1"/>
              <a:t>db_manager</a:t>
            </a:r>
            <a:r>
              <a:rPr lang="en-US" dirty="0"/>
              <a:t>() method on managers to give managers access to a non-default database. For example, say you have a custom manager method that touches the database – </a:t>
            </a:r>
            <a:r>
              <a:rPr lang="en-US" dirty="0" err="1"/>
              <a:t>User.objects</a:t>
            </a:r>
            <a:r>
              <a:rPr lang="en-US" dirty="0"/>
              <a:t>. </a:t>
            </a:r>
            <a:r>
              <a:rPr lang="en-US" dirty="0" err="1"/>
              <a:t>create_user</a:t>
            </a:r>
            <a:r>
              <a:rPr lang="en-US" dirty="0"/>
              <a:t>(). Because </a:t>
            </a:r>
            <a:r>
              <a:rPr lang="en-US" dirty="0" err="1"/>
              <a:t>create_user</a:t>
            </a:r>
            <a:r>
              <a:rPr lang="en-US" dirty="0"/>
              <a:t>() is a manager method, not a </a:t>
            </a:r>
            <a:r>
              <a:rPr lang="en-US" dirty="0" err="1"/>
              <a:t>QuerySet</a:t>
            </a:r>
            <a:r>
              <a:rPr lang="en-US" dirty="0"/>
              <a:t> method, you can’t do </a:t>
            </a:r>
            <a:r>
              <a:rPr lang="en-US" dirty="0" err="1"/>
              <a:t>User.objects.using</a:t>
            </a:r>
            <a:r>
              <a:rPr lang="en-US" dirty="0"/>
              <a:t>('</a:t>
            </a:r>
            <a:r>
              <a:rPr lang="en-US" dirty="0" err="1"/>
              <a:t>new_users</a:t>
            </a:r>
            <a:r>
              <a:rPr lang="en-US" dirty="0"/>
              <a:t>').</a:t>
            </a:r>
            <a:r>
              <a:rPr lang="en-US" dirty="0" err="1"/>
              <a:t>create_user</a:t>
            </a:r>
            <a:r>
              <a:rPr lang="en-US" dirty="0"/>
              <a:t>(). (The </a:t>
            </a:r>
            <a:r>
              <a:rPr lang="en-US" dirty="0" err="1"/>
              <a:t>create_user</a:t>
            </a:r>
            <a:r>
              <a:rPr lang="en-US" dirty="0"/>
              <a:t>() method is only available on </a:t>
            </a:r>
            <a:r>
              <a:rPr lang="en-US" dirty="0" err="1"/>
              <a:t>User.objects</a:t>
            </a:r>
            <a:r>
              <a:rPr lang="en-US" dirty="0"/>
              <a:t>, the manager, not on </a:t>
            </a:r>
            <a:r>
              <a:rPr lang="en-US" dirty="0" err="1"/>
              <a:t>QuerySet</a:t>
            </a:r>
            <a:r>
              <a:rPr lang="en-US" dirty="0"/>
              <a:t> objects derived from the manager.) The solution is to use </a:t>
            </a:r>
            <a:r>
              <a:rPr lang="en-US" dirty="0" err="1"/>
              <a:t>db_manager</a:t>
            </a:r>
            <a:r>
              <a:rPr lang="en-US" dirty="0"/>
              <a:t>(), like this:</a:t>
            </a:r>
          </a:p>
          <a:p>
            <a:r>
              <a:rPr lang="en-US" sz="2400" dirty="0" err="1">
                <a:solidFill>
                  <a:schemeClr val="bg1"/>
                </a:solidFill>
                <a:highlight>
                  <a:srgbClr val="000080"/>
                </a:highlight>
                <a:latin typeface="Courier New" panose="02070309020205020404" pitchFamily="49" charset="0"/>
                <a:cs typeface="Courier New" panose="02070309020205020404" pitchFamily="49" charset="0"/>
              </a:rPr>
              <a:t>User.objects.db_manager</a:t>
            </a:r>
            <a:r>
              <a:rPr lang="en-US" sz="2400" dirty="0">
                <a:solidFill>
                  <a:schemeClr val="bg1"/>
                </a:solidFill>
                <a:highlight>
                  <a:srgbClr val="000080"/>
                </a:highlight>
                <a:latin typeface="Courier New" panose="02070309020205020404" pitchFamily="49" charset="0"/>
                <a:cs typeface="Courier New" panose="02070309020205020404" pitchFamily="49" charset="0"/>
              </a:rPr>
              <a:t>("</a:t>
            </a:r>
            <a:r>
              <a:rPr lang="en-US" sz="2400" dirty="0" err="1">
                <a:solidFill>
                  <a:schemeClr val="bg1"/>
                </a:solidFill>
                <a:highlight>
                  <a:srgbClr val="000080"/>
                </a:highlight>
                <a:latin typeface="Courier New" panose="02070309020205020404" pitchFamily="49" charset="0"/>
                <a:cs typeface="Courier New" panose="02070309020205020404" pitchFamily="49" charset="0"/>
              </a:rPr>
              <a:t>new_users</a:t>
            </a:r>
            <a:r>
              <a:rPr lang="en-US" sz="2400" dirty="0">
                <a:solidFill>
                  <a:schemeClr val="bg1"/>
                </a:solidFill>
                <a:highlight>
                  <a:srgbClr val="000080"/>
                </a:highlight>
                <a:latin typeface="Courier New" panose="02070309020205020404" pitchFamily="49" charset="0"/>
                <a:cs typeface="Courier New" panose="02070309020205020404" pitchFamily="49" charset="0"/>
              </a:rPr>
              <a:t>").</a:t>
            </a:r>
            <a:r>
              <a:rPr lang="en-US" sz="2400" dirty="0" err="1">
                <a:solidFill>
                  <a:schemeClr val="bg1"/>
                </a:solidFill>
                <a:highlight>
                  <a:srgbClr val="000080"/>
                </a:highlight>
                <a:latin typeface="Courier New" panose="02070309020205020404" pitchFamily="49" charset="0"/>
                <a:cs typeface="Courier New" panose="02070309020205020404" pitchFamily="49" charset="0"/>
              </a:rPr>
              <a:t>create_user</a:t>
            </a:r>
            <a:r>
              <a:rPr lang="en-US" sz="2400" dirty="0">
                <a:solidFill>
                  <a:schemeClr val="bg1"/>
                </a:solidFill>
                <a:highlight>
                  <a:srgbClr val="000080"/>
                </a:highlight>
                <a:latin typeface="Courier New" panose="02070309020205020404" pitchFamily="49" charset="0"/>
                <a:cs typeface="Courier New" panose="02070309020205020404" pitchFamily="49" charset="0"/>
              </a:rPr>
              <a:t>(...)</a:t>
            </a:r>
          </a:p>
          <a:p>
            <a:r>
              <a:rPr lang="en-US" dirty="0" err="1"/>
              <a:t>db_manager</a:t>
            </a:r>
            <a:r>
              <a:rPr lang="en-US" dirty="0"/>
              <a:t>() returns a copy of the manager bound to the database you specify</a:t>
            </a:r>
          </a:p>
        </p:txBody>
      </p:sp>
    </p:spTree>
    <p:extLst>
      <p:ext uri="{BB962C8B-B14F-4D97-AF65-F5344CB8AC3E}">
        <p14:creationId xmlns:p14="http://schemas.microsoft.com/office/powerpoint/2010/main" val="3462266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7060B1-67C4-1DAE-22E6-1E0545ABA2F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C4E6590-BCF6-434F-0F48-BFD7E1CB3AEC}"/>
              </a:ext>
            </a:extLst>
          </p:cNvPr>
          <p:cNvSpPr txBox="1"/>
          <p:nvPr/>
        </p:nvSpPr>
        <p:spPr>
          <a:xfrm>
            <a:off x="457200" y="333792"/>
            <a:ext cx="11296650" cy="3231654"/>
          </a:xfrm>
          <a:prstGeom prst="rect">
            <a:avLst/>
          </a:prstGeom>
          <a:noFill/>
        </p:spPr>
        <p:txBody>
          <a:bodyPr wrap="square">
            <a:spAutoFit/>
          </a:bodyPr>
          <a:lstStyle/>
          <a:p>
            <a:r>
              <a:rPr lang="en-US" sz="2400" b="1" i="1" dirty="0"/>
              <a:t>Using </a:t>
            </a:r>
            <a:r>
              <a:rPr lang="en-US" sz="2400" b="1" i="1" dirty="0" err="1"/>
              <a:t>get_queryset</a:t>
            </a:r>
            <a:r>
              <a:rPr lang="en-US" sz="2400" b="1" i="1" dirty="0"/>
              <a:t>() with multiple databases</a:t>
            </a:r>
          </a:p>
          <a:p>
            <a:r>
              <a:rPr lang="en-US" dirty="0"/>
              <a:t>If you’re overriding </a:t>
            </a:r>
            <a:r>
              <a:rPr lang="en-US" dirty="0" err="1"/>
              <a:t>get_queryset</a:t>
            </a:r>
            <a:r>
              <a:rPr lang="en-US" dirty="0"/>
              <a:t>() on your manager, be sure to either call the method on the parent (using super()) or do the appropriate handling of the _</a:t>
            </a:r>
            <a:r>
              <a:rPr lang="en-US" dirty="0" err="1"/>
              <a:t>db</a:t>
            </a:r>
            <a:r>
              <a:rPr lang="en-US" dirty="0"/>
              <a:t> attribute on the manager (a string containing the name of the database to use). For example, if you want to return a custom </a:t>
            </a:r>
            <a:r>
              <a:rPr lang="en-US" dirty="0" err="1"/>
              <a:t>QuerySet</a:t>
            </a:r>
            <a:r>
              <a:rPr lang="en-US" dirty="0"/>
              <a:t> class from the </a:t>
            </a:r>
            <a:r>
              <a:rPr lang="en-US" dirty="0" err="1"/>
              <a:t>get_queryset</a:t>
            </a:r>
            <a:r>
              <a:rPr lang="en-US" dirty="0"/>
              <a:t> method, you could do this:</a:t>
            </a:r>
          </a:p>
          <a:p>
            <a:endParaRPr lang="en-US" dirty="0"/>
          </a:p>
          <a:p>
            <a:r>
              <a:rPr lang="en-US" dirty="0">
                <a:latin typeface="Courier New" panose="02070309020205020404" pitchFamily="49" charset="0"/>
                <a:cs typeface="Courier New" panose="02070309020205020404" pitchFamily="49" charset="0"/>
              </a:rPr>
              <a:t>class </a:t>
            </a:r>
            <a:r>
              <a:rPr lang="en-US" dirty="0" err="1">
                <a:latin typeface="Courier New" panose="02070309020205020404" pitchFamily="49" charset="0"/>
                <a:cs typeface="Courier New" panose="02070309020205020404" pitchFamily="49" charset="0"/>
              </a:rPr>
              <a:t>MyManager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models.Manager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def </a:t>
            </a:r>
            <a:r>
              <a:rPr lang="en-US" dirty="0" err="1">
                <a:latin typeface="Courier New" panose="02070309020205020404" pitchFamily="49" charset="0"/>
                <a:cs typeface="Courier New" panose="02070309020205020404" pitchFamily="49" charset="0"/>
              </a:rPr>
              <a:t>get_queryset</a:t>
            </a:r>
            <a:r>
              <a:rPr lang="en-US" dirty="0">
                <a:latin typeface="Courier New" panose="02070309020205020404" pitchFamily="49" charset="0"/>
                <a:cs typeface="Courier New" panose="02070309020205020404" pitchFamily="49" charset="0"/>
              </a:rPr>
              <a:t>(self):</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qs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CustomQuerySet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self.model</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if self._</a:t>
            </a:r>
            <a:r>
              <a:rPr lang="en-US" dirty="0" err="1">
                <a:latin typeface="Courier New" panose="02070309020205020404" pitchFamily="49" charset="0"/>
                <a:cs typeface="Courier New" panose="02070309020205020404" pitchFamily="49" charset="0"/>
              </a:rPr>
              <a:t>db</a:t>
            </a:r>
            <a:r>
              <a:rPr lang="en-US" dirty="0">
                <a:latin typeface="Courier New" panose="02070309020205020404" pitchFamily="49" charset="0"/>
                <a:cs typeface="Courier New" panose="02070309020205020404" pitchFamily="49" charset="0"/>
              </a:rPr>
              <a:t> is not None:</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qs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qs.using</a:t>
            </a:r>
            <a:r>
              <a:rPr lang="en-US" dirty="0">
                <a:latin typeface="Courier New" panose="02070309020205020404" pitchFamily="49" charset="0"/>
                <a:cs typeface="Courier New" panose="02070309020205020404" pitchFamily="49" charset="0"/>
              </a:rPr>
              <a:t>(self._</a:t>
            </a:r>
            <a:r>
              <a:rPr lang="en-US" dirty="0" err="1">
                <a:latin typeface="Courier New" panose="02070309020205020404" pitchFamily="49" charset="0"/>
                <a:cs typeface="Courier New" panose="02070309020205020404" pitchFamily="49" charset="0"/>
              </a:rPr>
              <a:t>db</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qs</a:t>
            </a:r>
            <a:endParaRPr lang="en-US"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7FB0D647-9F85-EEA6-E9EC-8C29773FF2A7}"/>
              </a:ext>
            </a:extLst>
          </p:cNvPr>
          <p:cNvSpPr txBox="1"/>
          <p:nvPr/>
        </p:nvSpPr>
        <p:spPr>
          <a:xfrm>
            <a:off x="438150" y="3565446"/>
            <a:ext cx="11296650" cy="1569660"/>
          </a:xfrm>
          <a:prstGeom prst="rect">
            <a:avLst/>
          </a:prstGeom>
          <a:noFill/>
        </p:spPr>
        <p:txBody>
          <a:bodyPr wrap="square">
            <a:spAutoFit/>
          </a:bodyPr>
          <a:lstStyle/>
          <a:p>
            <a:r>
              <a:rPr lang="en-US" sz="2400" b="1" i="1" dirty="0"/>
              <a:t>Exposing multiple databases in Django’s admin interface</a:t>
            </a:r>
          </a:p>
          <a:p>
            <a:r>
              <a:rPr lang="en-US" dirty="0"/>
              <a:t>Django’s admin doesn’t have any explicit support for multiple databases. If you want to provide an admin</a:t>
            </a:r>
          </a:p>
          <a:p>
            <a:r>
              <a:rPr lang="en-US" dirty="0"/>
              <a:t>interface for a model on a database other than that specified by your router chain, you’ll need to write custom</a:t>
            </a:r>
          </a:p>
          <a:p>
            <a:r>
              <a:rPr lang="en-US" dirty="0" err="1"/>
              <a:t>ModelAdmin</a:t>
            </a:r>
            <a:r>
              <a:rPr lang="en-US" dirty="0"/>
              <a:t> classes that will direct the admin to use a specific database for content.</a:t>
            </a:r>
          </a:p>
          <a:p>
            <a:r>
              <a:rPr lang="en-US" dirty="0" err="1"/>
              <a:t>ModelAdmin</a:t>
            </a:r>
            <a:r>
              <a:rPr lang="en-US" dirty="0"/>
              <a:t> objects have the following methods that require customization for multiple-database support:</a:t>
            </a:r>
          </a:p>
        </p:txBody>
      </p:sp>
    </p:spTree>
    <p:extLst>
      <p:ext uri="{BB962C8B-B14F-4D97-AF65-F5344CB8AC3E}">
        <p14:creationId xmlns:p14="http://schemas.microsoft.com/office/powerpoint/2010/main" val="3110486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FE35D2-376B-7DB2-99E7-32499C6C8CC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795D2CF-0B6E-F522-375B-76E2837A00A2}"/>
              </a:ext>
            </a:extLst>
          </p:cNvPr>
          <p:cNvSpPr txBox="1"/>
          <p:nvPr/>
        </p:nvSpPr>
        <p:spPr>
          <a:xfrm>
            <a:off x="304800" y="309086"/>
            <a:ext cx="11620500" cy="6632585"/>
          </a:xfrm>
          <a:prstGeom prst="rect">
            <a:avLst/>
          </a:prstGeom>
          <a:noFill/>
        </p:spPr>
        <p:txBody>
          <a:bodyPr wrap="square">
            <a:spAutoFit/>
          </a:bodyPr>
          <a:lstStyle/>
          <a:p>
            <a:r>
              <a:rPr lang="en-US" sz="1700" dirty="0">
                <a:latin typeface="Courier New" panose="02070309020205020404" pitchFamily="49" charset="0"/>
                <a:cs typeface="Courier New" panose="02070309020205020404" pitchFamily="49" charset="0"/>
              </a:rPr>
              <a:t>class </a:t>
            </a:r>
            <a:r>
              <a:rPr lang="en-US" sz="1700" dirty="0" err="1">
                <a:latin typeface="Courier New" panose="02070309020205020404" pitchFamily="49" charset="0"/>
                <a:cs typeface="Courier New" panose="02070309020205020404" pitchFamily="49" charset="0"/>
              </a:rPr>
              <a:t>MultiDBModelAdmin</a:t>
            </a:r>
            <a:r>
              <a:rPr lang="en-US" sz="1700" dirty="0">
                <a:latin typeface="Courier New" panose="02070309020205020404" pitchFamily="49" charset="0"/>
                <a:cs typeface="Courier New" panose="02070309020205020404" pitchFamily="49" charset="0"/>
              </a:rPr>
              <a:t>(</a:t>
            </a:r>
            <a:r>
              <a:rPr lang="en-US" sz="1700" dirty="0" err="1">
                <a:latin typeface="Courier New" panose="02070309020205020404" pitchFamily="49" charset="0"/>
                <a:cs typeface="Courier New" panose="02070309020205020404" pitchFamily="49" charset="0"/>
              </a:rPr>
              <a:t>admin.ModelAdmin</a:t>
            </a:r>
            <a:r>
              <a:rPr lang="en-US" sz="1700" dirty="0">
                <a:latin typeface="Courier New" panose="02070309020205020404" pitchFamily="49" charset="0"/>
                <a:cs typeface="Courier New" panose="02070309020205020404" pitchFamily="49" charset="0"/>
              </a:rPr>
              <a:t>):</a:t>
            </a:r>
          </a:p>
          <a:p>
            <a:r>
              <a:rPr lang="en-US" sz="1700" dirty="0">
                <a:latin typeface="Courier New" panose="02070309020205020404" pitchFamily="49" charset="0"/>
                <a:cs typeface="Courier New" panose="02070309020205020404" pitchFamily="49" charset="0"/>
              </a:rPr>
              <a:t>	# A handy constant for the name of the alternate database.</a:t>
            </a:r>
          </a:p>
          <a:p>
            <a:r>
              <a:rPr lang="en-US" sz="1700" dirty="0">
                <a:latin typeface="Courier New" panose="02070309020205020404" pitchFamily="49" charset="0"/>
                <a:cs typeface="Courier New" panose="02070309020205020404" pitchFamily="49" charset="0"/>
              </a:rPr>
              <a:t>	using = "other"</a:t>
            </a:r>
          </a:p>
          <a:p>
            <a:r>
              <a:rPr lang="en-US" sz="1700" dirty="0">
                <a:latin typeface="Courier New" panose="02070309020205020404" pitchFamily="49" charset="0"/>
                <a:cs typeface="Courier New" panose="02070309020205020404" pitchFamily="49" charset="0"/>
              </a:rPr>
              <a:t>	def </a:t>
            </a:r>
            <a:r>
              <a:rPr lang="en-US" sz="1700" dirty="0" err="1">
                <a:latin typeface="Courier New" panose="02070309020205020404" pitchFamily="49" charset="0"/>
                <a:cs typeface="Courier New" panose="02070309020205020404" pitchFamily="49" charset="0"/>
              </a:rPr>
              <a:t>save_model</a:t>
            </a:r>
            <a:r>
              <a:rPr lang="en-US" sz="1700" dirty="0">
                <a:latin typeface="Courier New" panose="02070309020205020404" pitchFamily="49" charset="0"/>
                <a:cs typeface="Courier New" panose="02070309020205020404" pitchFamily="49" charset="0"/>
              </a:rPr>
              <a:t>(self, request, obj, form, change):</a:t>
            </a:r>
          </a:p>
          <a:p>
            <a:r>
              <a:rPr lang="en-US" sz="1700" dirty="0">
                <a:latin typeface="Courier New" panose="02070309020205020404" pitchFamily="49" charset="0"/>
                <a:cs typeface="Courier New" panose="02070309020205020404" pitchFamily="49" charset="0"/>
              </a:rPr>
              <a:t>		# Tell Django to save objects to the 'other' database.</a:t>
            </a:r>
          </a:p>
          <a:p>
            <a:pPr lvl="1"/>
            <a:r>
              <a:rPr lang="en-US" sz="1700" dirty="0" err="1">
                <a:latin typeface="Courier New" panose="02070309020205020404" pitchFamily="49" charset="0"/>
                <a:cs typeface="Courier New" panose="02070309020205020404" pitchFamily="49" charset="0"/>
              </a:rPr>
              <a:t>obj.save</a:t>
            </a:r>
            <a:r>
              <a:rPr lang="en-US" sz="1700" dirty="0">
                <a:latin typeface="Courier New" panose="02070309020205020404" pitchFamily="49" charset="0"/>
                <a:cs typeface="Courier New" panose="02070309020205020404" pitchFamily="49" charset="0"/>
              </a:rPr>
              <a:t>(using=</a:t>
            </a:r>
            <a:r>
              <a:rPr lang="en-US" sz="1700" dirty="0" err="1">
                <a:latin typeface="Courier New" panose="02070309020205020404" pitchFamily="49" charset="0"/>
                <a:cs typeface="Courier New" panose="02070309020205020404" pitchFamily="49" charset="0"/>
              </a:rPr>
              <a:t>self.using</a:t>
            </a:r>
            <a:r>
              <a:rPr lang="en-US" sz="1700" dirty="0">
                <a:latin typeface="Courier New" panose="02070309020205020404" pitchFamily="49" charset="0"/>
                <a:cs typeface="Courier New" panose="02070309020205020404" pitchFamily="49" charset="0"/>
              </a:rPr>
              <a:t>)</a:t>
            </a:r>
          </a:p>
          <a:p>
            <a:pPr lvl="1"/>
            <a:r>
              <a:rPr lang="en-US" sz="1700" dirty="0">
                <a:latin typeface="Courier New" panose="02070309020205020404" pitchFamily="49" charset="0"/>
                <a:cs typeface="Courier New" panose="02070309020205020404" pitchFamily="49" charset="0"/>
              </a:rPr>
              <a:t>	def </a:t>
            </a:r>
            <a:r>
              <a:rPr lang="en-US" sz="1700" dirty="0" err="1">
                <a:latin typeface="Courier New" panose="02070309020205020404" pitchFamily="49" charset="0"/>
                <a:cs typeface="Courier New" panose="02070309020205020404" pitchFamily="49" charset="0"/>
              </a:rPr>
              <a:t>delete_model</a:t>
            </a:r>
            <a:r>
              <a:rPr lang="en-US" sz="1700" dirty="0">
                <a:latin typeface="Courier New" panose="02070309020205020404" pitchFamily="49" charset="0"/>
                <a:cs typeface="Courier New" panose="02070309020205020404" pitchFamily="49" charset="0"/>
              </a:rPr>
              <a:t>(self, request, obj):</a:t>
            </a:r>
          </a:p>
          <a:p>
            <a:pPr lvl="1"/>
            <a:r>
              <a:rPr lang="en-US" sz="1700" dirty="0">
                <a:latin typeface="Courier New" panose="02070309020205020404" pitchFamily="49" charset="0"/>
                <a:cs typeface="Courier New" panose="02070309020205020404" pitchFamily="49" charset="0"/>
              </a:rPr>
              <a:t>	# Tell Django to delete objects from the 'other' database</a:t>
            </a:r>
          </a:p>
          <a:p>
            <a:pPr lvl="1"/>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obj.delete</a:t>
            </a:r>
            <a:r>
              <a:rPr lang="en-US" sz="1700" dirty="0">
                <a:latin typeface="Courier New" panose="02070309020205020404" pitchFamily="49" charset="0"/>
                <a:cs typeface="Courier New" panose="02070309020205020404" pitchFamily="49" charset="0"/>
              </a:rPr>
              <a:t>(using=</a:t>
            </a:r>
            <a:r>
              <a:rPr lang="en-US" sz="1700" dirty="0" err="1">
                <a:latin typeface="Courier New" panose="02070309020205020404" pitchFamily="49" charset="0"/>
                <a:cs typeface="Courier New" panose="02070309020205020404" pitchFamily="49" charset="0"/>
              </a:rPr>
              <a:t>self.using</a:t>
            </a:r>
            <a:r>
              <a:rPr lang="en-US" sz="1700" dirty="0">
                <a:latin typeface="Courier New" panose="02070309020205020404" pitchFamily="49" charset="0"/>
                <a:cs typeface="Courier New" panose="02070309020205020404" pitchFamily="49" charset="0"/>
              </a:rPr>
              <a:t>)</a:t>
            </a:r>
          </a:p>
          <a:p>
            <a:pPr lvl="1"/>
            <a:r>
              <a:rPr lang="en-US" sz="1700" dirty="0">
                <a:latin typeface="Courier New" panose="02070309020205020404" pitchFamily="49" charset="0"/>
                <a:cs typeface="Courier New" panose="02070309020205020404" pitchFamily="49" charset="0"/>
              </a:rPr>
              <a:t>def </a:t>
            </a:r>
            <a:r>
              <a:rPr lang="en-US" sz="1700" dirty="0" err="1">
                <a:latin typeface="Courier New" panose="02070309020205020404" pitchFamily="49" charset="0"/>
                <a:cs typeface="Courier New" panose="02070309020205020404" pitchFamily="49" charset="0"/>
              </a:rPr>
              <a:t>get_queryset</a:t>
            </a:r>
            <a:r>
              <a:rPr lang="en-US" sz="1700" dirty="0">
                <a:latin typeface="Courier New" panose="02070309020205020404" pitchFamily="49" charset="0"/>
                <a:cs typeface="Courier New" panose="02070309020205020404" pitchFamily="49" charset="0"/>
              </a:rPr>
              <a:t>(self, request):</a:t>
            </a:r>
          </a:p>
          <a:p>
            <a:pPr lvl="1"/>
            <a:r>
              <a:rPr lang="en-US" sz="1700" dirty="0">
                <a:latin typeface="Courier New" panose="02070309020205020404" pitchFamily="49" charset="0"/>
                <a:cs typeface="Courier New" panose="02070309020205020404" pitchFamily="49" charset="0"/>
              </a:rPr>
              <a:t>	# Tell Django to look for objects on the 'other' database.</a:t>
            </a:r>
          </a:p>
          <a:p>
            <a:pPr lvl="1"/>
            <a:r>
              <a:rPr lang="en-US" sz="1700" dirty="0">
                <a:latin typeface="Courier New" panose="02070309020205020404" pitchFamily="49" charset="0"/>
                <a:cs typeface="Courier New" panose="02070309020205020404" pitchFamily="49" charset="0"/>
              </a:rPr>
              <a:t>	return super().</a:t>
            </a:r>
            <a:r>
              <a:rPr lang="en-US" sz="1700" dirty="0" err="1">
                <a:latin typeface="Courier New" panose="02070309020205020404" pitchFamily="49" charset="0"/>
                <a:cs typeface="Courier New" panose="02070309020205020404" pitchFamily="49" charset="0"/>
              </a:rPr>
              <a:t>get_queryset</a:t>
            </a:r>
            <a:r>
              <a:rPr lang="en-US" sz="1700" dirty="0">
                <a:latin typeface="Courier New" panose="02070309020205020404" pitchFamily="49" charset="0"/>
                <a:cs typeface="Courier New" panose="02070309020205020404" pitchFamily="49" charset="0"/>
              </a:rPr>
              <a:t>(request).using(</a:t>
            </a:r>
            <a:r>
              <a:rPr lang="en-US" sz="1700" dirty="0" err="1">
                <a:latin typeface="Courier New" panose="02070309020205020404" pitchFamily="49" charset="0"/>
                <a:cs typeface="Courier New" panose="02070309020205020404" pitchFamily="49" charset="0"/>
              </a:rPr>
              <a:t>self.using</a:t>
            </a:r>
            <a:r>
              <a:rPr lang="en-US" sz="1700" dirty="0">
                <a:latin typeface="Courier New" panose="02070309020205020404" pitchFamily="49" charset="0"/>
                <a:cs typeface="Courier New" panose="02070309020205020404" pitchFamily="49" charset="0"/>
              </a:rPr>
              <a:t>)</a:t>
            </a:r>
          </a:p>
          <a:p>
            <a:pPr lvl="1"/>
            <a:r>
              <a:rPr lang="en-US" sz="1700" dirty="0">
                <a:latin typeface="Courier New" panose="02070309020205020404" pitchFamily="49" charset="0"/>
                <a:cs typeface="Courier New" panose="02070309020205020404" pitchFamily="49" charset="0"/>
              </a:rPr>
              <a:t>def </a:t>
            </a:r>
            <a:r>
              <a:rPr lang="en-US" sz="1700" dirty="0" err="1">
                <a:latin typeface="Courier New" panose="02070309020205020404" pitchFamily="49" charset="0"/>
                <a:cs typeface="Courier New" panose="02070309020205020404" pitchFamily="49" charset="0"/>
              </a:rPr>
              <a:t>formfield_for_foreignkey</a:t>
            </a:r>
            <a:r>
              <a:rPr lang="en-US" sz="1700" dirty="0">
                <a:latin typeface="Courier New" panose="02070309020205020404" pitchFamily="49" charset="0"/>
                <a:cs typeface="Courier New" panose="02070309020205020404" pitchFamily="49" charset="0"/>
              </a:rPr>
              <a:t>(self, </a:t>
            </a:r>
            <a:r>
              <a:rPr lang="en-US" sz="1700" dirty="0" err="1">
                <a:latin typeface="Courier New" panose="02070309020205020404" pitchFamily="49" charset="0"/>
                <a:cs typeface="Courier New" panose="02070309020205020404" pitchFamily="49" charset="0"/>
              </a:rPr>
              <a:t>db_field</a:t>
            </a:r>
            <a:r>
              <a:rPr lang="en-US" sz="1700" dirty="0">
                <a:latin typeface="Courier New" panose="02070309020205020404" pitchFamily="49" charset="0"/>
                <a:cs typeface="Courier New" panose="02070309020205020404" pitchFamily="49" charset="0"/>
              </a:rPr>
              <a:t>, request, **</a:t>
            </a:r>
            <a:r>
              <a:rPr lang="en-US" sz="1700" dirty="0" err="1">
                <a:latin typeface="Courier New" panose="02070309020205020404" pitchFamily="49" charset="0"/>
                <a:cs typeface="Courier New" panose="02070309020205020404" pitchFamily="49" charset="0"/>
              </a:rPr>
              <a:t>kwargs</a:t>
            </a:r>
            <a:r>
              <a:rPr lang="en-US" sz="1700" dirty="0">
                <a:latin typeface="Courier New" panose="02070309020205020404" pitchFamily="49" charset="0"/>
                <a:cs typeface="Courier New" panose="02070309020205020404" pitchFamily="49" charset="0"/>
              </a:rPr>
              <a:t>):</a:t>
            </a:r>
          </a:p>
          <a:p>
            <a:pPr lvl="1"/>
            <a:r>
              <a:rPr lang="en-US" sz="1700" dirty="0">
                <a:latin typeface="Courier New" panose="02070309020205020404" pitchFamily="49" charset="0"/>
                <a:cs typeface="Courier New" panose="02070309020205020404" pitchFamily="49" charset="0"/>
              </a:rPr>
              <a:t>	# Tell Django to populate </a:t>
            </a:r>
            <a:r>
              <a:rPr lang="en-US" sz="1700" dirty="0" err="1">
                <a:latin typeface="Courier New" panose="02070309020205020404" pitchFamily="49" charset="0"/>
                <a:cs typeface="Courier New" panose="02070309020205020404" pitchFamily="49" charset="0"/>
              </a:rPr>
              <a:t>ForeignKey</a:t>
            </a:r>
            <a:r>
              <a:rPr lang="en-US" sz="1700" dirty="0">
                <a:latin typeface="Courier New" panose="02070309020205020404" pitchFamily="49" charset="0"/>
                <a:cs typeface="Courier New" panose="02070309020205020404" pitchFamily="49" charset="0"/>
              </a:rPr>
              <a:t> widgets using a query</a:t>
            </a:r>
          </a:p>
          <a:p>
            <a:pPr lvl="1"/>
            <a:r>
              <a:rPr lang="en-US" sz="1700" dirty="0">
                <a:latin typeface="Courier New" panose="02070309020205020404" pitchFamily="49" charset="0"/>
                <a:cs typeface="Courier New" panose="02070309020205020404" pitchFamily="49" charset="0"/>
              </a:rPr>
              <a:t>	# on the 'other' database.</a:t>
            </a:r>
          </a:p>
          <a:p>
            <a:pPr lvl="1"/>
            <a:r>
              <a:rPr lang="en-US" sz="1700" dirty="0">
                <a:latin typeface="Courier New" panose="02070309020205020404" pitchFamily="49" charset="0"/>
                <a:cs typeface="Courier New" panose="02070309020205020404" pitchFamily="49" charset="0"/>
              </a:rPr>
              <a:t>	return super().</a:t>
            </a:r>
            <a:r>
              <a:rPr lang="en-US" sz="1700" dirty="0" err="1">
                <a:latin typeface="Courier New" panose="02070309020205020404" pitchFamily="49" charset="0"/>
                <a:cs typeface="Courier New" panose="02070309020205020404" pitchFamily="49" charset="0"/>
              </a:rPr>
              <a:t>formfield_for_foreignkey</a:t>
            </a:r>
            <a:r>
              <a:rPr lang="en-US" sz="1700" dirty="0">
                <a:latin typeface="Courier New" panose="02070309020205020404" pitchFamily="49" charset="0"/>
                <a:cs typeface="Courier New" panose="02070309020205020404" pitchFamily="49" charset="0"/>
              </a:rPr>
              <a:t>(</a:t>
            </a:r>
          </a:p>
          <a:p>
            <a:pPr lvl="1"/>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db_field</a:t>
            </a:r>
            <a:r>
              <a:rPr lang="en-US" sz="1700" dirty="0">
                <a:latin typeface="Courier New" panose="02070309020205020404" pitchFamily="49" charset="0"/>
                <a:cs typeface="Courier New" panose="02070309020205020404" pitchFamily="49" charset="0"/>
              </a:rPr>
              <a:t>, request, using=</a:t>
            </a:r>
            <a:r>
              <a:rPr lang="en-US" sz="1700" dirty="0" err="1">
                <a:latin typeface="Courier New" panose="02070309020205020404" pitchFamily="49" charset="0"/>
                <a:cs typeface="Courier New" panose="02070309020205020404" pitchFamily="49" charset="0"/>
              </a:rPr>
              <a:t>self.using</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kwargs</a:t>
            </a:r>
            <a:endParaRPr lang="en-US" sz="1700" dirty="0">
              <a:latin typeface="Courier New" panose="02070309020205020404" pitchFamily="49" charset="0"/>
              <a:cs typeface="Courier New" panose="02070309020205020404" pitchFamily="49" charset="0"/>
            </a:endParaRPr>
          </a:p>
          <a:p>
            <a:pPr lvl="1"/>
            <a:r>
              <a:rPr lang="en-US" sz="1700" dirty="0">
                <a:latin typeface="Courier New" panose="02070309020205020404" pitchFamily="49" charset="0"/>
                <a:cs typeface="Courier New" panose="02070309020205020404" pitchFamily="49" charset="0"/>
              </a:rPr>
              <a:t>	)</a:t>
            </a:r>
          </a:p>
          <a:p>
            <a:pPr lvl="1"/>
            <a:r>
              <a:rPr lang="en-US" sz="1700" dirty="0">
                <a:latin typeface="Courier New" panose="02070309020205020404" pitchFamily="49" charset="0"/>
                <a:cs typeface="Courier New" panose="02070309020205020404" pitchFamily="49" charset="0"/>
              </a:rPr>
              <a:t>def </a:t>
            </a:r>
            <a:r>
              <a:rPr lang="en-US" sz="1700" dirty="0" err="1">
                <a:latin typeface="Courier New" panose="02070309020205020404" pitchFamily="49" charset="0"/>
                <a:cs typeface="Courier New" panose="02070309020205020404" pitchFamily="49" charset="0"/>
              </a:rPr>
              <a:t>formfield_for_manytomany</a:t>
            </a:r>
            <a:r>
              <a:rPr lang="en-US" sz="1700" dirty="0">
                <a:latin typeface="Courier New" panose="02070309020205020404" pitchFamily="49" charset="0"/>
                <a:cs typeface="Courier New" panose="02070309020205020404" pitchFamily="49" charset="0"/>
              </a:rPr>
              <a:t>(self, </a:t>
            </a:r>
            <a:r>
              <a:rPr lang="en-US" sz="1700" dirty="0" err="1">
                <a:latin typeface="Courier New" panose="02070309020205020404" pitchFamily="49" charset="0"/>
                <a:cs typeface="Courier New" panose="02070309020205020404" pitchFamily="49" charset="0"/>
              </a:rPr>
              <a:t>db_field</a:t>
            </a:r>
            <a:r>
              <a:rPr lang="en-US" sz="1700" dirty="0">
                <a:latin typeface="Courier New" panose="02070309020205020404" pitchFamily="49" charset="0"/>
                <a:cs typeface="Courier New" panose="02070309020205020404" pitchFamily="49" charset="0"/>
              </a:rPr>
              <a:t>, request, **</a:t>
            </a:r>
            <a:r>
              <a:rPr lang="en-US" sz="1700" dirty="0" err="1">
                <a:latin typeface="Courier New" panose="02070309020205020404" pitchFamily="49" charset="0"/>
                <a:cs typeface="Courier New" panose="02070309020205020404" pitchFamily="49" charset="0"/>
              </a:rPr>
              <a:t>kwargs</a:t>
            </a:r>
            <a:r>
              <a:rPr lang="en-US" sz="1700" dirty="0">
                <a:latin typeface="Courier New" panose="02070309020205020404" pitchFamily="49" charset="0"/>
                <a:cs typeface="Courier New" panose="02070309020205020404" pitchFamily="49" charset="0"/>
              </a:rPr>
              <a:t>):</a:t>
            </a:r>
          </a:p>
          <a:p>
            <a:pPr lvl="1"/>
            <a:r>
              <a:rPr lang="en-US" sz="1700" dirty="0">
                <a:latin typeface="Courier New" panose="02070309020205020404" pitchFamily="49" charset="0"/>
                <a:cs typeface="Courier New" panose="02070309020205020404" pitchFamily="49" charset="0"/>
              </a:rPr>
              <a:t>	# Tell Django to populate </a:t>
            </a:r>
            <a:r>
              <a:rPr lang="en-US" sz="1700" dirty="0" err="1">
                <a:latin typeface="Courier New" panose="02070309020205020404" pitchFamily="49" charset="0"/>
                <a:cs typeface="Courier New" panose="02070309020205020404" pitchFamily="49" charset="0"/>
              </a:rPr>
              <a:t>ManyToMany</a:t>
            </a:r>
            <a:r>
              <a:rPr lang="en-US" sz="1700" dirty="0">
                <a:latin typeface="Courier New" panose="02070309020205020404" pitchFamily="49" charset="0"/>
                <a:cs typeface="Courier New" panose="02070309020205020404" pitchFamily="49" charset="0"/>
              </a:rPr>
              <a:t> widgets using a query</a:t>
            </a:r>
          </a:p>
          <a:p>
            <a:pPr lvl="1"/>
            <a:r>
              <a:rPr lang="en-US" sz="1700" dirty="0">
                <a:latin typeface="Courier New" panose="02070309020205020404" pitchFamily="49" charset="0"/>
                <a:cs typeface="Courier New" panose="02070309020205020404" pitchFamily="49" charset="0"/>
              </a:rPr>
              <a:t>	# on the 'other' database.</a:t>
            </a:r>
          </a:p>
          <a:p>
            <a:pPr lvl="1"/>
            <a:r>
              <a:rPr lang="en-US" sz="1700" dirty="0">
                <a:latin typeface="Courier New" panose="02070309020205020404" pitchFamily="49" charset="0"/>
                <a:cs typeface="Courier New" panose="02070309020205020404" pitchFamily="49" charset="0"/>
              </a:rPr>
              <a:t>	return super().</a:t>
            </a:r>
            <a:r>
              <a:rPr lang="en-US" sz="1700" dirty="0" err="1">
                <a:latin typeface="Courier New" panose="02070309020205020404" pitchFamily="49" charset="0"/>
                <a:cs typeface="Courier New" panose="02070309020205020404" pitchFamily="49" charset="0"/>
              </a:rPr>
              <a:t>formfield_for_manytomany</a:t>
            </a:r>
            <a:r>
              <a:rPr lang="en-US" sz="1700" dirty="0">
                <a:latin typeface="Courier New" panose="02070309020205020404" pitchFamily="49" charset="0"/>
                <a:cs typeface="Courier New" panose="02070309020205020404" pitchFamily="49" charset="0"/>
              </a:rPr>
              <a:t>(</a:t>
            </a:r>
          </a:p>
          <a:p>
            <a:pPr lvl="1"/>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db_field</a:t>
            </a:r>
            <a:r>
              <a:rPr lang="en-US" sz="1700" dirty="0">
                <a:latin typeface="Courier New" panose="02070309020205020404" pitchFamily="49" charset="0"/>
                <a:cs typeface="Courier New" panose="02070309020205020404" pitchFamily="49" charset="0"/>
              </a:rPr>
              <a:t>, request, using=</a:t>
            </a:r>
            <a:r>
              <a:rPr lang="en-US" sz="1700" dirty="0" err="1">
                <a:latin typeface="Courier New" panose="02070309020205020404" pitchFamily="49" charset="0"/>
                <a:cs typeface="Courier New" panose="02070309020205020404" pitchFamily="49" charset="0"/>
              </a:rPr>
              <a:t>self.using</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kwargs</a:t>
            </a:r>
            <a:endParaRPr lang="en-US" sz="1700" dirty="0">
              <a:latin typeface="Courier New" panose="02070309020205020404" pitchFamily="49" charset="0"/>
              <a:cs typeface="Courier New" panose="02070309020205020404" pitchFamily="49" charset="0"/>
            </a:endParaRPr>
          </a:p>
          <a:p>
            <a:pPr lvl="1"/>
            <a:r>
              <a:rPr lang="en-US" sz="1700" dirty="0">
                <a:latin typeface="Courier New" panose="02070309020205020404" pitchFamily="49" charset="0"/>
                <a:cs typeface="Courier New" panose="02070309020205020404" pitchFamily="49" charset="0"/>
              </a:rPr>
              <a:t>)</a:t>
            </a:r>
          </a:p>
          <a:p>
            <a:endParaRPr lang="en-US" sz="17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91001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F7C94-C999-1882-3A26-0BA358EF855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76C5A79-8C90-1B11-D6DD-0EC596DB0EE7}"/>
              </a:ext>
            </a:extLst>
          </p:cNvPr>
          <p:cNvSpPr txBox="1"/>
          <p:nvPr/>
        </p:nvSpPr>
        <p:spPr>
          <a:xfrm>
            <a:off x="361950" y="281791"/>
            <a:ext cx="10801350" cy="6555641"/>
          </a:xfrm>
          <a:prstGeom prst="rect">
            <a:avLst/>
          </a:prstGeom>
          <a:noFill/>
        </p:spPr>
        <p:txBody>
          <a:bodyPr wrap="square">
            <a:spAutoFit/>
          </a:bodyPr>
          <a:lstStyle/>
          <a:p>
            <a:r>
              <a:rPr lang="en-US" sz="2400" b="1" dirty="0" err="1"/>
              <a:t>InlineModelAdmin</a:t>
            </a:r>
            <a:r>
              <a:rPr lang="en-US" dirty="0"/>
              <a:t> objects can be handled in a similar fashion. They require three customized methods:</a:t>
            </a:r>
          </a:p>
          <a:p>
            <a:endParaRPr lang="en-US" dirty="0"/>
          </a:p>
          <a:p>
            <a:r>
              <a:rPr lang="en-US" dirty="0">
                <a:latin typeface="Courier New" panose="02070309020205020404" pitchFamily="49" charset="0"/>
                <a:cs typeface="Courier New" panose="02070309020205020404" pitchFamily="49" charset="0"/>
              </a:rPr>
              <a:t>class </a:t>
            </a:r>
            <a:r>
              <a:rPr lang="en-US" dirty="0" err="1">
                <a:latin typeface="Courier New" panose="02070309020205020404" pitchFamily="49" charset="0"/>
                <a:cs typeface="Courier New" panose="02070309020205020404" pitchFamily="49" charset="0"/>
              </a:rPr>
              <a:t>MultiDBTabularInline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admin.TabularInline</a:t>
            </a:r>
            <a:r>
              <a:rPr lang="en-US" dirty="0">
                <a:latin typeface="Courier New" panose="02070309020205020404" pitchFamily="49" charset="0"/>
                <a:cs typeface="Courier New" panose="02070309020205020404" pitchFamily="49" charset="0"/>
              </a:rPr>
              <a:t>):</a:t>
            </a:r>
          </a:p>
          <a:p>
            <a:pPr lvl="1"/>
            <a:r>
              <a:rPr lang="en-US" dirty="0">
                <a:latin typeface="Courier New" panose="02070309020205020404" pitchFamily="49" charset="0"/>
                <a:cs typeface="Courier New" panose="02070309020205020404" pitchFamily="49" charset="0"/>
              </a:rPr>
              <a:t>using = "other"</a:t>
            </a:r>
          </a:p>
          <a:p>
            <a:pPr lvl="1"/>
            <a:r>
              <a:rPr lang="en-US" dirty="0">
                <a:latin typeface="Courier New" panose="02070309020205020404" pitchFamily="49" charset="0"/>
                <a:cs typeface="Courier New" panose="02070309020205020404" pitchFamily="49" charset="0"/>
              </a:rPr>
              <a:t>def </a:t>
            </a:r>
            <a:r>
              <a:rPr lang="en-US" dirty="0" err="1">
                <a:latin typeface="Courier New" panose="02070309020205020404" pitchFamily="49" charset="0"/>
                <a:cs typeface="Courier New" panose="02070309020205020404" pitchFamily="49" charset="0"/>
              </a:rPr>
              <a:t>get_queryset</a:t>
            </a:r>
            <a:r>
              <a:rPr lang="en-US" dirty="0">
                <a:latin typeface="Courier New" panose="02070309020205020404" pitchFamily="49" charset="0"/>
                <a:cs typeface="Courier New" panose="02070309020205020404" pitchFamily="49" charset="0"/>
              </a:rPr>
              <a:t>(self, request):</a:t>
            </a:r>
          </a:p>
          <a:p>
            <a:pPr lvl="1"/>
            <a:r>
              <a:rPr lang="en-US" dirty="0">
                <a:latin typeface="Courier New" panose="02070309020205020404" pitchFamily="49" charset="0"/>
                <a:cs typeface="Courier New" panose="02070309020205020404" pitchFamily="49" charset="0"/>
              </a:rPr>
              <a:t>	# Tell Django to look for inline objects on the 'other' database.</a:t>
            </a:r>
          </a:p>
          <a:p>
            <a:pPr lvl="1"/>
            <a:r>
              <a:rPr lang="en-US" dirty="0">
                <a:latin typeface="Courier New" panose="02070309020205020404" pitchFamily="49" charset="0"/>
                <a:cs typeface="Courier New" panose="02070309020205020404" pitchFamily="49" charset="0"/>
              </a:rPr>
              <a:t>	return super().</a:t>
            </a:r>
            <a:r>
              <a:rPr lang="en-US" dirty="0" err="1">
                <a:latin typeface="Courier New" panose="02070309020205020404" pitchFamily="49" charset="0"/>
                <a:cs typeface="Courier New" panose="02070309020205020404" pitchFamily="49" charset="0"/>
              </a:rPr>
              <a:t>get_queryset</a:t>
            </a:r>
            <a:r>
              <a:rPr lang="en-US" dirty="0">
                <a:latin typeface="Courier New" panose="02070309020205020404" pitchFamily="49" charset="0"/>
                <a:cs typeface="Courier New" panose="02070309020205020404" pitchFamily="49" charset="0"/>
              </a:rPr>
              <a:t>(request).using(</a:t>
            </a:r>
            <a:r>
              <a:rPr lang="en-US" dirty="0" err="1">
                <a:latin typeface="Courier New" panose="02070309020205020404" pitchFamily="49" charset="0"/>
                <a:cs typeface="Courier New" panose="02070309020205020404" pitchFamily="49" charset="0"/>
              </a:rPr>
              <a:t>self.using</a:t>
            </a:r>
            <a:r>
              <a:rPr lang="en-US" dirty="0">
                <a:latin typeface="Courier New" panose="02070309020205020404" pitchFamily="49" charset="0"/>
                <a:cs typeface="Courier New" panose="02070309020205020404" pitchFamily="49" charset="0"/>
              </a:rPr>
              <a:t>)</a:t>
            </a:r>
          </a:p>
          <a:p>
            <a:pPr lvl="1"/>
            <a:r>
              <a:rPr lang="en-US" dirty="0">
                <a:latin typeface="Courier New" panose="02070309020205020404" pitchFamily="49" charset="0"/>
                <a:cs typeface="Courier New" panose="02070309020205020404" pitchFamily="49" charset="0"/>
              </a:rPr>
              <a:t>def </a:t>
            </a:r>
            <a:r>
              <a:rPr lang="en-US" dirty="0" err="1">
                <a:latin typeface="Courier New" panose="02070309020205020404" pitchFamily="49" charset="0"/>
                <a:cs typeface="Courier New" panose="02070309020205020404" pitchFamily="49" charset="0"/>
              </a:rPr>
              <a:t>formfield_for_foreignkey</a:t>
            </a:r>
            <a:r>
              <a:rPr lang="en-US" dirty="0">
                <a:latin typeface="Courier New" panose="02070309020205020404" pitchFamily="49" charset="0"/>
                <a:cs typeface="Courier New" panose="02070309020205020404" pitchFamily="49" charset="0"/>
              </a:rPr>
              <a:t>(self, </a:t>
            </a:r>
            <a:r>
              <a:rPr lang="en-US" dirty="0" err="1">
                <a:latin typeface="Courier New" panose="02070309020205020404" pitchFamily="49" charset="0"/>
                <a:cs typeface="Courier New" panose="02070309020205020404" pitchFamily="49" charset="0"/>
              </a:rPr>
              <a:t>db_field</a:t>
            </a:r>
            <a:r>
              <a:rPr lang="en-US" dirty="0">
                <a:latin typeface="Courier New" panose="02070309020205020404" pitchFamily="49" charset="0"/>
                <a:cs typeface="Courier New" panose="02070309020205020404" pitchFamily="49" charset="0"/>
              </a:rPr>
              <a:t>, request, **</a:t>
            </a:r>
            <a:r>
              <a:rPr lang="en-US" dirty="0" err="1">
                <a:latin typeface="Courier New" panose="02070309020205020404" pitchFamily="49" charset="0"/>
                <a:cs typeface="Courier New" panose="02070309020205020404" pitchFamily="49" charset="0"/>
              </a:rPr>
              <a:t>kwargs</a:t>
            </a:r>
            <a:r>
              <a:rPr lang="en-US" dirty="0">
                <a:latin typeface="Courier New" panose="02070309020205020404" pitchFamily="49" charset="0"/>
                <a:cs typeface="Courier New" panose="02070309020205020404" pitchFamily="49" charset="0"/>
              </a:rPr>
              <a:t>):</a:t>
            </a:r>
          </a:p>
          <a:p>
            <a:pPr lvl="1"/>
            <a:r>
              <a:rPr lang="en-US" dirty="0">
                <a:latin typeface="Courier New" panose="02070309020205020404" pitchFamily="49" charset="0"/>
                <a:cs typeface="Courier New" panose="02070309020205020404" pitchFamily="49" charset="0"/>
              </a:rPr>
              <a:t>	# Tell Django to populate </a:t>
            </a:r>
            <a:r>
              <a:rPr lang="en-US" dirty="0" err="1">
                <a:latin typeface="Courier New" panose="02070309020205020404" pitchFamily="49" charset="0"/>
                <a:cs typeface="Courier New" panose="02070309020205020404" pitchFamily="49" charset="0"/>
              </a:rPr>
              <a:t>ForeignKey</a:t>
            </a:r>
            <a:r>
              <a:rPr lang="en-US" dirty="0">
                <a:latin typeface="Courier New" panose="02070309020205020404" pitchFamily="49" charset="0"/>
                <a:cs typeface="Courier New" panose="02070309020205020404" pitchFamily="49" charset="0"/>
              </a:rPr>
              <a:t> widgets using a query</a:t>
            </a:r>
          </a:p>
          <a:p>
            <a:pPr lvl="1"/>
            <a:r>
              <a:rPr lang="en-US" dirty="0">
                <a:latin typeface="Courier New" panose="02070309020205020404" pitchFamily="49" charset="0"/>
                <a:cs typeface="Courier New" panose="02070309020205020404" pitchFamily="49" charset="0"/>
              </a:rPr>
              <a:t>	# on the 'other' database.</a:t>
            </a:r>
          </a:p>
          <a:p>
            <a:pPr lvl="1"/>
            <a:r>
              <a:rPr lang="en-US" dirty="0">
                <a:latin typeface="Courier New" panose="02070309020205020404" pitchFamily="49" charset="0"/>
                <a:cs typeface="Courier New" panose="02070309020205020404" pitchFamily="49" charset="0"/>
              </a:rPr>
              <a:t>	return super().</a:t>
            </a:r>
            <a:r>
              <a:rPr lang="en-US" dirty="0" err="1">
                <a:latin typeface="Courier New" panose="02070309020205020404" pitchFamily="49" charset="0"/>
                <a:cs typeface="Courier New" panose="02070309020205020404" pitchFamily="49" charset="0"/>
              </a:rPr>
              <a:t>formfield_for_foreignkey</a:t>
            </a:r>
            <a:r>
              <a:rPr lang="en-US" dirty="0">
                <a:latin typeface="Courier New" panose="02070309020205020404" pitchFamily="49" charset="0"/>
                <a:cs typeface="Courier New" panose="02070309020205020404" pitchFamily="49" charset="0"/>
              </a:rPr>
              <a:t>(</a:t>
            </a:r>
          </a:p>
          <a:p>
            <a:pPr lvl="1"/>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db_field</a:t>
            </a:r>
            <a:r>
              <a:rPr lang="en-US" dirty="0">
                <a:latin typeface="Courier New" panose="02070309020205020404" pitchFamily="49" charset="0"/>
                <a:cs typeface="Courier New" panose="02070309020205020404" pitchFamily="49" charset="0"/>
              </a:rPr>
              <a:t>, request, using=</a:t>
            </a:r>
            <a:r>
              <a:rPr lang="en-US" dirty="0" err="1">
                <a:latin typeface="Courier New" panose="02070309020205020404" pitchFamily="49" charset="0"/>
                <a:cs typeface="Courier New" panose="02070309020205020404" pitchFamily="49" charset="0"/>
              </a:rPr>
              <a:t>self.using</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kwargs</a:t>
            </a:r>
            <a:endParaRPr lang="en-US"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	)</a:t>
            </a:r>
          </a:p>
          <a:p>
            <a:pPr lvl="1"/>
            <a:r>
              <a:rPr lang="en-US" dirty="0">
                <a:latin typeface="Courier New" panose="02070309020205020404" pitchFamily="49" charset="0"/>
                <a:cs typeface="Courier New" panose="02070309020205020404" pitchFamily="49" charset="0"/>
              </a:rPr>
              <a:t>def </a:t>
            </a:r>
            <a:r>
              <a:rPr lang="en-US" dirty="0" err="1">
                <a:latin typeface="Courier New" panose="02070309020205020404" pitchFamily="49" charset="0"/>
                <a:cs typeface="Courier New" panose="02070309020205020404" pitchFamily="49" charset="0"/>
              </a:rPr>
              <a:t>formfield_for_manytomany</a:t>
            </a:r>
            <a:r>
              <a:rPr lang="en-US" dirty="0">
                <a:latin typeface="Courier New" panose="02070309020205020404" pitchFamily="49" charset="0"/>
                <a:cs typeface="Courier New" panose="02070309020205020404" pitchFamily="49" charset="0"/>
              </a:rPr>
              <a:t>(self, </a:t>
            </a:r>
            <a:r>
              <a:rPr lang="en-US" dirty="0" err="1">
                <a:latin typeface="Courier New" panose="02070309020205020404" pitchFamily="49" charset="0"/>
                <a:cs typeface="Courier New" panose="02070309020205020404" pitchFamily="49" charset="0"/>
              </a:rPr>
              <a:t>db_field</a:t>
            </a:r>
            <a:r>
              <a:rPr lang="en-US" dirty="0">
                <a:latin typeface="Courier New" panose="02070309020205020404" pitchFamily="49" charset="0"/>
                <a:cs typeface="Courier New" panose="02070309020205020404" pitchFamily="49" charset="0"/>
              </a:rPr>
              <a:t>, request, **</a:t>
            </a:r>
            <a:r>
              <a:rPr lang="en-US" dirty="0" err="1">
                <a:latin typeface="Courier New" panose="02070309020205020404" pitchFamily="49" charset="0"/>
                <a:cs typeface="Courier New" panose="02070309020205020404" pitchFamily="49" charset="0"/>
              </a:rPr>
              <a:t>kwargs</a:t>
            </a:r>
            <a:r>
              <a:rPr lang="en-US" dirty="0">
                <a:latin typeface="Courier New" panose="02070309020205020404" pitchFamily="49" charset="0"/>
                <a:cs typeface="Courier New" panose="02070309020205020404" pitchFamily="49" charset="0"/>
              </a:rPr>
              <a:t>):</a:t>
            </a:r>
          </a:p>
          <a:p>
            <a:pPr lvl="1"/>
            <a:r>
              <a:rPr lang="en-US" dirty="0">
                <a:latin typeface="Courier New" panose="02070309020205020404" pitchFamily="49" charset="0"/>
                <a:cs typeface="Courier New" panose="02070309020205020404" pitchFamily="49" charset="0"/>
              </a:rPr>
              <a:t>	# Tell Django to populate </a:t>
            </a:r>
            <a:r>
              <a:rPr lang="en-US" dirty="0" err="1">
                <a:latin typeface="Courier New" panose="02070309020205020404" pitchFamily="49" charset="0"/>
                <a:cs typeface="Courier New" panose="02070309020205020404" pitchFamily="49" charset="0"/>
              </a:rPr>
              <a:t>ManyToMany</a:t>
            </a:r>
            <a:r>
              <a:rPr lang="en-US" dirty="0">
                <a:latin typeface="Courier New" panose="02070309020205020404" pitchFamily="49" charset="0"/>
                <a:cs typeface="Courier New" panose="02070309020205020404" pitchFamily="49" charset="0"/>
              </a:rPr>
              <a:t> widgets using a query</a:t>
            </a:r>
          </a:p>
          <a:p>
            <a:pPr lvl="1"/>
            <a:r>
              <a:rPr lang="en-US" dirty="0">
                <a:latin typeface="Courier New" panose="02070309020205020404" pitchFamily="49" charset="0"/>
                <a:cs typeface="Courier New" panose="02070309020205020404" pitchFamily="49" charset="0"/>
              </a:rPr>
              <a:t>	# on the 'other' database.</a:t>
            </a:r>
          </a:p>
          <a:p>
            <a:pPr lvl="1"/>
            <a:r>
              <a:rPr lang="en-US" dirty="0">
                <a:latin typeface="Courier New" panose="02070309020205020404" pitchFamily="49" charset="0"/>
                <a:cs typeface="Courier New" panose="02070309020205020404" pitchFamily="49" charset="0"/>
              </a:rPr>
              <a:t>	return super().</a:t>
            </a:r>
            <a:r>
              <a:rPr lang="en-US" dirty="0" err="1">
                <a:latin typeface="Courier New" panose="02070309020205020404" pitchFamily="49" charset="0"/>
                <a:cs typeface="Courier New" panose="02070309020205020404" pitchFamily="49" charset="0"/>
              </a:rPr>
              <a:t>formfield_for_manytomany</a:t>
            </a:r>
            <a:r>
              <a:rPr lang="en-US" dirty="0">
                <a:latin typeface="Courier New" panose="02070309020205020404" pitchFamily="49" charset="0"/>
                <a:cs typeface="Courier New" panose="02070309020205020404" pitchFamily="49" charset="0"/>
              </a:rPr>
              <a:t>(</a:t>
            </a:r>
          </a:p>
          <a:p>
            <a:pPr lvl="1"/>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db_field</a:t>
            </a:r>
            <a:r>
              <a:rPr lang="en-US" dirty="0">
                <a:latin typeface="Courier New" panose="02070309020205020404" pitchFamily="49" charset="0"/>
                <a:cs typeface="Courier New" panose="02070309020205020404" pitchFamily="49" charset="0"/>
              </a:rPr>
              <a:t>, request, using=</a:t>
            </a:r>
            <a:r>
              <a:rPr lang="en-US" dirty="0" err="1">
                <a:latin typeface="Courier New" panose="02070309020205020404" pitchFamily="49" charset="0"/>
                <a:cs typeface="Courier New" panose="02070309020205020404" pitchFamily="49" charset="0"/>
              </a:rPr>
              <a:t>self.using</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kwargs</a:t>
            </a:r>
            <a:endParaRPr lang="en-US"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	)</a:t>
            </a:r>
          </a:p>
          <a:p>
            <a:pPr lvl="1"/>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Once you’ve written your model admin definitions, they can be registered with any Admin instance:</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90753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0437643B-ACB3-34E3-4034-92965BF513DD}"/>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E9E09B16-4874-4AF2-86A9-1E174C200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 name="Picture 1" descr="A screenshot of a computer&#10;&#10;Description automatically generated">
            <a:extLst>
              <a:ext uri="{FF2B5EF4-FFF2-40B4-BE49-F238E27FC236}">
                <a16:creationId xmlns:a16="http://schemas.microsoft.com/office/drawing/2014/main" id="{DD81BD90-883F-257A-9ABA-B0C9E3847E82}"/>
              </a:ext>
            </a:extLst>
          </p:cNvPr>
          <p:cNvPicPr>
            <a:picLocks noChangeAspect="1"/>
          </p:cNvPicPr>
          <p:nvPr/>
        </p:nvPicPr>
        <p:blipFill>
          <a:blip r:embed="rId2"/>
          <a:srcRect t="-106"/>
          <a:stretch/>
        </p:blipFill>
        <p:spPr>
          <a:xfrm>
            <a:off x="1479169" y="236221"/>
            <a:ext cx="9233662" cy="6377939"/>
          </a:xfrm>
          <a:prstGeom prst="rect">
            <a:avLst/>
          </a:prstGeom>
        </p:spPr>
      </p:pic>
      <p:sp>
        <p:nvSpPr>
          <p:cNvPr id="9" name="Rectangle 8">
            <a:extLst>
              <a:ext uri="{FF2B5EF4-FFF2-40B4-BE49-F238E27FC236}">
                <a16:creationId xmlns:a16="http://schemas.microsoft.com/office/drawing/2014/main" id="{F557AC3B-63D5-4181-AD35-0D051F7C82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921806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FD5E4-48C8-89EF-015A-670E5699617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0C6B659-6FBD-FBE1-36FB-C0F1B7585A58}"/>
              </a:ext>
            </a:extLst>
          </p:cNvPr>
          <p:cNvSpPr txBox="1"/>
          <p:nvPr/>
        </p:nvSpPr>
        <p:spPr>
          <a:xfrm>
            <a:off x="287719" y="313134"/>
            <a:ext cx="11646778" cy="1415772"/>
          </a:xfrm>
          <a:prstGeom prst="rect">
            <a:avLst/>
          </a:prstGeom>
          <a:noFill/>
        </p:spPr>
        <p:txBody>
          <a:bodyPr wrap="square">
            <a:spAutoFit/>
          </a:bodyPr>
          <a:lstStyle/>
          <a:p>
            <a:r>
              <a:rPr lang="en-US" sz="2800" b="1" i="1" dirty="0"/>
              <a:t>Using raw cursors with multiple databases</a:t>
            </a:r>
          </a:p>
          <a:p>
            <a:r>
              <a:rPr lang="en-US" dirty="0"/>
              <a:t>If you are using more than one </a:t>
            </a:r>
            <a:r>
              <a:rPr lang="en-US" sz="2000" dirty="0">
                <a:solidFill>
                  <a:schemeClr val="bg1"/>
                </a:solidFill>
                <a:highlight>
                  <a:srgbClr val="000080"/>
                </a:highlight>
              </a:rPr>
              <a:t>database</a:t>
            </a:r>
            <a:r>
              <a:rPr lang="en-US" dirty="0"/>
              <a:t> you can use </a:t>
            </a:r>
            <a:r>
              <a:rPr lang="en-US" sz="2000" dirty="0" err="1">
                <a:solidFill>
                  <a:schemeClr val="bg1"/>
                </a:solidFill>
                <a:highlight>
                  <a:srgbClr val="000080"/>
                </a:highlight>
              </a:rPr>
              <a:t>django.db.connections</a:t>
            </a:r>
            <a:r>
              <a:rPr lang="en-US" sz="2000" dirty="0">
                <a:solidFill>
                  <a:schemeClr val="bg1"/>
                </a:solidFill>
              </a:rPr>
              <a:t> </a:t>
            </a:r>
            <a:r>
              <a:rPr lang="en-US" dirty="0"/>
              <a:t>to obtain the connection (and cursor) for a specific database. </a:t>
            </a:r>
            <a:r>
              <a:rPr lang="en-US" sz="2000" dirty="0" err="1">
                <a:solidFill>
                  <a:schemeClr val="bg1"/>
                </a:solidFill>
                <a:highlight>
                  <a:srgbClr val="000080"/>
                </a:highlight>
              </a:rPr>
              <a:t>django.db.connections</a:t>
            </a:r>
            <a:r>
              <a:rPr lang="en-US" sz="2000" dirty="0">
                <a:solidFill>
                  <a:schemeClr val="bg1"/>
                </a:solidFill>
              </a:rPr>
              <a:t> </a:t>
            </a:r>
            <a:r>
              <a:rPr lang="en-US" dirty="0"/>
              <a:t>is a dictionary-like object that allows you to retrieve a specific connection using its alias:</a:t>
            </a:r>
          </a:p>
        </p:txBody>
      </p:sp>
      <p:pic>
        <p:nvPicPr>
          <p:cNvPr id="4" name="Picture 3">
            <a:extLst>
              <a:ext uri="{FF2B5EF4-FFF2-40B4-BE49-F238E27FC236}">
                <a16:creationId xmlns:a16="http://schemas.microsoft.com/office/drawing/2014/main" id="{579D31C4-C651-7DBB-615B-C0418A1A0FC0}"/>
              </a:ext>
            </a:extLst>
          </p:cNvPr>
          <p:cNvPicPr>
            <a:picLocks noChangeAspect="1"/>
          </p:cNvPicPr>
          <p:nvPr/>
        </p:nvPicPr>
        <p:blipFill>
          <a:blip r:embed="rId2"/>
          <a:srcRect r="47584"/>
          <a:stretch/>
        </p:blipFill>
        <p:spPr>
          <a:xfrm>
            <a:off x="1832740" y="1413594"/>
            <a:ext cx="6357280" cy="1631216"/>
          </a:xfrm>
          <a:prstGeom prst="rect">
            <a:avLst/>
          </a:prstGeom>
        </p:spPr>
      </p:pic>
      <p:sp>
        <p:nvSpPr>
          <p:cNvPr id="6" name="TextBox 5">
            <a:extLst>
              <a:ext uri="{FF2B5EF4-FFF2-40B4-BE49-F238E27FC236}">
                <a16:creationId xmlns:a16="http://schemas.microsoft.com/office/drawing/2014/main" id="{1EE19FE4-56EB-C620-80B2-BE2C70330BB2}"/>
              </a:ext>
            </a:extLst>
          </p:cNvPr>
          <p:cNvSpPr txBox="1"/>
          <p:nvPr/>
        </p:nvSpPr>
        <p:spPr>
          <a:xfrm>
            <a:off x="214804" y="3093245"/>
            <a:ext cx="11762391" cy="3477875"/>
          </a:xfrm>
          <a:prstGeom prst="rect">
            <a:avLst/>
          </a:prstGeom>
          <a:noFill/>
        </p:spPr>
        <p:txBody>
          <a:bodyPr wrap="square">
            <a:spAutoFit/>
          </a:bodyPr>
          <a:lstStyle/>
          <a:p>
            <a:r>
              <a:rPr lang="en-US" sz="2000" b="1" i="1" dirty="0"/>
              <a:t>Limitations of multiple databases</a:t>
            </a:r>
          </a:p>
          <a:p>
            <a:r>
              <a:rPr lang="en-US" sz="2000" b="1" i="1" dirty="0">
                <a:solidFill>
                  <a:schemeClr val="accent5"/>
                </a:solidFill>
                <a:highlight>
                  <a:srgbClr val="000080"/>
                </a:highlight>
              </a:rPr>
              <a:t>Cross-database relations</a:t>
            </a:r>
          </a:p>
          <a:p>
            <a:r>
              <a:rPr lang="en-US" dirty="0">
                <a:latin typeface="Vrinda" panose="020B0502040204020203" pitchFamily="34" charset="0"/>
                <a:cs typeface="Vrinda" panose="020B0502040204020203" pitchFamily="34" charset="0"/>
              </a:rPr>
              <a:t>Django doesn’t currently provide any support for foreign key or many-to-many relationships spanning multiple databases. If you have used a router to partition models to different databases, any foreign key and many-to-many relationships defined by those models must be internal to a single database. This is because of referential integrity. In order to maintain a relationship between two objects, Django needs to know that the primary key of the related object is valid. If the primary key is stored on a separate database, it’s not possible to easily evaluate the validity of a primary key. If you’re using Postgres, SQLite, Oracle, or MySQL with </a:t>
            </a:r>
            <a:r>
              <a:rPr lang="en-US" dirty="0" err="1">
                <a:latin typeface="Vrinda" panose="020B0502040204020203" pitchFamily="34" charset="0"/>
                <a:cs typeface="Vrinda" panose="020B0502040204020203" pitchFamily="34" charset="0"/>
              </a:rPr>
              <a:t>InnoDB</a:t>
            </a:r>
            <a:r>
              <a:rPr lang="en-US" dirty="0">
                <a:latin typeface="Vrinda" panose="020B0502040204020203" pitchFamily="34" charset="0"/>
                <a:cs typeface="Vrinda" panose="020B0502040204020203" pitchFamily="34" charset="0"/>
              </a:rPr>
              <a:t>, this is enforced at the database integrity level – database level key constraints prevent the creation of relations that can’t be validated. However, if you’re using MySQL with </a:t>
            </a:r>
            <a:r>
              <a:rPr lang="en-US" dirty="0" err="1">
                <a:latin typeface="Vrinda" panose="020B0502040204020203" pitchFamily="34" charset="0"/>
                <a:cs typeface="Vrinda" panose="020B0502040204020203" pitchFamily="34" charset="0"/>
              </a:rPr>
              <a:t>MyISAM</a:t>
            </a:r>
            <a:r>
              <a:rPr lang="en-US" dirty="0">
                <a:latin typeface="Vrinda" panose="020B0502040204020203" pitchFamily="34" charset="0"/>
                <a:cs typeface="Vrinda" panose="020B0502040204020203" pitchFamily="34" charset="0"/>
              </a:rPr>
              <a:t> tables, there is no enforced referential integrity; as a result, you may be able to ‘fake’ cross database foreign keys. However, this configuration is not officially supported by Django</a:t>
            </a:r>
          </a:p>
        </p:txBody>
      </p:sp>
    </p:spTree>
    <p:extLst>
      <p:ext uri="{BB962C8B-B14F-4D97-AF65-F5344CB8AC3E}">
        <p14:creationId xmlns:p14="http://schemas.microsoft.com/office/powerpoint/2010/main" val="2562452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3D8811-C107-37C2-479D-574C6EF21B87}"/>
              </a:ext>
            </a:extLst>
          </p:cNvPr>
          <p:cNvSpPr txBox="1"/>
          <p:nvPr/>
        </p:nvSpPr>
        <p:spPr>
          <a:xfrm>
            <a:off x="223345" y="224468"/>
            <a:ext cx="11745310" cy="4955203"/>
          </a:xfrm>
          <a:prstGeom prst="rect">
            <a:avLst/>
          </a:prstGeom>
          <a:noFill/>
        </p:spPr>
        <p:txBody>
          <a:bodyPr wrap="square">
            <a:spAutoFit/>
          </a:bodyPr>
          <a:lstStyle/>
          <a:p>
            <a:r>
              <a:rPr lang="en-US" sz="2800" b="1" i="1" dirty="0"/>
              <a:t>Behavior of </a:t>
            </a:r>
            <a:r>
              <a:rPr lang="en-US" sz="2800" b="1" i="1" dirty="0" err="1"/>
              <a:t>contrib</a:t>
            </a:r>
            <a:r>
              <a:rPr lang="en-US" sz="2800" b="1" i="1" dirty="0"/>
              <a:t> apps</a:t>
            </a:r>
          </a:p>
          <a:p>
            <a:r>
              <a:rPr lang="en-US" dirty="0"/>
              <a:t>Several </a:t>
            </a:r>
            <a:r>
              <a:rPr lang="en-US" dirty="0" err="1"/>
              <a:t>contrib</a:t>
            </a:r>
            <a:r>
              <a:rPr lang="en-US" dirty="0"/>
              <a:t> apps include models, and some apps depend on others. Since cross-database relationships are impossible, this creates some restrictions on how you can split these models across databases:</a:t>
            </a:r>
          </a:p>
          <a:p>
            <a:pPr lvl="1"/>
            <a:r>
              <a:rPr lang="en-US" dirty="0"/>
              <a:t>• each one of </a:t>
            </a:r>
            <a:r>
              <a:rPr lang="en-US" dirty="0" err="1"/>
              <a:t>contenttypes.ContentType</a:t>
            </a:r>
            <a:r>
              <a:rPr lang="en-US" dirty="0"/>
              <a:t>, </a:t>
            </a:r>
            <a:r>
              <a:rPr lang="en-US" dirty="0" err="1"/>
              <a:t>sessions.Session</a:t>
            </a:r>
            <a:r>
              <a:rPr lang="en-US" dirty="0"/>
              <a:t> and </a:t>
            </a:r>
            <a:r>
              <a:rPr lang="en-US" dirty="0" err="1"/>
              <a:t>sites.Site</a:t>
            </a:r>
            <a:r>
              <a:rPr lang="en-US" dirty="0"/>
              <a:t> can be stored in any database, given a suitable router.</a:t>
            </a:r>
          </a:p>
          <a:p>
            <a:pPr lvl="1"/>
            <a:r>
              <a:rPr lang="en-US" dirty="0"/>
              <a:t>• auth models — User, Group and Permission — are linked together and linked to ContentType, so they must be stored in the same database as ContentType.</a:t>
            </a:r>
          </a:p>
          <a:p>
            <a:pPr lvl="1"/>
            <a:r>
              <a:rPr lang="en-US" dirty="0"/>
              <a:t>• admin depends on auth, so its models must be in the same database as auth.</a:t>
            </a:r>
          </a:p>
          <a:p>
            <a:pPr lvl="1"/>
            <a:r>
              <a:rPr lang="en-US" dirty="0"/>
              <a:t>• </a:t>
            </a:r>
            <a:r>
              <a:rPr lang="en-US" dirty="0" err="1"/>
              <a:t>flatpages</a:t>
            </a:r>
            <a:r>
              <a:rPr lang="en-US" dirty="0"/>
              <a:t> and redirects depend on sites, so their models must be in the same database as sites. In addition, some objects are automatically created just after migrate creates a table to hold them in a database:</a:t>
            </a:r>
          </a:p>
          <a:p>
            <a:pPr lvl="1"/>
            <a:r>
              <a:rPr lang="en-US" dirty="0"/>
              <a:t>• a default Site,</a:t>
            </a:r>
          </a:p>
          <a:p>
            <a:pPr lvl="1"/>
            <a:r>
              <a:rPr lang="en-US" dirty="0"/>
              <a:t>• a ContentType for each model (including those not stored in that database),</a:t>
            </a:r>
          </a:p>
          <a:p>
            <a:pPr lvl="1"/>
            <a:r>
              <a:rPr lang="en-US" dirty="0"/>
              <a:t>• the Permissions for each model (including those not stored in that database).</a:t>
            </a:r>
          </a:p>
          <a:p>
            <a:r>
              <a:rPr lang="en-US" dirty="0"/>
              <a:t>For common setups with multiple databases, it isn’t useful to have these objects in more than one database. Common setups include primary/replica and connecting to external databases. Therefore, it’s recommended to write a database router that allows synchronizing these three models to only one database. Use the same approach for </a:t>
            </a:r>
            <a:r>
              <a:rPr lang="en-US" dirty="0" err="1"/>
              <a:t>contrib</a:t>
            </a:r>
            <a:r>
              <a:rPr lang="en-US" dirty="0"/>
              <a:t> and third-party apps that don’t need their tables in multiple databases.</a:t>
            </a:r>
          </a:p>
        </p:txBody>
      </p:sp>
    </p:spTree>
    <p:extLst>
      <p:ext uri="{BB962C8B-B14F-4D97-AF65-F5344CB8AC3E}">
        <p14:creationId xmlns:p14="http://schemas.microsoft.com/office/powerpoint/2010/main" val="1198484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2D2220-40A8-9388-DE00-1280E61BB9B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C1EAF03-589A-84CE-366B-63CEBA5DB035}"/>
              </a:ext>
            </a:extLst>
          </p:cNvPr>
          <p:cNvSpPr/>
          <p:nvPr/>
        </p:nvSpPr>
        <p:spPr>
          <a:xfrm>
            <a:off x="1966703" y="2967335"/>
            <a:ext cx="8258607" cy="923330"/>
          </a:xfrm>
          <a:prstGeom prst="rect">
            <a:avLst/>
          </a:prstGeom>
        </p:spPr>
        <p:style>
          <a:lnRef idx="1">
            <a:schemeClr val="accent1"/>
          </a:lnRef>
          <a:fillRef idx="3">
            <a:schemeClr val="accent1"/>
          </a:fillRef>
          <a:effectRef idx="2">
            <a:schemeClr val="accent1"/>
          </a:effectRef>
          <a:fontRef idx="minor">
            <a:schemeClr val="lt1"/>
          </a:fontRef>
        </p:style>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Thank You for watching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236596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3404E7-7D7B-82EF-ACB1-BCDACCC8FD7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42EA4D6-04AB-2B5B-4D8D-2793E1F84CF2}"/>
              </a:ext>
            </a:extLst>
          </p:cNvPr>
          <p:cNvSpPr txBox="1"/>
          <p:nvPr/>
        </p:nvSpPr>
        <p:spPr>
          <a:xfrm>
            <a:off x="497305" y="264513"/>
            <a:ext cx="6096000" cy="584775"/>
          </a:xfrm>
          <a:prstGeom prst="rect">
            <a:avLst/>
          </a:prstGeom>
          <a:noFill/>
        </p:spPr>
        <p:txBody>
          <a:bodyPr wrap="square">
            <a:spAutoFit/>
          </a:bodyPr>
          <a:lstStyle/>
          <a:p>
            <a:r>
              <a:rPr lang="en-US" sz="3200" b="1" i="1" dirty="0"/>
              <a:t>Multiple databases</a:t>
            </a:r>
          </a:p>
        </p:txBody>
      </p:sp>
      <p:sp>
        <p:nvSpPr>
          <p:cNvPr id="5" name="TextBox 4">
            <a:extLst>
              <a:ext uri="{FF2B5EF4-FFF2-40B4-BE49-F238E27FC236}">
                <a16:creationId xmlns:a16="http://schemas.microsoft.com/office/drawing/2014/main" id="{D947BC50-BC2B-75D3-56C5-547ABFA40591}"/>
              </a:ext>
            </a:extLst>
          </p:cNvPr>
          <p:cNvSpPr txBox="1"/>
          <p:nvPr/>
        </p:nvSpPr>
        <p:spPr>
          <a:xfrm>
            <a:off x="497304" y="720952"/>
            <a:ext cx="6096001" cy="4062651"/>
          </a:xfrm>
          <a:prstGeom prst="rect">
            <a:avLst/>
          </a:prstGeom>
          <a:noFill/>
        </p:spPr>
        <p:txBody>
          <a:bodyPr wrap="square">
            <a:spAutoFit/>
          </a:bodyPr>
          <a:lstStyle/>
          <a:p>
            <a:r>
              <a:rPr lang="en-US" sz="2400" b="1" i="1" dirty="0"/>
              <a:t>Defining your databases</a:t>
            </a:r>
          </a:p>
          <a:p>
            <a:r>
              <a:rPr lang="en-US" dirty="0"/>
              <a:t>The first step to using more than one database with Django is to tell Django about the database servers you’ll be using. This is done using the DATABASES setting. This setting maps database aliases, which are a way to refer to a specific database throughout Django, to a dictionary of settings for that specific connection. The settings in the inner dictionaries are described fully in the DATABASES documentation. Databases can have any alias you choose. However, the alias default has special significance. Django uses the database with the alias of default when no other database has been selected. The following is an example settings.py snippet defining two databases – a default PostgreSQL database</a:t>
            </a:r>
          </a:p>
          <a:p>
            <a:r>
              <a:rPr lang="en-US" dirty="0"/>
              <a:t>and a MySQL database called users:</a:t>
            </a:r>
          </a:p>
        </p:txBody>
      </p:sp>
      <p:pic>
        <p:nvPicPr>
          <p:cNvPr id="6" name="Picture 5">
            <a:extLst>
              <a:ext uri="{FF2B5EF4-FFF2-40B4-BE49-F238E27FC236}">
                <a16:creationId xmlns:a16="http://schemas.microsoft.com/office/drawing/2014/main" id="{FF20EC7B-D03A-F91A-840C-B0E38F8EB24E}"/>
              </a:ext>
            </a:extLst>
          </p:cNvPr>
          <p:cNvPicPr>
            <a:picLocks noChangeAspect="1"/>
          </p:cNvPicPr>
          <p:nvPr/>
        </p:nvPicPr>
        <p:blipFill>
          <a:blip r:embed="rId2"/>
          <a:stretch>
            <a:fillRect/>
          </a:stretch>
        </p:blipFill>
        <p:spPr>
          <a:xfrm>
            <a:off x="6817894" y="1044307"/>
            <a:ext cx="4443664" cy="3703054"/>
          </a:xfrm>
          <a:prstGeom prst="rect">
            <a:avLst/>
          </a:prstGeom>
        </p:spPr>
      </p:pic>
    </p:spTree>
    <p:extLst>
      <p:ext uri="{BB962C8B-B14F-4D97-AF65-F5344CB8AC3E}">
        <p14:creationId xmlns:p14="http://schemas.microsoft.com/office/powerpoint/2010/main" val="1755422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F0443-C346-9E88-8E75-CAE93EC624C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F377B21-0F29-F130-0A38-10073EBFA6AA}"/>
              </a:ext>
            </a:extLst>
          </p:cNvPr>
          <p:cNvSpPr txBox="1"/>
          <p:nvPr/>
        </p:nvSpPr>
        <p:spPr>
          <a:xfrm>
            <a:off x="256673" y="281060"/>
            <a:ext cx="11726780" cy="1938992"/>
          </a:xfrm>
          <a:prstGeom prst="rect">
            <a:avLst/>
          </a:prstGeom>
          <a:noFill/>
        </p:spPr>
        <p:txBody>
          <a:bodyPr wrap="square">
            <a:spAutoFit/>
          </a:bodyPr>
          <a:lstStyle/>
          <a:p>
            <a:r>
              <a:rPr lang="en-US" sz="2000" dirty="0"/>
              <a:t>If the concept of a default database doesn’t make sense in the context of your project, you need to be careful to always specify the database that you want to use. Django requires that a default database entry be defined, but the parameters dictionary can be left blank if it will not be used. To do this, you must set up DATABASE_ROUTERS for all of your apps’ models, including those in any contrib and third-party apps you’re using, so that no queries are routed to the default database. The following is an example settings.py snippet defining two non-default databases, with the default entry intentionally left empty: </a:t>
            </a:r>
          </a:p>
        </p:txBody>
      </p:sp>
      <p:pic>
        <p:nvPicPr>
          <p:cNvPr id="4" name="Picture 3">
            <a:extLst>
              <a:ext uri="{FF2B5EF4-FFF2-40B4-BE49-F238E27FC236}">
                <a16:creationId xmlns:a16="http://schemas.microsoft.com/office/drawing/2014/main" id="{46FE6759-2FE8-48D9-9C80-81D392DC7177}"/>
              </a:ext>
            </a:extLst>
          </p:cNvPr>
          <p:cNvPicPr>
            <a:picLocks noChangeAspect="1"/>
          </p:cNvPicPr>
          <p:nvPr/>
        </p:nvPicPr>
        <p:blipFill>
          <a:blip r:embed="rId2"/>
          <a:srcRect r="9690"/>
          <a:stretch/>
        </p:blipFill>
        <p:spPr>
          <a:xfrm>
            <a:off x="240492" y="2271899"/>
            <a:ext cx="4121409" cy="2501413"/>
          </a:xfrm>
          <a:prstGeom prst="rect">
            <a:avLst/>
          </a:prstGeom>
        </p:spPr>
      </p:pic>
      <p:pic>
        <p:nvPicPr>
          <p:cNvPr id="5" name="Picture 4">
            <a:extLst>
              <a:ext uri="{FF2B5EF4-FFF2-40B4-BE49-F238E27FC236}">
                <a16:creationId xmlns:a16="http://schemas.microsoft.com/office/drawing/2014/main" id="{67006569-60EE-7B66-4130-C6F61828A5DE}"/>
              </a:ext>
            </a:extLst>
          </p:cNvPr>
          <p:cNvPicPr>
            <a:picLocks noChangeAspect="1"/>
          </p:cNvPicPr>
          <p:nvPr/>
        </p:nvPicPr>
        <p:blipFill>
          <a:blip r:embed="rId3"/>
          <a:srcRect r="10346"/>
          <a:stretch/>
        </p:blipFill>
        <p:spPr>
          <a:xfrm>
            <a:off x="256673" y="4741228"/>
            <a:ext cx="4121408" cy="1469626"/>
          </a:xfrm>
          <a:prstGeom prst="rect">
            <a:avLst/>
          </a:prstGeom>
        </p:spPr>
      </p:pic>
      <p:sp>
        <p:nvSpPr>
          <p:cNvPr id="6" name="TextBox 5">
            <a:extLst>
              <a:ext uri="{FF2B5EF4-FFF2-40B4-BE49-F238E27FC236}">
                <a16:creationId xmlns:a16="http://schemas.microsoft.com/office/drawing/2014/main" id="{E8FD1F2A-5783-E661-0CB2-9005F911F363}"/>
              </a:ext>
            </a:extLst>
          </p:cNvPr>
          <p:cNvSpPr txBox="1"/>
          <p:nvPr/>
        </p:nvSpPr>
        <p:spPr>
          <a:xfrm>
            <a:off x="4378081" y="2155884"/>
            <a:ext cx="7813919" cy="4062651"/>
          </a:xfrm>
          <a:prstGeom prst="rect">
            <a:avLst/>
          </a:prstGeom>
          <a:noFill/>
        </p:spPr>
        <p:txBody>
          <a:bodyPr wrap="square">
            <a:spAutoFit/>
          </a:bodyPr>
          <a:lstStyle/>
          <a:p>
            <a:r>
              <a:rPr lang="en-US" sz="2400" b="1" i="1" dirty="0"/>
              <a:t>Synchronizing your databases</a:t>
            </a:r>
          </a:p>
          <a:p>
            <a:r>
              <a:rPr lang="en-US" dirty="0"/>
              <a:t>The migrate management command operates on one database at a time. By default, it operates on the default database, but by providing the --database option, you can tell it to synchronize a different database. So, to synchronize </a:t>
            </a:r>
          </a:p>
          <a:p>
            <a:r>
              <a:rPr lang="en-US" dirty="0"/>
              <a:t>all models onto all databases in the first example above, you would need to</a:t>
            </a:r>
          </a:p>
          <a:p>
            <a:r>
              <a:rPr lang="en-US" dirty="0"/>
              <a:t>call:</a:t>
            </a:r>
          </a:p>
          <a:p>
            <a:r>
              <a:rPr lang="en-US" dirty="0">
                <a:latin typeface="Courier New" panose="02070309020205020404" pitchFamily="49" charset="0"/>
                <a:cs typeface="Courier New" panose="02070309020205020404" pitchFamily="49" charset="0"/>
              </a:rPr>
              <a:t>$ ./manage.py migrate</a:t>
            </a:r>
          </a:p>
          <a:p>
            <a:r>
              <a:rPr lang="en-US" dirty="0">
                <a:latin typeface="Courier New" panose="02070309020205020404" pitchFamily="49" charset="0"/>
                <a:cs typeface="Courier New" panose="02070309020205020404" pitchFamily="49" charset="0"/>
              </a:rPr>
              <a:t>$ ./manage.py migrate --database=users</a:t>
            </a:r>
          </a:p>
          <a:p>
            <a:r>
              <a:rPr lang="en-US" dirty="0"/>
              <a:t>If you don’t want every application to be synchronized onto a particular database, you can define a database router that implements a policy constraining the availability of particular models. If, as in the second example above, you’ve left the default database empty, you must provide a database name each time you run migrate. Omitting the database name would raise an error. For the second example:</a:t>
            </a:r>
          </a:p>
        </p:txBody>
      </p:sp>
    </p:spTree>
    <p:extLst>
      <p:ext uri="{BB962C8B-B14F-4D97-AF65-F5344CB8AC3E}">
        <p14:creationId xmlns:p14="http://schemas.microsoft.com/office/powerpoint/2010/main" val="426982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14C5E9-5259-2080-76DA-5E2CE144BB2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A814660-B12F-465B-6745-FB773B221021}"/>
              </a:ext>
            </a:extLst>
          </p:cNvPr>
          <p:cNvSpPr txBox="1"/>
          <p:nvPr/>
        </p:nvSpPr>
        <p:spPr>
          <a:xfrm>
            <a:off x="320841" y="393355"/>
            <a:ext cx="11470105" cy="1938992"/>
          </a:xfrm>
          <a:prstGeom prst="rect">
            <a:avLst/>
          </a:prstGeom>
          <a:noFill/>
        </p:spPr>
        <p:txBody>
          <a:bodyPr wrap="square">
            <a:spAutoFit/>
          </a:bodyPr>
          <a:lstStyle/>
          <a:p>
            <a:r>
              <a:rPr lang="en-US" sz="2400" b="1" i="1" dirty="0"/>
              <a:t>Using other management commands</a:t>
            </a:r>
          </a:p>
          <a:p>
            <a:r>
              <a:rPr lang="en-US" dirty="0"/>
              <a:t>Most other django-admin commands that interact with the database operate in the same way as migrate  they only ever operate on one database at a time, using --database to control the database used. An exception to this rule is the makemigrations command. It validates the migration history in the databases to catch problems with the existing migration files (which could be caused by editing them) before creating new migrations. By default, it checks only the default database, but it consults the </a:t>
            </a:r>
            <a:r>
              <a:rPr lang="en-US" sz="2400" b="1" i="1" dirty="0" err="1"/>
              <a:t>allow_migrate</a:t>
            </a:r>
            <a:r>
              <a:rPr lang="en-US" sz="2400" b="1" i="1" dirty="0"/>
              <a:t>() </a:t>
            </a:r>
            <a:r>
              <a:rPr lang="en-US" dirty="0"/>
              <a:t>method of routers if any are installed.</a:t>
            </a:r>
          </a:p>
        </p:txBody>
      </p:sp>
      <p:sp>
        <p:nvSpPr>
          <p:cNvPr id="5" name="TextBox 4">
            <a:extLst>
              <a:ext uri="{FF2B5EF4-FFF2-40B4-BE49-F238E27FC236}">
                <a16:creationId xmlns:a16="http://schemas.microsoft.com/office/drawing/2014/main" id="{F6E718D1-D3AB-B40B-8E70-FCD1AD86F7FF}"/>
              </a:ext>
            </a:extLst>
          </p:cNvPr>
          <p:cNvSpPr txBox="1"/>
          <p:nvPr/>
        </p:nvSpPr>
        <p:spPr>
          <a:xfrm>
            <a:off x="368970" y="2204011"/>
            <a:ext cx="11389892" cy="2185214"/>
          </a:xfrm>
          <a:prstGeom prst="rect">
            <a:avLst/>
          </a:prstGeom>
          <a:noFill/>
        </p:spPr>
        <p:txBody>
          <a:bodyPr wrap="square">
            <a:spAutoFit/>
          </a:bodyPr>
          <a:lstStyle/>
          <a:p>
            <a:r>
              <a:rPr lang="en-US" sz="2400" b="1" i="1" dirty="0"/>
              <a:t>Automatic database routing</a:t>
            </a:r>
          </a:p>
          <a:p>
            <a:r>
              <a:rPr lang="en-US" dirty="0"/>
              <a:t>The easiest way to use multiple databases is to set up a database routing scheme. The default routing scheme ensures that objects remain ‘sticky’ to their original database (i.e., an object retrieved from the foo database will be saved on the same database). The default routing scheme ensures that if a database isn’t specified, all queries fall back to the default database. You don’t have to do anything to activate the default routing scheme – it is provided ‘out of the box’ on every Django project. However, if you want to implement more interesting database allocation behaviors,</a:t>
            </a:r>
          </a:p>
          <a:p>
            <a:r>
              <a:rPr lang="en-US" dirty="0"/>
              <a:t>you can define and install your own database routers.</a:t>
            </a:r>
          </a:p>
        </p:txBody>
      </p:sp>
      <p:sp>
        <p:nvSpPr>
          <p:cNvPr id="7" name="TextBox 6">
            <a:extLst>
              <a:ext uri="{FF2B5EF4-FFF2-40B4-BE49-F238E27FC236}">
                <a16:creationId xmlns:a16="http://schemas.microsoft.com/office/drawing/2014/main" id="{75F3C092-2980-633C-EA8A-00789507E96F}"/>
              </a:ext>
            </a:extLst>
          </p:cNvPr>
          <p:cNvSpPr txBox="1"/>
          <p:nvPr/>
        </p:nvSpPr>
        <p:spPr>
          <a:xfrm>
            <a:off x="433138" y="4389225"/>
            <a:ext cx="6096000" cy="738664"/>
          </a:xfrm>
          <a:prstGeom prst="rect">
            <a:avLst/>
          </a:prstGeom>
          <a:noFill/>
        </p:spPr>
        <p:txBody>
          <a:bodyPr wrap="square">
            <a:spAutoFit/>
          </a:bodyPr>
          <a:lstStyle/>
          <a:p>
            <a:r>
              <a:rPr lang="en-US" sz="2400" b="1" i="1" dirty="0"/>
              <a:t>Database routers</a:t>
            </a:r>
          </a:p>
          <a:p>
            <a:r>
              <a:rPr lang="en-US" dirty="0"/>
              <a:t>A database Router is a class that provides up to four methods:</a:t>
            </a:r>
          </a:p>
        </p:txBody>
      </p:sp>
    </p:spTree>
    <p:extLst>
      <p:ext uri="{BB962C8B-B14F-4D97-AF65-F5344CB8AC3E}">
        <p14:creationId xmlns:p14="http://schemas.microsoft.com/office/powerpoint/2010/main" val="3191688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098035-6109-0F4F-449E-25ED46B6133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899F77E-4E46-7EF4-1115-983308DAA68E}"/>
              </a:ext>
            </a:extLst>
          </p:cNvPr>
          <p:cNvSpPr txBox="1"/>
          <p:nvPr/>
        </p:nvSpPr>
        <p:spPr>
          <a:xfrm>
            <a:off x="248653" y="335845"/>
            <a:ext cx="11694694" cy="6186309"/>
          </a:xfrm>
          <a:prstGeom prst="rect">
            <a:avLst/>
          </a:prstGeom>
          <a:noFill/>
        </p:spPr>
        <p:txBody>
          <a:bodyPr wrap="square">
            <a:spAutoFit/>
          </a:bodyPr>
          <a:lstStyle/>
          <a:p>
            <a:r>
              <a:rPr lang="en-US" dirty="0" err="1">
                <a:latin typeface="Courier New" panose="02070309020205020404" pitchFamily="49" charset="0"/>
                <a:cs typeface="Courier New" panose="02070309020205020404" pitchFamily="49" charset="0"/>
              </a:rPr>
              <a:t>db_for_read</a:t>
            </a:r>
            <a:r>
              <a:rPr lang="en-US" dirty="0">
                <a:latin typeface="Courier New" panose="02070309020205020404" pitchFamily="49" charset="0"/>
                <a:cs typeface="Courier New" panose="02070309020205020404" pitchFamily="49" charset="0"/>
              </a:rPr>
              <a:t>(model, **hints)</a:t>
            </a:r>
          </a:p>
          <a:p>
            <a:pPr lvl="1"/>
            <a:r>
              <a:rPr lang="en-US" dirty="0"/>
              <a:t>Suggest the database that should be used for read operations for objects of type model. If a database operation is able to provide any additional information that might assist in selecting a database, it will be provided in the hints dictionary. Details on valid hints are provided below. Returns None if there is no suggestion.</a:t>
            </a:r>
          </a:p>
          <a:p>
            <a:pPr lvl="1"/>
            <a:endParaRPr lang="en-US" dirty="0"/>
          </a:p>
          <a:p>
            <a:r>
              <a:rPr lang="en-US" dirty="0" err="1">
                <a:latin typeface="Courier New" panose="02070309020205020404" pitchFamily="49" charset="0"/>
                <a:cs typeface="Courier New" panose="02070309020205020404" pitchFamily="49" charset="0"/>
              </a:rPr>
              <a:t>db_for_write</a:t>
            </a:r>
            <a:r>
              <a:rPr lang="en-US" dirty="0">
                <a:latin typeface="Courier New" panose="02070309020205020404" pitchFamily="49" charset="0"/>
                <a:cs typeface="Courier New" panose="02070309020205020404" pitchFamily="49" charset="0"/>
              </a:rPr>
              <a:t>(model, **hints)</a:t>
            </a:r>
          </a:p>
          <a:p>
            <a:pPr lvl="1"/>
            <a:r>
              <a:rPr lang="en-US" dirty="0"/>
              <a:t>Suggest the database that should be used for writes of objects of type Model. If a database operation is able to provide any additional information that might assist in selecting a database, it will be provided in the hints dictionary. Details on valid hints are provided below. Returns None if there is no suggestion.</a:t>
            </a:r>
          </a:p>
          <a:p>
            <a:pPr lvl="1"/>
            <a:endParaRPr lang="en-US" dirty="0"/>
          </a:p>
          <a:p>
            <a:r>
              <a:rPr lang="en-US" dirty="0" err="1">
                <a:latin typeface="Courier New" panose="02070309020205020404" pitchFamily="49" charset="0"/>
                <a:cs typeface="Courier New" panose="02070309020205020404" pitchFamily="49" charset="0"/>
              </a:rPr>
              <a:t>allow_relation</a:t>
            </a:r>
            <a:r>
              <a:rPr lang="en-US" dirty="0">
                <a:latin typeface="Courier New" panose="02070309020205020404" pitchFamily="49" charset="0"/>
                <a:cs typeface="Courier New" panose="02070309020205020404" pitchFamily="49" charset="0"/>
              </a:rPr>
              <a:t>(obj1, obj2, **hints)</a:t>
            </a:r>
          </a:p>
          <a:p>
            <a:pPr lvl="1"/>
            <a:r>
              <a:rPr lang="en-US" dirty="0"/>
              <a:t>Return True if a relation between obj1 and obj2 should be allowed, False if the relation should be prevented, or None if the router has no opinion. This is purely a validation operation, used by foreign key and many to many operations to determine if a relation should be allowed between two objects. If no router has an opinion (i.e. all routers return None), only relations within the same database are allowed.</a:t>
            </a:r>
          </a:p>
          <a:p>
            <a:pPr lvl="1"/>
            <a:endParaRPr lang="en-US" dirty="0"/>
          </a:p>
          <a:p>
            <a:r>
              <a:rPr lang="en-US" dirty="0" err="1">
                <a:latin typeface="Courier New" panose="02070309020205020404" pitchFamily="49" charset="0"/>
                <a:cs typeface="Courier New" panose="02070309020205020404" pitchFamily="49" charset="0"/>
              </a:rPr>
              <a:t>allow_migrate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db</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app_label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model_name</a:t>
            </a:r>
            <a:r>
              <a:rPr lang="en-US" dirty="0">
                <a:latin typeface="Courier New" panose="02070309020205020404" pitchFamily="49" charset="0"/>
                <a:cs typeface="Courier New" panose="02070309020205020404" pitchFamily="49" charset="0"/>
              </a:rPr>
              <a:t>=None, **hints)</a:t>
            </a:r>
          </a:p>
          <a:p>
            <a:pPr lvl="1"/>
            <a:r>
              <a:rPr lang="en-US" dirty="0"/>
              <a:t>Determine if the migration operation is allowed to run on the database with alias db. Return True if the operation should run, False if it shouldn’t run, or None if the router has no opinion. The </a:t>
            </a:r>
            <a:r>
              <a:rPr lang="en-US" dirty="0" err="1"/>
              <a:t>app_label</a:t>
            </a:r>
            <a:r>
              <a:rPr lang="en-US" dirty="0"/>
              <a:t> positional argument is the label of the application being migrated. </a:t>
            </a:r>
            <a:r>
              <a:rPr lang="en-US" dirty="0" err="1"/>
              <a:t>model_name</a:t>
            </a:r>
            <a:r>
              <a:rPr lang="en-US" dirty="0"/>
              <a:t> is set by most migration operations to the value of model._</a:t>
            </a:r>
            <a:r>
              <a:rPr lang="en-US" dirty="0" err="1"/>
              <a:t>meta.model_name</a:t>
            </a:r>
            <a:r>
              <a:rPr lang="en-US" dirty="0"/>
              <a:t> (the lowercased version of the model __name__) of the model being migrated. Its value is None for the RunPython and </a:t>
            </a:r>
            <a:r>
              <a:rPr lang="en-US" dirty="0" err="1"/>
              <a:t>RunSQL</a:t>
            </a:r>
            <a:r>
              <a:rPr lang="en-US" dirty="0"/>
              <a:t> operations unless they provide it using hints.</a:t>
            </a:r>
          </a:p>
        </p:txBody>
      </p:sp>
    </p:spTree>
    <p:extLst>
      <p:ext uri="{BB962C8B-B14F-4D97-AF65-F5344CB8AC3E}">
        <p14:creationId xmlns:p14="http://schemas.microsoft.com/office/powerpoint/2010/main" val="2158463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1C799-1684-9117-B631-FAD5866CB92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116F4D3-F389-6021-6EF6-06921D3A276B}"/>
              </a:ext>
            </a:extLst>
          </p:cNvPr>
          <p:cNvSpPr txBox="1"/>
          <p:nvPr/>
        </p:nvSpPr>
        <p:spPr>
          <a:xfrm>
            <a:off x="465220" y="281061"/>
            <a:ext cx="11373852" cy="1846659"/>
          </a:xfrm>
          <a:prstGeom prst="rect">
            <a:avLst/>
          </a:prstGeom>
          <a:noFill/>
        </p:spPr>
        <p:txBody>
          <a:bodyPr wrap="square">
            <a:spAutoFit/>
          </a:bodyPr>
          <a:lstStyle/>
          <a:p>
            <a:r>
              <a:rPr lang="en-US" sz="2400" b="1" i="1" dirty="0"/>
              <a:t>Hints</a:t>
            </a:r>
            <a:endParaRPr lang="en-US" b="1" i="1" dirty="0"/>
          </a:p>
          <a:p>
            <a:r>
              <a:rPr lang="en-US" dirty="0"/>
              <a:t>The hints received by the database router can be used to decide which database should receive a given request. At present, the only hint that will be provided is instance, an object instance that is related to the read or write operation that is underway. This might be the instance that is being saved, or it might be an instance that is being added in a many-to-many relation. In some cases, no instance hint will be provided at all. The router checks for the existence of an instance hint, and determine if that hint should be used to alter routing behavior.</a:t>
            </a:r>
          </a:p>
        </p:txBody>
      </p:sp>
      <p:sp>
        <p:nvSpPr>
          <p:cNvPr id="5" name="TextBox 4">
            <a:extLst>
              <a:ext uri="{FF2B5EF4-FFF2-40B4-BE49-F238E27FC236}">
                <a16:creationId xmlns:a16="http://schemas.microsoft.com/office/drawing/2014/main" id="{40CBD504-14D6-A8C9-ED8A-047103474813}"/>
              </a:ext>
            </a:extLst>
          </p:cNvPr>
          <p:cNvSpPr txBox="1"/>
          <p:nvPr/>
        </p:nvSpPr>
        <p:spPr>
          <a:xfrm>
            <a:off x="465220" y="2094040"/>
            <a:ext cx="11261560" cy="2400657"/>
          </a:xfrm>
          <a:prstGeom prst="rect">
            <a:avLst/>
          </a:prstGeom>
          <a:noFill/>
        </p:spPr>
        <p:txBody>
          <a:bodyPr wrap="square">
            <a:spAutoFit/>
          </a:bodyPr>
          <a:lstStyle/>
          <a:p>
            <a:r>
              <a:rPr lang="en-US" sz="2400" b="1" i="1" dirty="0"/>
              <a:t>Using routers</a:t>
            </a:r>
          </a:p>
          <a:p>
            <a:r>
              <a:rPr lang="en-US" dirty="0"/>
              <a:t>Database routers are installed using the DATABASE_ROUTERS setting. This setting defines a list of class names,</a:t>
            </a:r>
          </a:p>
          <a:p>
            <a:r>
              <a:rPr lang="en-US" dirty="0"/>
              <a:t>each specifying a router that should be used by the base router (</a:t>
            </a:r>
            <a:r>
              <a:rPr lang="en-US" dirty="0" err="1"/>
              <a:t>django.db.router</a:t>
            </a:r>
            <a:r>
              <a:rPr lang="en-US" dirty="0"/>
              <a:t>). The base router is used by Django’s database operations to allocate database usage. Whenever a query needs to know which database to use, it calls the base router, providing a model and a hint (if available). The base router tries each router class in turn until one returns a database suggestion. If no routers return a suggestion, the base router tries the current instance._</a:t>
            </a:r>
            <a:r>
              <a:rPr lang="en-US" dirty="0" err="1"/>
              <a:t>state.db</a:t>
            </a:r>
            <a:r>
              <a:rPr lang="en-US" dirty="0"/>
              <a:t> of the hint instance. If no hint instance was provided, or instance._</a:t>
            </a:r>
            <a:r>
              <a:rPr lang="en-US" dirty="0" err="1"/>
              <a:t>state.db</a:t>
            </a:r>
            <a:r>
              <a:rPr lang="en-US" dirty="0"/>
              <a:t> is None, the base router will allocate the default database.</a:t>
            </a:r>
          </a:p>
        </p:txBody>
      </p:sp>
    </p:spTree>
    <p:extLst>
      <p:ext uri="{BB962C8B-B14F-4D97-AF65-F5344CB8AC3E}">
        <p14:creationId xmlns:p14="http://schemas.microsoft.com/office/powerpoint/2010/main" val="1272764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53AF4C-0A42-4ACD-1DBF-544D0495550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6CAC023-6FC7-D898-FA66-5C0CC4806185}"/>
              </a:ext>
            </a:extLst>
          </p:cNvPr>
          <p:cNvSpPr txBox="1"/>
          <p:nvPr/>
        </p:nvSpPr>
        <p:spPr>
          <a:xfrm>
            <a:off x="4652211" y="435254"/>
            <a:ext cx="7278722" cy="2308324"/>
          </a:xfrm>
          <a:prstGeom prst="rect">
            <a:avLst/>
          </a:prstGeom>
          <a:noFill/>
        </p:spPr>
        <p:txBody>
          <a:bodyPr wrap="square">
            <a:spAutoFit/>
          </a:bodyPr>
          <a:lstStyle/>
          <a:p>
            <a:r>
              <a:rPr lang="en-US" sz="2400" dirty="0"/>
              <a:t>So - what does this mean in practice? Let’s consider another sample configuration. This one will have several databases: one for the auth application, and all other apps using a primary/replica setup with two read replicas. Here are the settings specifying these databases:</a:t>
            </a:r>
          </a:p>
        </p:txBody>
      </p:sp>
      <p:pic>
        <p:nvPicPr>
          <p:cNvPr id="4" name="Picture 3">
            <a:extLst>
              <a:ext uri="{FF2B5EF4-FFF2-40B4-BE49-F238E27FC236}">
                <a16:creationId xmlns:a16="http://schemas.microsoft.com/office/drawing/2014/main" id="{6E6AFAC2-33E5-A1C7-7C48-77F314A74CA5}"/>
              </a:ext>
            </a:extLst>
          </p:cNvPr>
          <p:cNvPicPr>
            <a:picLocks noChangeAspect="1"/>
          </p:cNvPicPr>
          <p:nvPr/>
        </p:nvPicPr>
        <p:blipFill>
          <a:blip r:embed="rId2"/>
          <a:stretch>
            <a:fillRect/>
          </a:stretch>
        </p:blipFill>
        <p:spPr>
          <a:xfrm>
            <a:off x="261067" y="114413"/>
            <a:ext cx="3995121" cy="5460788"/>
          </a:xfrm>
          <a:prstGeom prst="rect">
            <a:avLst/>
          </a:prstGeom>
        </p:spPr>
      </p:pic>
      <p:pic>
        <p:nvPicPr>
          <p:cNvPr id="5" name="Picture 4">
            <a:extLst>
              <a:ext uri="{FF2B5EF4-FFF2-40B4-BE49-F238E27FC236}">
                <a16:creationId xmlns:a16="http://schemas.microsoft.com/office/drawing/2014/main" id="{7FFDC252-4CBE-40BC-0CC0-5D6F831A3F8B}"/>
              </a:ext>
            </a:extLst>
          </p:cNvPr>
          <p:cNvPicPr>
            <a:picLocks noChangeAspect="1"/>
          </p:cNvPicPr>
          <p:nvPr/>
        </p:nvPicPr>
        <p:blipFill>
          <a:blip r:embed="rId3"/>
          <a:stretch>
            <a:fillRect/>
          </a:stretch>
        </p:blipFill>
        <p:spPr>
          <a:xfrm>
            <a:off x="261066" y="5575201"/>
            <a:ext cx="3995122" cy="1200329"/>
          </a:xfrm>
          <a:prstGeom prst="rect">
            <a:avLst/>
          </a:prstGeom>
        </p:spPr>
      </p:pic>
      <p:sp>
        <p:nvSpPr>
          <p:cNvPr id="7" name="TextBox 6">
            <a:extLst>
              <a:ext uri="{FF2B5EF4-FFF2-40B4-BE49-F238E27FC236}">
                <a16:creationId xmlns:a16="http://schemas.microsoft.com/office/drawing/2014/main" id="{21561AA7-8948-3BC8-FEEB-8F8262C03B39}"/>
              </a:ext>
            </a:extLst>
          </p:cNvPr>
          <p:cNvSpPr txBox="1"/>
          <p:nvPr/>
        </p:nvSpPr>
        <p:spPr>
          <a:xfrm>
            <a:off x="4652211" y="2743578"/>
            <a:ext cx="7026442" cy="1938992"/>
          </a:xfrm>
          <a:prstGeom prst="rect">
            <a:avLst/>
          </a:prstGeom>
          <a:noFill/>
        </p:spPr>
        <p:txBody>
          <a:bodyPr wrap="square">
            <a:spAutoFit/>
          </a:bodyPr>
          <a:lstStyle/>
          <a:p>
            <a:r>
              <a:rPr lang="en-US" sz="2400" dirty="0"/>
              <a:t>Now we’ll need to handle routing. First, we want a router that knows to send queries for the auth and content types apps to auth_db (auth models are linked to ContentType, so they must be stored in the same</a:t>
            </a:r>
          </a:p>
          <a:p>
            <a:r>
              <a:rPr lang="en-US" sz="2400" dirty="0"/>
              <a:t>database):</a:t>
            </a:r>
          </a:p>
        </p:txBody>
      </p:sp>
    </p:spTree>
    <p:extLst>
      <p:ext uri="{BB962C8B-B14F-4D97-AF65-F5344CB8AC3E}">
        <p14:creationId xmlns:p14="http://schemas.microsoft.com/office/powerpoint/2010/main" val="393071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E856F6-9C9E-3658-AA36-F7CCF9403AB6}"/>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8940ABDF-31F3-A09B-4353-6AC9EBB99990}"/>
              </a:ext>
            </a:extLst>
          </p:cNvPr>
          <p:cNvPicPr>
            <a:picLocks noChangeAspect="1"/>
          </p:cNvPicPr>
          <p:nvPr/>
        </p:nvPicPr>
        <p:blipFill>
          <a:blip r:embed="rId2"/>
          <a:stretch>
            <a:fillRect/>
          </a:stretch>
        </p:blipFill>
        <p:spPr>
          <a:xfrm>
            <a:off x="171138" y="206984"/>
            <a:ext cx="3342084" cy="4852449"/>
          </a:xfrm>
          <a:prstGeom prst="rect">
            <a:avLst/>
          </a:prstGeom>
        </p:spPr>
      </p:pic>
      <p:pic>
        <p:nvPicPr>
          <p:cNvPr id="3" name="Picture 2">
            <a:extLst>
              <a:ext uri="{FF2B5EF4-FFF2-40B4-BE49-F238E27FC236}">
                <a16:creationId xmlns:a16="http://schemas.microsoft.com/office/drawing/2014/main" id="{C3B47CB0-0CC6-B721-3B38-EF2E1774C33B}"/>
              </a:ext>
            </a:extLst>
          </p:cNvPr>
          <p:cNvPicPr>
            <a:picLocks noChangeAspect="1"/>
          </p:cNvPicPr>
          <p:nvPr/>
        </p:nvPicPr>
        <p:blipFill>
          <a:blip r:embed="rId3"/>
          <a:stretch>
            <a:fillRect/>
          </a:stretch>
        </p:blipFill>
        <p:spPr>
          <a:xfrm>
            <a:off x="232749" y="5059433"/>
            <a:ext cx="3280474" cy="1293403"/>
          </a:xfrm>
          <a:prstGeom prst="rect">
            <a:avLst/>
          </a:prstGeom>
        </p:spPr>
      </p:pic>
      <p:sp>
        <p:nvSpPr>
          <p:cNvPr id="5" name="TextBox 4">
            <a:extLst>
              <a:ext uri="{FF2B5EF4-FFF2-40B4-BE49-F238E27FC236}">
                <a16:creationId xmlns:a16="http://schemas.microsoft.com/office/drawing/2014/main" id="{85799E12-6D3F-4AE0-591A-87E45485199F}"/>
              </a:ext>
            </a:extLst>
          </p:cNvPr>
          <p:cNvSpPr txBox="1"/>
          <p:nvPr/>
        </p:nvSpPr>
        <p:spPr>
          <a:xfrm>
            <a:off x="3513221" y="669390"/>
            <a:ext cx="3480439" cy="1477328"/>
          </a:xfrm>
          <a:prstGeom prst="rect">
            <a:avLst/>
          </a:prstGeom>
          <a:noFill/>
        </p:spPr>
        <p:txBody>
          <a:bodyPr wrap="square">
            <a:spAutoFit/>
          </a:bodyPr>
          <a:lstStyle/>
          <a:p>
            <a:r>
              <a:rPr lang="en-US" dirty="0"/>
              <a:t>And we also want a router that sends all other apps to the primary/replica configuration, and randomly chooses a replica to read from:</a:t>
            </a:r>
          </a:p>
        </p:txBody>
      </p:sp>
      <p:pic>
        <p:nvPicPr>
          <p:cNvPr id="6" name="Picture 5">
            <a:extLst>
              <a:ext uri="{FF2B5EF4-FFF2-40B4-BE49-F238E27FC236}">
                <a16:creationId xmlns:a16="http://schemas.microsoft.com/office/drawing/2014/main" id="{952CAF44-9D92-94AD-76BA-2520AAE812FB}"/>
              </a:ext>
            </a:extLst>
          </p:cNvPr>
          <p:cNvPicPr>
            <a:picLocks noChangeAspect="1"/>
          </p:cNvPicPr>
          <p:nvPr/>
        </p:nvPicPr>
        <p:blipFill>
          <a:blip r:embed="rId4"/>
          <a:stretch>
            <a:fillRect/>
          </a:stretch>
        </p:blipFill>
        <p:spPr>
          <a:xfrm>
            <a:off x="3513222" y="2146718"/>
            <a:ext cx="3480439" cy="4206118"/>
          </a:xfrm>
          <a:prstGeom prst="rect">
            <a:avLst/>
          </a:prstGeom>
        </p:spPr>
      </p:pic>
      <p:sp>
        <p:nvSpPr>
          <p:cNvPr id="10" name="TextBox 9">
            <a:extLst>
              <a:ext uri="{FF2B5EF4-FFF2-40B4-BE49-F238E27FC236}">
                <a16:creationId xmlns:a16="http://schemas.microsoft.com/office/drawing/2014/main" id="{8C36D7A7-804A-AC86-0327-8C84A979EEA1}"/>
              </a:ext>
            </a:extLst>
          </p:cNvPr>
          <p:cNvSpPr txBox="1"/>
          <p:nvPr/>
        </p:nvSpPr>
        <p:spPr>
          <a:xfrm>
            <a:off x="6993660" y="258119"/>
            <a:ext cx="5027202" cy="5816977"/>
          </a:xfrm>
          <a:prstGeom prst="rect">
            <a:avLst/>
          </a:prstGeom>
          <a:noFill/>
        </p:spPr>
        <p:txBody>
          <a:bodyPr wrap="square">
            <a:spAutoFit/>
          </a:bodyPr>
          <a:lstStyle/>
          <a:p>
            <a:r>
              <a:rPr lang="en-US" dirty="0"/>
              <a:t>Finally, in the settings file, we add the following (substituting path.to. with the actual Python path to the</a:t>
            </a:r>
          </a:p>
          <a:p>
            <a:r>
              <a:rPr lang="en-US" dirty="0"/>
              <a:t>module(s) where the routers are defined):</a:t>
            </a:r>
          </a:p>
          <a:p>
            <a:r>
              <a:rPr lang="en-US" sz="1600" dirty="0">
                <a:solidFill>
                  <a:schemeClr val="bg1"/>
                </a:solidFill>
                <a:highlight>
                  <a:srgbClr val="000080"/>
                </a:highlight>
                <a:latin typeface="Courier New" panose="02070309020205020404" pitchFamily="49" charset="0"/>
                <a:cs typeface="Courier New" panose="02070309020205020404" pitchFamily="49" charset="0"/>
              </a:rPr>
              <a:t>DATABASE_ROUTERS = ["</a:t>
            </a:r>
            <a:r>
              <a:rPr lang="en-US" sz="1600" dirty="0" err="1">
                <a:solidFill>
                  <a:schemeClr val="bg1"/>
                </a:solidFill>
                <a:highlight>
                  <a:srgbClr val="000080"/>
                </a:highlight>
                <a:latin typeface="Courier New" panose="02070309020205020404" pitchFamily="49" charset="0"/>
                <a:cs typeface="Courier New" panose="02070309020205020404" pitchFamily="49" charset="0"/>
              </a:rPr>
              <a:t>path.to.AuthRouter</a:t>
            </a:r>
            <a:r>
              <a:rPr lang="en-US" sz="1600" dirty="0">
                <a:solidFill>
                  <a:schemeClr val="bg1"/>
                </a:solidFill>
                <a:highlight>
                  <a:srgbClr val="000080"/>
                </a:highlight>
                <a:latin typeface="Courier New" panose="02070309020205020404" pitchFamily="49" charset="0"/>
                <a:cs typeface="Courier New" panose="02070309020205020404" pitchFamily="49" charset="0"/>
              </a:rPr>
              <a:t>", "</a:t>
            </a:r>
            <a:r>
              <a:rPr lang="en-US" sz="1600" dirty="0" err="1">
                <a:solidFill>
                  <a:schemeClr val="bg1"/>
                </a:solidFill>
                <a:highlight>
                  <a:srgbClr val="000080"/>
                </a:highlight>
                <a:latin typeface="Courier New" panose="02070309020205020404" pitchFamily="49" charset="0"/>
                <a:cs typeface="Courier New" panose="02070309020205020404" pitchFamily="49" charset="0"/>
              </a:rPr>
              <a:t>path.to.PrimaryReplicaRouter</a:t>
            </a:r>
            <a:r>
              <a:rPr lang="en-US" sz="1600" dirty="0">
                <a:solidFill>
                  <a:schemeClr val="bg1"/>
                </a:solidFill>
                <a:highlight>
                  <a:srgbClr val="000080"/>
                </a:highlight>
                <a:latin typeface="Courier New" panose="02070309020205020404" pitchFamily="49" charset="0"/>
                <a:cs typeface="Courier New" panose="02070309020205020404" pitchFamily="49" charset="0"/>
              </a:rPr>
              <a:t>"]</a:t>
            </a:r>
          </a:p>
          <a:p>
            <a:r>
              <a:rPr lang="en-US" dirty="0"/>
              <a:t>The order in which routers are processed is significant. Routers will be queried in the order they</a:t>
            </a:r>
          </a:p>
          <a:p>
            <a:r>
              <a:rPr lang="en-US" dirty="0"/>
              <a:t>are listed in the DATABASE_ROUTERS setting. In this example, the </a:t>
            </a:r>
            <a:r>
              <a:rPr lang="en-US" dirty="0" err="1"/>
              <a:t>AuthRouter</a:t>
            </a:r>
            <a:r>
              <a:rPr lang="en-US" dirty="0"/>
              <a:t> is processed before the  </a:t>
            </a:r>
            <a:r>
              <a:rPr lang="en-US" dirty="0" err="1"/>
              <a:t>PrimaryReplicaRouter</a:t>
            </a:r>
            <a:r>
              <a:rPr lang="en-US" dirty="0"/>
              <a:t>, and as a result, decisions concerning the models in auth are processed before any other decision is made. If the DATABASE_ROUTERS setting listed the two routers in the other order, </a:t>
            </a:r>
            <a:r>
              <a:rPr lang="en-US" dirty="0" err="1"/>
              <a:t>PrimaryReplicaRouter.allow_migrate</a:t>
            </a:r>
            <a:r>
              <a:rPr lang="en-US" dirty="0"/>
              <a:t>() would be processed first. The catch-all nature of the </a:t>
            </a:r>
            <a:r>
              <a:rPr lang="en-US" dirty="0" err="1"/>
              <a:t>PrimaryReplicaRouter</a:t>
            </a:r>
            <a:r>
              <a:rPr lang="en-US" dirty="0"/>
              <a:t> implementation would mean that all models would be available on all databases.</a:t>
            </a:r>
          </a:p>
        </p:txBody>
      </p:sp>
    </p:spTree>
    <p:extLst>
      <p:ext uri="{BB962C8B-B14F-4D97-AF65-F5344CB8AC3E}">
        <p14:creationId xmlns:p14="http://schemas.microsoft.com/office/powerpoint/2010/main" val="366276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58394-79CC-9274-AA60-9929B178A66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ED2C11C-22F1-4E02-692F-804A9F60C098}"/>
              </a:ext>
            </a:extLst>
          </p:cNvPr>
          <p:cNvSpPr txBox="1"/>
          <p:nvPr/>
        </p:nvSpPr>
        <p:spPr>
          <a:xfrm>
            <a:off x="304800" y="270257"/>
            <a:ext cx="11887200" cy="6355586"/>
          </a:xfrm>
          <a:prstGeom prst="rect">
            <a:avLst/>
          </a:prstGeom>
          <a:noFill/>
        </p:spPr>
        <p:txBody>
          <a:bodyPr wrap="square">
            <a:spAutoFit/>
          </a:bodyPr>
          <a:lstStyle/>
          <a:p>
            <a:r>
              <a:rPr lang="en-US" sz="1850" dirty="0"/>
              <a:t>With this setup installed, and all databases migrated as per Synchronizing your databases, lets run </a:t>
            </a:r>
            <a:r>
              <a:rPr lang="en-US" sz="1850" dirty="0" err="1"/>
              <a:t>someDjango</a:t>
            </a:r>
            <a:r>
              <a:rPr lang="en-US" sz="1850" dirty="0"/>
              <a:t> code:</a:t>
            </a:r>
          </a:p>
          <a:p>
            <a:r>
              <a:rPr lang="en-US" sz="1850" dirty="0">
                <a:solidFill>
                  <a:schemeClr val="bg1"/>
                </a:solidFill>
                <a:highlight>
                  <a:srgbClr val="000080"/>
                </a:highlight>
                <a:latin typeface="Courier New" panose="02070309020205020404" pitchFamily="49" charset="0"/>
                <a:cs typeface="Courier New" panose="02070309020205020404" pitchFamily="49" charset="0"/>
              </a:rPr>
              <a:t>&gt;&gt;&gt; # This retrieval will be performed on the 'auth_db' database</a:t>
            </a:r>
          </a:p>
          <a:p>
            <a:r>
              <a:rPr lang="en-US" sz="1850" dirty="0">
                <a:solidFill>
                  <a:schemeClr val="bg1"/>
                </a:solidFill>
                <a:highlight>
                  <a:srgbClr val="000080"/>
                </a:highlight>
                <a:latin typeface="Courier New" panose="02070309020205020404" pitchFamily="49" charset="0"/>
                <a:cs typeface="Courier New" panose="02070309020205020404" pitchFamily="49" charset="0"/>
              </a:rPr>
              <a:t>&gt;&gt;&gt; </a:t>
            </a:r>
            <a:r>
              <a:rPr lang="en-US" sz="1850" dirty="0" err="1">
                <a:solidFill>
                  <a:schemeClr val="bg1"/>
                </a:solidFill>
                <a:highlight>
                  <a:srgbClr val="000080"/>
                </a:highlight>
                <a:latin typeface="Courier New" panose="02070309020205020404" pitchFamily="49" charset="0"/>
                <a:cs typeface="Courier New" panose="02070309020205020404" pitchFamily="49" charset="0"/>
              </a:rPr>
              <a:t>fred</a:t>
            </a:r>
            <a:r>
              <a:rPr lang="en-US" sz="1850" dirty="0">
                <a:solidFill>
                  <a:schemeClr val="bg1"/>
                </a:solidFill>
                <a:highlight>
                  <a:srgbClr val="000080"/>
                </a:highlight>
                <a:latin typeface="Courier New" panose="02070309020205020404" pitchFamily="49" charset="0"/>
                <a:cs typeface="Courier New" panose="02070309020205020404" pitchFamily="49" charset="0"/>
              </a:rPr>
              <a:t> = </a:t>
            </a:r>
            <a:r>
              <a:rPr lang="en-US" sz="1850" dirty="0" err="1">
                <a:solidFill>
                  <a:schemeClr val="bg1"/>
                </a:solidFill>
                <a:highlight>
                  <a:srgbClr val="000080"/>
                </a:highlight>
                <a:latin typeface="Courier New" panose="02070309020205020404" pitchFamily="49" charset="0"/>
                <a:cs typeface="Courier New" panose="02070309020205020404" pitchFamily="49" charset="0"/>
              </a:rPr>
              <a:t>User.objects.get</a:t>
            </a:r>
            <a:r>
              <a:rPr lang="en-US" sz="1850" dirty="0">
                <a:solidFill>
                  <a:schemeClr val="bg1"/>
                </a:solidFill>
                <a:highlight>
                  <a:srgbClr val="000080"/>
                </a:highlight>
                <a:latin typeface="Courier New" panose="02070309020205020404" pitchFamily="49" charset="0"/>
                <a:cs typeface="Courier New" panose="02070309020205020404" pitchFamily="49" charset="0"/>
              </a:rPr>
              <a:t>(username="</a:t>
            </a:r>
            <a:r>
              <a:rPr lang="en-US" sz="1850" dirty="0" err="1">
                <a:solidFill>
                  <a:schemeClr val="bg1"/>
                </a:solidFill>
                <a:highlight>
                  <a:srgbClr val="000080"/>
                </a:highlight>
                <a:latin typeface="Courier New" panose="02070309020205020404" pitchFamily="49" charset="0"/>
                <a:cs typeface="Courier New" panose="02070309020205020404" pitchFamily="49" charset="0"/>
              </a:rPr>
              <a:t>fred</a:t>
            </a:r>
            <a:r>
              <a:rPr lang="en-US" sz="1850" dirty="0">
                <a:solidFill>
                  <a:schemeClr val="bg1"/>
                </a:solidFill>
                <a:highlight>
                  <a:srgbClr val="000080"/>
                </a:highlight>
                <a:latin typeface="Courier New" panose="02070309020205020404" pitchFamily="49" charset="0"/>
                <a:cs typeface="Courier New" panose="02070309020205020404" pitchFamily="49" charset="0"/>
              </a:rPr>
              <a:t>")</a:t>
            </a:r>
          </a:p>
          <a:p>
            <a:r>
              <a:rPr lang="en-US" sz="1850" dirty="0">
                <a:solidFill>
                  <a:schemeClr val="bg1"/>
                </a:solidFill>
                <a:highlight>
                  <a:srgbClr val="000080"/>
                </a:highlight>
                <a:latin typeface="Courier New" panose="02070309020205020404" pitchFamily="49" charset="0"/>
                <a:cs typeface="Courier New" panose="02070309020205020404" pitchFamily="49" charset="0"/>
              </a:rPr>
              <a:t>&gt;&gt;&gt; </a:t>
            </a:r>
            <a:r>
              <a:rPr lang="en-US" sz="1850" dirty="0" err="1">
                <a:solidFill>
                  <a:schemeClr val="bg1"/>
                </a:solidFill>
                <a:highlight>
                  <a:srgbClr val="000080"/>
                </a:highlight>
                <a:latin typeface="Courier New" panose="02070309020205020404" pitchFamily="49" charset="0"/>
                <a:cs typeface="Courier New" panose="02070309020205020404" pitchFamily="49" charset="0"/>
              </a:rPr>
              <a:t>fred.first_name</a:t>
            </a:r>
            <a:r>
              <a:rPr lang="en-US" sz="1850" dirty="0">
                <a:solidFill>
                  <a:schemeClr val="bg1"/>
                </a:solidFill>
                <a:highlight>
                  <a:srgbClr val="000080"/>
                </a:highlight>
                <a:latin typeface="Courier New" panose="02070309020205020404" pitchFamily="49" charset="0"/>
                <a:cs typeface="Courier New" panose="02070309020205020404" pitchFamily="49" charset="0"/>
              </a:rPr>
              <a:t> = "Frederick"</a:t>
            </a:r>
          </a:p>
          <a:p>
            <a:r>
              <a:rPr lang="en-US" sz="1850" dirty="0">
                <a:solidFill>
                  <a:schemeClr val="bg1"/>
                </a:solidFill>
                <a:highlight>
                  <a:srgbClr val="000080"/>
                </a:highlight>
                <a:latin typeface="Courier New" panose="02070309020205020404" pitchFamily="49" charset="0"/>
                <a:cs typeface="Courier New" panose="02070309020205020404" pitchFamily="49" charset="0"/>
              </a:rPr>
              <a:t>&gt;&gt;&gt; # This save will also be directed to 'auth_db'</a:t>
            </a:r>
          </a:p>
          <a:p>
            <a:r>
              <a:rPr lang="en-US" sz="1850" dirty="0">
                <a:solidFill>
                  <a:schemeClr val="bg1"/>
                </a:solidFill>
                <a:highlight>
                  <a:srgbClr val="000080"/>
                </a:highlight>
                <a:latin typeface="Courier New" panose="02070309020205020404" pitchFamily="49" charset="0"/>
                <a:cs typeface="Courier New" panose="02070309020205020404" pitchFamily="49" charset="0"/>
              </a:rPr>
              <a:t>&gt;&gt;&gt; </a:t>
            </a:r>
            <a:r>
              <a:rPr lang="en-US" sz="1850" dirty="0" err="1">
                <a:solidFill>
                  <a:schemeClr val="bg1"/>
                </a:solidFill>
                <a:highlight>
                  <a:srgbClr val="000080"/>
                </a:highlight>
                <a:latin typeface="Courier New" panose="02070309020205020404" pitchFamily="49" charset="0"/>
                <a:cs typeface="Courier New" panose="02070309020205020404" pitchFamily="49" charset="0"/>
              </a:rPr>
              <a:t>fred.save</a:t>
            </a:r>
            <a:r>
              <a:rPr lang="en-US" sz="1850" dirty="0">
                <a:solidFill>
                  <a:schemeClr val="bg1"/>
                </a:solidFill>
                <a:highlight>
                  <a:srgbClr val="000080"/>
                </a:highlight>
                <a:latin typeface="Courier New" panose="02070309020205020404" pitchFamily="49" charset="0"/>
                <a:cs typeface="Courier New" panose="02070309020205020404" pitchFamily="49" charset="0"/>
              </a:rPr>
              <a:t>()</a:t>
            </a:r>
          </a:p>
          <a:p>
            <a:r>
              <a:rPr lang="en-US" sz="1850" dirty="0">
                <a:solidFill>
                  <a:schemeClr val="bg1"/>
                </a:solidFill>
                <a:highlight>
                  <a:srgbClr val="000080"/>
                </a:highlight>
                <a:latin typeface="Courier New" panose="02070309020205020404" pitchFamily="49" charset="0"/>
                <a:cs typeface="Courier New" panose="02070309020205020404" pitchFamily="49" charset="0"/>
              </a:rPr>
              <a:t>&gt;&gt;&gt; # These retrieval will be randomly allocated to a replica database</a:t>
            </a:r>
          </a:p>
          <a:p>
            <a:r>
              <a:rPr lang="en-US" sz="1850" dirty="0">
                <a:solidFill>
                  <a:schemeClr val="bg1"/>
                </a:solidFill>
                <a:highlight>
                  <a:srgbClr val="000080"/>
                </a:highlight>
                <a:latin typeface="Courier New" panose="02070309020205020404" pitchFamily="49" charset="0"/>
                <a:cs typeface="Courier New" panose="02070309020205020404" pitchFamily="49" charset="0"/>
              </a:rPr>
              <a:t>&gt;&gt;&gt; </a:t>
            </a:r>
            <a:r>
              <a:rPr lang="en-US" sz="1850" dirty="0" err="1">
                <a:solidFill>
                  <a:schemeClr val="bg1"/>
                </a:solidFill>
                <a:highlight>
                  <a:srgbClr val="000080"/>
                </a:highlight>
                <a:latin typeface="Courier New" panose="02070309020205020404" pitchFamily="49" charset="0"/>
                <a:cs typeface="Courier New" panose="02070309020205020404" pitchFamily="49" charset="0"/>
              </a:rPr>
              <a:t>dna</a:t>
            </a:r>
            <a:r>
              <a:rPr lang="en-US" sz="1850" dirty="0">
                <a:solidFill>
                  <a:schemeClr val="bg1"/>
                </a:solidFill>
                <a:highlight>
                  <a:srgbClr val="000080"/>
                </a:highlight>
                <a:latin typeface="Courier New" panose="02070309020205020404" pitchFamily="49" charset="0"/>
                <a:cs typeface="Courier New" panose="02070309020205020404" pitchFamily="49" charset="0"/>
              </a:rPr>
              <a:t> = </a:t>
            </a:r>
            <a:r>
              <a:rPr lang="en-US" sz="1850" dirty="0" err="1">
                <a:solidFill>
                  <a:schemeClr val="bg1"/>
                </a:solidFill>
                <a:highlight>
                  <a:srgbClr val="000080"/>
                </a:highlight>
                <a:latin typeface="Courier New" panose="02070309020205020404" pitchFamily="49" charset="0"/>
                <a:cs typeface="Courier New" panose="02070309020205020404" pitchFamily="49" charset="0"/>
              </a:rPr>
              <a:t>Person.objects.get</a:t>
            </a:r>
            <a:r>
              <a:rPr lang="en-US" sz="1850" dirty="0">
                <a:solidFill>
                  <a:schemeClr val="bg1"/>
                </a:solidFill>
                <a:highlight>
                  <a:srgbClr val="000080"/>
                </a:highlight>
                <a:latin typeface="Courier New" panose="02070309020205020404" pitchFamily="49" charset="0"/>
                <a:cs typeface="Courier New" panose="02070309020205020404" pitchFamily="49" charset="0"/>
              </a:rPr>
              <a:t>(name="Douglas Adams")</a:t>
            </a:r>
          </a:p>
          <a:p>
            <a:r>
              <a:rPr lang="en-US" sz="1850" dirty="0">
                <a:solidFill>
                  <a:schemeClr val="bg1"/>
                </a:solidFill>
                <a:highlight>
                  <a:srgbClr val="000080"/>
                </a:highlight>
                <a:latin typeface="Courier New" panose="02070309020205020404" pitchFamily="49" charset="0"/>
                <a:cs typeface="Courier New" panose="02070309020205020404" pitchFamily="49" charset="0"/>
              </a:rPr>
              <a:t>&gt;&gt;&gt; # A new object has no database allocation when created</a:t>
            </a:r>
          </a:p>
          <a:p>
            <a:r>
              <a:rPr lang="en-US" sz="1850" dirty="0">
                <a:solidFill>
                  <a:schemeClr val="bg1"/>
                </a:solidFill>
                <a:highlight>
                  <a:srgbClr val="000080"/>
                </a:highlight>
                <a:latin typeface="Courier New" panose="02070309020205020404" pitchFamily="49" charset="0"/>
                <a:cs typeface="Courier New" panose="02070309020205020404" pitchFamily="49" charset="0"/>
              </a:rPr>
              <a:t>&gt;&gt;&gt; </a:t>
            </a:r>
            <a:r>
              <a:rPr lang="en-US" sz="1850" dirty="0" err="1">
                <a:solidFill>
                  <a:schemeClr val="bg1"/>
                </a:solidFill>
                <a:highlight>
                  <a:srgbClr val="000080"/>
                </a:highlight>
                <a:latin typeface="Courier New" panose="02070309020205020404" pitchFamily="49" charset="0"/>
                <a:cs typeface="Courier New" panose="02070309020205020404" pitchFamily="49" charset="0"/>
              </a:rPr>
              <a:t>mh</a:t>
            </a:r>
            <a:r>
              <a:rPr lang="en-US" sz="1850" dirty="0">
                <a:solidFill>
                  <a:schemeClr val="bg1"/>
                </a:solidFill>
                <a:highlight>
                  <a:srgbClr val="000080"/>
                </a:highlight>
                <a:latin typeface="Courier New" panose="02070309020205020404" pitchFamily="49" charset="0"/>
                <a:cs typeface="Courier New" panose="02070309020205020404" pitchFamily="49" charset="0"/>
              </a:rPr>
              <a:t> = Book(title="Mostly Harmless")</a:t>
            </a:r>
          </a:p>
          <a:p>
            <a:r>
              <a:rPr lang="en-US" sz="1850" dirty="0">
                <a:solidFill>
                  <a:schemeClr val="bg1"/>
                </a:solidFill>
                <a:highlight>
                  <a:srgbClr val="000080"/>
                </a:highlight>
                <a:latin typeface="Courier New" panose="02070309020205020404" pitchFamily="49" charset="0"/>
                <a:cs typeface="Courier New" panose="02070309020205020404" pitchFamily="49" charset="0"/>
              </a:rPr>
              <a:t>&gt;&gt;&gt; # This assignment will consult the router, and set </a:t>
            </a:r>
            <a:r>
              <a:rPr lang="en-US" sz="1850" dirty="0" err="1">
                <a:solidFill>
                  <a:schemeClr val="bg1"/>
                </a:solidFill>
                <a:highlight>
                  <a:srgbClr val="000080"/>
                </a:highlight>
                <a:latin typeface="Courier New" panose="02070309020205020404" pitchFamily="49" charset="0"/>
                <a:cs typeface="Courier New" panose="02070309020205020404" pitchFamily="49" charset="0"/>
              </a:rPr>
              <a:t>mh</a:t>
            </a:r>
            <a:r>
              <a:rPr lang="en-US" sz="1850" dirty="0">
                <a:solidFill>
                  <a:schemeClr val="bg1"/>
                </a:solidFill>
                <a:highlight>
                  <a:srgbClr val="000080"/>
                </a:highlight>
                <a:latin typeface="Courier New" panose="02070309020205020404" pitchFamily="49" charset="0"/>
                <a:cs typeface="Courier New" panose="02070309020205020404" pitchFamily="49" charset="0"/>
              </a:rPr>
              <a:t> onto</a:t>
            </a:r>
          </a:p>
          <a:p>
            <a:r>
              <a:rPr lang="en-US" sz="1850" dirty="0">
                <a:solidFill>
                  <a:schemeClr val="bg1"/>
                </a:solidFill>
                <a:highlight>
                  <a:srgbClr val="000080"/>
                </a:highlight>
                <a:latin typeface="Courier New" panose="02070309020205020404" pitchFamily="49" charset="0"/>
                <a:cs typeface="Courier New" panose="02070309020205020404" pitchFamily="49" charset="0"/>
              </a:rPr>
              <a:t>&gt;&gt;&gt; # the same database as the author object</a:t>
            </a:r>
          </a:p>
          <a:p>
            <a:r>
              <a:rPr lang="en-US" sz="1850" dirty="0">
                <a:solidFill>
                  <a:schemeClr val="bg1"/>
                </a:solidFill>
                <a:highlight>
                  <a:srgbClr val="000080"/>
                </a:highlight>
                <a:latin typeface="Courier New" panose="02070309020205020404" pitchFamily="49" charset="0"/>
                <a:cs typeface="Courier New" panose="02070309020205020404" pitchFamily="49" charset="0"/>
              </a:rPr>
              <a:t>&gt;&gt;&gt; </a:t>
            </a:r>
            <a:r>
              <a:rPr lang="en-US" sz="1850" dirty="0" err="1">
                <a:solidFill>
                  <a:schemeClr val="bg1"/>
                </a:solidFill>
                <a:highlight>
                  <a:srgbClr val="000080"/>
                </a:highlight>
                <a:latin typeface="Courier New" panose="02070309020205020404" pitchFamily="49" charset="0"/>
                <a:cs typeface="Courier New" panose="02070309020205020404" pitchFamily="49" charset="0"/>
              </a:rPr>
              <a:t>mh.author</a:t>
            </a:r>
            <a:r>
              <a:rPr lang="en-US" sz="1850" dirty="0">
                <a:solidFill>
                  <a:schemeClr val="bg1"/>
                </a:solidFill>
                <a:highlight>
                  <a:srgbClr val="000080"/>
                </a:highlight>
                <a:latin typeface="Courier New" panose="02070309020205020404" pitchFamily="49" charset="0"/>
                <a:cs typeface="Courier New" panose="02070309020205020404" pitchFamily="49" charset="0"/>
              </a:rPr>
              <a:t> = </a:t>
            </a:r>
            <a:r>
              <a:rPr lang="en-US" sz="1850" dirty="0" err="1">
                <a:solidFill>
                  <a:schemeClr val="bg1"/>
                </a:solidFill>
                <a:highlight>
                  <a:srgbClr val="000080"/>
                </a:highlight>
                <a:latin typeface="Courier New" panose="02070309020205020404" pitchFamily="49" charset="0"/>
                <a:cs typeface="Courier New" panose="02070309020205020404" pitchFamily="49" charset="0"/>
              </a:rPr>
              <a:t>dna</a:t>
            </a:r>
            <a:endParaRPr lang="en-US" sz="1850" dirty="0">
              <a:solidFill>
                <a:schemeClr val="bg1"/>
              </a:solidFill>
              <a:highlight>
                <a:srgbClr val="000080"/>
              </a:highlight>
              <a:latin typeface="Courier New" panose="02070309020205020404" pitchFamily="49" charset="0"/>
              <a:cs typeface="Courier New" panose="02070309020205020404" pitchFamily="49" charset="0"/>
            </a:endParaRPr>
          </a:p>
          <a:p>
            <a:r>
              <a:rPr lang="en-US" sz="1850" dirty="0">
                <a:solidFill>
                  <a:schemeClr val="bg1"/>
                </a:solidFill>
                <a:highlight>
                  <a:srgbClr val="000080"/>
                </a:highlight>
                <a:latin typeface="Courier New" panose="02070309020205020404" pitchFamily="49" charset="0"/>
                <a:cs typeface="Courier New" panose="02070309020205020404" pitchFamily="49" charset="0"/>
              </a:rPr>
              <a:t>&gt;&gt;&gt; # This save will force the '</a:t>
            </a:r>
            <a:r>
              <a:rPr lang="en-US" sz="1850" dirty="0" err="1">
                <a:solidFill>
                  <a:schemeClr val="bg1"/>
                </a:solidFill>
                <a:highlight>
                  <a:srgbClr val="000080"/>
                </a:highlight>
                <a:latin typeface="Courier New" panose="02070309020205020404" pitchFamily="49" charset="0"/>
                <a:cs typeface="Courier New" panose="02070309020205020404" pitchFamily="49" charset="0"/>
              </a:rPr>
              <a:t>mh</a:t>
            </a:r>
            <a:r>
              <a:rPr lang="en-US" sz="1850" dirty="0">
                <a:solidFill>
                  <a:schemeClr val="bg1"/>
                </a:solidFill>
                <a:highlight>
                  <a:srgbClr val="000080"/>
                </a:highlight>
                <a:latin typeface="Courier New" panose="02070309020205020404" pitchFamily="49" charset="0"/>
                <a:cs typeface="Courier New" panose="02070309020205020404" pitchFamily="49" charset="0"/>
              </a:rPr>
              <a:t>' instance onto the primary database...</a:t>
            </a:r>
          </a:p>
          <a:p>
            <a:r>
              <a:rPr lang="en-US" sz="1850" dirty="0">
                <a:solidFill>
                  <a:schemeClr val="bg1"/>
                </a:solidFill>
                <a:highlight>
                  <a:srgbClr val="000080"/>
                </a:highlight>
                <a:latin typeface="Courier New" panose="02070309020205020404" pitchFamily="49" charset="0"/>
                <a:cs typeface="Courier New" panose="02070309020205020404" pitchFamily="49" charset="0"/>
              </a:rPr>
              <a:t>&gt;&gt;&gt; </a:t>
            </a:r>
            <a:r>
              <a:rPr lang="en-US" sz="1850" dirty="0" err="1">
                <a:solidFill>
                  <a:schemeClr val="bg1"/>
                </a:solidFill>
                <a:highlight>
                  <a:srgbClr val="000080"/>
                </a:highlight>
                <a:latin typeface="Courier New" panose="02070309020205020404" pitchFamily="49" charset="0"/>
                <a:cs typeface="Courier New" panose="02070309020205020404" pitchFamily="49" charset="0"/>
              </a:rPr>
              <a:t>mh.save</a:t>
            </a:r>
            <a:r>
              <a:rPr lang="en-US" sz="1850" dirty="0">
                <a:solidFill>
                  <a:schemeClr val="bg1"/>
                </a:solidFill>
                <a:highlight>
                  <a:srgbClr val="000080"/>
                </a:highlight>
                <a:latin typeface="Courier New" panose="02070309020205020404" pitchFamily="49" charset="0"/>
                <a:cs typeface="Courier New" panose="02070309020205020404" pitchFamily="49" charset="0"/>
              </a:rPr>
              <a:t>()</a:t>
            </a:r>
          </a:p>
          <a:p>
            <a:r>
              <a:rPr lang="en-US" sz="1850" dirty="0">
                <a:solidFill>
                  <a:schemeClr val="bg1"/>
                </a:solidFill>
                <a:highlight>
                  <a:srgbClr val="000080"/>
                </a:highlight>
                <a:latin typeface="Courier New" panose="02070309020205020404" pitchFamily="49" charset="0"/>
                <a:cs typeface="Courier New" panose="02070309020205020404" pitchFamily="49" charset="0"/>
              </a:rPr>
              <a:t>&gt;&gt;&gt; # ... but if we re-retrieve the object, it will come back on a replica</a:t>
            </a:r>
          </a:p>
          <a:p>
            <a:r>
              <a:rPr lang="en-US" sz="1850" dirty="0">
                <a:solidFill>
                  <a:schemeClr val="bg1"/>
                </a:solidFill>
                <a:highlight>
                  <a:srgbClr val="000080"/>
                </a:highlight>
                <a:latin typeface="Courier New" panose="02070309020205020404" pitchFamily="49" charset="0"/>
                <a:cs typeface="Courier New" panose="02070309020205020404" pitchFamily="49" charset="0"/>
              </a:rPr>
              <a:t>&gt;&gt;&gt; </a:t>
            </a:r>
            <a:r>
              <a:rPr lang="en-US" sz="1850" dirty="0" err="1">
                <a:solidFill>
                  <a:schemeClr val="bg1"/>
                </a:solidFill>
                <a:highlight>
                  <a:srgbClr val="000080"/>
                </a:highlight>
                <a:latin typeface="Courier New" panose="02070309020205020404" pitchFamily="49" charset="0"/>
                <a:cs typeface="Courier New" panose="02070309020205020404" pitchFamily="49" charset="0"/>
              </a:rPr>
              <a:t>mh</a:t>
            </a:r>
            <a:r>
              <a:rPr lang="en-US" sz="1850" dirty="0">
                <a:solidFill>
                  <a:schemeClr val="bg1"/>
                </a:solidFill>
                <a:highlight>
                  <a:srgbClr val="000080"/>
                </a:highlight>
                <a:latin typeface="Courier New" panose="02070309020205020404" pitchFamily="49" charset="0"/>
                <a:cs typeface="Courier New" panose="02070309020205020404" pitchFamily="49" charset="0"/>
              </a:rPr>
              <a:t> = </a:t>
            </a:r>
            <a:r>
              <a:rPr lang="en-US" sz="1850" dirty="0" err="1">
                <a:solidFill>
                  <a:schemeClr val="bg1"/>
                </a:solidFill>
                <a:highlight>
                  <a:srgbClr val="000080"/>
                </a:highlight>
                <a:latin typeface="Courier New" panose="02070309020205020404" pitchFamily="49" charset="0"/>
                <a:cs typeface="Courier New" panose="02070309020205020404" pitchFamily="49" charset="0"/>
              </a:rPr>
              <a:t>Book.objects.get</a:t>
            </a:r>
            <a:r>
              <a:rPr lang="en-US" sz="1850" dirty="0">
                <a:solidFill>
                  <a:schemeClr val="bg1"/>
                </a:solidFill>
                <a:highlight>
                  <a:srgbClr val="000080"/>
                </a:highlight>
                <a:latin typeface="Courier New" panose="02070309020205020404" pitchFamily="49" charset="0"/>
                <a:cs typeface="Courier New" panose="02070309020205020404" pitchFamily="49" charset="0"/>
              </a:rPr>
              <a:t>(title="Mostly Harmless")</a:t>
            </a:r>
          </a:p>
          <a:p>
            <a:r>
              <a:rPr lang="en-US" sz="1850" dirty="0"/>
              <a:t>This example defined a router to handle interaction with models from the auth app, and other routers to handle interaction with all other apps. If you left your default database empty and don’t want to define a catch-all database router to handle all apps not otherwise specified, your routers must handle the names of all apps in INSTALLED_APPS before you migrate. See Behavior of </a:t>
            </a:r>
            <a:r>
              <a:rPr lang="en-US" sz="1850" dirty="0" err="1"/>
              <a:t>contrib</a:t>
            </a:r>
            <a:r>
              <a:rPr lang="en-US" sz="1850" dirty="0"/>
              <a:t> apps for information about </a:t>
            </a:r>
            <a:r>
              <a:rPr lang="en-US" sz="1850" dirty="0" err="1"/>
              <a:t>contrib</a:t>
            </a:r>
            <a:r>
              <a:rPr lang="en-US" sz="1850" dirty="0"/>
              <a:t> apps that must be together in one database.</a:t>
            </a:r>
          </a:p>
        </p:txBody>
      </p:sp>
    </p:spTree>
    <p:extLst>
      <p:ext uri="{BB962C8B-B14F-4D97-AF65-F5344CB8AC3E}">
        <p14:creationId xmlns:p14="http://schemas.microsoft.com/office/powerpoint/2010/main" val="538723455"/>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Basis</Template>
  <TotalTime>128</TotalTime>
  <Words>4021</Words>
  <Application>Microsoft Office PowerPoint</Application>
  <PresentationFormat>Widescreen</PresentationFormat>
  <Paragraphs>180</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Corbel</vt:lpstr>
      <vt:lpstr>Courier New</vt:lpstr>
      <vt:lpstr>Vrinda</vt:lpstr>
      <vt:lpstr>Basis</vt:lpstr>
      <vt:lpstr>Multiple 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Vishwash Bhusal</dc:creator>
  <cp:lastModifiedBy>Vishwash Bhusal</cp:lastModifiedBy>
  <cp:revision>11</cp:revision>
  <dcterms:created xsi:type="dcterms:W3CDTF">2024-12-18T13:44:30Z</dcterms:created>
  <dcterms:modified xsi:type="dcterms:W3CDTF">2024-12-18T15:56:01Z</dcterms:modified>
</cp:coreProperties>
</file>