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1"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08529F3-A0E5-44C2-8A1A-771AEC7C0888}" type="datetimeFigureOut">
              <a:rPr lang="en-US" smtClean="0"/>
              <a:t>12/20/2024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179B434-E9BF-4D5C-8C5B-F52D2931395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46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29F3-A0E5-44C2-8A1A-771AEC7C0888}"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295577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29F3-A0E5-44C2-8A1A-771AEC7C0888}"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41194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29F3-A0E5-44C2-8A1A-771AEC7C0888}"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237337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529F3-A0E5-44C2-8A1A-771AEC7C0888}"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9B434-E9BF-4D5C-8C5B-F52D2931395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529F3-A0E5-44C2-8A1A-771AEC7C0888}"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16490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529F3-A0E5-44C2-8A1A-771AEC7C0888}"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340990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529F3-A0E5-44C2-8A1A-771AEC7C0888}"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982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529F3-A0E5-44C2-8A1A-771AEC7C0888}"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169461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529F3-A0E5-44C2-8A1A-771AEC7C0888}"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373994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529F3-A0E5-44C2-8A1A-771AEC7C0888}"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9B434-E9BF-4D5C-8C5B-F52D2931395C}" type="slidenum">
              <a:rPr lang="en-US" smtClean="0"/>
              <a:t>‹#›</a:t>
            </a:fld>
            <a:endParaRPr lang="en-US"/>
          </a:p>
        </p:txBody>
      </p:sp>
    </p:spTree>
    <p:extLst>
      <p:ext uri="{BB962C8B-B14F-4D97-AF65-F5344CB8AC3E}">
        <p14:creationId xmlns:p14="http://schemas.microsoft.com/office/powerpoint/2010/main" val="107660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08529F3-A0E5-44C2-8A1A-771AEC7C0888}" type="datetimeFigureOut">
              <a:rPr lang="en-US" smtClean="0"/>
              <a:t>12/20/2024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179B434-E9BF-4D5C-8C5B-F52D2931395C}" type="slidenum">
              <a:rPr lang="en-US" smtClean="0"/>
              <a:t>‹#›</a:t>
            </a:fld>
            <a:endParaRPr lang="en-US"/>
          </a:p>
        </p:txBody>
      </p:sp>
    </p:spTree>
    <p:extLst>
      <p:ext uri="{BB962C8B-B14F-4D97-AF65-F5344CB8AC3E}">
        <p14:creationId xmlns:p14="http://schemas.microsoft.com/office/powerpoint/2010/main" val="254002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513689-D00A-4D15-B8A3-AA50EC4B2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85EA57-8950-5955-CFE3-0B6FE0C4E10C}"/>
              </a:ext>
            </a:extLst>
          </p:cNvPr>
          <p:cNvSpPr>
            <a:spLocks noGrp="1"/>
          </p:cNvSpPr>
          <p:nvPr>
            <p:ph type="ctrTitle"/>
          </p:nvPr>
        </p:nvSpPr>
        <p:spPr>
          <a:xfrm>
            <a:off x="1775900" y="637563"/>
            <a:ext cx="8640201" cy="3070370"/>
          </a:xfrm>
        </p:spPr>
        <p:txBody>
          <a:bodyPr anchor="b">
            <a:normAutofit/>
          </a:bodyPr>
          <a:lstStyle/>
          <a:p>
            <a:r>
              <a:rPr lang="en-US" sz="4000">
                <a:solidFill>
                  <a:schemeClr val="tx1"/>
                </a:solidFill>
              </a:rPr>
              <a:t>Models in django</a:t>
            </a:r>
          </a:p>
        </p:txBody>
      </p:sp>
      <p:sp>
        <p:nvSpPr>
          <p:cNvPr id="3" name="Subtitle 2">
            <a:extLst>
              <a:ext uri="{FF2B5EF4-FFF2-40B4-BE49-F238E27FC236}">
                <a16:creationId xmlns:a16="http://schemas.microsoft.com/office/drawing/2014/main" id="{FC671A9A-FAFF-AABB-8FEF-51251B511D22}"/>
              </a:ext>
            </a:extLst>
          </p:cNvPr>
          <p:cNvSpPr>
            <a:spLocks noGrp="1"/>
          </p:cNvSpPr>
          <p:nvPr>
            <p:ph type="subTitle" idx="1"/>
          </p:nvPr>
        </p:nvSpPr>
        <p:spPr>
          <a:xfrm>
            <a:off x="1775899" y="3707933"/>
            <a:ext cx="8640202" cy="2153859"/>
          </a:xfrm>
        </p:spPr>
        <p:txBody>
          <a:bodyPr anchor="t">
            <a:normAutofit/>
          </a:bodyPr>
          <a:lstStyle/>
          <a:p>
            <a:r>
              <a:rPr lang="en-US" sz="2800">
                <a:solidFill>
                  <a:schemeClr val="tx1"/>
                </a:solidFill>
              </a:rPr>
              <a:t>Django mastery course in Nepali</a:t>
            </a:r>
          </a:p>
          <a:p>
            <a:endParaRPr lang="en-US" sz="2800">
              <a:solidFill>
                <a:schemeClr val="tx1"/>
              </a:solidFill>
            </a:endParaRPr>
          </a:p>
        </p:txBody>
      </p:sp>
    </p:spTree>
    <p:extLst>
      <p:ext uri="{BB962C8B-B14F-4D97-AF65-F5344CB8AC3E}">
        <p14:creationId xmlns:p14="http://schemas.microsoft.com/office/powerpoint/2010/main" val="1808939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DA3B8-252E-E33C-740F-4E43CEA027A7}"/>
              </a:ext>
            </a:extLst>
          </p:cNvPr>
          <p:cNvSpPr>
            <a:spLocks noGrp="1"/>
          </p:cNvSpPr>
          <p:nvPr>
            <p:ph idx="1"/>
          </p:nvPr>
        </p:nvSpPr>
        <p:spPr>
          <a:xfrm>
            <a:off x="401668" y="372831"/>
            <a:ext cx="3756973" cy="2191056"/>
          </a:xfrm>
        </p:spPr>
        <p:txBody>
          <a:bodyPr>
            <a:normAutofit fontScale="92500"/>
          </a:bodyPr>
          <a:lstStyle/>
          <a:p>
            <a:pPr marL="0" indent="0">
              <a:lnSpc>
                <a:spcPct val="100000"/>
              </a:lnSpc>
              <a:spcBef>
                <a:spcPts val="0"/>
              </a:spcBef>
              <a:buNone/>
            </a:pPr>
            <a:r>
              <a:rPr lang="en-US" sz="2400" b="1" dirty="0">
                <a:solidFill>
                  <a:schemeClr val="tx1"/>
                </a:solidFill>
              </a:rPr>
              <a:t>Models</a:t>
            </a:r>
          </a:p>
          <a:p>
            <a:pPr marL="0" indent="0">
              <a:lnSpc>
                <a:spcPct val="100000"/>
              </a:lnSpc>
              <a:spcBef>
                <a:spcPts val="0"/>
              </a:spcBef>
              <a:buNone/>
            </a:pPr>
            <a:r>
              <a:rPr lang="en-US" sz="1200" dirty="0">
                <a:solidFill>
                  <a:schemeClr val="tx1"/>
                </a:solidFill>
              </a:rPr>
              <a:t>A model is the single, definitive source of information about your data. It contains the essential fields and behaviors of the data you’re storing. Generally, each model maps to a single database table. </a:t>
            </a:r>
          </a:p>
          <a:p>
            <a:pPr marL="0" indent="0">
              <a:lnSpc>
                <a:spcPct val="100000"/>
              </a:lnSpc>
              <a:spcBef>
                <a:spcPts val="0"/>
              </a:spcBef>
              <a:buNone/>
            </a:pPr>
            <a:r>
              <a:rPr lang="en-US" sz="1200" dirty="0">
                <a:solidFill>
                  <a:schemeClr val="tx1"/>
                </a:solidFill>
              </a:rPr>
              <a:t>The basics:</a:t>
            </a:r>
          </a:p>
          <a:p>
            <a:pPr marL="0" indent="0">
              <a:lnSpc>
                <a:spcPct val="100000"/>
              </a:lnSpc>
              <a:spcBef>
                <a:spcPts val="0"/>
              </a:spcBef>
              <a:buNone/>
            </a:pPr>
            <a:r>
              <a:rPr lang="en-US" sz="1200" dirty="0">
                <a:solidFill>
                  <a:schemeClr val="tx1"/>
                </a:solidFill>
              </a:rPr>
              <a:t>• Each model is a Python class that subclasses django.db.models.Model.</a:t>
            </a:r>
          </a:p>
          <a:p>
            <a:pPr marL="0" indent="0">
              <a:lnSpc>
                <a:spcPct val="100000"/>
              </a:lnSpc>
              <a:spcBef>
                <a:spcPts val="0"/>
              </a:spcBef>
              <a:buNone/>
            </a:pPr>
            <a:r>
              <a:rPr lang="en-US" sz="1200" dirty="0">
                <a:solidFill>
                  <a:schemeClr val="tx1"/>
                </a:solidFill>
              </a:rPr>
              <a:t>• Each attribute of the model represents a database field.</a:t>
            </a:r>
          </a:p>
          <a:p>
            <a:pPr marL="0" indent="0">
              <a:lnSpc>
                <a:spcPct val="100000"/>
              </a:lnSpc>
              <a:spcBef>
                <a:spcPts val="0"/>
              </a:spcBef>
              <a:buNone/>
            </a:pPr>
            <a:r>
              <a:rPr lang="en-US" sz="1200" dirty="0">
                <a:solidFill>
                  <a:schemeClr val="tx1"/>
                </a:solidFill>
              </a:rPr>
              <a:t>• With all of this, Django gives you an automatically-generated database-access API;</a:t>
            </a:r>
          </a:p>
        </p:txBody>
      </p:sp>
      <p:pic>
        <p:nvPicPr>
          <p:cNvPr id="5" name="Graphic 4" descr="Database with solid fill">
            <a:extLst>
              <a:ext uri="{FF2B5EF4-FFF2-40B4-BE49-F238E27FC236}">
                <a16:creationId xmlns:a16="http://schemas.microsoft.com/office/drawing/2014/main" id="{E212C8C5-736C-8D7B-4BD8-E3B3DEE767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2846" y="2416169"/>
            <a:ext cx="914400" cy="914400"/>
          </a:xfrm>
          <a:prstGeom prst="rect">
            <a:avLst/>
          </a:prstGeom>
        </p:spPr>
      </p:pic>
      <p:pic>
        <p:nvPicPr>
          <p:cNvPr id="7" name="Graphic 6" descr="Table with solid fill">
            <a:extLst>
              <a:ext uri="{FF2B5EF4-FFF2-40B4-BE49-F238E27FC236}">
                <a16:creationId xmlns:a16="http://schemas.microsoft.com/office/drawing/2014/main" id="{6B89C2DE-D86C-30F8-E74A-5DE2F714A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558" y="3455787"/>
            <a:ext cx="1195137" cy="1195137"/>
          </a:xfrm>
          <a:prstGeom prst="rect">
            <a:avLst/>
          </a:prstGeom>
        </p:spPr>
      </p:pic>
      <p:sp>
        <p:nvSpPr>
          <p:cNvPr id="8" name="TextBox 7">
            <a:extLst>
              <a:ext uri="{FF2B5EF4-FFF2-40B4-BE49-F238E27FC236}">
                <a16:creationId xmlns:a16="http://schemas.microsoft.com/office/drawing/2014/main" id="{01D21B42-DD3A-ADB1-83F5-C7E1C5A6C716}"/>
              </a:ext>
            </a:extLst>
          </p:cNvPr>
          <p:cNvSpPr txBox="1"/>
          <p:nvPr/>
        </p:nvSpPr>
        <p:spPr>
          <a:xfrm>
            <a:off x="822912" y="4391102"/>
            <a:ext cx="748025" cy="369332"/>
          </a:xfrm>
          <a:prstGeom prst="rect">
            <a:avLst/>
          </a:prstGeom>
          <a:noFill/>
        </p:spPr>
        <p:txBody>
          <a:bodyPr wrap="none" rtlCol="0">
            <a:spAutoFit/>
          </a:bodyPr>
          <a:lstStyle/>
          <a:p>
            <a:r>
              <a:rPr lang="en-US" dirty="0"/>
              <a:t>Table </a:t>
            </a:r>
          </a:p>
        </p:txBody>
      </p:sp>
      <p:sp>
        <p:nvSpPr>
          <p:cNvPr id="9" name="TextBox 8">
            <a:extLst>
              <a:ext uri="{FF2B5EF4-FFF2-40B4-BE49-F238E27FC236}">
                <a16:creationId xmlns:a16="http://schemas.microsoft.com/office/drawing/2014/main" id="{A47B3152-7AEF-D4B6-3E07-9B45D202EB29}"/>
              </a:ext>
            </a:extLst>
          </p:cNvPr>
          <p:cNvSpPr txBox="1"/>
          <p:nvPr/>
        </p:nvSpPr>
        <p:spPr>
          <a:xfrm>
            <a:off x="853261" y="3132362"/>
            <a:ext cx="1093569" cy="369332"/>
          </a:xfrm>
          <a:prstGeom prst="rect">
            <a:avLst/>
          </a:prstGeom>
          <a:noFill/>
        </p:spPr>
        <p:txBody>
          <a:bodyPr wrap="none" rtlCol="0">
            <a:spAutoFit/>
          </a:bodyPr>
          <a:lstStyle/>
          <a:p>
            <a:r>
              <a:rPr lang="en-US" dirty="0"/>
              <a:t>Database</a:t>
            </a:r>
          </a:p>
        </p:txBody>
      </p:sp>
      <p:sp>
        <p:nvSpPr>
          <p:cNvPr id="10" name="Arrow: Curved Left 9">
            <a:extLst>
              <a:ext uri="{FF2B5EF4-FFF2-40B4-BE49-F238E27FC236}">
                <a16:creationId xmlns:a16="http://schemas.microsoft.com/office/drawing/2014/main" id="{C726E6EB-7070-0FC3-8FB5-15FDCB867C92}"/>
              </a:ext>
            </a:extLst>
          </p:cNvPr>
          <p:cNvSpPr/>
          <p:nvPr/>
        </p:nvSpPr>
        <p:spPr>
          <a:xfrm flipV="1">
            <a:off x="1677126" y="2559538"/>
            <a:ext cx="1354170" cy="1624483"/>
          </a:xfrm>
          <a:prstGeom prst="curvedLeftArrow">
            <a:avLst>
              <a:gd name="adj1" fmla="val 9590"/>
              <a:gd name="adj2" fmla="val 50000"/>
              <a:gd name="adj3" fmla="val 213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Left 11">
            <a:extLst>
              <a:ext uri="{FF2B5EF4-FFF2-40B4-BE49-F238E27FC236}">
                <a16:creationId xmlns:a16="http://schemas.microsoft.com/office/drawing/2014/main" id="{CEBF0669-45D2-FA97-903D-B3F9629AB98B}"/>
              </a:ext>
            </a:extLst>
          </p:cNvPr>
          <p:cNvSpPr/>
          <p:nvPr/>
        </p:nvSpPr>
        <p:spPr>
          <a:xfrm rot="2440615">
            <a:off x="1400249" y="4800035"/>
            <a:ext cx="2408471"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232F3A5-C7F5-F203-79F6-F676ADDA9DF3}"/>
              </a:ext>
            </a:extLst>
          </p:cNvPr>
          <p:cNvPicPr>
            <a:picLocks noChangeAspect="1"/>
          </p:cNvPicPr>
          <p:nvPr/>
        </p:nvPicPr>
        <p:blipFill>
          <a:blip r:embed="rId6"/>
          <a:stretch>
            <a:fillRect/>
          </a:stretch>
        </p:blipFill>
        <p:spPr>
          <a:xfrm>
            <a:off x="3365670" y="4300058"/>
            <a:ext cx="6287377" cy="2191056"/>
          </a:xfrm>
          <a:prstGeom prst="rect">
            <a:avLst/>
          </a:prstGeom>
        </p:spPr>
      </p:pic>
      <p:sp>
        <p:nvSpPr>
          <p:cNvPr id="13" name="TextBox 12">
            <a:extLst>
              <a:ext uri="{FF2B5EF4-FFF2-40B4-BE49-F238E27FC236}">
                <a16:creationId xmlns:a16="http://schemas.microsoft.com/office/drawing/2014/main" id="{E9973EC0-CBF4-6857-654F-1794AEF9E7C4}"/>
              </a:ext>
            </a:extLst>
          </p:cNvPr>
          <p:cNvSpPr txBox="1"/>
          <p:nvPr/>
        </p:nvSpPr>
        <p:spPr>
          <a:xfrm>
            <a:off x="4699819" y="452696"/>
            <a:ext cx="508309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from </a:t>
            </a:r>
            <a:r>
              <a:rPr lang="en-US" b="1" dirty="0" err="1"/>
              <a:t>django.db.models</a:t>
            </a:r>
            <a:r>
              <a:rPr lang="en-US" b="1" dirty="0"/>
              <a:t> import models</a:t>
            </a:r>
          </a:p>
          <a:p>
            <a:endParaRPr lang="en-US" b="1" dirty="0"/>
          </a:p>
          <a:p>
            <a:r>
              <a:rPr lang="en-US" b="1" dirty="0"/>
              <a:t>class  [ </a:t>
            </a:r>
            <a:r>
              <a:rPr lang="en-US" b="1" dirty="0" err="1"/>
              <a:t>model_name</a:t>
            </a:r>
            <a:r>
              <a:rPr lang="en-US" b="1" dirty="0"/>
              <a:t>](</a:t>
            </a:r>
            <a:r>
              <a:rPr lang="en-US" b="1" dirty="0" err="1"/>
              <a:t>models.Model</a:t>
            </a:r>
            <a:r>
              <a:rPr lang="en-US" b="1" dirty="0"/>
              <a:t>):</a:t>
            </a:r>
          </a:p>
          <a:p>
            <a:r>
              <a:rPr lang="en-US" b="1" dirty="0"/>
              <a:t>	</a:t>
            </a:r>
            <a:r>
              <a:rPr lang="en-US" b="1" dirty="0" err="1"/>
              <a:t>field_name</a:t>
            </a:r>
            <a:r>
              <a:rPr lang="en-US" b="1" dirty="0"/>
              <a:t> = </a:t>
            </a:r>
            <a:r>
              <a:rPr lang="en-US" b="1" dirty="0" err="1"/>
              <a:t>models.Field_class</a:t>
            </a:r>
            <a:r>
              <a:rPr lang="en-US" b="1" dirty="0"/>
              <a:t>(attributes)</a:t>
            </a:r>
          </a:p>
          <a:p>
            <a:r>
              <a:rPr lang="en-US" b="1" dirty="0"/>
              <a:t>	</a:t>
            </a:r>
          </a:p>
          <a:p>
            <a:r>
              <a:rPr lang="en-US" b="1" dirty="0"/>
              <a:t>	class meta:</a:t>
            </a:r>
          </a:p>
          <a:p>
            <a:r>
              <a:rPr lang="en-US" b="1" dirty="0"/>
              <a:t>		pass</a:t>
            </a:r>
          </a:p>
        </p:txBody>
      </p:sp>
    </p:spTree>
    <p:extLst>
      <p:ext uri="{BB962C8B-B14F-4D97-AF65-F5344CB8AC3E}">
        <p14:creationId xmlns:p14="http://schemas.microsoft.com/office/powerpoint/2010/main" val="2469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1000" fill="hold"/>
                                        <p:tgtEl>
                                          <p:spTgt spid="13"/>
                                        </p:tgtEl>
                                        <p:attrNameLst>
                                          <p:attrName>ppt_w</p:attrName>
                                        </p:attrNameLst>
                                      </p:cBhvr>
                                      <p:tavLst>
                                        <p:tav tm="0">
                                          <p:val>
                                            <p:fltVal val="0"/>
                                          </p:val>
                                        </p:tav>
                                        <p:tav tm="100000">
                                          <p:val>
                                            <p:strVal val="#ppt_w"/>
                                          </p:val>
                                        </p:tav>
                                      </p:tavLst>
                                    </p:anim>
                                    <p:anim calcmode="lin" valueType="num">
                                      <p:cBhvr>
                                        <p:cTn id="70" dur="1000" fill="hold"/>
                                        <p:tgtEl>
                                          <p:spTgt spid="13"/>
                                        </p:tgtEl>
                                        <p:attrNameLst>
                                          <p:attrName>ppt_h</p:attrName>
                                        </p:attrNameLst>
                                      </p:cBhvr>
                                      <p:tavLst>
                                        <p:tav tm="0">
                                          <p:val>
                                            <p:fltVal val="0"/>
                                          </p:val>
                                        </p:tav>
                                        <p:tav tm="100000">
                                          <p:val>
                                            <p:strVal val="#ppt_h"/>
                                          </p:val>
                                        </p:tav>
                                      </p:tavLst>
                                    </p:anim>
                                    <p:anim calcmode="lin" valueType="num">
                                      <p:cBhvr>
                                        <p:cTn id="71" dur="1000" fill="hold"/>
                                        <p:tgtEl>
                                          <p:spTgt spid="13"/>
                                        </p:tgtEl>
                                        <p:attrNameLst>
                                          <p:attrName>style.rotation</p:attrName>
                                        </p:attrNameLst>
                                      </p:cBhvr>
                                      <p:tavLst>
                                        <p:tav tm="0">
                                          <p:val>
                                            <p:fltVal val="90"/>
                                          </p:val>
                                        </p:tav>
                                        <p:tav tm="100000">
                                          <p:val>
                                            <p:fltVal val="0"/>
                                          </p:val>
                                        </p:tav>
                                      </p:tavLst>
                                    </p:anim>
                                    <p:animEffect transition="in" filter="fade">
                                      <p:cBhvr>
                                        <p:cTn id="7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E4CFA-0029-C4C5-5B75-44A43659AE14}"/>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93A6345-B048-1A47-D659-5EF3C577F46D}"/>
              </a:ext>
            </a:extLst>
          </p:cNvPr>
          <p:cNvPicPr>
            <a:picLocks noGrp="1" noChangeAspect="1"/>
          </p:cNvPicPr>
          <p:nvPr>
            <p:ph idx="1"/>
          </p:nvPr>
        </p:nvPicPr>
        <p:blipFill>
          <a:blip r:embed="rId2"/>
          <a:stretch>
            <a:fillRect/>
          </a:stretch>
        </p:blipFill>
        <p:spPr>
          <a:xfrm>
            <a:off x="541909" y="435687"/>
            <a:ext cx="4066642" cy="1493126"/>
          </a:xfrm>
          <a:prstGeom prst="rect">
            <a:avLst/>
          </a:prstGeom>
        </p:spPr>
      </p:pic>
      <p:sp>
        <p:nvSpPr>
          <p:cNvPr id="5" name="TextBox 4">
            <a:extLst>
              <a:ext uri="{FF2B5EF4-FFF2-40B4-BE49-F238E27FC236}">
                <a16:creationId xmlns:a16="http://schemas.microsoft.com/office/drawing/2014/main" id="{FD222442-4D1A-58DE-128C-4313D4674CCD}"/>
              </a:ext>
            </a:extLst>
          </p:cNvPr>
          <p:cNvSpPr txBox="1"/>
          <p:nvPr/>
        </p:nvSpPr>
        <p:spPr>
          <a:xfrm>
            <a:off x="541909" y="1981490"/>
            <a:ext cx="4066642" cy="1200329"/>
          </a:xfrm>
          <a:prstGeom prst="rect">
            <a:avLst/>
          </a:prstGeom>
          <a:noFill/>
        </p:spPr>
        <p:txBody>
          <a:bodyPr wrap="square">
            <a:spAutoFit/>
          </a:bodyPr>
          <a:lstStyle/>
          <a:p>
            <a:r>
              <a:rPr lang="en-US" dirty="0" err="1"/>
              <a:t>first_name</a:t>
            </a:r>
            <a:r>
              <a:rPr lang="en-US" dirty="0"/>
              <a:t> and </a:t>
            </a:r>
            <a:r>
              <a:rPr lang="en-US" dirty="0" err="1"/>
              <a:t>last_name</a:t>
            </a:r>
            <a:r>
              <a:rPr lang="en-US" dirty="0"/>
              <a:t> are fields of the model. Each field is specified as a class attribute, and each attribute maps to a database column.</a:t>
            </a:r>
          </a:p>
        </p:txBody>
      </p:sp>
      <p:sp>
        <p:nvSpPr>
          <p:cNvPr id="7" name="TextBox 6">
            <a:extLst>
              <a:ext uri="{FF2B5EF4-FFF2-40B4-BE49-F238E27FC236}">
                <a16:creationId xmlns:a16="http://schemas.microsoft.com/office/drawing/2014/main" id="{E467AB82-893D-7DA2-592A-D641BA8ECB46}"/>
              </a:ext>
            </a:extLst>
          </p:cNvPr>
          <p:cNvSpPr txBox="1"/>
          <p:nvPr/>
        </p:nvSpPr>
        <p:spPr>
          <a:xfrm>
            <a:off x="4718446" y="329312"/>
            <a:ext cx="7125891" cy="2400657"/>
          </a:xfrm>
          <a:prstGeom prst="rect">
            <a:avLst/>
          </a:prstGeom>
          <a:noFill/>
        </p:spPr>
        <p:txBody>
          <a:bodyPr wrap="square">
            <a:spAutoFit/>
          </a:bodyPr>
          <a:lstStyle/>
          <a:p>
            <a:r>
              <a:rPr lang="en-US" sz="2400" b="1" i="1" dirty="0"/>
              <a:t>Using models</a:t>
            </a:r>
          </a:p>
          <a:p>
            <a:r>
              <a:rPr lang="en-US" dirty="0"/>
              <a:t>Once you have defined your models, you need to tell Django you’re going to use those models. Do this by editing your settings file and changing the INSTALLED_APPS setting to add the name of the module that contains your models.py. For example, if the models for your application live in the module </a:t>
            </a:r>
            <a:r>
              <a:rPr lang="en-US" dirty="0" err="1"/>
              <a:t>myapp.models</a:t>
            </a:r>
            <a:r>
              <a:rPr lang="en-US" dirty="0"/>
              <a:t> (the package structure that is created for an application by the manage.py </a:t>
            </a:r>
            <a:r>
              <a:rPr lang="en-US" dirty="0" err="1"/>
              <a:t>startapp</a:t>
            </a:r>
            <a:r>
              <a:rPr lang="en-US" dirty="0"/>
              <a:t> script), INSTALLED_APPS should read, in part:</a:t>
            </a:r>
          </a:p>
        </p:txBody>
      </p:sp>
      <p:pic>
        <p:nvPicPr>
          <p:cNvPr id="8" name="Picture 7">
            <a:extLst>
              <a:ext uri="{FF2B5EF4-FFF2-40B4-BE49-F238E27FC236}">
                <a16:creationId xmlns:a16="http://schemas.microsoft.com/office/drawing/2014/main" id="{207F8F54-BC18-494E-DE89-2ADB67169D8D}"/>
              </a:ext>
            </a:extLst>
          </p:cNvPr>
          <p:cNvPicPr>
            <a:picLocks noChangeAspect="1"/>
          </p:cNvPicPr>
          <p:nvPr/>
        </p:nvPicPr>
        <p:blipFill>
          <a:blip r:embed="rId3"/>
          <a:stretch>
            <a:fillRect/>
          </a:stretch>
        </p:blipFill>
        <p:spPr>
          <a:xfrm>
            <a:off x="4718446" y="2729969"/>
            <a:ext cx="4066642" cy="1590643"/>
          </a:xfrm>
          <a:prstGeom prst="rect">
            <a:avLst/>
          </a:prstGeom>
        </p:spPr>
      </p:pic>
      <p:sp>
        <p:nvSpPr>
          <p:cNvPr id="10" name="TextBox 9">
            <a:extLst>
              <a:ext uri="{FF2B5EF4-FFF2-40B4-BE49-F238E27FC236}">
                <a16:creationId xmlns:a16="http://schemas.microsoft.com/office/drawing/2014/main" id="{F4710C69-2E3F-488E-9753-1225BECDE331}"/>
              </a:ext>
            </a:extLst>
          </p:cNvPr>
          <p:cNvSpPr txBox="1"/>
          <p:nvPr/>
        </p:nvSpPr>
        <p:spPr>
          <a:xfrm>
            <a:off x="4608551" y="4524672"/>
            <a:ext cx="7235786" cy="923330"/>
          </a:xfrm>
          <a:prstGeom prst="rect">
            <a:avLst/>
          </a:prstGeom>
          <a:noFill/>
        </p:spPr>
        <p:txBody>
          <a:bodyPr wrap="square">
            <a:spAutoFit/>
          </a:bodyPr>
          <a:lstStyle/>
          <a:p>
            <a:r>
              <a:rPr lang="en-US" dirty="0"/>
              <a:t>When you add new apps to INSTALLED_APPS, be sure to run manage.py migrate, optionally making migrations for them first with manage.py makemigrations.</a:t>
            </a:r>
          </a:p>
        </p:txBody>
      </p:sp>
    </p:spTree>
    <p:extLst>
      <p:ext uri="{BB962C8B-B14F-4D97-AF65-F5344CB8AC3E}">
        <p14:creationId xmlns:p14="http://schemas.microsoft.com/office/powerpoint/2010/main" val="82553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3625D-D1FD-CF67-5363-C2B92BFF77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12257-88B1-DDC6-D536-0D2D6FCB6CB2}"/>
              </a:ext>
            </a:extLst>
          </p:cNvPr>
          <p:cNvSpPr>
            <a:spLocks noGrp="1"/>
          </p:cNvSpPr>
          <p:nvPr>
            <p:ph idx="1"/>
          </p:nvPr>
        </p:nvSpPr>
        <p:spPr>
          <a:xfrm>
            <a:off x="426721" y="472440"/>
            <a:ext cx="5002530" cy="5897880"/>
          </a:xfrm>
        </p:spPr>
        <p:txBody>
          <a:bodyPr>
            <a:normAutofit fontScale="40000" lnSpcReduction="20000"/>
          </a:bodyPr>
          <a:lstStyle/>
          <a:p>
            <a:pPr marL="0" indent="0">
              <a:lnSpc>
                <a:spcPct val="100000"/>
              </a:lnSpc>
              <a:spcBef>
                <a:spcPts val="0"/>
              </a:spcBef>
              <a:buNone/>
            </a:pPr>
            <a:r>
              <a:rPr lang="en-US" sz="7400" b="1" dirty="0">
                <a:solidFill>
                  <a:schemeClr val="tx1"/>
                </a:solidFill>
              </a:rPr>
              <a:t>Fields</a:t>
            </a:r>
          </a:p>
          <a:p>
            <a:pPr marL="0" indent="0">
              <a:lnSpc>
                <a:spcPct val="100000"/>
              </a:lnSpc>
              <a:spcBef>
                <a:spcPts val="0"/>
              </a:spcBef>
              <a:buNone/>
            </a:pPr>
            <a:r>
              <a:rPr lang="en-US" sz="3700" dirty="0">
                <a:solidFill>
                  <a:schemeClr val="tx1"/>
                </a:solidFill>
              </a:rPr>
              <a:t>The most important part of a model – and the only required part of a model – is the list of database fields it defines. Fields are specified by class attributes. Be careful not to choose field names that conflict with the models API like clean, save, or delete.</a:t>
            </a:r>
          </a:p>
          <a:p>
            <a:pPr marL="0" indent="0">
              <a:lnSpc>
                <a:spcPct val="100000"/>
              </a:lnSpc>
              <a:spcBef>
                <a:spcPts val="0"/>
              </a:spcBef>
              <a:buNone/>
            </a:pPr>
            <a:endParaRPr lang="en-US" sz="3700" dirty="0">
              <a:solidFill>
                <a:schemeClr val="tx1"/>
              </a:solidFill>
            </a:endParaRPr>
          </a:p>
          <a:p>
            <a:pPr marL="0" indent="0">
              <a:lnSpc>
                <a:spcPct val="100000"/>
              </a:lnSpc>
              <a:spcBef>
                <a:spcPts val="0"/>
              </a:spcBef>
              <a:buNone/>
            </a:pPr>
            <a:r>
              <a:rPr lang="en-US" sz="7400" b="1" dirty="0">
                <a:solidFill>
                  <a:schemeClr val="tx1"/>
                </a:solidFill>
              </a:rPr>
              <a:t>Field types</a:t>
            </a:r>
          </a:p>
          <a:p>
            <a:pPr marL="0" indent="0">
              <a:lnSpc>
                <a:spcPct val="100000"/>
              </a:lnSpc>
              <a:spcBef>
                <a:spcPts val="0"/>
              </a:spcBef>
              <a:buNone/>
            </a:pPr>
            <a:r>
              <a:rPr lang="en-US" sz="3700" dirty="0">
                <a:solidFill>
                  <a:schemeClr val="tx1"/>
                </a:solidFill>
              </a:rPr>
              <a:t>Each field in your model should be an instance of the appropriate Field class. Django uses the field class types to determine a few things:</a:t>
            </a:r>
          </a:p>
          <a:p>
            <a:pPr marL="0" indent="0">
              <a:lnSpc>
                <a:spcPct val="100000"/>
              </a:lnSpc>
              <a:spcBef>
                <a:spcPts val="0"/>
              </a:spcBef>
              <a:buNone/>
            </a:pPr>
            <a:r>
              <a:rPr lang="en-US" sz="3700" dirty="0">
                <a:solidFill>
                  <a:schemeClr val="tx1"/>
                </a:solidFill>
              </a:rPr>
              <a:t>• The column type, which tells the database what kind of data to store (e.g. INTEGER, VARCHAR, TEXT).</a:t>
            </a:r>
          </a:p>
          <a:p>
            <a:pPr marL="0" indent="0">
              <a:lnSpc>
                <a:spcPct val="100000"/>
              </a:lnSpc>
              <a:spcBef>
                <a:spcPts val="0"/>
              </a:spcBef>
              <a:buNone/>
            </a:pPr>
            <a:r>
              <a:rPr lang="en-US" sz="3700" dirty="0">
                <a:solidFill>
                  <a:schemeClr val="tx1"/>
                </a:solidFill>
              </a:rPr>
              <a:t>• The default HTML widget to use when rendering a form field (e.g. &lt;input type="text"&gt;, &lt;select&gt;).</a:t>
            </a:r>
          </a:p>
          <a:p>
            <a:pPr marL="0" indent="0">
              <a:lnSpc>
                <a:spcPct val="100000"/>
              </a:lnSpc>
              <a:spcBef>
                <a:spcPts val="0"/>
              </a:spcBef>
              <a:buNone/>
            </a:pPr>
            <a:r>
              <a:rPr lang="en-US" sz="3700" dirty="0">
                <a:solidFill>
                  <a:schemeClr val="tx1"/>
                </a:solidFill>
              </a:rPr>
              <a:t>• The minimal validation requirements, used in Django’s admin and in automatically-generated forms.</a:t>
            </a:r>
          </a:p>
          <a:p>
            <a:pPr marL="0" indent="0">
              <a:lnSpc>
                <a:spcPct val="100000"/>
              </a:lnSpc>
              <a:spcBef>
                <a:spcPts val="0"/>
              </a:spcBef>
              <a:buNone/>
            </a:pPr>
            <a:r>
              <a:rPr lang="en-US" sz="3700" dirty="0">
                <a:solidFill>
                  <a:schemeClr val="tx1"/>
                </a:solidFill>
              </a:rPr>
              <a:t>Django ships with dozens of built-in field types; you can find the complete list in the model field reference.</a:t>
            </a:r>
          </a:p>
          <a:p>
            <a:pPr marL="0" indent="0">
              <a:lnSpc>
                <a:spcPct val="100000"/>
              </a:lnSpc>
              <a:spcBef>
                <a:spcPts val="0"/>
              </a:spcBef>
              <a:buNone/>
            </a:pPr>
            <a:endParaRPr lang="en-US" sz="3700" dirty="0">
              <a:solidFill>
                <a:schemeClr val="tx1"/>
              </a:solidFill>
            </a:endParaRPr>
          </a:p>
          <a:p>
            <a:pPr marL="0" indent="0">
              <a:lnSpc>
                <a:spcPct val="100000"/>
              </a:lnSpc>
              <a:spcBef>
                <a:spcPts val="0"/>
              </a:spcBef>
              <a:buNone/>
            </a:pPr>
            <a:r>
              <a:rPr lang="en-US" sz="7400" b="1" dirty="0">
                <a:solidFill>
                  <a:schemeClr val="tx1"/>
                </a:solidFill>
              </a:rPr>
              <a:t>Field options</a:t>
            </a:r>
          </a:p>
          <a:p>
            <a:pPr marL="0" indent="0">
              <a:lnSpc>
                <a:spcPct val="100000"/>
              </a:lnSpc>
              <a:spcBef>
                <a:spcPts val="0"/>
              </a:spcBef>
              <a:buNone/>
            </a:pPr>
            <a:r>
              <a:rPr lang="en-US" sz="3700" dirty="0">
                <a:solidFill>
                  <a:schemeClr val="tx1"/>
                </a:solidFill>
              </a:rPr>
              <a:t>Each field takes a certain set of field-specific arguments (documented in the model field reference). For example, CharField (and its subclasses) require a max_length argument which specifies the size of the VARCHAR database field used to store the data. There’s also a set of common arguments available to all field types. All are optional.</a:t>
            </a: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a:p>
            <a:pPr marL="0" indent="0">
              <a:lnSpc>
                <a:spcPct val="100000"/>
              </a:lnSpc>
              <a:spcBef>
                <a:spcPts val="0"/>
              </a:spcBef>
              <a:buNone/>
            </a:pPr>
            <a:endParaRPr lang="en-US" sz="1600" dirty="0">
              <a:solidFill>
                <a:schemeClr val="tx1"/>
              </a:solidFill>
            </a:endParaRPr>
          </a:p>
        </p:txBody>
      </p:sp>
      <p:sp>
        <p:nvSpPr>
          <p:cNvPr id="4" name="TextBox 3">
            <a:extLst>
              <a:ext uri="{FF2B5EF4-FFF2-40B4-BE49-F238E27FC236}">
                <a16:creationId xmlns:a16="http://schemas.microsoft.com/office/drawing/2014/main" id="{D9906EBB-042B-4952-33E1-B11AE645A7D8}"/>
              </a:ext>
            </a:extLst>
          </p:cNvPr>
          <p:cNvSpPr txBox="1"/>
          <p:nvPr/>
        </p:nvSpPr>
        <p:spPr>
          <a:xfrm>
            <a:off x="5671661" y="472440"/>
            <a:ext cx="6093618" cy="5847755"/>
          </a:xfrm>
          <a:prstGeom prst="rect">
            <a:avLst/>
          </a:prstGeom>
          <a:noFill/>
        </p:spPr>
        <p:txBody>
          <a:bodyPr wrap="square">
            <a:spAutoFit/>
          </a:bodyPr>
          <a:lstStyle/>
          <a:p>
            <a:r>
              <a:rPr lang="en-US" b="1" dirty="0"/>
              <a:t>null</a:t>
            </a:r>
            <a:endParaRPr lang="en-US" sz="1600" b="1" dirty="0"/>
          </a:p>
          <a:p>
            <a:pPr lvl="1"/>
            <a:r>
              <a:rPr lang="en-US" sz="1600" dirty="0"/>
              <a:t>If True, Django will store empty values as NULL in the database. Default is False.</a:t>
            </a:r>
          </a:p>
          <a:p>
            <a:r>
              <a:rPr lang="en-US" b="1" dirty="0"/>
              <a:t>blank</a:t>
            </a:r>
            <a:endParaRPr lang="en-US" sz="1600" b="1" dirty="0"/>
          </a:p>
          <a:p>
            <a:pPr lvl="1"/>
            <a:r>
              <a:rPr lang="en-US" sz="1600" dirty="0"/>
              <a:t>If True, the field is allowed to be blank. Default is False.</a:t>
            </a:r>
          </a:p>
          <a:p>
            <a:pPr lvl="1"/>
            <a:r>
              <a:rPr lang="en-US" sz="1600" dirty="0"/>
              <a:t>Note that this is different than null. null is purely database-related, whereas blank is validation related. If a field has blank=True, form validation will allow entry of an empty value. If a field has blank=False, the field will be required.</a:t>
            </a:r>
          </a:p>
          <a:p>
            <a:r>
              <a:rPr lang="en-US" b="1" dirty="0"/>
              <a:t>choices</a:t>
            </a:r>
            <a:endParaRPr lang="en-US" sz="1600" b="1" dirty="0"/>
          </a:p>
          <a:p>
            <a:pPr lvl="1"/>
            <a:r>
              <a:rPr lang="en-US" sz="1600" dirty="0"/>
              <a:t>A sequence of 2-value tuples, a mapping, an enumeration type, or a callable (that expects no arguments</a:t>
            </a:r>
          </a:p>
          <a:p>
            <a:pPr lvl="1"/>
            <a:r>
              <a:rPr lang="en-US" sz="1600" dirty="0"/>
              <a:t>and returns any of the previous formats), to use as choices for this field. If this is given, the default form</a:t>
            </a:r>
          </a:p>
          <a:p>
            <a:pPr lvl="1"/>
            <a:r>
              <a:rPr lang="en-US" sz="1600" dirty="0"/>
              <a:t>widget will be a select box instead of the standard text field and will limit choices to the choices given.</a:t>
            </a:r>
          </a:p>
          <a:p>
            <a:pPr lvl="1"/>
            <a:r>
              <a:rPr lang="en-US" sz="1600" dirty="0"/>
              <a:t>A choices list looks like this:</a:t>
            </a:r>
          </a:p>
          <a:p>
            <a:pPr lvl="1"/>
            <a:r>
              <a:rPr lang="en-US" sz="1600" dirty="0"/>
              <a:t>The first element in each tuple is</a:t>
            </a:r>
          </a:p>
          <a:p>
            <a:pPr lvl="1"/>
            <a:r>
              <a:rPr lang="en-US" sz="1600" dirty="0"/>
              <a:t> the value that will be stored in </a:t>
            </a:r>
          </a:p>
          <a:p>
            <a:pPr lvl="1"/>
            <a:r>
              <a:rPr lang="en-US" sz="1600" dirty="0"/>
              <a:t>the database. The second </a:t>
            </a:r>
          </a:p>
          <a:p>
            <a:pPr lvl="1"/>
            <a:r>
              <a:rPr lang="en-US" sz="1600" dirty="0"/>
              <a:t>element is displayed by the </a:t>
            </a:r>
          </a:p>
          <a:p>
            <a:pPr lvl="1"/>
            <a:r>
              <a:rPr lang="en-US" sz="1600" dirty="0"/>
              <a:t>field’s form widget.</a:t>
            </a:r>
          </a:p>
          <a:p>
            <a:endParaRPr lang="en-US" sz="1600" dirty="0"/>
          </a:p>
        </p:txBody>
      </p:sp>
      <p:pic>
        <p:nvPicPr>
          <p:cNvPr id="5" name="Picture 4">
            <a:extLst>
              <a:ext uri="{FF2B5EF4-FFF2-40B4-BE49-F238E27FC236}">
                <a16:creationId xmlns:a16="http://schemas.microsoft.com/office/drawing/2014/main" id="{A279F7AF-C116-30D1-9C10-82464CB9BF25}"/>
              </a:ext>
            </a:extLst>
          </p:cNvPr>
          <p:cNvPicPr>
            <a:picLocks noChangeAspect="1"/>
          </p:cNvPicPr>
          <p:nvPr/>
        </p:nvPicPr>
        <p:blipFill>
          <a:blip r:embed="rId2"/>
          <a:stretch>
            <a:fillRect/>
          </a:stretch>
        </p:blipFill>
        <p:spPr>
          <a:xfrm>
            <a:off x="9020388" y="4496284"/>
            <a:ext cx="2562458" cy="1874036"/>
          </a:xfrm>
          <a:prstGeom prst="rect">
            <a:avLst/>
          </a:prstGeom>
        </p:spPr>
      </p:pic>
    </p:spTree>
    <p:extLst>
      <p:ext uri="{BB962C8B-B14F-4D97-AF65-F5344CB8AC3E}">
        <p14:creationId xmlns:p14="http://schemas.microsoft.com/office/powerpoint/2010/main" val="268903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6765F-793B-C15F-5C83-12DA863CCBD0}"/>
            </a:ext>
          </a:extLst>
        </p:cNvPr>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91982763-1AEE-133F-924D-194D4DDC5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963" y="709291"/>
            <a:ext cx="3228306" cy="4436762"/>
          </a:xfrm>
        </p:spPr>
      </p:pic>
      <p:pic>
        <p:nvPicPr>
          <p:cNvPr id="8" name="Picture 7" descr="A screenshot of a computer&#10;&#10;Description automatically generated">
            <a:extLst>
              <a:ext uri="{FF2B5EF4-FFF2-40B4-BE49-F238E27FC236}">
                <a16:creationId xmlns:a16="http://schemas.microsoft.com/office/drawing/2014/main" id="{9923681B-5CE3-DFF4-7C5F-664DA424B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844" y="737866"/>
            <a:ext cx="2733805" cy="443016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A685BDC-9C8C-C760-3B7D-0FCBEA475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8021" y="737865"/>
            <a:ext cx="3129677" cy="3291209"/>
          </a:xfrm>
          <a:prstGeom prst="rect">
            <a:avLst/>
          </a:prstGeom>
        </p:spPr>
      </p:pic>
    </p:spTree>
    <p:extLst>
      <p:ext uri="{BB962C8B-B14F-4D97-AF65-F5344CB8AC3E}">
        <p14:creationId xmlns:p14="http://schemas.microsoft.com/office/powerpoint/2010/main" val="102240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352D1-778A-9FCE-39ED-3DEFC916F5E1}"/>
            </a:ext>
          </a:extLst>
        </p:cNvPr>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CE810EB3-6994-A274-0B02-45AD341C2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06" y="206804"/>
            <a:ext cx="5713716" cy="6379732"/>
          </a:xfrm>
        </p:spPr>
      </p:pic>
      <p:sp>
        <p:nvSpPr>
          <p:cNvPr id="6" name="TextBox 5">
            <a:extLst>
              <a:ext uri="{FF2B5EF4-FFF2-40B4-BE49-F238E27FC236}">
                <a16:creationId xmlns:a16="http://schemas.microsoft.com/office/drawing/2014/main" id="{39E97498-310C-1500-EC70-BD3CF77073B8}"/>
              </a:ext>
            </a:extLst>
          </p:cNvPr>
          <p:cNvSpPr txBox="1"/>
          <p:nvPr/>
        </p:nvSpPr>
        <p:spPr>
          <a:xfrm>
            <a:off x="5950722" y="271464"/>
            <a:ext cx="6004272" cy="6063198"/>
          </a:xfrm>
          <a:prstGeom prst="rect">
            <a:avLst/>
          </a:prstGeom>
          <a:noFill/>
        </p:spPr>
        <p:txBody>
          <a:bodyPr wrap="square">
            <a:spAutoFit/>
          </a:bodyPr>
          <a:lstStyle/>
          <a:p>
            <a:r>
              <a:rPr lang="en-US" sz="2000" b="1" dirty="0"/>
              <a:t>default</a:t>
            </a:r>
          </a:p>
          <a:p>
            <a:pPr lvl="1"/>
            <a:r>
              <a:rPr lang="en-US" dirty="0"/>
              <a:t>The default value for the field. This can be a value or a callable object. If callable it will be called every</a:t>
            </a:r>
          </a:p>
          <a:p>
            <a:pPr lvl="1"/>
            <a:r>
              <a:rPr lang="en-US" dirty="0"/>
              <a:t>time a new object is created.</a:t>
            </a:r>
          </a:p>
          <a:p>
            <a:endParaRPr lang="en-US" sz="2000" b="1" dirty="0"/>
          </a:p>
          <a:p>
            <a:r>
              <a:rPr lang="en-US" sz="2000" b="1" dirty="0"/>
              <a:t>help_text</a:t>
            </a:r>
          </a:p>
          <a:p>
            <a:pPr lvl="1"/>
            <a:r>
              <a:rPr lang="en-US" dirty="0"/>
              <a:t>Extra “help” text to be displayed with the form widget. It’s useful for documentation even if your field</a:t>
            </a:r>
          </a:p>
          <a:p>
            <a:pPr lvl="1"/>
            <a:endParaRPr lang="en-US" dirty="0"/>
          </a:p>
          <a:p>
            <a:r>
              <a:rPr lang="en-US" sz="2000" b="1" dirty="0" err="1"/>
              <a:t>primary_key</a:t>
            </a:r>
            <a:endParaRPr lang="en-US" sz="2000" b="1" dirty="0"/>
          </a:p>
          <a:p>
            <a:pPr lvl="1"/>
            <a:r>
              <a:rPr lang="en-US" dirty="0"/>
              <a:t>If True, this field is the primary key for the model.</a:t>
            </a:r>
          </a:p>
          <a:p>
            <a:pPr lvl="1"/>
            <a:r>
              <a:rPr lang="en-US" dirty="0"/>
              <a:t>If you don’t specify </a:t>
            </a:r>
            <a:r>
              <a:rPr lang="en-US" dirty="0" err="1"/>
              <a:t>primary_key</a:t>
            </a:r>
            <a:r>
              <a:rPr lang="en-US" dirty="0"/>
              <a:t>=True for any fields in your model, Django will automatically add an </a:t>
            </a:r>
            <a:r>
              <a:rPr lang="en-US" dirty="0" err="1"/>
              <a:t>IntegerField</a:t>
            </a:r>
            <a:r>
              <a:rPr lang="en-US" dirty="0"/>
              <a:t> to hold the primary key, so you don’t need to set </a:t>
            </a:r>
            <a:r>
              <a:rPr lang="en-US" dirty="0" err="1"/>
              <a:t>primary_key</a:t>
            </a:r>
            <a:r>
              <a:rPr lang="en-US" dirty="0"/>
              <a:t>=True on any of your fields unless you want to override the default primary-key behavior.</a:t>
            </a:r>
          </a:p>
          <a:p>
            <a:endParaRPr lang="en-US" dirty="0"/>
          </a:p>
          <a:p>
            <a:r>
              <a:rPr lang="en-US" sz="2000" b="1" dirty="0"/>
              <a:t>unique</a:t>
            </a:r>
          </a:p>
          <a:p>
            <a:r>
              <a:rPr lang="en-US" dirty="0"/>
              <a:t>If True, this field must be unique throughout the table.</a:t>
            </a:r>
          </a:p>
          <a:p>
            <a:endParaRPr lang="en-US" dirty="0"/>
          </a:p>
          <a:p>
            <a:endParaRPr lang="en-US" dirty="0"/>
          </a:p>
        </p:txBody>
      </p:sp>
    </p:spTree>
    <p:extLst>
      <p:ext uri="{BB962C8B-B14F-4D97-AF65-F5344CB8AC3E}">
        <p14:creationId xmlns:p14="http://schemas.microsoft.com/office/powerpoint/2010/main" val="286561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CEB76-178C-060A-064C-CC8B3FE008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41A67-E1AB-B4E7-100A-DC3EAEBF8CED}"/>
              </a:ext>
            </a:extLst>
          </p:cNvPr>
          <p:cNvSpPr>
            <a:spLocks noGrp="1"/>
          </p:cNvSpPr>
          <p:nvPr>
            <p:ph idx="1"/>
          </p:nvPr>
        </p:nvSpPr>
        <p:spPr>
          <a:xfrm>
            <a:off x="426720" y="472440"/>
            <a:ext cx="11174730" cy="5897880"/>
          </a:xfrm>
        </p:spPr>
        <p:txBody>
          <a:bodyPr>
            <a:normAutofit/>
          </a:bodyPr>
          <a:lstStyle/>
          <a:p>
            <a:pPr marL="0" indent="0">
              <a:lnSpc>
                <a:spcPct val="100000"/>
              </a:lnSpc>
              <a:spcBef>
                <a:spcPts val="0"/>
              </a:spcBef>
              <a:buNone/>
            </a:pPr>
            <a:r>
              <a:rPr lang="en-US" sz="1800" b="1" dirty="0">
                <a:solidFill>
                  <a:schemeClr val="tx1"/>
                </a:solidFill>
              </a:rPr>
              <a:t>Verbose field names</a:t>
            </a:r>
          </a:p>
          <a:p>
            <a:pPr marL="0" indent="0">
              <a:lnSpc>
                <a:spcPct val="100000"/>
              </a:lnSpc>
              <a:spcBef>
                <a:spcPts val="0"/>
              </a:spcBef>
              <a:buNone/>
            </a:pPr>
            <a:r>
              <a:rPr lang="en-US" sz="1400" dirty="0">
                <a:solidFill>
                  <a:schemeClr val="tx1"/>
                </a:solidFill>
              </a:rPr>
              <a:t>Each field type, except for ForeignKey, ManyToManyField and OneToOneField, takes an optional first positional argument – a verbose name. If the verbose name isn’t given, Django will automatically create it using the field’s attribute name, converting underscores to spaces.</a:t>
            </a: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a:p>
            <a:pPr marL="0" indent="0">
              <a:lnSpc>
                <a:spcPct val="100000"/>
              </a:lnSpc>
              <a:spcBef>
                <a:spcPts val="0"/>
              </a:spcBef>
              <a:buNone/>
            </a:pPr>
            <a:endParaRPr lang="en-US" sz="1400" dirty="0">
              <a:solidFill>
                <a:schemeClr val="tx1"/>
              </a:solidFill>
            </a:endParaRPr>
          </a:p>
        </p:txBody>
      </p:sp>
      <p:pic>
        <p:nvPicPr>
          <p:cNvPr id="2" name="Picture 1">
            <a:extLst>
              <a:ext uri="{FF2B5EF4-FFF2-40B4-BE49-F238E27FC236}">
                <a16:creationId xmlns:a16="http://schemas.microsoft.com/office/drawing/2014/main" id="{5ABD65AA-4BEF-73F8-873C-A256CD5C2A66}"/>
              </a:ext>
            </a:extLst>
          </p:cNvPr>
          <p:cNvPicPr>
            <a:picLocks noChangeAspect="1"/>
          </p:cNvPicPr>
          <p:nvPr/>
        </p:nvPicPr>
        <p:blipFill>
          <a:blip r:embed="rId2"/>
          <a:stretch>
            <a:fillRect/>
          </a:stretch>
        </p:blipFill>
        <p:spPr>
          <a:xfrm>
            <a:off x="426720" y="1324139"/>
            <a:ext cx="7188518" cy="5171783"/>
          </a:xfrm>
          <a:prstGeom prst="rect">
            <a:avLst/>
          </a:prstGeom>
        </p:spPr>
      </p:pic>
    </p:spTree>
    <p:extLst>
      <p:ext uri="{BB962C8B-B14F-4D97-AF65-F5344CB8AC3E}">
        <p14:creationId xmlns:p14="http://schemas.microsoft.com/office/powerpoint/2010/main" val="194984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D3C0-A71F-FB54-AFD9-E7B2935EAE0F}"/>
              </a:ext>
            </a:extLst>
          </p:cNvPr>
          <p:cNvSpPr>
            <a:spLocks noGrp="1"/>
          </p:cNvSpPr>
          <p:nvPr>
            <p:ph type="title"/>
          </p:nvPr>
        </p:nvSpPr>
        <p:spPr/>
        <p:txBody>
          <a:bodyPr/>
          <a:lstStyle/>
          <a:p>
            <a:r>
              <a:rPr lang="en-US">
                <a:solidFill>
                  <a:schemeClr val="tx1"/>
                </a:solidFill>
              </a:rPr>
              <a:t>Break………… done</a:t>
            </a:r>
            <a:endParaRPr lang="en-US" dirty="0">
              <a:solidFill>
                <a:schemeClr val="tx1"/>
              </a:solidFill>
            </a:endParaRPr>
          </a:p>
        </p:txBody>
      </p:sp>
    </p:spTree>
    <p:extLst>
      <p:ext uri="{BB962C8B-B14F-4D97-AF65-F5344CB8AC3E}">
        <p14:creationId xmlns:p14="http://schemas.microsoft.com/office/powerpoint/2010/main" val="98401886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TotalTime>
  <Words>905</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Corbel</vt:lpstr>
      <vt:lpstr>Basis</vt:lpstr>
      <vt:lpstr>Models in django</vt:lpstr>
      <vt:lpstr>PowerPoint Presentation</vt:lpstr>
      <vt:lpstr>PowerPoint Presentation</vt:lpstr>
      <vt:lpstr>PowerPoint Presentation</vt:lpstr>
      <vt:lpstr>PowerPoint Presentation</vt:lpstr>
      <vt:lpstr>PowerPoint Presentation</vt:lpstr>
      <vt:lpstr>PowerPoint Presentation</vt:lpstr>
      <vt:lpstr>Break…………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1</cp:revision>
  <dcterms:created xsi:type="dcterms:W3CDTF">2024-12-20T14:28:09Z</dcterms:created>
  <dcterms:modified xsi:type="dcterms:W3CDTF">2024-12-20T14:29:40Z</dcterms:modified>
</cp:coreProperties>
</file>