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4" r:id="rId7"/>
    <p:sldId id="265" r:id="rId8"/>
    <p:sldId id="261" r:id="rId9"/>
    <p:sldId id="262" r:id="rId10"/>
    <p:sldId id="263" r:id="rId11"/>
    <p:sldId id="266" r:id="rId12"/>
    <p:sldId id="267" r:id="rId13"/>
    <p:sldId id="268" r:id="rId14"/>
    <p:sldId id="273" r:id="rId15"/>
    <p:sldId id="269" r:id="rId16"/>
    <p:sldId id="271" r:id="rId17"/>
    <p:sldId id="272" r:id="rId18"/>
    <p:sldId id="274" r:id="rId19"/>
    <p:sldId id="275" r:id="rId20"/>
    <p:sldId id="276" r:id="rId21"/>
    <p:sldId id="277" r:id="rId22"/>
    <p:sldId id="281" r:id="rId23"/>
    <p:sldId id="278" r:id="rId24"/>
    <p:sldId id="280" r:id="rId25"/>
    <p:sldId id="279" r:id="rId26"/>
    <p:sldId id="270" r:id="rId27"/>
    <p:sldId id="282" r:id="rId28"/>
    <p:sldId id="290" r:id="rId29"/>
    <p:sldId id="283" r:id="rId30"/>
    <p:sldId id="284" r:id="rId31"/>
    <p:sldId id="285" r:id="rId32"/>
    <p:sldId id="286" r:id="rId33"/>
    <p:sldId id="287" r:id="rId34"/>
    <p:sldId id="291" r:id="rId35"/>
    <p:sldId id="288" r:id="rId36"/>
    <p:sldId id="289" r:id="rId37"/>
    <p:sldId id="292"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55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CA0F4055-55DE-4308-8554-352F97AA5DE2}" type="datetimeFigureOut">
              <a:rPr lang="en-US" smtClean="0"/>
              <a:t>12/22/2024</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EF44ADEF-87D1-4A64-AFCD-3356AA261EFD}"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0061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0F4055-55DE-4308-8554-352F97AA5DE2}" type="datetimeFigureOut">
              <a:rPr lang="en-US" smtClean="0"/>
              <a:t>12/22/2024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44ADEF-87D1-4A64-AFCD-3356AA261EFD}" type="slidenum">
              <a:rPr lang="en-US" smtClean="0"/>
              <a:t>‹#›</a:t>
            </a:fld>
            <a:endParaRPr lang="en-US"/>
          </a:p>
        </p:txBody>
      </p:sp>
    </p:spTree>
    <p:extLst>
      <p:ext uri="{BB962C8B-B14F-4D97-AF65-F5344CB8AC3E}">
        <p14:creationId xmlns:p14="http://schemas.microsoft.com/office/powerpoint/2010/main" val="3183428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0F4055-55DE-4308-8554-352F97AA5DE2}" type="datetimeFigureOut">
              <a:rPr lang="en-US" smtClean="0"/>
              <a:t>12/22/2024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44ADEF-87D1-4A64-AFCD-3356AA261EFD}" type="slidenum">
              <a:rPr lang="en-US" smtClean="0"/>
              <a:t>‹#›</a:t>
            </a:fld>
            <a:endParaRPr lang="en-US"/>
          </a:p>
        </p:txBody>
      </p:sp>
    </p:spTree>
    <p:extLst>
      <p:ext uri="{BB962C8B-B14F-4D97-AF65-F5344CB8AC3E}">
        <p14:creationId xmlns:p14="http://schemas.microsoft.com/office/powerpoint/2010/main" val="1763455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0F4055-55DE-4308-8554-352F97AA5DE2}" type="datetimeFigureOut">
              <a:rPr lang="en-US" smtClean="0"/>
              <a:t>12/22/2024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44ADEF-87D1-4A64-AFCD-3356AA261EFD}" type="slidenum">
              <a:rPr lang="en-US" smtClean="0"/>
              <a:t>‹#›</a:t>
            </a:fld>
            <a:endParaRPr lang="en-US"/>
          </a:p>
        </p:txBody>
      </p:sp>
    </p:spTree>
    <p:extLst>
      <p:ext uri="{BB962C8B-B14F-4D97-AF65-F5344CB8AC3E}">
        <p14:creationId xmlns:p14="http://schemas.microsoft.com/office/powerpoint/2010/main" val="1096103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0F4055-55DE-4308-8554-352F97AA5DE2}" type="datetimeFigureOut">
              <a:rPr lang="en-US" smtClean="0"/>
              <a:t>12/22/2024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44ADEF-87D1-4A64-AFCD-3356AA261EFD}"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6820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0F4055-55DE-4308-8554-352F97AA5DE2}" type="datetimeFigureOut">
              <a:rPr lang="en-US" smtClean="0"/>
              <a:t>12/22/2024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44ADEF-87D1-4A64-AFCD-3356AA261EFD}" type="slidenum">
              <a:rPr lang="en-US" smtClean="0"/>
              <a:t>‹#›</a:t>
            </a:fld>
            <a:endParaRPr lang="en-US"/>
          </a:p>
        </p:txBody>
      </p:sp>
    </p:spTree>
    <p:extLst>
      <p:ext uri="{BB962C8B-B14F-4D97-AF65-F5344CB8AC3E}">
        <p14:creationId xmlns:p14="http://schemas.microsoft.com/office/powerpoint/2010/main" val="725651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0F4055-55DE-4308-8554-352F97AA5DE2}" type="datetimeFigureOut">
              <a:rPr lang="en-US" smtClean="0"/>
              <a:t>12/22/2024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44ADEF-87D1-4A64-AFCD-3356AA261EFD}" type="slidenum">
              <a:rPr lang="en-US" smtClean="0"/>
              <a:t>‹#›</a:t>
            </a:fld>
            <a:endParaRPr lang="en-US"/>
          </a:p>
        </p:txBody>
      </p:sp>
    </p:spTree>
    <p:extLst>
      <p:ext uri="{BB962C8B-B14F-4D97-AF65-F5344CB8AC3E}">
        <p14:creationId xmlns:p14="http://schemas.microsoft.com/office/powerpoint/2010/main" val="4226787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0F4055-55DE-4308-8554-352F97AA5DE2}" type="datetimeFigureOut">
              <a:rPr lang="en-US" smtClean="0"/>
              <a:t>12/22/2024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44ADEF-87D1-4A64-AFCD-3356AA261EFD}" type="slidenum">
              <a:rPr lang="en-US" smtClean="0"/>
              <a:t>‹#›</a:t>
            </a:fld>
            <a:endParaRPr lang="en-US"/>
          </a:p>
        </p:txBody>
      </p:sp>
    </p:spTree>
    <p:extLst>
      <p:ext uri="{BB962C8B-B14F-4D97-AF65-F5344CB8AC3E}">
        <p14:creationId xmlns:p14="http://schemas.microsoft.com/office/powerpoint/2010/main" val="543952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0F4055-55DE-4308-8554-352F97AA5DE2}" type="datetimeFigureOut">
              <a:rPr lang="en-US" smtClean="0"/>
              <a:t>12/22/2024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44ADEF-87D1-4A64-AFCD-3356AA261EFD}" type="slidenum">
              <a:rPr lang="en-US" smtClean="0"/>
              <a:t>‹#›</a:t>
            </a:fld>
            <a:endParaRPr lang="en-US"/>
          </a:p>
        </p:txBody>
      </p:sp>
    </p:spTree>
    <p:extLst>
      <p:ext uri="{BB962C8B-B14F-4D97-AF65-F5344CB8AC3E}">
        <p14:creationId xmlns:p14="http://schemas.microsoft.com/office/powerpoint/2010/main" val="3474090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0F4055-55DE-4308-8554-352F97AA5DE2}" type="datetimeFigureOut">
              <a:rPr lang="en-US" smtClean="0"/>
              <a:t>12/22/2024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44ADEF-87D1-4A64-AFCD-3356AA261EFD}" type="slidenum">
              <a:rPr lang="en-US" smtClean="0"/>
              <a:t>‹#›</a:t>
            </a:fld>
            <a:endParaRPr lang="en-US"/>
          </a:p>
        </p:txBody>
      </p:sp>
    </p:spTree>
    <p:extLst>
      <p:ext uri="{BB962C8B-B14F-4D97-AF65-F5344CB8AC3E}">
        <p14:creationId xmlns:p14="http://schemas.microsoft.com/office/powerpoint/2010/main" val="524850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0F4055-55DE-4308-8554-352F97AA5DE2}" type="datetimeFigureOut">
              <a:rPr lang="en-US" smtClean="0"/>
              <a:t>12/22/2024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44ADEF-87D1-4A64-AFCD-3356AA261EFD}" type="slidenum">
              <a:rPr lang="en-US" smtClean="0"/>
              <a:t>‹#›</a:t>
            </a:fld>
            <a:endParaRPr lang="en-US"/>
          </a:p>
        </p:txBody>
      </p:sp>
    </p:spTree>
    <p:extLst>
      <p:ext uri="{BB962C8B-B14F-4D97-AF65-F5344CB8AC3E}">
        <p14:creationId xmlns:p14="http://schemas.microsoft.com/office/powerpoint/2010/main" val="1025980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CA0F4055-55DE-4308-8554-352F97AA5DE2}" type="datetimeFigureOut">
              <a:rPr lang="en-US" smtClean="0"/>
              <a:t>12/22/2024</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EF44ADEF-87D1-4A64-AFCD-3356AA261EFD}" type="slidenum">
              <a:rPr lang="en-US" smtClean="0"/>
              <a:t>‹#›</a:t>
            </a:fld>
            <a:endParaRPr lang="en-US"/>
          </a:p>
        </p:txBody>
      </p:sp>
    </p:spTree>
    <p:extLst>
      <p:ext uri="{BB962C8B-B14F-4D97-AF65-F5344CB8AC3E}">
        <p14:creationId xmlns:p14="http://schemas.microsoft.com/office/powerpoint/2010/main" val="29997735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B9E9E-1917-A226-EB06-573E250410F9}"/>
              </a:ext>
            </a:extLst>
          </p:cNvPr>
          <p:cNvSpPr>
            <a:spLocks noGrp="1"/>
          </p:cNvSpPr>
          <p:nvPr>
            <p:ph type="ctrTitle"/>
          </p:nvPr>
        </p:nvSpPr>
        <p:spPr/>
        <p:txBody>
          <a:bodyPr/>
          <a:lstStyle/>
          <a:p>
            <a:r>
              <a:rPr lang="en-US" dirty="0"/>
              <a:t>Making Queries</a:t>
            </a:r>
          </a:p>
        </p:txBody>
      </p:sp>
      <p:sp>
        <p:nvSpPr>
          <p:cNvPr id="3" name="Subtitle 2">
            <a:extLst>
              <a:ext uri="{FF2B5EF4-FFF2-40B4-BE49-F238E27FC236}">
                <a16:creationId xmlns:a16="http://schemas.microsoft.com/office/drawing/2014/main" id="{D05673C0-9201-AAA7-6F21-4BE56D4CC3F7}"/>
              </a:ext>
            </a:extLst>
          </p:cNvPr>
          <p:cNvSpPr>
            <a:spLocks noGrp="1"/>
          </p:cNvSpPr>
          <p:nvPr>
            <p:ph type="subTitle" idx="1"/>
          </p:nvPr>
        </p:nvSpPr>
        <p:spPr/>
        <p:txBody>
          <a:bodyPr/>
          <a:lstStyle/>
          <a:p>
            <a:r>
              <a:rPr lang="en-US" dirty="0"/>
              <a:t>Django mastery in Nepali</a:t>
            </a:r>
          </a:p>
        </p:txBody>
      </p:sp>
    </p:spTree>
    <p:extLst>
      <p:ext uri="{BB962C8B-B14F-4D97-AF65-F5344CB8AC3E}">
        <p14:creationId xmlns:p14="http://schemas.microsoft.com/office/powerpoint/2010/main" val="2524090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87B12F-3B7F-504C-7EBC-F5BD7BB4AD8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FE6BF03-6BFE-654D-BAC7-91051BA5C848}"/>
              </a:ext>
            </a:extLst>
          </p:cNvPr>
          <p:cNvSpPr txBox="1"/>
          <p:nvPr/>
        </p:nvSpPr>
        <p:spPr>
          <a:xfrm>
            <a:off x="4538418" y="340440"/>
            <a:ext cx="7300656" cy="584775"/>
          </a:xfrm>
          <a:prstGeom prst="rect">
            <a:avLst/>
          </a:prstGeom>
          <a:solidFill>
            <a:srgbClr val="FFFF00"/>
          </a:solidFill>
        </p:spPr>
        <p:txBody>
          <a:bodyPr wrap="square">
            <a:spAutoFit/>
          </a:bodyPr>
          <a:lstStyle/>
          <a:p>
            <a:r>
              <a:rPr lang="en-US" sz="1600" dirty="0">
                <a:highlight>
                  <a:srgbClr val="FFFF00"/>
                </a:highlight>
              </a:rPr>
              <a:t>Note: As the second (more permissive) query chains multiple filters, it performs multiple joins to the primary model, potentially yielding duplicates.</a:t>
            </a:r>
          </a:p>
        </p:txBody>
      </p:sp>
      <p:pic>
        <p:nvPicPr>
          <p:cNvPr id="5" name="Picture 4">
            <a:extLst>
              <a:ext uri="{FF2B5EF4-FFF2-40B4-BE49-F238E27FC236}">
                <a16:creationId xmlns:a16="http://schemas.microsoft.com/office/drawing/2014/main" id="{701F27DC-B5CF-A19C-08E0-A95600FC10DA}"/>
              </a:ext>
            </a:extLst>
          </p:cNvPr>
          <p:cNvPicPr>
            <a:picLocks noChangeAspect="1"/>
          </p:cNvPicPr>
          <p:nvPr/>
        </p:nvPicPr>
        <p:blipFill>
          <a:blip r:embed="rId2"/>
          <a:stretch>
            <a:fillRect/>
          </a:stretch>
        </p:blipFill>
        <p:spPr>
          <a:xfrm>
            <a:off x="256674" y="340440"/>
            <a:ext cx="4281744" cy="6184742"/>
          </a:xfrm>
          <a:prstGeom prst="rect">
            <a:avLst/>
          </a:prstGeom>
        </p:spPr>
      </p:pic>
      <p:pic>
        <p:nvPicPr>
          <p:cNvPr id="6" name="Picture 5">
            <a:extLst>
              <a:ext uri="{FF2B5EF4-FFF2-40B4-BE49-F238E27FC236}">
                <a16:creationId xmlns:a16="http://schemas.microsoft.com/office/drawing/2014/main" id="{C0200792-A744-EB2C-DDAD-69F37FC8EC6C}"/>
              </a:ext>
            </a:extLst>
          </p:cNvPr>
          <p:cNvPicPr>
            <a:picLocks noChangeAspect="1"/>
          </p:cNvPicPr>
          <p:nvPr/>
        </p:nvPicPr>
        <p:blipFill>
          <a:blip r:embed="rId3"/>
          <a:stretch>
            <a:fillRect/>
          </a:stretch>
        </p:blipFill>
        <p:spPr>
          <a:xfrm>
            <a:off x="4686965" y="4802821"/>
            <a:ext cx="4839375" cy="1714739"/>
          </a:xfrm>
          <a:prstGeom prst="rect">
            <a:avLst/>
          </a:prstGeom>
        </p:spPr>
      </p:pic>
      <p:sp>
        <p:nvSpPr>
          <p:cNvPr id="8" name="TextBox 7">
            <a:extLst>
              <a:ext uri="{FF2B5EF4-FFF2-40B4-BE49-F238E27FC236}">
                <a16:creationId xmlns:a16="http://schemas.microsoft.com/office/drawing/2014/main" id="{81F4C88C-A593-B745-BFDA-A6A1E8444FA4}"/>
              </a:ext>
            </a:extLst>
          </p:cNvPr>
          <p:cNvSpPr txBox="1"/>
          <p:nvPr/>
        </p:nvSpPr>
        <p:spPr>
          <a:xfrm>
            <a:off x="4538417" y="925215"/>
            <a:ext cx="7300655" cy="1477328"/>
          </a:xfrm>
          <a:prstGeom prst="rect">
            <a:avLst/>
          </a:prstGeom>
          <a:noFill/>
        </p:spPr>
        <p:txBody>
          <a:bodyPr wrap="square">
            <a:spAutoFit/>
          </a:bodyPr>
          <a:lstStyle/>
          <a:p>
            <a:r>
              <a:rPr lang="en-US" dirty="0"/>
              <a:t>Note: The behavior of filter() for queries that span multi-value relationships, as described above, is not implemented equivalently for exclude(). Instead, the conditions in a single exclude() call will not necessarily refer to the same item . For example, the following query would exclude blogs that contain both entries with “Lennon” in the headline and entries published in 2008:</a:t>
            </a:r>
          </a:p>
        </p:txBody>
      </p:sp>
      <p:pic>
        <p:nvPicPr>
          <p:cNvPr id="9" name="Picture 8">
            <a:extLst>
              <a:ext uri="{FF2B5EF4-FFF2-40B4-BE49-F238E27FC236}">
                <a16:creationId xmlns:a16="http://schemas.microsoft.com/office/drawing/2014/main" id="{6243DF6A-8781-CDAC-D27A-F8670D3900B1}"/>
              </a:ext>
            </a:extLst>
          </p:cNvPr>
          <p:cNvPicPr>
            <a:picLocks noChangeAspect="1"/>
          </p:cNvPicPr>
          <p:nvPr/>
        </p:nvPicPr>
        <p:blipFill>
          <a:blip r:embed="rId4"/>
          <a:stretch>
            <a:fillRect/>
          </a:stretch>
        </p:blipFill>
        <p:spPr>
          <a:xfrm>
            <a:off x="4719445" y="2418585"/>
            <a:ext cx="2753109" cy="819264"/>
          </a:xfrm>
          <a:prstGeom prst="rect">
            <a:avLst/>
          </a:prstGeom>
        </p:spPr>
      </p:pic>
      <p:sp>
        <p:nvSpPr>
          <p:cNvPr id="11" name="TextBox 10">
            <a:extLst>
              <a:ext uri="{FF2B5EF4-FFF2-40B4-BE49-F238E27FC236}">
                <a16:creationId xmlns:a16="http://schemas.microsoft.com/office/drawing/2014/main" id="{FE8A2B52-E086-AAC2-01EF-D9E4175E8023}"/>
              </a:ext>
            </a:extLst>
          </p:cNvPr>
          <p:cNvSpPr txBox="1"/>
          <p:nvPr/>
        </p:nvSpPr>
        <p:spPr>
          <a:xfrm>
            <a:off x="8005009" y="2384352"/>
            <a:ext cx="3834063" cy="2308324"/>
          </a:xfrm>
          <a:prstGeom prst="rect">
            <a:avLst/>
          </a:prstGeom>
          <a:noFill/>
        </p:spPr>
        <p:txBody>
          <a:bodyPr wrap="square">
            <a:spAutoFit/>
          </a:bodyPr>
          <a:lstStyle/>
          <a:p>
            <a:r>
              <a:rPr lang="en-US" dirty="0"/>
              <a:t>However, unlike the behavior when using filter(), this will not limit blogs based on entries that satisfy both</a:t>
            </a:r>
          </a:p>
          <a:p>
            <a:r>
              <a:rPr lang="en-US" dirty="0"/>
              <a:t>conditions. To do that, i.e., to select all blogs that do not contain entries published with “Lennon” that were published in 2008, you need to make two queries:</a:t>
            </a:r>
          </a:p>
        </p:txBody>
      </p:sp>
      <p:pic>
        <p:nvPicPr>
          <p:cNvPr id="12" name="Picture 11">
            <a:extLst>
              <a:ext uri="{FF2B5EF4-FFF2-40B4-BE49-F238E27FC236}">
                <a16:creationId xmlns:a16="http://schemas.microsoft.com/office/drawing/2014/main" id="{6E6F90AF-745B-050E-CC50-2CAB61FAEF2D}"/>
              </a:ext>
            </a:extLst>
          </p:cNvPr>
          <p:cNvPicPr>
            <a:picLocks noChangeAspect="1"/>
          </p:cNvPicPr>
          <p:nvPr/>
        </p:nvPicPr>
        <p:blipFill>
          <a:blip r:embed="rId5"/>
          <a:stretch>
            <a:fillRect/>
          </a:stretch>
        </p:blipFill>
        <p:spPr>
          <a:xfrm>
            <a:off x="4751133" y="3298765"/>
            <a:ext cx="2705478" cy="1162212"/>
          </a:xfrm>
          <a:prstGeom prst="rect">
            <a:avLst/>
          </a:prstGeom>
        </p:spPr>
      </p:pic>
    </p:spTree>
    <p:extLst>
      <p:ext uri="{BB962C8B-B14F-4D97-AF65-F5344CB8AC3E}">
        <p14:creationId xmlns:p14="http://schemas.microsoft.com/office/powerpoint/2010/main" val="2611084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FE0E51-056F-074D-CF49-9723F07247BD}"/>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06E552F2-4382-7808-7A22-402D4A9AAD2C}"/>
              </a:ext>
            </a:extLst>
          </p:cNvPr>
          <p:cNvSpPr/>
          <p:nvPr/>
        </p:nvSpPr>
        <p:spPr>
          <a:xfrm>
            <a:off x="3648860" y="2967335"/>
            <a:ext cx="4894289"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ln/>
                <a:solidFill>
                  <a:schemeClr val="accent4"/>
                </a:solidFill>
                <a:effectLst/>
              </a:rPr>
              <a:t>Break……. 1 ----</a:t>
            </a:r>
          </a:p>
        </p:txBody>
      </p:sp>
    </p:spTree>
    <p:extLst>
      <p:ext uri="{BB962C8B-B14F-4D97-AF65-F5344CB8AC3E}">
        <p14:creationId xmlns:p14="http://schemas.microsoft.com/office/powerpoint/2010/main" val="792415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AA1462-2214-E1DD-42DF-1AB122494B6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EA5738C-8B12-C8CB-DBEC-0B8FDFD1D1E6}"/>
              </a:ext>
            </a:extLst>
          </p:cNvPr>
          <p:cNvSpPr txBox="1"/>
          <p:nvPr/>
        </p:nvSpPr>
        <p:spPr>
          <a:xfrm>
            <a:off x="513347" y="473060"/>
            <a:ext cx="6096000" cy="400110"/>
          </a:xfrm>
          <a:prstGeom prst="rect">
            <a:avLst/>
          </a:prstGeom>
          <a:noFill/>
        </p:spPr>
        <p:txBody>
          <a:bodyPr wrap="square">
            <a:spAutoFit/>
          </a:bodyPr>
          <a:lstStyle/>
          <a:p>
            <a:r>
              <a:rPr lang="en-US" sz="2000" b="1" i="1" dirty="0"/>
              <a:t>Filters can reference fields on the model</a:t>
            </a:r>
          </a:p>
        </p:txBody>
      </p:sp>
      <p:sp>
        <p:nvSpPr>
          <p:cNvPr id="4" name="TextBox 3">
            <a:extLst>
              <a:ext uri="{FF2B5EF4-FFF2-40B4-BE49-F238E27FC236}">
                <a16:creationId xmlns:a16="http://schemas.microsoft.com/office/drawing/2014/main" id="{BC69F907-610F-119F-A058-CDB6D0692442}"/>
              </a:ext>
            </a:extLst>
          </p:cNvPr>
          <p:cNvSpPr txBox="1"/>
          <p:nvPr/>
        </p:nvSpPr>
        <p:spPr>
          <a:xfrm>
            <a:off x="513346" y="873170"/>
            <a:ext cx="5749049" cy="2462213"/>
          </a:xfrm>
          <a:prstGeom prst="rect">
            <a:avLst/>
          </a:prstGeom>
          <a:noFill/>
        </p:spPr>
        <p:txBody>
          <a:bodyPr wrap="square">
            <a:spAutoFit/>
          </a:bodyPr>
          <a:lstStyle/>
          <a:p>
            <a:r>
              <a:rPr lang="en-US" sz="2800" b="1" dirty="0"/>
              <a:t>D</a:t>
            </a:r>
            <a:r>
              <a:rPr lang="en-US" dirty="0"/>
              <a:t>jango provides F expressions to allow such comparisons. Instances of F() act as a reference to a model field within a query. These references can then be used in query filters to compare the values of two different fields on the same model instance. For example, to find a list of all blog entries that have had more comments than pingbacks, we construct an F() object to reference the pingback count, and use that F() object in the query:</a:t>
            </a:r>
          </a:p>
        </p:txBody>
      </p:sp>
      <p:pic>
        <p:nvPicPr>
          <p:cNvPr id="5" name="Picture 4">
            <a:extLst>
              <a:ext uri="{FF2B5EF4-FFF2-40B4-BE49-F238E27FC236}">
                <a16:creationId xmlns:a16="http://schemas.microsoft.com/office/drawing/2014/main" id="{C333D175-805E-841C-FDBC-56CA35D85B40}"/>
              </a:ext>
            </a:extLst>
          </p:cNvPr>
          <p:cNvPicPr>
            <a:picLocks noChangeAspect="1"/>
          </p:cNvPicPr>
          <p:nvPr/>
        </p:nvPicPr>
        <p:blipFill>
          <a:blip r:embed="rId2"/>
          <a:srcRect t="1" r="2894" b="-1634"/>
          <a:stretch/>
        </p:blipFill>
        <p:spPr>
          <a:xfrm>
            <a:off x="513347" y="3335383"/>
            <a:ext cx="5582654" cy="520337"/>
          </a:xfrm>
          <a:prstGeom prst="rect">
            <a:avLst/>
          </a:prstGeom>
        </p:spPr>
      </p:pic>
      <p:sp>
        <p:nvSpPr>
          <p:cNvPr id="7" name="TextBox 6">
            <a:extLst>
              <a:ext uri="{FF2B5EF4-FFF2-40B4-BE49-F238E27FC236}">
                <a16:creationId xmlns:a16="http://schemas.microsoft.com/office/drawing/2014/main" id="{3E5FA03F-7CD0-735A-5404-A26119760A5F}"/>
              </a:ext>
            </a:extLst>
          </p:cNvPr>
          <p:cNvSpPr txBox="1"/>
          <p:nvPr/>
        </p:nvSpPr>
        <p:spPr>
          <a:xfrm>
            <a:off x="513347" y="4092416"/>
            <a:ext cx="5582653" cy="1477328"/>
          </a:xfrm>
          <a:prstGeom prst="rect">
            <a:avLst/>
          </a:prstGeom>
          <a:noFill/>
        </p:spPr>
        <p:txBody>
          <a:bodyPr wrap="square">
            <a:spAutoFit/>
          </a:bodyPr>
          <a:lstStyle/>
          <a:p>
            <a:r>
              <a:rPr lang="en-US" dirty="0"/>
              <a:t>Django supports the use of addition, subtraction, multiplication, division, modulo, and power arithmetic with F() objects, both with constants and with other F() objects. To find all the blog entries with more than twice</a:t>
            </a:r>
          </a:p>
          <a:p>
            <a:r>
              <a:rPr lang="en-US" dirty="0"/>
              <a:t>as many comments as pingbacks, we modify the query:</a:t>
            </a:r>
          </a:p>
        </p:txBody>
      </p:sp>
      <p:pic>
        <p:nvPicPr>
          <p:cNvPr id="8" name="Picture 7">
            <a:extLst>
              <a:ext uri="{FF2B5EF4-FFF2-40B4-BE49-F238E27FC236}">
                <a16:creationId xmlns:a16="http://schemas.microsoft.com/office/drawing/2014/main" id="{C3092C1F-B52B-4778-A905-57F4AF18B1E4}"/>
              </a:ext>
            </a:extLst>
          </p:cNvPr>
          <p:cNvPicPr>
            <a:picLocks noChangeAspect="1"/>
          </p:cNvPicPr>
          <p:nvPr/>
        </p:nvPicPr>
        <p:blipFill>
          <a:blip r:embed="rId3"/>
          <a:stretch>
            <a:fillRect/>
          </a:stretch>
        </p:blipFill>
        <p:spPr>
          <a:xfrm>
            <a:off x="513346" y="5641453"/>
            <a:ext cx="5582653" cy="371449"/>
          </a:xfrm>
          <a:prstGeom prst="rect">
            <a:avLst/>
          </a:prstGeom>
        </p:spPr>
      </p:pic>
      <p:sp>
        <p:nvSpPr>
          <p:cNvPr id="10" name="TextBox 9">
            <a:extLst>
              <a:ext uri="{FF2B5EF4-FFF2-40B4-BE49-F238E27FC236}">
                <a16:creationId xmlns:a16="http://schemas.microsoft.com/office/drawing/2014/main" id="{A1757ED4-6C5A-FF9D-844F-3DBA3ED083FC}"/>
              </a:ext>
            </a:extLst>
          </p:cNvPr>
          <p:cNvSpPr txBox="1"/>
          <p:nvPr/>
        </p:nvSpPr>
        <p:spPr>
          <a:xfrm>
            <a:off x="6262395" y="473060"/>
            <a:ext cx="5416258" cy="1754326"/>
          </a:xfrm>
          <a:prstGeom prst="rect">
            <a:avLst/>
          </a:prstGeom>
          <a:noFill/>
        </p:spPr>
        <p:txBody>
          <a:bodyPr wrap="square">
            <a:spAutoFit/>
          </a:bodyPr>
          <a:lstStyle/>
          <a:p>
            <a:r>
              <a:rPr lang="en-US" dirty="0"/>
              <a:t>You can also use the double underscore notation to span relationships in an F() object. An F() object with</a:t>
            </a:r>
          </a:p>
          <a:p>
            <a:r>
              <a:rPr lang="en-US" dirty="0"/>
              <a:t>a double underscore will introduce any joins needed to access the related object. For example, to retrieve all</a:t>
            </a:r>
          </a:p>
          <a:p>
            <a:r>
              <a:rPr lang="en-US" dirty="0"/>
              <a:t>the entries where the author’s name is the same as the blog name, we could issue the query:</a:t>
            </a:r>
          </a:p>
        </p:txBody>
      </p:sp>
      <p:pic>
        <p:nvPicPr>
          <p:cNvPr id="11" name="Picture 10">
            <a:extLst>
              <a:ext uri="{FF2B5EF4-FFF2-40B4-BE49-F238E27FC236}">
                <a16:creationId xmlns:a16="http://schemas.microsoft.com/office/drawing/2014/main" id="{AFAE274F-5FFB-367B-9371-75F406B72E64}"/>
              </a:ext>
            </a:extLst>
          </p:cNvPr>
          <p:cNvPicPr>
            <a:picLocks noChangeAspect="1"/>
          </p:cNvPicPr>
          <p:nvPr/>
        </p:nvPicPr>
        <p:blipFill>
          <a:blip r:embed="rId4"/>
          <a:stretch>
            <a:fillRect/>
          </a:stretch>
        </p:blipFill>
        <p:spPr>
          <a:xfrm>
            <a:off x="6384315" y="2227386"/>
            <a:ext cx="5167606" cy="400110"/>
          </a:xfrm>
          <a:prstGeom prst="rect">
            <a:avLst/>
          </a:prstGeom>
        </p:spPr>
      </p:pic>
      <p:sp>
        <p:nvSpPr>
          <p:cNvPr id="13" name="TextBox 12">
            <a:extLst>
              <a:ext uri="{FF2B5EF4-FFF2-40B4-BE49-F238E27FC236}">
                <a16:creationId xmlns:a16="http://schemas.microsoft.com/office/drawing/2014/main" id="{12948A3F-16FB-D585-C5B7-E9454F1C5D83}"/>
              </a:ext>
            </a:extLst>
          </p:cNvPr>
          <p:cNvSpPr txBox="1"/>
          <p:nvPr/>
        </p:nvSpPr>
        <p:spPr>
          <a:xfrm>
            <a:off x="6262395" y="2953603"/>
            <a:ext cx="5416258" cy="1200329"/>
          </a:xfrm>
          <a:prstGeom prst="rect">
            <a:avLst/>
          </a:prstGeom>
          <a:noFill/>
        </p:spPr>
        <p:txBody>
          <a:bodyPr wrap="square">
            <a:spAutoFit/>
          </a:bodyPr>
          <a:lstStyle/>
          <a:p>
            <a:r>
              <a:rPr lang="en-US" dirty="0"/>
              <a:t>For date and date/time fields, you can add or subtract a timedelta object. The following would return all entries that were modified more than 3 days after they were published:</a:t>
            </a:r>
          </a:p>
        </p:txBody>
      </p:sp>
      <p:pic>
        <p:nvPicPr>
          <p:cNvPr id="14" name="Picture 13">
            <a:extLst>
              <a:ext uri="{FF2B5EF4-FFF2-40B4-BE49-F238E27FC236}">
                <a16:creationId xmlns:a16="http://schemas.microsoft.com/office/drawing/2014/main" id="{74C6377F-72ED-4549-2EC7-DF56C6CFB523}"/>
              </a:ext>
            </a:extLst>
          </p:cNvPr>
          <p:cNvPicPr>
            <a:picLocks noChangeAspect="1"/>
          </p:cNvPicPr>
          <p:nvPr/>
        </p:nvPicPr>
        <p:blipFill>
          <a:blip r:embed="rId5"/>
          <a:stretch>
            <a:fillRect/>
          </a:stretch>
        </p:blipFill>
        <p:spPr>
          <a:xfrm>
            <a:off x="6384315" y="4256170"/>
            <a:ext cx="5167606" cy="530300"/>
          </a:xfrm>
          <a:prstGeom prst="rect">
            <a:avLst/>
          </a:prstGeom>
        </p:spPr>
      </p:pic>
      <p:sp>
        <p:nvSpPr>
          <p:cNvPr id="16" name="TextBox 15">
            <a:extLst>
              <a:ext uri="{FF2B5EF4-FFF2-40B4-BE49-F238E27FC236}">
                <a16:creationId xmlns:a16="http://schemas.microsoft.com/office/drawing/2014/main" id="{BA8A7BF0-7EB1-EFE9-F190-F5E0B0FAA05A}"/>
              </a:ext>
            </a:extLst>
          </p:cNvPr>
          <p:cNvSpPr txBox="1"/>
          <p:nvPr/>
        </p:nvSpPr>
        <p:spPr>
          <a:xfrm>
            <a:off x="6184233" y="4888708"/>
            <a:ext cx="5494420" cy="1477328"/>
          </a:xfrm>
          <a:prstGeom prst="rect">
            <a:avLst/>
          </a:prstGeom>
          <a:noFill/>
        </p:spPr>
        <p:txBody>
          <a:bodyPr wrap="square">
            <a:spAutoFit/>
          </a:bodyPr>
          <a:lstStyle/>
          <a:p>
            <a:r>
              <a:rPr lang="en-US" dirty="0"/>
              <a:t>The F() objects support bitwise operations by .</a:t>
            </a:r>
            <a:r>
              <a:rPr lang="en-US" dirty="0" err="1"/>
              <a:t>bitand</a:t>
            </a:r>
            <a:r>
              <a:rPr lang="en-US" dirty="0"/>
              <a:t>(), .</a:t>
            </a:r>
            <a:r>
              <a:rPr lang="en-US" dirty="0" err="1"/>
              <a:t>bitor</a:t>
            </a:r>
            <a:r>
              <a:rPr lang="en-US" dirty="0"/>
              <a:t>(), .</a:t>
            </a:r>
            <a:r>
              <a:rPr lang="en-US" dirty="0" err="1"/>
              <a:t>bitxor</a:t>
            </a:r>
            <a:r>
              <a:rPr lang="en-US" dirty="0"/>
              <a:t>(), .</a:t>
            </a:r>
            <a:r>
              <a:rPr lang="en-US" dirty="0" err="1"/>
              <a:t>bitrightshift</a:t>
            </a:r>
            <a:r>
              <a:rPr lang="en-US" dirty="0"/>
              <a:t>(), and</a:t>
            </a:r>
          </a:p>
          <a:p>
            <a:r>
              <a:rPr lang="en-US" dirty="0"/>
              <a:t>.</a:t>
            </a:r>
            <a:r>
              <a:rPr lang="en-US" dirty="0" err="1"/>
              <a:t>bitleftshift</a:t>
            </a:r>
            <a:r>
              <a:rPr lang="en-US" dirty="0"/>
              <a:t>(). </a:t>
            </a:r>
          </a:p>
          <a:p>
            <a:r>
              <a:rPr lang="en-US" dirty="0"/>
              <a:t>For example:</a:t>
            </a:r>
          </a:p>
          <a:p>
            <a:r>
              <a:rPr lang="en-US" b="1" dirty="0">
                <a:latin typeface="Courier New" panose="02070309020205020404" pitchFamily="49" charset="0"/>
                <a:cs typeface="Courier New" panose="02070309020205020404" pitchFamily="49" charset="0"/>
              </a:rPr>
              <a:t>&gt;&gt;&gt; F("</a:t>
            </a:r>
            <a:r>
              <a:rPr lang="en-US" b="1" dirty="0" err="1">
                <a:latin typeface="Courier New" panose="02070309020205020404" pitchFamily="49" charset="0"/>
                <a:cs typeface="Courier New" panose="02070309020205020404" pitchFamily="49" charset="0"/>
              </a:rPr>
              <a:t>somefield</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bitand</a:t>
            </a:r>
            <a:r>
              <a:rPr lang="en-US" b="1" dirty="0">
                <a:latin typeface="Courier New" panose="02070309020205020404" pitchFamily="49" charset="0"/>
                <a:cs typeface="Courier New" panose="02070309020205020404" pitchFamily="49" charset="0"/>
              </a:rPr>
              <a:t>(16)</a:t>
            </a:r>
          </a:p>
        </p:txBody>
      </p:sp>
    </p:spTree>
    <p:extLst>
      <p:ext uri="{BB962C8B-B14F-4D97-AF65-F5344CB8AC3E}">
        <p14:creationId xmlns:p14="http://schemas.microsoft.com/office/powerpoint/2010/main" val="2540043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B2EF9-F7E7-50F8-D963-653E46971AE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825AB24-6FB6-386C-CD62-27216EF54EEB}"/>
              </a:ext>
            </a:extLst>
          </p:cNvPr>
          <p:cNvSpPr txBox="1"/>
          <p:nvPr/>
        </p:nvSpPr>
        <p:spPr>
          <a:xfrm>
            <a:off x="256674" y="270898"/>
            <a:ext cx="6096000" cy="3077766"/>
          </a:xfrm>
          <a:prstGeom prst="rect">
            <a:avLst/>
          </a:prstGeom>
          <a:noFill/>
        </p:spPr>
        <p:txBody>
          <a:bodyPr wrap="square">
            <a:spAutoFit/>
          </a:bodyPr>
          <a:lstStyle/>
          <a:p>
            <a:r>
              <a:rPr lang="en-US" sz="2000" b="1" i="1" dirty="0"/>
              <a:t>Expressions can reference transforms</a:t>
            </a:r>
          </a:p>
          <a:p>
            <a:r>
              <a:rPr lang="en-US" dirty="0"/>
              <a:t>Django supports using transforms in expressions.</a:t>
            </a:r>
          </a:p>
          <a:p>
            <a:r>
              <a:rPr lang="en-US" dirty="0"/>
              <a:t>For example, to find all Entry objects published in the same year as they were last modified:</a:t>
            </a:r>
          </a:p>
          <a:p>
            <a:r>
              <a:rPr lang="en-US" sz="1400" dirty="0">
                <a:latin typeface="Courier New" panose="02070309020205020404" pitchFamily="49" charset="0"/>
                <a:cs typeface="Courier New" panose="02070309020205020404" pitchFamily="49" charset="0"/>
              </a:rPr>
              <a:t>&gt;&gt;&gt; from </a:t>
            </a:r>
            <a:r>
              <a:rPr lang="en-US" sz="1400" dirty="0" err="1">
                <a:latin typeface="Courier New" panose="02070309020205020404" pitchFamily="49" charset="0"/>
                <a:cs typeface="Courier New" panose="02070309020205020404" pitchFamily="49" charset="0"/>
              </a:rPr>
              <a:t>django.db.models</a:t>
            </a:r>
            <a:r>
              <a:rPr lang="en-US" sz="1400" dirty="0">
                <a:latin typeface="Courier New" panose="02070309020205020404" pitchFamily="49" charset="0"/>
                <a:cs typeface="Courier New" panose="02070309020205020404" pitchFamily="49" charset="0"/>
              </a:rPr>
              <a:t> import F</a:t>
            </a:r>
          </a:p>
          <a:p>
            <a:r>
              <a:rPr lang="en-US" sz="1400" dirty="0">
                <a:latin typeface="Courier New" panose="02070309020205020404" pitchFamily="49" charset="0"/>
                <a:cs typeface="Courier New" panose="02070309020205020404" pitchFamily="49" charset="0"/>
              </a:rPr>
              <a:t>&gt;&gt;&gt;</a:t>
            </a:r>
            <a:r>
              <a:rPr lang="en-US" sz="1400" dirty="0" err="1">
                <a:latin typeface="Courier New" panose="02070309020205020404" pitchFamily="49" charset="0"/>
                <a:cs typeface="Courier New" panose="02070309020205020404" pitchFamily="49" charset="0"/>
              </a:rPr>
              <a:t>Entry.objects.filter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pub_date__year</a:t>
            </a:r>
            <a:r>
              <a:rPr lang="en-US" sz="1400" dirty="0">
                <a:latin typeface="Courier New" panose="02070309020205020404" pitchFamily="49" charset="0"/>
                <a:cs typeface="Courier New" panose="02070309020205020404" pitchFamily="49" charset="0"/>
              </a:rPr>
              <a:t>=F("</a:t>
            </a:r>
            <a:r>
              <a:rPr lang="en-US" sz="1400" dirty="0" err="1">
                <a:latin typeface="Courier New" panose="02070309020205020404" pitchFamily="49" charset="0"/>
                <a:cs typeface="Courier New" panose="02070309020205020404" pitchFamily="49" charset="0"/>
              </a:rPr>
              <a:t>mod_date__year</a:t>
            </a:r>
            <a:r>
              <a:rPr lang="en-US" sz="1400" dirty="0">
                <a:latin typeface="Courier New" panose="02070309020205020404" pitchFamily="49" charset="0"/>
                <a:cs typeface="Courier New" panose="02070309020205020404" pitchFamily="49" charset="0"/>
              </a:rPr>
              <a:t>"))</a:t>
            </a:r>
          </a:p>
          <a:p>
            <a:r>
              <a:rPr lang="en-US" dirty="0"/>
              <a:t>To find the earliest year an entry was published, we can issue the query:</a:t>
            </a:r>
          </a:p>
          <a:p>
            <a:r>
              <a:rPr lang="en-US" sz="1400" dirty="0">
                <a:latin typeface="Courier New" panose="02070309020205020404" pitchFamily="49" charset="0"/>
                <a:cs typeface="Courier New" panose="02070309020205020404" pitchFamily="49" charset="0"/>
              </a:rPr>
              <a:t>&gt;&gt;&gt; from </a:t>
            </a:r>
            <a:r>
              <a:rPr lang="en-US" sz="1400" dirty="0" err="1">
                <a:latin typeface="Courier New" panose="02070309020205020404" pitchFamily="49" charset="0"/>
                <a:cs typeface="Courier New" panose="02070309020205020404" pitchFamily="49" charset="0"/>
              </a:rPr>
              <a:t>django.db.models</a:t>
            </a:r>
            <a:r>
              <a:rPr lang="en-US" sz="1400" dirty="0">
                <a:latin typeface="Courier New" panose="02070309020205020404" pitchFamily="49" charset="0"/>
                <a:cs typeface="Courier New" panose="02070309020205020404" pitchFamily="49" charset="0"/>
              </a:rPr>
              <a:t> import Min</a:t>
            </a:r>
          </a:p>
          <a:p>
            <a:r>
              <a:rPr lang="en-US" sz="1400" dirty="0">
                <a:latin typeface="Courier New" panose="02070309020205020404" pitchFamily="49" charset="0"/>
                <a:cs typeface="Courier New" panose="02070309020205020404" pitchFamily="49" charset="0"/>
              </a:rPr>
              <a:t>&gt;&gt;&gt;</a:t>
            </a:r>
            <a:r>
              <a:rPr lang="en-US" sz="1400" dirty="0" err="1">
                <a:latin typeface="Courier New" panose="02070309020205020404" pitchFamily="49" charset="0"/>
                <a:cs typeface="Courier New" panose="02070309020205020404" pitchFamily="49" charset="0"/>
              </a:rPr>
              <a:t>Entry.objects.aggregate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first_published_year</a:t>
            </a:r>
            <a:r>
              <a:rPr lang="en-US" sz="1400" dirty="0">
                <a:latin typeface="Courier New" panose="02070309020205020404" pitchFamily="49" charset="0"/>
                <a:cs typeface="Courier New" panose="02070309020205020404" pitchFamily="49" charset="0"/>
              </a:rPr>
              <a:t>=Min("</a:t>
            </a:r>
            <a:r>
              <a:rPr lang="en-US" sz="1400" dirty="0" err="1">
                <a:latin typeface="Courier New" panose="02070309020205020404" pitchFamily="49" charset="0"/>
                <a:cs typeface="Courier New" panose="02070309020205020404" pitchFamily="49" charset="0"/>
              </a:rPr>
              <a:t>pub_date__year</a:t>
            </a:r>
            <a:r>
              <a:rPr lang="en-US" sz="1400" dirty="0">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CB068EEE-34F7-9AEA-2123-62839DF3593F}"/>
              </a:ext>
            </a:extLst>
          </p:cNvPr>
          <p:cNvSpPr txBox="1"/>
          <p:nvPr/>
        </p:nvSpPr>
        <p:spPr>
          <a:xfrm>
            <a:off x="256674" y="3605336"/>
            <a:ext cx="6096000" cy="2985433"/>
          </a:xfrm>
          <a:prstGeom prst="rect">
            <a:avLst/>
          </a:prstGeom>
          <a:noFill/>
        </p:spPr>
        <p:txBody>
          <a:bodyPr wrap="square">
            <a:spAutoFit/>
          </a:bodyPr>
          <a:lstStyle/>
          <a:p>
            <a:r>
              <a:rPr lang="en-US" sz="2000" b="1" i="1" dirty="0"/>
              <a:t>The pk lookup shortcut</a:t>
            </a:r>
          </a:p>
          <a:p>
            <a:r>
              <a:rPr lang="en-US" dirty="0"/>
              <a:t>For convenience, Django provides a pk lookup shortcut, which stands for “primary key”. In the example Blog model, the primary key is the id field, so these three statements are equivalent:</a:t>
            </a:r>
          </a:p>
          <a:p>
            <a:r>
              <a:rPr lang="en-US" sz="1400" dirty="0">
                <a:latin typeface="Courier New" panose="02070309020205020404" pitchFamily="49" charset="0"/>
                <a:cs typeface="Courier New" panose="02070309020205020404" pitchFamily="49" charset="0"/>
              </a:rPr>
              <a:t>&gt;&gt;&gt; </a:t>
            </a:r>
            <a:r>
              <a:rPr lang="en-US" sz="1400" dirty="0" err="1">
                <a:latin typeface="Courier New" panose="02070309020205020404" pitchFamily="49" charset="0"/>
                <a:cs typeface="Courier New" panose="02070309020205020404" pitchFamily="49" charset="0"/>
              </a:rPr>
              <a:t>Blog.objects.get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id__exact</a:t>
            </a:r>
            <a:r>
              <a:rPr lang="en-US" sz="1400" dirty="0">
                <a:latin typeface="Courier New" panose="02070309020205020404" pitchFamily="49" charset="0"/>
                <a:cs typeface="Courier New" panose="02070309020205020404" pitchFamily="49" charset="0"/>
              </a:rPr>
              <a:t>=14) # Explicit form</a:t>
            </a:r>
          </a:p>
          <a:p>
            <a:r>
              <a:rPr lang="en-US" sz="1400" dirty="0">
                <a:latin typeface="Courier New" panose="02070309020205020404" pitchFamily="49" charset="0"/>
                <a:cs typeface="Courier New" panose="02070309020205020404" pitchFamily="49" charset="0"/>
              </a:rPr>
              <a:t>&gt;&gt;&gt; </a:t>
            </a:r>
            <a:r>
              <a:rPr lang="en-US" sz="1400" dirty="0" err="1">
                <a:latin typeface="Courier New" panose="02070309020205020404" pitchFamily="49" charset="0"/>
                <a:cs typeface="Courier New" panose="02070309020205020404" pitchFamily="49" charset="0"/>
              </a:rPr>
              <a:t>Blog.objects.get</a:t>
            </a:r>
            <a:r>
              <a:rPr lang="en-US" sz="1400" dirty="0">
                <a:latin typeface="Courier New" panose="02070309020205020404" pitchFamily="49" charset="0"/>
                <a:cs typeface="Courier New" panose="02070309020205020404" pitchFamily="49" charset="0"/>
              </a:rPr>
              <a:t>(id=14) # __exact is implied</a:t>
            </a:r>
          </a:p>
          <a:p>
            <a:r>
              <a:rPr lang="en-US" sz="1400" dirty="0">
                <a:latin typeface="Courier New" panose="02070309020205020404" pitchFamily="49" charset="0"/>
                <a:cs typeface="Courier New" panose="02070309020205020404" pitchFamily="49" charset="0"/>
              </a:rPr>
              <a:t>&gt;&gt;&gt; </a:t>
            </a:r>
            <a:r>
              <a:rPr lang="en-US" sz="1400" dirty="0" err="1">
                <a:latin typeface="Courier New" panose="02070309020205020404" pitchFamily="49" charset="0"/>
                <a:cs typeface="Courier New" panose="02070309020205020404" pitchFamily="49" charset="0"/>
              </a:rPr>
              <a:t>Blog.objects.get</a:t>
            </a:r>
            <a:r>
              <a:rPr lang="en-US" sz="1400" dirty="0">
                <a:latin typeface="Courier New" panose="02070309020205020404" pitchFamily="49" charset="0"/>
                <a:cs typeface="Courier New" panose="02070309020205020404" pitchFamily="49" charset="0"/>
              </a:rPr>
              <a:t>(pk=14) # pk implies </a:t>
            </a:r>
            <a:r>
              <a:rPr lang="en-US" sz="1400" dirty="0" err="1">
                <a:latin typeface="Courier New" panose="02070309020205020404" pitchFamily="49" charset="0"/>
                <a:cs typeface="Courier New" panose="02070309020205020404" pitchFamily="49" charset="0"/>
              </a:rPr>
              <a:t>id__exact</a:t>
            </a:r>
            <a:endParaRPr lang="en-US" sz="1400" dirty="0">
              <a:latin typeface="Courier New" panose="02070309020205020404" pitchFamily="49" charset="0"/>
              <a:cs typeface="Courier New" panose="02070309020205020404" pitchFamily="49" charset="0"/>
            </a:endParaRPr>
          </a:p>
          <a:p>
            <a:r>
              <a:rPr lang="en-US" dirty="0"/>
              <a:t>The use of pk isn’t limited to __exact queries – any query term can be combined with pk to perform a query on the primary key of a model:</a:t>
            </a:r>
          </a:p>
        </p:txBody>
      </p:sp>
      <p:sp>
        <p:nvSpPr>
          <p:cNvPr id="7" name="TextBox 6">
            <a:extLst>
              <a:ext uri="{FF2B5EF4-FFF2-40B4-BE49-F238E27FC236}">
                <a16:creationId xmlns:a16="http://schemas.microsoft.com/office/drawing/2014/main" id="{3802076C-0331-BC6F-BAF4-323EB114D855}"/>
              </a:ext>
            </a:extLst>
          </p:cNvPr>
          <p:cNvSpPr txBox="1"/>
          <p:nvPr/>
        </p:nvSpPr>
        <p:spPr>
          <a:xfrm>
            <a:off x="6577262" y="474345"/>
            <a:ext cx="4989095" cy="6001643"/>
          </a:xfrm>
          <a:prstGeom prst="rect">
            <a:avLst/>
          </a:prstGeom>
          <a:noFill/>
        </p:spPr>
        <p:txBody>
          <a:bodyPr wrap="square">
            <a:spAutoFit/>
          </a:bodyPr>
          <a:lstStyle/>
          <a:p>
            <a:r>
              <a:rPr lang="en-US" sz="2400" b="1" i="1" dirty="0"/>
              <a:t>Caching and QuerySets</a:t>
            </a:r>
          </a:p>
          <a:p>
            <a:r>
              <a:rPr lang="en-US" dirty="0"/>
              <a:t>Each QuerySet contains a cache to minimize database access. Understanding how it works will allow you to</a:t>
            </a:r>
          </a:p>
          <a:p>
            <a:r>
              <a:rPr lang="en-US" dirty="0"/>
              <a:t>write the most efficient code.</a:t>
            </a:r>
          </a:p>
          <a:p>
            <a:r>
              <a:rPr lang="en-US" dirty="0"/>
              <a:t>In a newly created QuerySet, the cache is empty. The first time a QuerySet is evaluated – and, hence, a</a:t>
            </a:r>
          </a:p>
          <a:p>
            <a:r>
              <a:rPr lang="en-US" dirty="0"/>
              <a:t>database query happens – Django saves the query results in the QuerySet’s cache and returns the results</a:t>
            </a:r>
          </a:p>
          <a:p>
            <a:r>
              <a:rPr lang="en-US" dirty="0"/>
              <a:t>that have been explicitly requested (e.g., the next element, if the QuerySet is being iterated over). Subsequent</a:t>
            </a:r>
          </a:p>
          <a:p>
            <a:r>
              <a:rPr lang="en-US" dirty="0"/>
              <a:t>evaluations of the QuerySet reuse the cached results.</a:t>
            </a:r>
          </a:p>
          <a:p>
            <a:r>
              <a:rPr lang="en-US" dirty="0"/>
              <a:t>Keep this caching behavior in mind, because it may bite you if you don’t use your QuerySets correctly. For</a:t>
            </a:r>
          </a:p>
          <a:p>
            <a:r>
              <a:rPr lang="en-US" dirty="0"/>
              <a:t>example, the following will create two QuerySets, evaluate them, and throw them away:</a:t>
            </a:r>
          </a:p>
        </p:txBody>
      </p:sp>
    </p:spTree>
    <p:extLst>
      <p:ext uri="{BB962C8B-B14F-4D97-AF65-F5344CB8AC3E}">
        <p14:creationId xmlns:p14="http://schemas.microsoft.com/office/powerpoint/2010/main" val="2292081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25667B-F32F-E2B5-47EB-7FC80CB1F7D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587ED84-CDB1-1CD8-DB1A-96FD13AA84F7}"/>
              </a:ext>
            </a:extLst>
          </p:cNvPr>
          <p:cNvSpPr txBox="1"/>
          <p:nvPr/>
        </p:nvSpPr>
        <p:spPr>
          <a:xfrm>
            <a:off x="256673" y="276779"/>
            <a:ext cx="11694695" cy="2215991"/>
          </a:xfrm>
          <a:prstGeom prst="rect">
            <a:avLst/>
          </a:prstGeom>
          <a:noFill/>
        </p:spPr>
        <p:txBody>
          <a:bodyPr wrap="square">
            <a:spAutoFit/>
          </a:bodyPr>
          <a:lstStyle/>
          <a:p>
            <a:r>
              <a:rPr lang="en-US" sz="1600" dirty="0">
                <a:latin typeface="Courier New" panose="02070309020205020404" pitchFamily="49" charset="0"/>
                <a:cs typeface="Courier New" panose="02070309020205020404" pitchFamily="49" charset="0"/>
              </a:rPr>
              <a:t>&gt;&gt;&gt; print([</a:t>
            </a:r>
            <a:r>
              <a:rPr lang="en-US" sz="1600" dirty="0" err="1">
                <a:latin typeface="Courier New" panose="02070309020205020404" pitchFamily="49" charset="0"/>
                <a:cs typeface="Courier New" panose="02070309020205020404" pitchFamily="49" charset="0"/>
              </a:rPr>
              <a:t>e.headline</a:t>
            </a:r>
            <a:r>
              <a:rPr lang="en-US" sz="1600" dirty="0">
                <a:latin typeface="Courier New" panose="02070309020205020404" pitchFamily="49" charset="0"/>
                <a:cs typeface="Courier New" panose="02070309020205020404" pitchFamily="49" charset="0"/>
              </a:rPr>
              <a:t> for e in </a:t>
            </a:r>
            <a:r>
              <a:rPr lang="en-US" sz="1600" dirty="0" err="1">
                <a:latin typeface="Courier New" panose="02070309020205020404" pitchFamily="49" charset="0"/>
                <a:cs typeface="Courier New" panose="02070309020205020404" pitchFamily="49" charset="0"/>
              </a:rPr>
              <a:t>Entry.objects.all</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&gt;&gt;&gt; print([</a:t>
            </a:r>
            <a:r>
              <a:rPr lang="en-US" sz="1600" dirty="0" err="1">
                <a:latin typeface="Courier New" panose="02070309020205020404" pitchFamily="49" charset="0"/>
                <a:cs typeface="Courier New" panose="02070309020205020404" pitchFamily="49" charset="0"/>
              </a:rPr>
              <a:t>e.pub_date</a:t>
            </a:r>
            <a:r>
              <a:rPr lang="en-US" sz="1600" dirty="0">
                <a:latin typeface="Courier New" panose="02070309020205020404" pitchFamily="49" charset="0"/>
                <a:cs typeface="Courier New" panose="02070309020205020404" pitchFamily="49" charset="0"/>
              </a:rPr>
              <a:t> for e in </a:t>
            </a:r>
            <a:r>
              <a:rPr lang="en-US" sz="1600" dirty="0" err="1">
                <a:latin typeface="Courier New" panose="02070309020205020404" pitchFamily="49" charset="0"/>
                <a:cs typeface="Courier New" panose="02070309020205020404" pitchFamily="49" charset="0"/>
              </a:rPr>
              <a:t>Entry.objects.all</a:t>
            </a:r>
            <a:r>
              <a:rPr lang="en-US" sz="1600" dirty="0">
                <a:latin typeface="Courier New" panose="02070309020205020404" pitchFamily="49" charset="0"/>
                <a:cs typeface="Courier New" panose="02070309020205020404" pitchFamily="49" charset="0"/>
              </a:rPr>
              <a:t>()])</a:t>
            </a:r>
          </a:p>
          <a:p>
            <a:r>
              <a:rPr lang="en-US" dirty="0"/>
              <a:t>That means the same database query will be executed twice, effectively doubling your database load. Also, there’s a possibility the two lists may not include the same database records, because an Entry may have been added or deleted in the split second between the two requests. To avoid this problem, save the QuerySet and reuse it:</a:t>
            </a:r>
          </a:p>
          <a:p>
            <a:r>
              <a:rPr lang="en-US" sz="1600" dirty="0">
                <a:latin typeface="Courier New" panose="02070309020205020404" pitchFamily="49" charset="0"/>
                <a:cs typeface="Courier New" panose="02070309020205020404" pitchFamily="49" charset="0"/>
              </a:rPr>
              <a:t>&gt;&gt;&gt; queryset = </a:t>
            </a:r>
            <a:r>
              <a:rPr lang="en-US" sz="1600" dirty="0" err="1">
                <a:latin typeface="Courier New" panose="02070309020205020404" pitchFamily="49" charset="0"/>
                <a:cs typeface="Courier New" panose="02070309020205020404" pitchFamily="49" charset="0"/>
              </a:rPr>
              <a:t>Entry.objects.all</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&gt;&gt;&gt; print([</a:t>
            </a:r>
            <a:r>
              <a:rPr lang="en-US" sz="1600" dirty="0" err="1">
                <a:latin typeface="Courier New" panose="02070309020205020404" pitchFamily="49" charset="0"/>
                <a:cs typeface="Courier New" panose="02070309020205020404" pitchFamily="49" charset="0"/>
              </a:rPr>
              <a:t>p.headline</a:t>
            </a:r>
            <a:r>
              <a:rPr lang="en-US" sz="1600" dirty="0">
                <a:latin typeface="Courier New" panose="02070309020205020404" pitchFamily="49" charset="0"/>
                <a:cs typeface="Courier New" panose="02070309020205020404" pitchFamily="49" charset="0"/>
              </a:rPr>
              <a:t> for p in queryset]) </a:t>
            </a:r>
            <a:r>
              <a:rPr lang="en-US" dirty="0"/>
              <a:t># Evaluate the query set.</a:t>
            </a:r>
          </a:p>
          <a:p>
            <a:r>
              <a:rPr lang="en-US" sz="1600" dirty="0">
                <a:latin typeface="Courier New" panose="02070309020205020404" pitchFamily="49" charset="0"/>
                <a:cs typeface="Courier New" panose="02070309020205020404" pitchFamily="49" charset="0"/>
              </a:rPr>
              <a:t>&gt;&gt;&gt; print([</a:t>
            </a:r>
            <a:r>
              <a:rPr lang="en-US" sz="1600" dirty="0" err="1">
                <a:latin typeface="Courier New" panose="02070309020205020404" pitchFamily="49" charset="0"/>
                <a:cs typeface="Courier New" panose="02070309020205020404" pitchFamily="49" charset="0"/>
              </a:rPr>
              <a:t>p.pub_date</a:t>
            </a:r>
            <a:r>
              <a:rPr lang="en-US" sz="1600" dirty="0">
                <a:latin typeface="Courier New" panose="02070309020205020404" pitchFamily="49" charset="0"/>
                <a:cs typeface="Courier New" panose="02070309020205020404" pitchFamily="49" charset="0"/>
              </a:rPr>
              <a:t> for p in queryset]) </a:t>
            </a:r>
            <a:r>
              <a:rPr lang="en-US" dirty="0"/>
              <a:t># Reuse the cache from the evaluation</a:t>
            </a:r>
          </a:p>
        </p:txBody>
      </p:sp>
      <p:sp>
        <p:nvSpPr>
          <p:cNvPr id="5" name="TextBox 4">
            <a:extLst>
              <a:ext uri="{FF2B5EF4-FFF2-40B4-BE49-F238E27FC236}">
                <a16:creationId xmlns:a16="http://schemas.microsoft.com/office/drawing/2014/main" id="{F7A047ED-00A0-4BDF-1CB3-021DB92C9046}"/>
              </a:ext>
            </a:extLst>
          </p:cNvPr>
          <p:cNvSpPr txBox="1"/>
          <p:nvPr/>
        </p:nvSpPr>
        <p:spPr>
          <a:xfrm>
            <a:off x="256673" y="2657071"/>
            <a:ext cx="5967664" cy="3108543"/>
          </a:xfrm>
          <a:prstGeom prst="rect">
            <a:avLst/>
          </a:prstGeom>
          <a:noFill/>
        </p:spPr>
        <p:txBody>
          <a:bodyPr wrap="square">
            <a:spAutoFit/>
          </a:bodyPr>
          <a:lstStyle/>
          <a:p>
            <a:r>
              <a:rPr lang="en-US" sz="2000" b="1" i="1" dirty="0"/>
              <a:t>When QuerySets are not cached</a:t>
            </a:r>
          </a:p>
          <a:p>
            <a:r>
              <a:rPr lang="en-US" dirty="0" err="1"/>
              <a:t>Querysets</a:t>
            </a:r>
            <a:r>
              <a:rPr lang="en-US" dirty="0"/>
              <a:t> do not always cache their results. When evaluating only part of the queryset, the cache is checked, but if it is not populated then the items returned by the subsequent query are not cached. Specifically, this means that limiting the queryset using an array slice or an index will not populate the cache. For example, repeatedly getting a certain index in a queryset object will query the database each time:</a:t>
            </a:r>
          </a:p>
          <a:p>
            <a:r>
              <a:rPr lang="en-US" sz="1400" dirty="0">
                <a:latin typeface="Courier New" panose="02070309020205020404" pitchFamily="49" charset="0"/>
                <a:cs typeface="Courier New" panose="02070309020205020404" pitchFamily="49" charset="0"/>
              </a:rPr>
              <a:t>&gt;&gt;&gt; queryset = </a:t>
            </a:r>
            <a:r>
              <a:rPr lang="en-US" sz="1400" dirty="0" err="1">
                <a:latin typeface="Courier New" panose="02070309020205020404" pitchFamily="49" charset="0"/>
                <a:cs typeface="Courier New" panose="02070309020205020404" pitchFamily="49" charset="0"/>
              </a:rPr>
              <a:t>Entry.objects.all</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&gt;&gt;&gt; print(queryset[5]) </a:t>
            </a:r>
            <a:r>
              <a:rPr lang="en-US" dirty="0"/>
              <a:t># Queries the database</a:t>
            </a:r>
          </a:p>
          <a:p>
            <a:r>
              <a:rPr lang="en-US" sz="1400" dirty="0">
                <a:latin typeface="Courier New" panose="02070309020205020404" pitchFamily="49" charset="0"/>
                <a:cs typeface="Courier New" panose="02070309020205020404" pitchFamily="49" charset="0"/>
              </a:rPr>
              <a:t>&gt;&gt;&gt; print(queryset[5]) </a:t>
            </a:r>
            <a:r>
              <a:rPr lang="en-US" dirty="0"/>
              <a:t># Queries the database again</a:t>
            </a:r>
          </a:p>
        </p:txBody>
      </p:sp>
      <p:sp>
        <p:nvSpPr>
          <p:cNvPr id="7" name="TextBox 6">
            <a:extLst>
              <a:ext uri="{FF2B5EF4-FFF2-40B4-BE49-F238E27FC236}">
                <a16:creationId xmlns:a16="http://schemas.microsoft.com/office/drawing/2014/main" id="{EF25CBC1-0BAD-1F8F-8755-D094C3A47EE9}"/>
              </a:ext>
            </a:extLst>
          </p:cNvPr>
          <p:cNvSpPr txBox="1"/>
          <p:nvPr/>
        </p:nvSpPr>
        <p:spPr>
          <a:xfrm>
            <a:off x="6609347" y="2749404"/>
            <a:ext cx="4860758" cy="3231654"/>
          </a:xfrm>
          <a:prstGeom prst="rect">
            <a:avLst/>
          </a:prstGeom>
          <a:noFill/>
        </p:spPr>
        <p:txBody>
          <a:bodyPr wrap="square" numCol="2">
            <a:spAutoFit/>
          </a:bodyPr>
          <a:lstStyle/>
          <a:p>
            <a:r>
              <a:rPr lang="en-US" dirty="0"/>
              <a:t>However, if the entire queryset has already been evaluated, the cache will be checked instead:</a:t>
            </a:r>
          </a:p>
          <a:p>
            <a:endParaRPr lang="en-US" sz="1400" dirty="0">
              <a:latin typeface="Courier New" panose="02070309020205020404" pitchFamily="49" charset="0"/>
              <a:cs typeface="Courier New" panose="02070309020205020404" pitchFamily="49" charset="0"/>
            </a:endParaRPr>
          </a:p>
          <a:p>
            <a:r>
              <a:rPr lang="en-US" dirty="0"/>
              <a:t># Queries the database</a:t>
            </a:r>
          </a:p>
          <a:p>
            <a:r>
              <a:rPr lang="en-US" sz="1400" dirty="0">
                <a:latin typeface="Courier New" panose="02070309020205020404" pitchFamily="49" charset="0"/>
                <a:cs typeface="Courier New" panose="02070309020205020404" pitchFamily="49" charset="0"/>
              </a:rPr>
              <a:t>&gt;&gt;&gt; print(queryset[5]) </a:t>
            </a:r>
            <a:r>
              <a:rPr lang="en-US" dirty="0"/>
              <a:t># Uses cache</a:t>
            </a:r>
          </a:p>
          <a:p>
            <a:r>
              <a:rPr lang="en-US" sz="1400" dirty="0">
                <a:latin typeface="Courier New" panose="02070309020205020404" pitchFamily="49" charset="0"/>
                <a:cs typeface="Courier New" panose="02070309020205020404" pitchFamily="49" charset="0"/>
              </a:rPr>
              <a:t>&gt;&gt;&gt; print(queryset[5]) </a:t>
            </a:r>
            <a:r>
              <a:rPr lang="en-US" dirty="0"/>
              <a:t># Uses cache</a:t>
            </a:r>
          </a:p>
          <a:p>
            <a:r>
              <a:rPr lang="en-US" dirty="0"/>
              <a:t>Here are some examples of other actions that will result in the entire queryset being evaluated and therefore</a:t>
            </a:r>
          </a:p>
          <a:p>
            <a:r>
              <a:rPr lang="en-US" dirty="0"/>
              <a:t>populate the cache:</a:t>
            </a:r>
          </a:p>
          <a:p>
            <a:r>
              <a:rPr lang="en-US" sz="1400" dirty="0">
                <a:latin typeface="Courier New" panose="02070309020205020404" pitchFamily="49" charset="0"/>
                <a:cs typeface="Courier New" panose="02070309020205020404" pitchFamily="49" charset="0"/>
              </a:rPr>
              <a:t>&gt;&gt;&gt; [entry for entry in queryset]</a:t>
            </a:r>
          </a:p>
          <a:p>
            <a:r>
              <a:rPr lang="en-US" sz="1400" dirty="0">
                <a:latin typeface="Courier New" panose="02070309020205020404" pitchFamily="49" charset="0"/>
                <a:cs typeface="Courier New" panose="02070309020205020404" pitchFamily="49" charset="0"/>
              </a:rPr>
              <a:t>&gt;&gt;&gt; bool(queryset)</a:t>
            </a:r>
          </a:p>
          <a:p>
            <a:r>
              <a:rPr lang="en-US" sz="1400" dirty="0">
                <a:latin typeface="Courier New" panose="02070309020205020404" pitchFamily="49" charset="0"/>
                <a:cs typeface="Courier New" panose="02070309020205020404" pitchFamily="49" charset="0"/>
              </a:rPr>
              <a:t>&gt;&gt;&gt; entry in queryset</a:t>
            </a:r>
          </a:p>
          <a:p>
            <a:r>
              <a:rPr lang="en-US" sz="1400" dirty="0">
                <a:latin typeface="Courier New" panose="02070309020205020404" pitchFamily="49" charset="0"/>
                <a:cs typeface="Courier New" panose="02070309020205020404" pitchFamily="49" charset="0"/>
              </a:rPr>
              <a:t>&gt;&gt;&gt; list(queryset)</a:t>
            </a:r>
          </a:p>
        </p:txBody>
      </p:sp>
    </p:spTree>
    <p:extLst>
      <p:ext uri="{BB962C8B-B14F-4D97-AF65-F5344CB8AC3E}">
        <p14:creationId xmlns:p14="http://schemas.microsoft.com/office/powerpoint/2010/main" val="361200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C707F6-4658-DDAF-4F9E-9EBAB0F717B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CD62F47-D1A5-12AA-91E0-6BE83870FF8C}"/>
              </a:ext>
            </a:extLst>
          </p:cNvPr>
          <p:cNvSpPr txBox="1"/>
          <p:nvPr/>
        </p:nvSpPr>
        <p:spPr>
          <a:xfrm>
            <a:off x="352924" y="244693"/>
            <a:ext cx="11742821" cy="2123658"/>
          </a:xfrm>
          <a:prstGeom prst="rect">
            <a:avLst/>
          </a:prstGeom>
          <a:noFill/>
        </p:spPr>
        <p:txBody>
          <a:bodyPr wrap="square">
            <a:spAutoFit/>
          </a:bodyPr>
          <a:lstStyle/>
          <a:p>
            <a:r>
              <a:rPr lang="en-US" sz="2400" b="1" i="1" dirty="0"/>
              <a:t>Asynchronous queries</a:t>
            </a:r>
          </a:p>
          <a:p>
            <a:r>
              <a:rPr lang="en-US" dirty="0"/>
              <a:t>If you are writing asynchronous views or code, you cannot use the ORM for queries in quite the way we have described above, as you cannot call blocking synchronous code from asynchronous code - it will block up the event loop (or, more likely, Django will notice and raise a SynchronousOnlyOperation to stop that from happening). Fortunately, you can do many queries using Django’s asynchronous query APIs. Every method that might block - such as get() or delete() - has an asynchronous variant (aget() or adelete()), and when you iterate over results, you can use asynchronous iteration (async for) instead.</a:t>
            </a:r>
          </a:p>
        </p:txBody>
      </p:sp>
      <p:sp>
        <p:nvSpPr>
          <p:cNvPr id="5" name="TextBox 4">
            <a:extLst>
              <a:ext uri="{FF2B5EF4-FFF2-40B4-BE49-F238E27FC236}">
                <a16:creationId xmlns:a16="http://schemas.microsoft.com/office/drawing/2014/main" id="{AC5B7806-A39E-D02C-603B-5DFDC5478290}"/>
              </a:ext>
            </a:extLst>
          </p:cNvPr>
          <p:cNvSpPr txBox="1"/>
          <p:nvPr/>
        </p:nvSpPr>
        <p:spPr>
          <a:xfrm>
            <a:off x="328862" y="2313166"/>
            <a:ext cx="11534276" cy="1015663"/>
          </a:xfrm>
          <a:prstGeom prst="rect">
            <a:avLst/>
          </a:prstGeom>
          <a:noFill/>
        </p:spPr>
        <p:txBody>
          <a:bodyPr wrap="square">
            <a:spAutoFit/>
          </a:bodyPr>
          <a:lstStyle/>
          <a:p>
            <a:r>
              <a:rPr lang="en-US" sz="2400" b="1" i="1" dirty="0"/>
              <a:t>Transactions</a:t>
            </a:r>
          </a:p>
          <a:p>
            <a:r>
              <a:rPr lang="en-US" dirty="0"/>
              <a:t>Transactions are not currently supported with asynchronous queries and updates. You will find that trying to use one raises SynchronousOnlyOperation.</a:t>
            </a:r>
          </a:p>
        </p:txBody>
      </p:sp>
      <p:sp>
        <p:nvSpPr>
          <p:cNvPr id="7" name="TextBox 6">
            <a:extLst>
              <a:ext uri="{FF2B5EF4-FFF2-40B4-BE49-F238E27FC236}">
                <a16:creationId xmlns:a16="http://schemas.microsoft.com/office/drawing/2014/main" id="{E1595F67-E943-6D00-A0DB-4BD18B5D4BA8}"/>
              </a:ext>
            </a:extLst>
          </p:cNvPr>
          <p:cNvSpPr txBox="1"/>
          <p:nvPr/>
        </p:nvSpPr>
        <p:spPr>
          <a:xfrm>
            <a:off x="328862" y="3288816"/>
            <a:ext cx="6096000" cy="3200876"/>
          </a:xfrm>
          <a:prstGeom prst="rect">
            <a:avLst/>
          </a:prstGeom>
          <a:noFill/>
        </p:spPr>
        <p:txBody>
          <a:bodyPr wrap="square">
            <a:spAutoFit/>
          </a:bodyPr>
          <a:lstStyle/>
          <a:p>
            <a:r>
              <a:rPr lang="en-US" sz="2000" b="1" i="1" dirty="0"/>
              <a:t>Querying JSONField</a:t>
            </a:r>
          </a:p>
          <a:p>
            <a:r>
              <a:rPr lang="en-US" dirty="0"/>
              <a:t>Lookups implementation is different in JSONField, mainly due to the existence of key transformations. To demonstrate, we will use the following example model:</a:t>
            </a:r>
          </a:p>
          <a:p>
            <a:r>
              <a:rPr lang="en-US" sz="1600" dirty="0">
                <a:latin typeface="Courier New" panose="02070309020205020404" pitchFamily="49" charset="0"/>
                <a:cs typeface="Courier New" panose="02070309020205020404" pitchFamily="49" charset="0"/>
              </a:rPr>
              <a:t>from </a:t>
            </a:r>
            <a:r>
              <a:rPr lang="en-US" sz="1600" dirty="0" err="1">
                <a:latin typeface="Courier New" panose="02070309020205020404" pitchFamily="49" charset="0"/>
                <a:cs typeface="Courier New" panose="02070309020205020404" pitchFamily="49" charset="0"/>
              </a:rPr>
              <a:t>django.db</a:t>
            </a:r>
            <a:r>
              <a:rPr lang="en-US" sz="1600" dirty="0">
                <a:latin typeface="Courier New" panose="02070309020205020404" pitchFamily="49" charset="0"/>
                <a:cs typeface="Courier New" panose="02070309020205020404" pitchFamily="49" charset="0"/>
              </a:rPr>
              <a:t> import models</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class Dog(</a:t>
            </a:r>
            <a:r>
              <a:rPr lang="en-US" sz="1600" dirty="0" err="1">
                <a:latin typeface="Courier New" panose="02070309020205020404" pitchFamily="49" charset="0"/>
                <a:cs typeface="Courier New" panose="02070309020205020404" pitchFamily="49" charset="0"/>
              </a:rPr>
              <a:t>models.Model</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name = </a:t>
            </a:r>
            <a:r>
              <a:rPr lang="en-US" sz="1600" dirty="0" err="1">
                <a:latin typeface="Courier New" panose="02070309020205020404" pitchFamily="49" charset="0"/>
                <a:cs typeface="Courier New" panose="02070309020205020404" pitchFamily="49" charset="0"/>
              </a:rPr>
              <a:t>models.CharField</a:t>
            </a:r>
            <a:r>
              <a:rPr lang="en-US" sz="1600" dirty="0">
                <a:latin typeface="Courier New" panose="02070309020205020404" pitchFamily="49" charset="0"/>
                <a:cs typeface="Courier New" panose="02070309020205020404" pitchFamily="49" charset="0"/>
              </a:rPr>
              <a:t>(max_length=200)</a:t>
            </a:r>
          </a:p>
          <a:p>
            <a:r>
              <a:rPr lang="en-US" sz="1600" dirty="0">
                <a:latin typeface="Courier New" panose="02070309020205020404" pitchFamily="49" charset="0"/>
                <a:cs typeface="Courier New" panose="02070309020205020404" pitchFamily="49" charset="0"/>
              </a:rPr>
              <a:t>	data = </a:t>
            </a:r>
            <a:r>
              <a:rPr lang="en-US" sz="1600" dirty="0" err="1">
                <a:latin typeface="Courier New" panose="02070309020205020404" pitchFamily="49" charset="0"/>
                <a:cs typeface="Courier New" panose="02070309020205020404" pitchFamily="49" charset="0"/>
              </a:rPr>
              <a:t>models.JSONField</a:t>
            </a:r>
            <a:r>
              <a:rPr lang="en-US" sz="1600" dirty="0">
                <a:latin typeface="Courier New" panose="02070309020205020404" pitchFamily="49" charset="0"/>
                <a:cs typeface="Courier New" panose="02070309020205020404" pitchFamily="49" charset="0"/>
              </a:rPr>
              <a:t>(null=True)</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def __str__(self):</a:t>
            </a:r>
          </a:p>
          <a:p>
            <a:r>
              <a:rPr lang="en-US" sz="1600" dirty="0">
                <a:latin typeface="Courier New" panose="02070309020205020404" pitchFamily="49" charset="0"/>
                <a:cs typeface="Courier New" panose="02070309020205020404" pitchFamily="49" charset="0"/>
              </a:rPr>
              <a:t>		return self.name</a:t>
            </a:r>
          </a:p>
        </p:txBody>
      </p:sp>
    </p:spTree>
    <p:extLst>
      <p:ext uri="{BB962C8B-B14F-4D97-AF65-F5344CB8AC3E}">
        <p14:creationId xmlns:p14="http://schemas.microsoft.com/office/powerpoint/2010/main" val="3722723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CDAAD-534C-FBEC-03C2-BFB3B411C05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CFA8B27-AC3A-7F0F-DD96-E9D899AEDD07}"/>
              </a:ext>
            </a:extLst>
          </p:cNvPr>
          <p:cNvSpPr txBox="1"/>
          <p:nvPr/>
        </p:nvSpPr>
        <p:spPr>
          <a:xfrm>
            <a:off x="304799" y="244693"/>
            <a:ext cx="11774905" cy="2308324"/>
          </a:xfrm>
          <a:prstGeom prst="rect">
            <a:avLst/>
          </a:prstGeom>
          <a:noFill/>
        </p:spPr>
        <p:txBody>
          <a:bodyPr wrap="square">
            <a:spAutoFit/>
          </a:bodyPr>
          <a:lstStyle/>
          <a:p>
            <a:r>
              <a:rPr lang="en-US" sz="2400" b="1" i="1" dirty="0"/>
              <a:t>Storing and querying for None</a:t>
            </a:r>
          </a:p>
          <a:p>
            <a:r>
              <a:rPr lang="en-US" sz="2000" dirty="0"/>
              <a:t>As with other fields, storing None as the field’s value will store it as SQL NULL. While not recommended, it is possible to store JSON scalar null instead of SQL NULL by using Value(None, JSONField()). Whichever of the values is stored, when retrieved from the database, the Python representation of the JSON scalar null is the same as SQL NULL, i.e. None. Therefore, it can be hard to distinguish between them. This only applies to None as the top-level value of the field. If None is inside a list or dict, it will always be interpreted as JSON null. When querying, None value will always be interpreted as JSON null. To query for SQL NULL, use isnull:</a:t>
            </a:r>
          </a:p>
        </p:txBody>
      </p:sp>
      <p:sp>
        <p:nvSpPr>
          <p:cNvPr id="5" name="TextBox 4">
            <a:extLst>
              <a:ext uri="{FF2B5EF4-FFF2-40B4-BE49-F238E27FC236}">
                <a16:creationId xmlns:a16="http://schemas.microsoft.com/office/drawing/2014/main" id="{3CF19D95-F6F5-4CA7-FE87-ECC708A3A2F7}"/>
              </a:ext>
            </a:extLst>
          </p:cNvPr>
          <p:cNvSpPr txBox="1"/>
          <p:nvPr/>
        </p:nvSpPr>
        <p:spPr>
          <a:xfrm>
            <a:off x="288756" y="2531384"/>
            <a:ext cx="10106527" cy="3046988"/>
          </a:xfrm>
          <a:prstGeom prst="rect">
            <a:avLst/>
          </a:prstGeom>
          <a:noFill/>
        </p:spPr>
        <p:txBody>
          <a:bodyPr wrap="square">
            <a:spAutoFit/>
          </a:bodyPr>
          <a:lstStyle/>
          <a:p>
            <a:r>
              <a:rPr lang="en-US" sz="1600" i="1" dirty="0">
                <a:latin typeface="Courier New" panose="02070309020205020404" pitchFamily="49" charset="0"/>
                <a:cs typeface="Courier New" panose="02070309020205020404" pitchFamily="49" charset="0"/>
              </a:rPr>
              <a:t>&gt;&gt;&gt; Dog.objects.create(name="Max", data=None) # SQL NULL.</a:t>
            </a:r>
          </a:p>
          <a:p>
            <a:r>
              <a:rPr lang="en-US" sz="1600" i="1" dirty="0">
                <a:latin typeface="Courier New" panose="02070309020205020404" pitchFamily="49" charset="0"/>
                <a:cs typeface="Courier New" panose="02070309020205020404" pitchFamily="49" charset="0"/>
              </a:rPr>
              <a:t>&lt;Dog: Max&gt;</a:t>
            </a:r>
          </a:p>
          <a:p>
            <a:r>
              <a:rPr lang="en-US" sz="1600" i="1" dirty="0">
                <a:latin typeface="Courier New" panose="02070309020205020404" pitchFamily="49" charset="0"/>
                <a:cs typeface="Courier New" panose="02070309020205020404" pitchFamily="49" charset="0"/>
              </a:rPr>
              <a:t>&gt;&gt;&gt; Dog.objects.create(name="Archie", data=Value(None, JSONField())) # JSON null.</a:t>
            </a:r>
          </a:p>
          <a:p>
            <a:r>
              <a:rPr lang="en-US" sz="1600" i="1" dirty="0">
                <a:latin typeface="Courier New" panose="02070309020205020404" pitchFamily="49" charset="0"/>
                <a:cs typeface="Courier New" panose="02070309020205020404" pitchFamily="49" charset="0"/>
              </a:rPr>
              <a:t>&lt;Dog: Archie&gt;</a:t>
            </a:r>
          </a:p>
          <a:p>
            <a:r>
              <a:rPr lang="en-US" sz="1600" i="1" dirty="0">
                <a:latin typeface="Courier New" panose="02070309020205020404" pitchFamily="49" charset="0"/>
                <a:cs typeface="Courier New" panose="02070309020205020404" pitchFamily="49" charset="0"/>
              </a:rPr>
              <a:t>&gt;&gt;&gt; Dog.objects.filter(data=None)</a:t>
            </a:r>
          </a:p>
          <a:p>
            <a:r>
              <a:rPr lang="en-US" sz="1600" i="1" dirty="0">
                <a:latin typeface="Courier New" panose="02070309020205020404" pitchFamily="49" charset="0"/>
                <a:cs typeface="Courier New" panose="02070309020205020404" pitchFamily="49" charset="0"/>
              </a:rPr>
              <a:t>&lt;QuerySet [&lt;Dog: Archie&gt;]&gt;</a:t>
            </a:r>
          </a:p>
          <a:p>
            <a:r>
              <a:rPr lang="en-US" sz="1600" i="1" dirty="0">
                <a:latin typeface="Courier New" panose="02070309020205020404" pitchFamily="49" charset="0"/>
                <a:cs typeface="Courier New" panose="02070309020205020404" pitchFamily="49" charset="0"/>
              </a:rPr>
              <a:t>&gt;&gt;&gt; Dog.objects.filter(data=Value(None, JSONField()))</a:t>
            </a:r>
          </a:p>
          <a:p>
            <a:r>
              <a:rPr lang="en-US" sz="1600" i="1" dirty="0">
                <a:latin typeface="Courier New" panose="02070309020205020404" pitchFamily="49" charset="0"/>
                <a:cs typeface="Courier New" panose="02070309020205020404" pitchFamily="49" charset="0"/>
              </a:rPr>
              <a:t>&lt;QuerySet [&lt;Dog: Archie&gt;]&gt;</a:t>
            </a:r>
          </a:p>
          <a:p>
            <a:r>
              <a:rPr lang="en-US" sz="1600" i="1" dirty="0">
                <a:latin typeface="Courier New" panose="02070309020205020404" pitchFamily="49" charset="0"/>
                <a:cs typeface="Courier New" panose="02070309020205020404" pitchFamily="49" charset="0"/>
              </a:rPr>
              <a:t>&gt;&gt;&gt; Dog.objects.filter(data__isnull=True)</a:t>
            </a:r>
          </a:p>
          <a:p>
            <a:r>
              <a:rPr lang="en-US" sz="1600" i="1" dirty="0">
                <a:latin typeface="Courier New" panose="02070309020205020404" pitchFamily="49" charset="0"/>
                <a:cs typeface="Courier New" panose="02070309020205020404" pitchFamily="49" charset="0"/>
              </a:rPr>
              <a:t>&lt;QuerySet [&lt;Dog: Max&gt;]&gt;</a:t>
            </a:r>
          </a:p>
          <a:p>
            <a:r>
              <a:rPr lang="en-US" sz="1600" i="1" dirty="0">
                <a:latin typeface="Courier New" panose="02070309020205020404" pitchFamily="49" charset="0"/>
                <a:cs typeface="Courier New" panose="02070309020205020404" pitchFamily="49" charset="0"/>
              </a:rPr>
              <a:t>&gt;&gt;&gt; Dog.objects.filter(data__isnull=False)</a:t>
            </a:r>
          </a:p>
          <a:p>
            <a:r>
              <a:rPr lang="en-US" sz="1600" i="1" dirty="0">
                <a:latin typeface="Courier New" panose="02070309020205020404" pitchFamily="49" charset="0"/>
                <a:cs typeface="Courier New" panose="02070309020205020404" pitchFamily="49" charset="0"/>
              </a:rPr>
              <a:t>&lt;QuerySet [&lt;Dog: Archie&gt;]&gt;</a:t>
            </a:r>
          </a:p>
        </p:txBody>
      </p:sp>
      <p:sp>
        <p:nvSpPr>
          <p:cNvPr id="7" name="TextBox 6">
            <a:extLst>
              <a:ext uri="{FF2B5EF4-FFF2-40B4-BE49-F238E27FC236}">
                <a16:creationId xmlns:a16="http://schemas.microsoft.com/office/drawing/2014/main" id="{A82149C7-9FBA-8F2E-6A8B-A5AC865659E7}"/>
              </a:ext>
            </a:extLst>
          </p:cNvPr>
          <p:cNvSpPr txBox="1"/>
          <p:nvPr/>
        </p:nvSpPr>
        <p:spPr>
          <a:xfrm>
            <a:off x="449178" y="5578372"/>
            <a:ext cx="11454065" cy="646331"/>
          </a:xfrm>
          <a:prstGeom prst="rect">
            <a:avLst/>
          </a:prstGeom>
          <a:noFill/>
        </p:spPr>
        <p:txBody>
          <a:bodyPr wrap="square">
            <a:spAutoFit/>
          </a:bodyPr>
          <a:lstStyle/>
          <a:p>
            <a:r>
              <a:rPr lang="en-US" dirty="0"/>
              <a:t>Unless you are sure you wish to work with SQL NULL values, consider setting null=False and providing a suitable default for empty values, such as default=dict.</a:t>
            </a:r>
          </a:p>
        </p:txBody>
      </p:sp>
    </p:spTree>
    <p:extLst>
      <p:ext uri="{BB962C8B-B14F-4D97-AF65-F5344CB8AC3E}">
        <p14:creationId xmlns:p14="http://schemas.microsoft.com/office/powerpoint/2010/main" val="41516196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304CC5-28E8-4038-7B9F-499EE399437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67D4D2F-333C-AFD6-331B-07E156E1C97C}"/>
              </a:ext>
            </a:extLst>
          </p:cNvPr>
          <p:cNvSpPr txBox="1"/>
          <p:nvPr/>
        </p:nvSpPr>
        <p:spPr>
          <a:xfrm>
            <a:off x="240631" y="225511"/>
            <a:ext cx="9416715" cy="5447645"/>
          </a:xfrm>
          <a:prstGeom prst="rect">
            <a:avLst/>
          </a:prstGeom>
          <a:noFill/>
        </p:spPr>
        <p:txBody>
          <a:bodyPr wrap="square">
            <a:spAutoFit/>
          </a:bodyPr>
          <a:lstStyle/>
          <a:p>
            <a:r>
              <a:rPr lang="en-US" sz="2000" b="1" i="1" dirty="0"/>
              <a:t>Key, index, and path transforms</a:t>
            </a:r>
          </a:p>
          <a:p>
            <a:r>
              <a:rPr lang="en-US" dirty="0"/>
              <a:t>To query based on a given dictionary key, use that key as the lookup name:</a:t>
            </a:r>
          </a:p>
          <a:p>
            <a:r>
              <a:rPr lang="en-US" sz="1600" dirty="0">
                <a:latin typeface="Courier New" panose="02070309020205020404" pitchFamily="49" charset="0"/>
                <a:cs typeface="Courier New" panose="02070309020205020404" pitchFamily="49" charset="0"/>
              </a:rPr>
              <a:t>&gt;&gt;&gt; Dog.objects.create(</a:t>
            </a:r>
          </a:p>
          <a:p>
            <a:r>
              <a:rPr lang="en-US" sz="1600" dirty="0">
                <a:latin typeface="Courier New" panose="02070309020205020404" pitchFamily="49" charset="0"/>
                <a:cs typeface="Courier New" panose="02070309020205020404" pitchFamily="49" charset="0"/>
              </a:rPr>
              <a:t>... 	name="Rufus",</a:t>
            </a:r>
          </a:p>
          <a:p>
            <a:r>
              <a:rPr lang="en-US" sz="1600" dirty="0">
                <a:latin typeface="Courier New" panose="02070309020205020404" pitchFamily="49" charset="0"/>
                <a:cs typeface="Courier New" panose="02070309020205020404" pitchFamily="49" charset="0"/>
              </a:rPr>
              <a:t>... 	data={</a:t>
            </a:r>
          </a:p>
          <a:p>
            <a:r>
              <a:rPr lang="en-US" sz="1600" dirty="0">
                <a:latin typeface="Courier New" panose="02070309020205020404" pitchFamily="49" charset="0"/>
                <a:cs typeface="Courier New" panose="02070309020205020404" pitchFamily="49" charset="0"/>
              </a:rPr>
              <a:t>... 		"breed": "labrador",</a:t>
            </a:r>
          </a:p>
          <a:p>
            <a:r>
              <a:rPr lang="en-US" sz="1600" dirty="0">
                <a:latin typeface="Courier New" panose="02070309020205020404" pitchFamily="49" charset="0"/>
                <a:cs typeface="Courier New" panose="02070309020205020404" pitchFamily="49" charset="0"/>
              </a:rPr>
              <a:t>... 		"owner": {</a:t>
            </a:r>
          </a:p>
          <a:p>
            <a:r>
              <a:rPr lang="en-US" sz="1600" dirty="0">
                <a:latin typeface="Courier New" panose="02070309020205020404" pitchFamily="49" charset="0"/>
                <a:cs typeface="Courier New" panose="02070309020205020404" pitchFamily="49" charset="0"/>
              </a:rPr>
              <a:t>... 			"name": "Bob",</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other_pets</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"name": "Fishy",</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&lt;Dog: Rufus&gt;</a:t>
            </a:r>
          </a:p>
          <a:p>
            <a:r>
              <a:rPr lang="en-US" sz="1600" dirty="0">
                <a:latin typeface="Courier New" panose="02070309020205020404" pitchFamily="49" charset="0"/>
                <a:cs typeface="Courier New" panose="02070309020205020404" pitchFamily="49" charset="0"/>
              </a:rPr>
              <a:t>&gt;&gt;&gt; Dog.objects.create(name="Meg", data={"breed": "collie", "owner": None})</a:t>
            </a:r>
          </a:p>
          <a:p>
            <a:r>
              <a:rPr lang="en-US" sz="1600" dirty="0">
                <a:latin typeface="Courier New" panose="02070309020205020404" pitchFamily="49" charset="0"/>
                <a:cs typeface="Courier New" panose="02070309020205020404" pitchFamily="49" charset="0"/>
              </a:rPr>
              <a:t>&lt;Dog: Meg&gt;</a:t>
            </a:r>
          </a:p>
          <a:p>
            <a:r>
              <a:rPr lang="en-US" sz="1600" dirty="0">
                <a:latin typeface="Courier New" panose="02070309020205020404" pitchFamily="49" charset="0"/>
                <a:cs typeface="Courier New" panose="02070309020205020404" pitchFamily="49" charset="0"/>
              </a:rPr>
              <a:t>&gt;&gt;&gt; Dog.objects.filter(</a:t>
            </a:r>
            <a:r>
              <a:rPr lang="en-US" sz="1600" dirty="0" err="1">
                <a:latin typeface="Courier New" panose="02070309020205020404" pitchFamily="49" charset="0"/>
                <a:cs typeface="Courier New" panose="02070309020205020404" pitchFamily="49" charset="0"/>
              </a:rPr>
              <a:t>data__breed</a:t>
            </a:r>
            <a:r>
              <a:rPr lang="en-US" sz="1600" dirty="0">
                <a:latin typeface="Courier New" panose="02070309020205020404" pitchFamily="49" charset="0"/>
                <a:cs typeface="Courier New" panose="02070309020205020404" pitchFamily="49" charset="0"/>
              </a:rPr>
              <a:t>="collie")</a:t>
            </a:r>
          </a:p>
          <a:p>
            <a:r>
              <a:rPr lang="en-US" sz="1600" dirty="0">
                <a:latin typeface="Courier New" panose="02070309020205020404" pitchFamily="49" charset="0"/>
                <a:cs typeface="Courier New" panose="02070309020205020404" pitchFamily="49" charset="0"/>
              </a:rPr>
              <a:t>&lt;QuerySet [&lt;Dog: Meg&gt;]&gt;</a:t>
            </a:r>
          </a:p>
        </p:txBody>
      </p:sp>
      <p:sp>
        <p:nvSpPr>
          <p:cNvPr id="5" name="TextBox 4">
            <a:extLst>
              <a:ext uri="{FF2B5EF4-FFF2-40B4-BE49-F238E27FC236}">
                <a16:creationId xmlns:a16="http://schemas.microsoft.com/office/drawing/2014/main" id="{38A9DAFB-C3A0-DD52-4B47-8390201FFA80}"/>
              </a:ext>
            </a:extLst>
          </p:cNvPr>
          <p:cNvSpPr txBox="1"/>
          <p:nvPr/>
        </p:nvSpPr>
        <p:spPr>
          <a:xfrm>
            <a:off x="4539915" y="1361307"/>
            <a:ext cx="7411454" cy="2831544"/>
          </a:xfrm>
          <a:prstGeom prst="rect">
            <a:avLst/>
          </a:prstGeom>
          <a:noFill/>
        </p:spPr>
        <p:txBody>
          <a:bodyPr wrap="square">
            <a:spAutoFit/>
          </a:bodyPr>
          <a:lstStyle/>
          <a:p>
            <a:r>
              <a:rPr lang="en-US" dirty="0"/>
              <a:t>Multiple keys can be chained together to form a path lookup:</a:t>
            </a:r>
          </a:p>
          <a:p>
            <a:r>
              <a:rPr lang="en-US" sz="1600" dirty="0">
                <a:latin typeface="Courier New" panose="02070309020205020404" pitchFamily="49" charset="0"/>
                <a:cs typeface="Courier New" panose="02070309020205020404" pitchFamily="49" charset="0"/>
              </a:rPr>
              <a:t>&gt;&gt;&gt; Dog.objects.filter(</a:t>
            </a:r>
            <a:r>
              <a:rPr lang="en-US" sz="1600" dirty="0" err="1">
                <a:latin typeface="Courier New" panose="02070309020205020404" pitchFamily="49" charset="0"/>
                <a:cs typeface="Courier New" panose="02070309020205020404" pitchFamily="49" charset="0"/>
              </a:rPr>
              <a:t>data__owner__name</a:t>
            </a:r>
            <a:r>
              <a:rPr lang="en-US" sz="1600" dirty="0">
                <a:latin typeface="Courier New" panose="02070309020205020404" pitchFamily="49" charset="0"/>
                <a:cs typeface="Courier New" panose="02070309020205020404" pitchFamily="49" charset="0"/>
              </a:rPr>
              <a:t>="Bob")</a:t>
            </a:r>
          </a:p>
          <a:p>
            <a:r>
              <a:rPr lang="en-US" sz="1600" dirty="0">
                <a:latin typeface="Courier New" panose="02070309020205020404" pitchFamily="49" charset="0"/>
                <a:cs typeface="Courier New" panose="02070309020205020404" pitchFamily="49" charset="0"/>
              </a:rPr>
              <a:t>&lt;QuerySet [&lt;Dog: Rufus&gt;]&gt;</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If the key is an integer, it will be interpreted as an index transform in an array:</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&gt;&gt;&gt; Dog.objects.filter(data__owner__other_pets__0__name="Fishy")</a:t>
            </a:r>
          </a:p>
          <a:p>
            <a:r>
              <a:rPr lang="en-US" sz="1600" dirty="0">
                <a:latin typeface="Courier New" panose="02070309020205020404" pitchFamily="49" charset="0"/>
                <a:cs typeface="Courier New" panose="02070309020205020404" pitchFamily="49" charset="0"/>
              </a:rPr>
              <a:t>&lt;QuerySet [&lt;Dog: Rufus&gt;]&gt;</a:t>
            </a:r>
          </a:p>
        </p:txBody>
      </p:sp>
      <p:sp>
        <p:nvSpPr>
          <p:cNvPr id="7" name="TextBox 6">
            <a:extLst>
              <a:ext uri="{FF2B5EF4-FFF2-40B4-BE49-F238E27FC236}">
                <a16:creationId xmlns:a16="http://schemas.microsoft.com/office/drawing/2014/main" id="{13157C11-DC48-C308-25C9-0127517EF526}"/>
              </a:ext>
            </a:extLst>
          </p:cNvPr>
          <p:cNvSpPr txBox="1"/>
          <p:nvPr/>
        </p:nvSpPr>
        <p:spPr>
          <a:xfrm>
            <a:off x="3128211" y="5371024"/>
            <a:ext cx="8823158" cy="1200329"/>
          </a:xfrm>
          <a:prstGeom prst="rect">
            <a:avLst/>
          </a:prstGeom>
          <a:noFill/>
        </p:spPr>
        <p:txBody>
          <a:bodyPr wrap="square">
            <a:spAutoFit/>
          </a:bodyPr>
          <a:lstStyle/>
          <a:p>
            <a:r>
              <a:rPr lang="en-US" dirty="0">
                <a:highlight>
                  <a:srgbClr val="FFFF00"/>
                </a:highlight>
              </a:rPr>
              <a:t>Note: The lookup examples given above implicitly use the exact lookup. Key, index, and path transforms can also be chained with: </a:t>
            </a:r>
            <a:r>
              <a:rPr lang="en-US" dirty="0" err="1">
                <a:highlight>
                  <a:srgbClr val="FFFF00"/>
                </a:highlight>
              </a:rPr>
              <a:t>icontains</a:t>
            </a:r>
            <a:r>
              <a:rPr lang="en-US" dirty="0">
                <a:highlight>
                  <a:srgbClr val="FFFF00"/>
                </a:highlight>
              </a:rPr>
              <a:t>, </a:t>
            </a:r>
            <a:r>
              <a:rPr lang="en-US" dirty="0" err="1">
                <a:highlight>
                  <a:srgbClr val="FFFF00"/>
                </a:highlight>
              </a:rPr>
              <a:t>endswith</a:t>
            </a:r>
            <a:r>
              <a:rPr lang="en-US" dirty="0">
                <a:highlight>
                  <a:srgbClr val="FFFF00"/>
                </a:highlight>
              </a:rPr>
              <a:t>, </a:t>
            </a:r>
            <a:r>
              <a:rPr lang="en-US" dirty="0" err="1">
                <a:highlight>
                  <a:srgbClr val="FFFF00"/>
                </a:highlight>
              </a:rPr>
              <a:t>iendswith</a:t>
            </a:r>
            <a:r>
              <a:rPr lang="en-US" dirty="0">
                <a:highlight>
                  <a:srgbClr val="FFFF00"/>
                </a:highlight>
              </a:rPr>
              <a:t>, </a:t>
            </a:r>
            <a:r>
              <a:rPr lang="en-US" dirty="0" err="1">
                <a:highlight>
                  <a:srgbClr val="FFFF00"/>
                </a:highlight>
              </a:rPr>
              <a:t>iexact</a:t>
            </a:r>
            <a:r>
              <a:rPr lang="en-US" dirty="0">
                <a:highlight>
                  <a:srgbClr val="FFFF00"/>
                </a:highlight>
              </a:rPr>
              <a:t>, regex, iregex, startswith, </a:t>
            </a:r>
            <a:r>
              <a:rPr lang="en-US" dirty="0" err="1">
                <a:highlight>
                  <a:srgbClr val="FFFF00"/>
                </a:highlight>
              </a:rPr>
              <a:t>istartswith</a:t>
            </a:r>
            <a:r>
              <a:rPr lang="en-US" dirty="0">
                <a:highlight>
                  <a:srgbClr val="FFFF00"/>
                </a:highlight>
              </a:rPr>
              <a:t>, </a:t>
            </a:r>
            <a:r>
              <a:rPr lang="en-US" dirty="0" err="1">
                <a:highlight>
                  <a:srgbClr val="FFFF00"/>
                </a:highlight>
              </a:rPr>
              <a:t>lt</a:t>
            </a:r>
            <a:r>
              <a:rPr lang="en-US" dirty="0">
                <a:highlight>
                  <a:srgbClr val="FFFF00"/>
                </a:highlight>
              </a:rPr>
              <a:t>, </a:t>
            </a:r>
            <a:r>
              <a:rPr lang="en-US" dirty="0" err="1">
                <a:highlight>
                  <a:srgbClr val="FFFF00"/>
                </a:highlight>
              </a:rPr>
              <a:t>lte</a:t>
            </a:r>
            <a:r>
              <a:rPr lang="en-US" dirty="0">
                <a:highlight>
                  <a:srgbClr val="FFFF00"/>
                </a:highlight>
              </a:rPr>
              <a:t>, </a:t>
            </a:r>
            <a:r>
              <a:rPr lang="en-US" dirty="0" err="1">
                <a:highlight>
                  <a:srgbClr val="FFFF00"/>
                </a:highlight>
              </a:rPr>
              <a:t>gt</a:t>
            </a:r>
            <a:r>
              <a:rPr lang="en-US" dirty="0">
                <a:highlight>
                  <a:srgbClr val="FFFF00"/>
                </a:highlight>
              </a:rPr>
              <a:t>, and </a:t>
            </a:r>
            <a:r>
              <a:rPr lang="en-US" dirty="0" err="1">
                <a:highlight>
                  <a:srgbClr val="FFFF00"/>
                </a:highlight>
              </a:rPr>
              <a:t>gte</a:t>
            </a:r>
            <a:r>
              <a:rPr lang="en-US" dirty="0">
                <a:highlight>
                  <a:srgbClr val="FFFF00"/>
                </a:highlight>
              </a:rPr>
              <a:t>, as well as with Containment and key lookups.</a:t>
            </a:r>
          </a:p>
        </p:txBody>
      </p:sp>
    </p:spTree>
    <p:extLst>
      <p:ext uri="{BB962C8B-B14F-4D97-AF65-F5344CB8AC3E}">
        <p14:creationId xmlns:p14="http://schemas.microsoft.com/office/powerpoint/2010/main" val="2398842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5E15AE-F644-0ED6-5D6F-846263D98E3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6E3AC87-A30E-84F2-82AE-E5F7935D2C16}"/>
              </a:ext>
            </a:extLst>
          </p:cNvPr>
          <p:cNvSpPr txBox="1"/>
          <p:nvPr/>
        </p:nvSpPr>
        <p:spPr>
          <a:xfrm>
            <a:off x="272715" y="331874"/>
            <a:ext cx="11678652" cy="1600438"/>
          </a:xfrm>
          <a:prstGeom prst="rect">
            <a:avLst/>
          </a:prstGeom>
          <a:noFill/>
        </p:spPr>
        <p:txBody>
          <a:bodyPr wrap="square">
            <a:spAutoFit/>
          </a:bodyPr>
          <a:lstStyle/>
          <a:p>
            <a:r>
              <a:rPr lang="en-US" sz="2400" b="1" i="1" dirty="0"/>
              <a:t>KT() expressions</a:t>
            </a:r>
          </a:p>
          <a:p>
            <a:pPr lvl="1"/>
            <a:r>
              <a:rPr lang="en-US" sz="2000" b="1" dirty="0"/>
              <a:t>class KT(lookup)</a:t>
            </a:r>
          </a:p>
          <a:p>
            <a:pPr lvl="2"/>
            <a:r>
              <a:rPr lang="en-US" dirty="0"/>
              <a:t>Represents the text value of a key, index, or path transform of JSONField. You can use the double underscore notation in lookup to chain dictionary key and index transforms.</a:t>
            </a:r>
          </a:p>
          <a:p>
            <a:pPr lvl="2"/>
            <a:r>
              <a:rPr lang="en-US" dirty="0"/>
              <a:t>For example:</a:t>
            </a:r>
          </a:p>
        </p:txBody>
      </p:sp>
      <p:sp>
        <p:nvSpPr>
          <p:cNvPr id="5" name="TextBox 4">
            <a:extLst>
              <a:ext uri="{FF2B5EF4-FFF2-40B4-BE49-F238E27FC236}">
                <a16:creationId xmlns:a16="http://schemas.microsoft.com/office/drawing/2014/main" id="{30ED3AB8-CD86-BB11-B38E-BAF149C4070B}"/>
              </a:ext>
            </a:extLst>
          </p:cNvPr>
          <p:cNvSpPr txBox="1"/>
          <p:nvPr/>
        </p:nvSpPr>
        <p:spPr>
          <a:xfrm>
            <a:off x="593556" y="1932312"/>
            <a:ext cx="11357811" cy="4062651"/>
          </a:xfrm>
          <a:prstGeom prst="rect">
            <a:avLst/>
          </a:prstGeom>
          <a:noFill/>
        </p:spPr>
        <p:txBody>
          <a:bodyPr wrap="square">
            <a:spAutoFit/>
          </a:bodyPr>
          <a:lstStyle/>
          <a:p>
            <a:r>
              <a:rPr lang="en-US" sz="2000" dirty="0">
                <a:latin typeface="Courier New" panose="02070309020205020404" pitchFamily="49" charset="0"/>
                <a:cs typeface="Courier New" panose="02070309020205020404" pitchFamily="49" charset="0"/>
              </a:rPr>
              <a:t>&gt;&gt;&gt; from </a:t>
            </a:r>
            <a:r>
              <a:rPr lang="en-US" sz="2000" dirty="0" err="1">
                <a:latin typeface="Courier New" panose="02070309020205020404" pitchFamily="49" charset="0"/>
                <a:cs typeface="Courier New" panose="02070309020205020404" pitchFamily="49" charset="0"/>
              </a:rPr>
              <a:t>django.db.models.fields.json</a:t>
            </a:r>
            <a:r>
              <a:rPr lang="en-US" sz="2000" dirty="0">
                <a:latin typeface="Courier New" panose="02070309020205020404" pitchFamily="49" charset="0"/>
                <a:cs typeface="Courier New" panose="02070309020205020404" pitchFamily="49" charset="0"/>
              </a:rPr>
              <a:t> import KT</a:t>
            </a:r>
          </a:p>
          <a:p>
            <a:r>
              <a:rPr lang="en-US" sz="2000" dirty="0">
                <a:latin typeface="Courier New" panose="02070309020205020404" pitchFamily="49" charset="0"/>
                <a:cs typeface="Courier New" panose="02070309020205020404" pitchFamily="49" charset="0"/>
              </a:rPr>
              <a:t>&gt;&gt;&gt; Dog.objects.create(</a:t>
            </a:r>
          </a:p>
          <a:p>
            <a:r>
              <a:rPr lang="en-US" sz="2000" dirty="0">
                <a:latin typeface="Courier New" panose="02070309020205020404" pitchFamily="49" charset="0"/>
                <a:cs typeface="Courier New" panose="02070309020205020404" pitchFamily="49" charset="0"/>
              </a:rPr>
              <a:t>... name="Shep",</a:t>
            </a:r>
          </a:p>
          <a:p>
            <a:r>
              <a:rPr lang="en-US" sz="2000" dirty="0">
                <a:latin typeface="Courier New" panose="02070309020205020404" pitchFamily="49" charset="0"/>
                <a:cs typeface="Courier New" panose="02070309020205020404" pitchFamily="49" charset="0"/>
              </a:rPr>
              <a:t>... data={</a:t>
            </a:r>
          </a:p>
          <a:p>
            <a:r>
              <a:rPr lang="en-US" sz="2000" dirty="0">
                <a:latin typeface="Courier New" panose="02070309020205020404" pitchFamily="49" charset="0"/>
                <a:cs typeface="Courier New" panose="02070309020205020404" pitchFamily="49" charset="0"/>
              </a:rPr>
              <a:t>... 		"owner": {"name": "Bob"},</a:t>
            </a:r>
          </a:p>
          <a:p>
            <a:r>
              <a:rPr lang="en-US" sz="2000" dirty="0">
                <a:latin typeface="Courier New" panose="02070309020205020404" pitchFamily="49" charset="0"/>
                <a:cs typeface="Courier New" panose="02070309020205020404" pitchFamily="49" charset="0"/>
              </a:rPr>
              <a:t>... 		"breed": ["collie", "</a:t>
            </a:r>
            <a:r>
              <a:rPr lang="en-US" sz="2000" dirty="0" err="1">
                <a:latin typeface="Courier New" panose="02070309020205020404" pitchFamily="49" charset="0"/>
                <a:cs typeface="Courier New" panose="02070309020205020404" pitchFamily="49" charset="0"/>
              </a:rPr>
              <a:t>lhasa</a:t>
            </a:r>
            <a:r>
              <a:rPr lang="en-US" sz="2000" dirty="0">
                <a:latin typeface="Courier New" panose="02070309020205020404" pitchFamily="49" charset="0"/>
                <a:cs typeface="Courier New" panose="02070309020205020404" pitchFamily="49" charset="0"/>
              </a:rPr>
              <a:t> apso"],</a:t>
            </a:r>
          </a:p>
          <a:p>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&lt;Dog: Shep&gt;</a:t>
            </a:r>
          </a:p>
          <a:p>
            <a:r>
              <a:rPr lang="en-US" sz="2000" dirty="0">
                <a:latin typeface="Courier New" panose="02070309020205020404" pitchFamily="49" charset="0"/>
                <a:cs typeface="Courier New" panose="02070309020205020404" pitchFamily="49" charset="0"/>
              </a:rPr>
              <a:t>&gt;&gt;&gt; </a:t>
            </a:r>
            <a:r>
              <a:rPr lang="en-US" sz="2000" dirty="0" err="1">
                <a:latin typeface="Courier New" panose="02070309020205020404" pitchFamily="49" charset="0"/>
                <a:cs typeface="Courier New" panose="02070309020205020404" pitchFamily="49" charset="0"/>
              </a:rPr>
              <a:t>Dogs.objects.annotate</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first_breed</a:t>
            </a:r>
            <a:r>
              <a:rPr lang="en-US" sz="2000" dirty="0">
                <a:latin typeface="Courier New" panose="02070309020205020404" pitchFamily="49" charset="0"/>
                <a:cs typeface="Courier New" panose="02070309020205020404" pitchFamily="49" charset="0"/>
              </a:rPr>
              <a:t>=KT("data__breed__1"), </a:t>
            </a:r>
            <a:r>
              <a:rPr lang="en-US" sz="2000" dirty="0" err="1">
                <a:latin typeface="Courier New" panose="02070309020205020404" pitchFamily="49" charset="0"/>
                <a:cs typeface="Courier New" panose="02070309020205020404" pitchFamily="49" charset="0"/>
              </a:rPr>
              <a:t>owner_name</a:t>
            </a:r>
            <a:r>
              <a:rPr lang="en-US" sz="2000" dirty="0">
                <a:latin typeface="Courier New" panose="02070309020205020404" pitchFamily="49" charset="0"/>
                <a:cs typeface="Courier New" panose="02070309020205020404" pitchFamily="49" charset="0"/>
              </a:rPr>
              <a:t>=KT("</a:t>
            </a:r>
            <a:r>
              <a:rPr lang="en-US" sz="2000" dirty="0" err="1">
                <a:latin typeface="Courier New" panose="02070309020205020404" pitchFamily="49" charset="0"/>
                <a:cs typeface="Courier New" panose="02070309020205020404" pitchFamily="49" charset="0"/>
              </a:rPr>
              <a:t>data__owner__name</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).filter(</a:t>
            </a:r>
            <a:r>
              <a:rPr lang="en-US" sz="2000" dirty="0" err="1">
                <a:latin typeface="Courier New" panose="02070309020205020404" pitchFamily="49" charset="0"/>
                <a:cs typeface="Courier New" panose="02070309020205020404" pitchFamily="49" charset="0"/>
              </a:rPr>
              <a:t>first_breed__startswith</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lhasa</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owner_name</a:t>
            </a:r>
            <a:r>
              <a:rPr lang="en-US" sz="2000" dirty="0">
                <a:latin typeface="Courier New" panose="02070309020205020404" pitchFamily="49" charset="0"/>
                <a:cs typeface="Courier New" panose="02070309020205020404" pitchFamily="49" charset="0"/>
              </a:rPr>
              <a:t>="Bob")</a:t>
            </a:r>
          </a:p>
          <a:p>
            <a:r>
              <a:rPr lang="en-US" sz="2000" dirty="0">
                <a:latin typeface="Courier New" panose="02070309020205020404" pitchFamily="49" charset="0"/>
                <a:cs typeface="Courier New" panose="02070309020205020404" pitchFamily="49" charset="0"/>
              </a:rPr>
              <a:t>&lt;QuerySet [&lt;Dog: Shep&gt;]&gt;</a:t>
            </a:r>
          </a:p>
        </p:txBody>
      </p:sp>
    </p:spTree>
    <p:extLst>
      <p:ext uri="{BB962C8B-B14F-4D97-AF65-F5344CB8AC3E}">
        <p14:creationId xmlns:p14="http://schemas.microsoft.com/office/powerpoint/2010/main" val="2858463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E64378-81D3-1E08-C467-127142229C8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00DA12A-78F4-2BBD-D45F-A5B55489556D}"/>
              </a:ext>
            </a:extLst>
          </p:cNvPr>
          <p:cNvSpPr txBox="1"/>
          <p:nvPr/>
        </p:nvSpPr>
        <p:spPr>
          <a:xfrm>
            <a:off x="304799" y="268212"/>
            <a:ext cx="11774906" cy="4555093"/>
          </a:xfrm>
          <a:prstGeom prst="rect">
            <a:avLst/>
          </a:prstGeom>
          <a:noFill/>
        </p:spPr>
        <p:txBody>
          <a:bodyPr wrap="square">
            <a:spAutoFit/>
          </a:bodyPr>
          <a:lstStyle/>
          <a:p>
            <a:r>
              <a:rPr lang="en-US" sz="3200" b="1" i="1" dirty="0"/>
              <a:t>Containment and key lookups</a:t>
            </a:r>
          </a:p>
          <a:p>
            <a:r>
              <a:rPr lang="en-US" sz="2800" b="1" dirty="0"/>
              <a:t>contains</a:t>
            </a:r>
          </a:p>
          <a:p>
            <a:r>
              <a:rPr lang="en-US" sz="2000" dirty="0"/>
              <a:t>The contains lookup is overridden on JSONField. The returned objects are those where the given dict of</a:t>
            </a:r>
          </a:p>
          <a:p>
            <a:r>
              <a:rPr lang="en-US" sz="2000" dirty="0"/>
              <a:t>key-value pairs are all contained in the top-level of the field. For example:</a:t>
            </a:r>
          </a:p>
          <a:p>
            <a:r>
              <a:rPr lang="en-US" sz="1900" dirty="0">
                <a:latin typeface="Courier New" panose="02070309020205020404" pitchFamily="49" charset="0"/>
                <a:cs typeface="Courier New" panose="02070309020205020404" pitchFamily="49" charset="0"/>
              </a:rPr>
              <a:t>&gt;&gt;&gt; Dog.objects.create(name="Rufus", data={"breed": "labrador", "owner": "Bob"})</a:t>
            </a:r>
          </a:p>
          <a:p>
            <a:r>
              <a:rPr lang="en-US" sz="1900" dirty="0">
                <a:latin typeface="Courier New" panose="02070309020205020404" pitchFamily="49" charset="0"/>
                <a:cs typeface="Courier New" panose="02070309020205020404" pitchFamily="49" charset="0"/>
              </a:rPr>
              <a:t>&lt;Dog: Rufus&gt;</a:t>
            </a:r>
          </a:p>
          <a:p>
            <a:r>
              <a:rPr lang="en-US" sz="1900" dirty="0">
                <a:latin typeface="Courier New" panose="02070309020205020404" pitchFamily="49" charset="0"/>
                <a:cs typeface="Courier New" panose="02070309020205020404" pitchFamily="49" charset="0"/>
              </a:rPr>
              <a:t>&gt;&gt;&gt; Dog.objects.create(name="Meg", data={"breed": "collie", "owner": "Bob"})</a:t>
            </a:r>
          </a:p>
          <a:p>
            <a:r>
              <a:rPr lang="en-US" sz="1900" dirty="0">
                <a:latin typeface="Courier New" panose="02070309020205020404" pitchFamily="49" charset="0"/>
                <a:cs typeface="Courier New" panose="02070309020205020404" pitchFamily="49" charset="0"/>
              </a:rPr>
              <a:t>&lt;Dog: Meg&gt;</a:t>
            </a:r>
          </a:p>
          <a:p>
            <a:r>
              <a:rPr lang="en-US" sz="1900" dirty="0">
                <a:latin typeface="Courier New" panose="02070309020205020404" pitchFamily="49" charset="0"/>
                <a:cs typeface="Courier New" panose="02070309020205020404" pitchFamily="49" charset="0"/>
              </a:rPr>
              <a:t>&gt;&gt;&gt; Dog.objects.create(name="Fred", data={})</a:t>
            </a:r>
          </a:p>
          <a:p>
            <a:r>
              <a:rPr lang="en-US" sz="1900" dirty="0">
                <a:latin typeface="Courier New" panose="02070309020205020404" pitchFamily="49" charset="0"/>
                <a:cs typeface="Courier New" panose="02070309020205020404" pitchFamily="49" charset="0"/>
              </a:rPr>
              <a:t>&lt;Dog: Fred&gt;</a:t>
            </a:r>
          </a:p>
          <a:p>
            <a:r>
              <a:rPr lang="en-US" sz="1900" dirty="0">
                <a:latin typeface="Courier New" panose="02070309020205020404" pitchFamily="49" charset="0"/>
                <a:cs typeface="Courier New" panose="02070309020205020404" pitchFamily="49" charset="0"/>
              </a:rPr>
              <a:t>&gt;&gt;&gt; Dog.objects.filter(</a:t>
            </a:r>
            <a:r>
              <a:rPr lang="en-US" sz="1900" dirty="0" err="1">
                <a:latin typeface="Courier New" panose="02070309020205020404" pitchFamily="49" charset="0"/>
                <a:cs typeface="Courier New" panose="02070309020205020404" pitchFamily="49" charset="0"/>
              </a:rPr>
              <a:t>data__contains</a:t>
            </a:r>
            <a:r>
              <a:rPr lang="en-US" sz="1900" dirty="0">
                <a:latin typeface="Courier New" panose="02070309020205020404" pitchFamily="49" charset="0"/>
                <a:cs typeface="Courier New" panose="02070309020205020404" pitchFamily="49" charset="0"/>
              </a:rPr>
              <a:t>={"owner": "Bob"})</a:t>
            </a:r>
          </a:p>
          <a:p>
            <a:r>
              <a:rPr lang="en-US" sz="1900" dirty="0">
                <a:latin typeface="Courier New" panose="02070309020205020404" pitchFamily="49" charset="0"/>
                <a:cs typeface="Courier New" panose="02070309020205020404" pitchFamily="49" charset="0"/>
              </a:rPr>
              <a:t>&lt;QuerySet [&lt;Dog: Rufus&gt;, &lt;Dog: Meg&gt;]&gt;</a:t>
            </a:r>
          </a:p>
          <a:p>
            <a:r>
              <a:rPr lang="en-US" sz="1900" dirty="0">
                <a:latin typeface="Courier New" panose="02070309020205020404" pitchFamily="49" charset="0"/>
                <a:cs typeface="Courier New" panose="02070309020205020404" pitchFamily="49" charset="0"/>
              </a:rPr>
              <a:t>&gt;&gt;&gt; Dog.objects.filter(</a:t>
            </a:r>
            <a:r>
              <a:rPr lang="en-US" sz="1900" dirty="0" err="1">
                <a:latin typeface="Courier New" panose="02070309020205020404" pitchFamily="49" charset="0"/>
                <a:cs typeface="Courier New" panose="02070309020205020404" pitchFamily="49" charset="0"/>
              </a:rPr>
              <a:t>data__contains</a:t>
            </a:r>
            <a:r>
              <a:rPr lang="en-US" sz="1900" dirty="0">
                <a:latin typeface="Courier New" panose="02070309020205020404" pitchFamily="49" charset="0"/>
                <a:cs typeface="Courier New" panose="02070309020205020404" pitchFamily="49" charset="0"/>
              </a:rPr>
              <a:t>={"breed": "collie"})</a:t>
            </a:r>
          </a:p>
          <a:p>
            <a:r>
              <a:rPr lang="en-US" sz="1900" dirty="0">
                <a:latin typeface="Courier New" panose="02070309020205020404" pitchFamily="49" charset="0"/>
                <a:cs typeface="Courier New" panose="02070309020205020404" pitchFamily="49" charset="0"/>
              </a:rPr>
              <a:t>&lt;QuerySet [&lt;Dog: Meg&gt;]&gt;</a:t>
            </a:r>
          </a:p>
        </p:txBody>
      </p:sp>
    </p:spTree>
    <p:extLst>
      <p:ext uri="{BB962C8B-B14F-4D97-AF65-F5344CB8AC3E}">
        <p14:creationId xmlns:p14="http://schemas.microsoft.com/office/powerpoint/2010/main" val="3030880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93067CD-13A7-4384-B15E-5D49AF03BB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F2341BE6-0218-0D9F-C9BB-DE6E5668FAA3}"/>
              </a:ext>
            </a:extLst>
          </p:cNvPr>
          <p:cNvSpPr>
            <a:spLocks noGrp="1"/>
          </p:cNvSpPr>
          <p:nvPr>
            <p:ph idx="1"/>
          </p:nvPr>
        </p:nvSpPr>
        <p:spPr>
          <a:xfrm>
            <a:off x="1143000" y="2057400"/>
            <a:ext cx="6693061" cy="4038600"/>
          </a:xfrm>
        </p:spPr>
        <p:txBody>
          <a:bodyPr>
            <a:normAutofit/>
          </a:bodyPr>
          <a:lstStyle/>
          <a:p>
            <a:pPr marL="0" indent="0">
              <a:spcBef>
                <a:spcPts val="0"/>
              </a:spcBef>
              <a:spcAft>
                <a:spcPts val="600"/>
              </a:spcAft>
              <a:buNone/>
            </a:pPr>
            <a:r>
              <a:rPr lang="en-US" b="1" i="1" dirty="0">
                <a:solidFill>
                  <a:schemeClr val="bg1"/>
                </a:solidFill>
              </a:rPr>
              <a:t>Making queries</a:t>
            </a:r>
          </a:p>
          <a:p>
            <a:pPr marL="0" indent="0">
              <a:spcBef>
                <a:spcPts val="0"/>
              </a:spcBef>
              <a:spcAft>
                <a:spcPts val="600"/>
              </a:spcAft>
              <a:buNone/>
            </a:pPr>
            <a:r>
              <a:rPr lang="en-US" dirty="0">
                <a:solidFill>
                  <a:schemeClr val="bg1"/>
                </a:solidFill>
              </a:rPr>
              <a:t>Once you’ve created your data models, Django automatically gives you a database-abstraction API that lets you create, retrieve, update and delete objects. Throughout this guide (and in the reference), we’ll refer to the following models, which comprise a blog application:</a:t>
            </a:r>
          </a:p>
          <a:p>
            <a:pPr marL="0" indent="0">
              <a:spcBef>
                <a:spcPts val="0"/>
              </a:spcBef>
              <a:spcAft>
                <a:spcPts val="600"/>
              </a:spcAft>
              <a:buNone/>
            </a:pPr>
            <a:endParaRPr lang="en-US" dirty="0">
              <a:solidFill>
                <a:schemeClr val="bg1"/>
              </a:solidFill>
            </a:endParaRPr>
          </a:p>
          <a:p>
            <a:pPr marL="0" indent="0">
              <a:spcBef>
                <a:spcPts val="0"/>
              </a:spcBef>
              <a:spcAft>
                <a:spcPts val="600"/>
              </a:spcAft>
              <a:buNone/>
            </a:pPr>
            <a:endParaRPr lang="en-US" dirty="0">
              <a:solidFill>
                <a:schemeClr val="bg1"/>
              </a:solidFill>
            </a:endParaRPr>
          </a:p>
          <a:p>
            <a:pPr marL="0" indent="0">
              <a:spcBef>
                <a:spcPts val="0"/>
              </a:spcBef>
              <a:spcAft>
                <a:spcPts val="600"/>
              </a:spcAft>
              <a:buNone/>
            </a:pPr>
            <a:endParaRPr lang="en-US" dirty="0">
              <a:solidFill>
                <a:schemeClr val="bg1"/>
              </a:solidFill>
            </a:endParaRPr>
          </a:p>
          <a:p>
            <a:pPr marL="0" indent="0">
              <a:spcBef>
                <a:spcPts val="0"/>
              </a:spcBef>
              <a:spcAft>
                <a:spcPts val="600"/>
              </a:spcAft>
              <a:buNone/>
            </a:pPr>
            <a:endParaRPr lang="en-US" dirty="0">
              <a:solidFill>
                <a:schemeClr val="bg1"/>
              </a:solidFill>
            </a:endParaRPr>
          </a:p>
          <a:p>
            <a:pPr marL="0" indent="0">
              <a:spcBef>
                <a:spcPts val="0"/>
              </a:spcBef>
              <a:spcAft>
                <a:spcPts val="600"/>
              </a:spcAft>
              <a:buNone/>
            </a:pPr>
            <a:endParaRPr lang="en-US" dirty="0">
              <a:solidFill>
                <a:schemeClr val="bg1"/>
              </a:solidFill>
            </a:endParaRPr>
          </a:p>
          <a:p>
            <a:pPr marL="0" indent="0">
              <a:spcBef>
                <a:spcPts val="0"/>
              </a:spcBef>
              <a:spcAft>
                <a:spcPts val="600"/>
              </a:spcAft>
              <a:buNone/>
            </a:pPr>
            <a:endParaRPr lang="en-US" dirty="0">
              <a:solidFill>
                <a:schemeClr val="bg1"/>
              </a:solidFill>
            </a:endParaRPr>
          </a:p>
          <a:p>
            <a:pPr marL="0" indent="0">
              <a:spcBef>
                <a:spcPts val="0"/>
              </a:spcBef>
              <a:spcAft>
                <a:spcPts val="600"/>
              </a:spcAft>
              <a:buNone/>
            </a:pPr>
            <a:endParaRPr lang="en-US" dirty="0">
              <a:solidFill>
                <a:schemeClr val="bg1"/>
              </a:solidFill>
            </a:endParaRPr>
          </a:p>
        </p:txBody>
      </p:sp>
      <p:pic>
        <p:nvPicPr>
          <p:cNvPr id="5" name="Picture 4" descr="A screenshot of a computer program&#10;&#10;Description automatically generated">
            <a:extLst>
              <a:ext uri="{FF2B5EF4-FFF2-40B4-BE49-F238E27FC236}">
                <a16:creationId xmlns:a16="http://schemas.microsoft.com/office/drawing/2014/main" id="{98A1C81E-7D96-5310-2D5E-A0CD077FFE46}"/>
              </a:ext>
            </a:extLst>
          </p:cNvPr>
          <p:cNvPicPr>
            <a:picLocks noChangeAspect="1"/>
          </p:cNvPicPr>
          <p:nvPr/>
        </p:nvPicPr>
        <p:blipFill>
          <a:blip r:embed="rId2"/>
          <a:srcRect r="22470" b="1"/>
          <a:stretch/>
        </p:blipFill>
        <p:spPr>
          <a:xfrm>
            <a:off x="8301386" y="243840"/>
            <a:ext cx="3646837" cy="6377939"/>
          </a:xfrm>
          <a:prstGeom prst="rect">
            <a:avLst/>
          </a:prstGeom>
        </p:spPr>
      </p:pic>
      <p:sp>
        <p:nvSpPr>
          <p:cNvPr id="12" name="Rectangle 11">
            <a:extLst>
              <a:ext uri="{FF2B5EF4-FFF2-40B4-BE49-F238E27FC236}">
                <a16:creationId xmlns:a16="http://schemas.microsoft.com/office/drawing/2014/main" id="{42E9009C-D0E3-46ED-935B-6C1C29650E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1360424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986EDE-01A9-F78A-3183-275D5999C8B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5B69BDA-2AC9-1195-63F3-3768379882DC}"/>
              </a:ext>
            </a:extLst>
          </p:cNvPr>
          <p:cNvSpPr txBox="1"/>
          <p:nvPr/>
        </p:nvSpPr>
        <p:spPr>
          <a:xfrm>
            <a:off x="208548" y="252169"/>
            <a:ext cx="11470105" cy="3785652"/>
          </a:xfrm>
          <a:prstGeom prst="rect">
            <a:avLst/>
          </a:prstGeom>
          <a:noFill/>
        </p:spPr>
        <p:txBody>
          <a:bodyPr wrap="square">
            <a:spAutoFit/>
          </a:bodyPr>
          <a:lstStyle/>
          <a:p>
            <a:r>
              <a:rPr lang="en-US" sz="2400" b="1" i="1" dirty="0"/>
              <a:t>contained_by</a:t>
            </a:r>
          </a:p>
          <a:p>
            <a:r>
              <a:rPr lang="en-US" dirty="0"/>
              <a:t>This is the inverse of the contains lookup - the objects returned will be those where the key-value pairs on</a:t>
            </a:r>
          </a:p>
          <a:p>
            <a:r>
              <a:rPr lang="en-US" dirty="0"/>
              <a:t>the object are a subset of those in the value passed. For example:</a:t>
            </a:r>
          </a:p>
          <a:p>
            <a:r>
              <a:rPr lang="en-US" i="1" dirty="0">
                <a:latin typeface="Courier New" panose="02070309020205020404" pitchFamily="49" charset="0"/>
                <a:cs typeface="Courier New" panose="02070309020205020404" pitchFamily="49" charset="0"/>
              </a:rPr>
              <a:t>&gt;&gt;&gt; Dog.objects.create(name="Rufus", data={"breed": "labrador", "owner": "Bob"})</a:t>
            </a:r>
          </a:p>
          <a:p>
            <a:r>
              <a:rPr lang="en-US" i="1" dirty="0">
                <a:latin typeface="Courier New" panose="02070309020205020404" pitchFamily="49" charset="0"/>
                <a:cs typeface="Courier New" panose="02070309020205020404" pitchFamily="49" charset="0"/>
              </a:rPr>
              <a:t>&lt;Dog: Rufus&gt;</a:t>
            </a:r>
          </a:p>
          <a:p>
            <a:r>
              <a:rPr lang="en-US" i="1" dirty="0">
                <a:latin typeface="Courier New" panose="02070309020205020404" pitchFamily="49" charset="0"/>
                <a:cs typeface="Courier New" panose="02070309020205020404" pitchFamily="49" charset="0"/>
              </a:rPr>
              <a:t>&gt;&gt;&gt; Dog.objects.create(name="Meg", data={"breed": "collie", "owner": "Bob"})</a:t>
            </a:r>
          </a:p>
          <a:p>
            <a:r>
              <a:rPr lang="en-US" i="1" dirty="0">
                <a:latin typeface="Courier New" panose="02070309020205020404" pitchFamily="49" charset="0"/>
                <a:cs typeface="Courier New" panose="02070309020205020404" pitchFamily="49" charset="0"/>
              </a:rPr>
              <a:t>&lt;Dog: Meg&gt;</a:t>
            </a:r>
          </a:p>
          <a:p>
            <a:r>
              <a:rPr lang="en-US" i="1" dirty="0">
                <a:latin typeface="Courier New" panose="02070309020205020404" pitchFamily="49" charset="0"/>
                <a:cs typeface="Courier New" panose="02070309020205020404" pitchFamily="49" charset="0"/>
              </a:rPr>
              <a:t>&gt;&gt;&gt; Dog.objects.create(name="Fred", data={})</a:t>
            </a:r>
          </a:p>
          <a:p>
            <a:r>
              <a:rPr lang="en-US" i="1" dirty="0">
                <a:latin typeface="Courier New" panose="02070309020205020404" pitchFamily="49" charset="0"/>
                <a:cs typeface="Courier New" panose="02070309020205020404" pitchFamily="49" charset="0"/>
              </a:rPr>
              <a:t>&lt;Dog: Fred&gt;</a:t>
            </a:r>
          </a:p>
          <a:p>
            <a:r>
              <a:rPr lang="en-US" i="1" dirty="0">
                <a:latin typeface="Courier New" panose="02070309020205020404" pitchFamily="49" charset="0"/>
                <a:cs typeface="Courier New" panose="02070309020205020404" pitchFamily="49" charset="0"/>
              </a:rPr>
              <a:t>&gt;&gt;&gt; Dog.objects.filter(data__contained_by={"breed": "collie", "owner": "Bob"})</a:t>
            </a:r>
          </a:p>
          <a:p>
            <a:r>
              <a:rPr lang="en-US" i="1" dirty="0">
                <a:latin typeface="Courier New" panose="02070309020205020404" pitchFamily="49" charset="0"/>
                <a:cs typeface="Courier New" panose="02070309020205020404" pitchFamily="49" charset="0"/>
              </a:rPr>
              <a:t>&lt;QuerySet [&lt;Dog: Meg&gt;, &lt;Dog: Fred&gt;]&gt;</a:t>
            </a:r>
          </a:p>
          <a:p>
            <a:r>
              <a:rPr lang="en-US" i="1" dirty="0">
                <a:latin typeface="Courier New" panose="02070309020205020404" pitchFamily="49" charset="0"/>
                <a:cs typeface="Courier New" panose="02070309020205020404" pitchFamily="49" charset="0"/>
              </a:rPr>
              <a:t>&gt;&gt;&gt; Dog.objects.filter(data__contained_by={"breed": "collie"})</a:t>
            </a:r>
          </a:p>
          <a:p>
            <a:r>
              <a:rPr lang="en-US" i="1" dirty="0">
                <a:latin typeface="Courier New" panose="02070309020205020404" pitchFamily="49" charset="0"/>
                <a:cs typeface="Courier New" panose="02070309020205020404" pitchFamily="49" charset="0"/>
              </a:rPr>
              <a:t>&lt;QuerySet [&lt;Dog: Fred&gt;]&gt;</a:t>
            </a:r>
          </a:p>
        </p:txBody>
      </p:sp>
      <p:sp>
        <p:nvSpPr>
          <p:cNvPr id="5" name="TextBox 4">
            <a:extLst>
              <a:ext uri="{FF2B5EF4-FFF2-40B4-BE49-F238E27FC236}">
                <a16:creationId xmlns:a16="http://schemas.microsoft.com/office/drawing/2014/main" id="{A959DF04-7DE2-C1F8-732A-F5934DA1DE70}"/>
              </a:ext>
            </a:extLst>
          </p:cNvPr>
          <p:cNvSpPr txBox="1"/>
          <p:nvPr/>
        </p:nvSpPr>
        <p:spPr>
          <a:xfrm>
            <a:off x="336884" y="4037821"/>
            <a:ext cx="11646568" cy="2400657"/>
          </a:xfrm>
          <a:prstGeom prst="rect">
            <a:avLst/>
          </a:prstGeom>
          <a:noFill/>
        </p:spPr>
        <p:txBody>
          <a:bodyPr wrap="square">
            <a:spAutoFit/>
          </a:bodyPr>
          <a:lstStyle/>
          <a:p>
            <a:r>
              <a:rPr lang="en-US" sz="2400" b="1" i="1" dirty="0"/>
              <a:t>has_key</a:t>
            </a:r>
          </a:p>
          <a:p>
            <a:r>
              <a:rPr lang="en-US" dirty="0"/>
              <a:t>Returns objects where the given key is in the top-level of the data. For example:</a:t>
            </a:r>
          </a:p>
          <a:p>
            <a:r>
              <a:rPr lang="en-US" i="1" dirty="0">
                <a:latin typeface="Courier New" panose="02070309020205020404" pitchFamily="49" charset="0"/>
                <a:cs typeface="Courier New" panose="02070309020205020404" pitchFamily="49" charset="0"/>
              </a:rPr>
              <a:t>&gt;&gt;&gt; Dog.objects.create(name="Rufus", data={"breed": "labrador"})</a:t>
            </a:r>
          </a:p>
          <a:p>
            <a:r>
              <a:rPr lang="en-US" i="1" dirty="0">
                <a:latin typeface="Courier New" panose="02070309020205020404" pitchFamily="49" charset="0"/>
                <a:cs typeface="Courier New" panose="02070309020205020404" pitchFamily="49" charset="0"/>
              </a:rPr>
              <a:t>&lt;Dog: Rufus&gt;</a:t>
            </a:r>
          </a:p>
          <a:p>
            <a:r>
              <a:rPr lang="en-US" i="1" dirty="0">
                <a:latin typeface="Courier New" panose="02070309020205020404" pitchFamily="49" charset="0"/>
                <a:cs typeface="Courier New" panose="02070309020205020404" pitchFamily="49" charset="0"/>
              </a:rPr>
              <a:t>&gt;&gt;&gt; Dog.objects.create(name="Meg", data={"breed": "collie", "owner": "Bob"})</a:t>
            </a:r>
          </a:p>
          <a:p>
            <a:r>
              <a:rPr lang="en-US" i="1" dirty="0">
                <a:latin typeface="Courier New" panose="02070309020205020404" pitchFamily="49" charset="0"/>
                <a:cs typeface="Courier New" panose="02070309020205020404" pitchFamily="49" charset="0"/>
              </a:rPr>
              <a:t>&lt;Dog: Meg&gt;</a:t>
            </a:r>
          </a:p>
          <a:p>
            <a:r>
              <a:rPr lang="en-US" i="1" dirty="0">
                <a:latin typeface="Courier New" panose="02070309020205020404" pitchFamily="49" charset="0"/>
                <a:cs typeface="Courier New" panose="02070309020205020404" pitchFamily="49" charset="0"/>
              </a:rPr>
              <a:t>&gt;&gt;&gt; Dog.objects.filter(</a:t>
            </a:r>
            <a:r>
              <a:rPr lang="en-US" i="1" dirty="0" err="1">
                <a:latin typeface="Courier New" panose="02070309020205020404" pitchFamily="49" charset="0"/>
                <a:cs typeface="Courier New" panose="02070309020205020404" pitchFamily="49" charset="0"/>
              </a:rPr>
              <a:t>data__has_key</a:t>
            </a:r>
            <a:r>
              <a:rPr lang="en-US" i="1" dirty="0">
                <a:latin typeface="Courier New" panose="02070309020205020404" pitchFamily="49" charset="0"/>
                <a:cs typeface="Courier New" panose="02070309020205020404" pitchFamily="49" charset="0"/>
              </a:rPr>
              <a:t>="owner")</a:t>
            </a:r>
          </a:p>
          <a:p>
            <a:r>
              <a:rPr lang="en-US" i="1" dirty="0">
                <a:latin typeface="Courier New" panose="02070309020205020404" pitchFamily="49" charset="0"/>
                <a:cs typeface="Courier New" panose="02070309020205020404" pitchFamily="49" charset="0"/>
              </a:rPr>
              <a:t>&lt;QuerySet [&lt;Dog: Meg&gt;]&gt;</a:t>
            </a:r>
          </a:p>
        </p:txBody>
      </p:sp>
    </p:spTree>
    <p:extLst>
      <p:ext uri="{BB962C8B-B14F-4D97-AF65-F5344CB8AC3E}">
        <p14:creationId xmlns:p14="http://schemas.microsoft.com/office/powerpoint/2010/main" val="32694709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630B4D-083D-9560-67E4-9700C6F26AB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A65240B-D462-4EDC-DA3C-FF4CC7D89098}"/>
              </a:ext>
            </a:extLst>
          </p:cNvPr>
          <p:cNvSpPr txBox="1"/>
          <p:nvPr/>
        </p:nvSpPr>
        <p:spPr>
          <a:xfrm>
            <a:off x="545428" y="259139"/>
            <a:ext cx="11742821" cy="2400657"/>
          </a:xfrm>
          <a:prstGeom prst="rect">
            <a:avLst/>
          </a:prstGeom>
          <a:noFill/>
        </p:spPr>
        <p:txBody>
          <a:bodyPr wrap="square">
            <a:spAutoFit/>
          </a:bodyPr>
          <a:lstStyle/>
          <a:p>
            <a:r>
              <a:rPr lang="en-US" sz="2400" b="1" i="1" dirty="0"/>
              <a:t>has_keys</a:t>
            </a:r>
          </a:p>
          <a:p>
            <a:r>
              <a:rPr lang="en-US" dirty="0"/>
              <a:t>Returns objects where all of the given keys are in the top-level of the data. For example:</a:t>
            </a:r>
          </a:p>
          <a:p>
            <a:r>
              <a:rPr lang="en-US" dirty="0">
                <a:latin typeface="Courier New" panose="02070309020205020404" pitchFamily="49" charset="0"/>
                <a:cs typeface="Courier New" panose="02070309020205020404" pitchFamily="49" charset="0"/>
              </a:rPr>
              <a:t>&gt;&gt;&gt; Dog.objects.create(name="Rufus", data={"breed": "labrador"})</a:t>
            </a:r>
          </a:p>
          <a:p>
            <a:r>
              <a:rPr lang="en-US" dirty="0">
                <a:latin typeface="Courier New" panose="02070309020205020404" pitchFamily="49" charset="0"/>
                <a:cs typeface="Courier New" panose="02070309020205020404" pitchFamily="49" charset="0"/>
              </a:rPr>
              <a:t>&lt;Dog: Rufus&gt;</a:t>
            </a:r>
          </a:p>
          <a:p>
            <a:r>
              <a:rPr lang="en-US" dirty="0">
                <a:latin typeface="Courier New" panose="02070309020205020404" pitchFamily="49" charset="0"/>
                <a:cs typeface="Courier New" panose="02070309020205020404" pitchFamily="49" charset="0"/>
              </a:rPr>
              <a:t>&gt;&gt;&gt; Dog.objects.create(name="Meg", data={"breed": "collie", "owner": "Bob"})</a:t>
            </a:r>
          </a:p>
          <a:p>
            <a:r>
              <a:rPr lang="en-US" dirty="0">
                <a:latin typeface="Courier New" panose="02070309020205020404" pitchFamily="49" charset="0"/>
                <a:cs typeface="Courier New" panose="02070309020205020404" pitchFamily="49" charset="0"/>
              </a:rPr>
              <a:t>&lt;Dog: Meg&gt;</a:t>
            </a:r>
          </a:p>
          <a:p>
            <a:r>
              <a:rPr lang="en-US" dirty="0">
                <a:latin typeface="Courier New" panose="02070309020205020404" pitchFamily="49" charset="0"/>
                <a:cs typeface="Courier New" panose="02070309020205020404" pitchFamily="49" charset="0"/>
              </a:rPr>
              <a:t>&gt;&gt;&gt; Dog.objects.filter(data__has_keys=["breed", "owner"])</a:t>
            </a:r>
          </a:p>
          <a:p>
            <a:r>
              <a:rPr lang="en-US" dirty="0">
                <a:latin typeface="Courier New" panose="02070309020205020404" pitchFamily="49" charset="0"/>
                <a:cs typeface="Courier New" panose="02070309020205020404" pitchFamily="49" charset="0"/>
              </a:rPr>
              <a:t>&lt;QuerySet [&lt;Dog: Meg&gt;]&gt;</a:t>
            </a:r>
          </a:p>
        </p:txBody>
      </p:sp>
      <p:sp>
        <p:nvSpPr>
          <p:cNvPr id="5" name="TextBox 4">
            <a:extLst>
              <a:ext uri="{FF2B5EF4-FFF2-40B4-BE49-F238E27FC236}">
                <a16:creationId xmlns:a16="http://schemas.microsoft.com/office/drawing/2014/main" id="{E3482C4A-2156-7404-B2FC-6C055AF4CA55}"/>
              </a:ext>
            </a:extLst>
          </p:cNvPr>
          <p:cNvSpPr txBox="1"/>
          <p:nvPr/>
        </p:nvSpPr>
        <p:spPr>
          <a:xfrm>
            <a:off x="465218" y="2704729"/>
            <a:ext cx="11229475" cy="2400657"/>
          </a:xfrm>
          <a:prstGeom prst="rect">
            <a:avLst/>
          </a:prstGeom>
          <a:noFill/>
        </p:spPr>
        <p:txBody>
          <a:bodyPr wrap="square">
            <a:spAutoFit/>
          </a:bodyPr>
          <a:lstStyle/>
          <a:p>
            <a:r>
              <a:rPr lang="en-US" sz="2400" b="1" i="1" dirty="0" err="1"/>
              <a:t>has_any_keys</a:t>
            </a:r>
            <a:endParaRPr lang="en-US" sz="2400" b="1" i="1" dirty="0"/>
          </a:p>
          <a:p>
            <a:r>
              <a:rPr lang="en-US" dirty="0"/>
              <a:t>Returns objects where any of the given keys are in the top-level of the data. For example:</a:t>
            </a:r>
          </a:p>
          <a:p>
            <a:r>
              <a:rPr lang="en-US" dirty="0">
                <a:latin typeface="Courier New" panose="02070309020205020404" pitchFamily="49" charset="0"/>
                <a:cs typeface="Courier New" panose="02070309020205020404" pitchFamily="49" charset="0"/>
              </a:rPr>
              <a:t>&gt;&gt;&gt; Dog.objects.create(name="Rufus", data={"breed": "labrador"})</a:t>
            </a:r>
          </a:p>
          <a:p>
            <a:r>
              <a:rPr lang="en-US" dirty="0">
                <a:latin typeface="Courier New" panose="02070309020205020404" pitchFamily="49" charset="0"/>
                <a:cs typeface="Courier New" panose="02070309020205020404" pitchFamily="49" charset="0"/>
              </a:rPr>
              <a:t>&lt;Dog: Rufus&gt;</a:t>
            </a:r>
          </a:p>
          <a:p>
            <a:r>
              <a:rPr lang="en-US" dirty="0">
                <a:latin typeface="Courier New" panose="02070309020205020404" pitchFamily="49" charset="0"/>
                <a:cs typeface="Courier New" panose="02070309020205020404" pitchFamily="49" charset="0"/>
              </a:rPr>
              <a:t>&gt;&gt;&gt; Dog.objects.create(name="Meg", data={"owner": "Bob"})</a:t>
            </a:r>
          </a:p>
          <a:p>
            <a:r>
              <a:rPr lang="en-US" dirty="0">
                <a:latin typeface="Courier New" panose="02070309020205020404" pitchFamily="49" charset="0"/>
                <a:cs typeface="Courier New" panose="02070309020205020404" pitchFamily="49" charset="0"/>
              </a:rPr>
              <a:t>&lt;Dog: Meg&gt;</a:t>
            </a:r>
          </a:p>
          <a:p>
            <a:r>
              <a:rPr lang="en-US" dirty="0">
                <a:latin typeface="Courier New" panose="02070309020205020404" pitchFamily="49" charset="0"/>
                <a:cs typeface="Courier New" panose="02070309020205020404" pitchFamily="49" charset="0"/>
              </a:rPr>
              <a:t>&gt;&gt;&gt; Dog.objects.filter(</a:t>
            </a:r>
            <a:r>
              <a:rPr lang="en-US" dirty="0" err="1">
                <a:latin typeface="Courier New" panose="02070309020205020404" pitchFamily="49" charset="0"/>
                <a:cs typeface="Courier New" panose="02070309020205020404" pitchFamily="49" charset="0"/>
              </a:rPr>
              <a:t>data__has_any_keys</a:t>
            </a:r>
            <a:r>
              <a:rPr lang="en-US" dirty="0">
                <a:latin typeface="Courier New" panose="02070309020205020404" pitchFamily="49" charset="0"/>
                <a:cs typeface="Courier New" panose="02070309020205020404" pitchFamily="49" charset="0"/>
              </a:rPr>
              <a:t>=["owner", "breed"])</a:t>
            </a:r>
          </a:p>
          <a:p>
            <a:r>
              <a:rPr lang="en-US" dirty="0">
                <a:latin typeface="Courier New" panose="02070309020205020404" pitchFamily="49" charset="0"/>
                <a:cs typeface="Courier New" panose="02070309020205020404" pitchFamily="49" charset="0"/>
              </a:rPr>
              <a:t>&lt;QuerySet [&lt;Dog: Rufus&gt;, &lt;Dog: Meg&gt;]&gt;</a:t>
            </a:r>
          </a:p>
        </p:txBody>
      </p:sp>
    </p:spTree>
    <p:extLst>
      <p:ext uri="{BB962C8B-B14F-4D97-AF65-F5344CB8AC3E}">
        <p14:creationId xmlns:p14="http://schemas.microsoft.com/office/powerpoint/2010/main" val="3146709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F048FF-69FA-4D25-DF53-8D05E568FE92}"/>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898C3189-ED99-E561-A87B-B74CFB3A4340}"/>
              </a:ext>
            </a:extLst>
          </p:cNvPr>
          <p:cNvSpPr/>
          <p:nvPr/>
        </p:nvSpPr>
        <p:spPr>
          <a:xfrm>
            <a:off x="4020755" y="2967335"/>
            <a:ext cx="41504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ln/>
                <a:solidFill>
                  <a:schemeClr val="accent4"/>
                </a:solidFill>
                <a:effectLst/>
              </a:rPr>
              <a:t>Break…….2--</a:t>
            </a:r>
          </a:p>
        </p:txBody>
      </p:sp>
    </p:spTree>
    <p:extLst>
      <p:ext uri="{BB962C8B-B14F-4D97-AF65-F5344CB8AC3E}">
        <p14:creationId xmlns:p14="http://schemas.microsoft.com/office/powerpoint/2010/main" val="39614044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8431B0-E0AF-4034-85C1-088413E3121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3081696-2809-4346-E3AF-63128C626F1D}"/>
              </a:ext>
            </a:extLst>
          </p:cNvPr>
          <p:cNvSpPr txBox="1"/>
          <p:nvPr/>
        </p:nvSpPr>
        <p:spPr>
          <a:xfrm>
            <a:off x="352927" y="408892"/>
            <a:ext cx="6096000" cy="400110"/>
          </a:xfrm>
          <a:prstGeom prst="rect">
            <a:avLst/>
          </a:prstGeom>
          <a:noFill/>
        </p:spPr>
        <p:txBody>
          <a:bodyPr wrap="square">
            <a:spAutoFit/>
          </a:bodyPr>
          <a:lstStyle/>
          <a:p>
            <a:r>
              <a:rPr lang="en-US" sz="2000" b="1" i="1" dirty="0">
                <a:latin typeface="Verdana" panose="020B0604030504040204" pitchFamily="34" charset="0"/>
                <a:ea typeface="Verdana" panose="020B0604030504040204" pitchFamily="34" charset="0"/>
              </a:rPr>
              <a:t>Complex lookups with Q objects</a:t>
            </a:r>
          </a:p>
        </p:txBody>
      </p:sp>
      <p:sp>
        <p:nvSpPr>
          <p:cNvPr id="4" name="TextBox 3">
            <a:extLst>
              <a:ext uri="{FF2B5EF4-FFF2-40B4-BE49-F238E27FC236}">
                <a16:creationId xmlns:a16="http://schemas.microsoft.com/office/drawing/2014/main" id="{FBEF8D63-975D-4989-DAFA-CB0C66A1AA2A}"/>
              </a:ext>
            </a:extLst>
          </p:cNvPr>
          <p:cNvSpPr txBox="1"/>
          <p:nvPr/>
        </p:nvSpPr>
        <p:spPr>
          <a:xfrm>
            <a:off x="352927" y="778224"/>
            <a:ext cx="11486146" cy="2031325"/>
          </a:xfrm>
          <a:prstGeom prst="rect">
            <a:avLst/>
          </a:prstGeom>
          <a:noFill/>
        </p:spPr>
        <p:txBody>
          <a:bodyPr wrap="square">
            <a:spAutoFit/>
          </a:bodyPr>
          <a:lstStyle/>
          <a:p>
            <a:r>
              <a:rPr lang="en-US" dirty="0"/>
              <a:t>Keyword argument queries – in filter(), etc. – are “AND ”ed together. If you need to execute more complex queries (for example, queries with OR statements), you can use Q objects.  A Q object (</a:t>
            </a:r>
            <a:r>
              <a:rPr lang="en-US" dirty="0" err="1"/>
              <a:t>django.db.models.Q</a:t>
            </a:r>
            <a:r>
              <a:rPr lang="en-US" dirty="0"/>
              <a:t>) is an object used to encapsulate a collection of keyword arguments. These keyword arguments are specified as in “Field lookups” above.</a:t>
            </a:r>
          </a:p>
          <a:p>
            <a:r>
              <a:rPr lang="en-US" dirty="0"/>
              <a:t>For example, this Q object encapsulates a single LIKE query:</a:t>
            </a:r>
          </a:p>
          <a:p>
            <a:endParaRPr lang="en-US" dirty="0"/>
          </a:p>
          <a:p>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django.db.models</a:t>
            </a:r>
            <a:r>
              <a:rPr lang="en-US" dirty="0">
                <a:latin typeface="Courier New" panose="02070309020205020404" pitchFamily="49" charset="0"/>
                <a:cs typeface="Courier New" panose="02070309020205020404" pitchFamily="49" charset="0"/>
              </a:rPr>
              <a:t> import Q</a:t>
            </a:r>
          </a:p>
          <a:p>
            <a:r>
              <a:rPr lang="en-US" dirty="0">
                <a:latin typeface="Courier New" panose="02070309020205020404" pitchFamily="49" charset="0"/>
                <a:cs typeface="Courier New" panose="02070309020205020404" pitchFamily="49" charset="0"/>
              </a:rPr>
              <a:t>Q(</a:t>
            </a:r>
            <a:r>
              <a:rPr lang="en-US" dirty="0" err="1">
                <a:latin typeface="Courier New" panose="02070309020205020404" pitchFamily="49" charset="0"/>
                <a:cs typeface="Courier New" panose="02070309020205020404" pitchFamily="49" charset="0"/>
              </a:rPr>
              <a:t>question__startswith</a:t>
            </a:r>
            <a:r>
              <a:rPr lang="en-US" dirty="0">
                <a:latin typeface="Courier New" panose="02070309020205020404" pitchFamily="49" charset="0"/>
                <a:cs typeface="Courier New" panose="02070309020205020404" pitchFamily="49" charset="0"/>
              </a:rPr>
              <a:t>="What")</a:t>
            </a:r>
          </a:p>
        </p:txBody>
      </p:sp>
      <p:sp>
        <p:nvSpPr>
          <p:cNvPr id="6" name="TextBox 5">
            <a:extLst>
              <a:ext uri="{FF2B5EF4-FFF2-40B4-BE49-F238E27FC236}">
                <a16:creationId xmlns:a16="http://schemas.microsoft.com/office/drawing/2014/main" id="{539C3E61-96C7-1464-A57A-8DAB0A913BC7}"/>
              </a:ext>
            </a:extLst>
          </p:cNvPr>
          <p:cNvSpPr txBox="1"/>
          <p:nvPr/>
        </p:nvSpPr>
        <p:spPr>
          <a:xfrm>
            <a:off x="352927" y="3016785"/>
            <a:ext cx="11133220" cy="1200329"/>
          </a:xfrm>
          <a:prstGeom prst="rect">
            <a:avLst/>
          </a:prstGeom>
          <a:noFill/>
        </p:spPr>
        <p:txBody>
          <a:bodyPr wrap="square">
            <a:spAutoFit/>
          </a:bodyPr>
          <a:lstStyle/>
          <a:p>
            <a:r>
              <a:rPr lang="en-US" dirty="0"/>
              <a:t>Q objects can be combined using the &amp;, |, and ^ operators. When an operator is used on two Q objects, it yields</a:t>
            </a:r>
          </a:p>
          <a:p>
            <a:r>
              <a:rPr lang="en-US" dirty="0"/>
              <a:t>a new Q object. For example, this statement yields a single Q object that represents the “OR” of two </a:t>
            </a:r>
            <a:r>
              <a:rPr lang="en-US" i="1" dirty="0">
                <a:latin typeface="Courier New" panose="02070309020205020404" pitchFamily="49" charset="0"/>
                <a:cs typeface="Courier New" panose="02070309020205020404" pitchFamily="49" charset="0"/>
              </a:rPr>
              <a:t>"question__startswith" </a:t>
            </a:r>
            <a:r>
              <a:rPr lang="en-US" dirty="0">
                <a:cs typeface="Courier New" panose="02070309020205020404" pitchFamily="49" charset="0"/>
              </a:rPr>
              <a:t>queries</a:t>
            </a:r>
            <a:r>
              <a:rPr lang="en-US" i="1" dirty="0">
                <a:latin typeface="Courier New" panose="02070309020205020404" pitchFamily="49" charset="0"/>
                <a:cs typeface="Courier New" panose="02070309020205020404" pitchFamily="49" charset="0"/>
              </a:rPr>
              <a:t>:</a:t>
            </a:r>
          </a:p>
          <a:p>
            <a:r>
              <a:rPr lang="en-US" i="1" dirty="0">
                <a:latin typeface="Courier New" panose="02070309020205020404" pitchFamily="49" charset="0"/>
                <a:cs typeface="Courier New" panose="02070309020205020404" pitchFamily="49" charset="0"/>
              </a:rPr>
              <a:t>Q(question__startswith="Who") | Q(question__startswith="What")</a:t>
            </a:r>
          </a:p>
        </p:txBody>
      </p:sp>
      <p:sp>
        <p:nvSpPr>
          <p:cNvPr id="8" name="TextBox 7">
            <a:extLst>
              <a:ext uri="{FF2B5EF4-FFF2-40B4-BE49-F238E27FC236}">
                <a16:creationId xmlns:a16="http://schemas.microsoft.com/office/drawing/2014/main" id="{920598F1-9817-0B9D-681F-7E9CE19612E6}"/>
              </a:ext>
            </a:extLst>
          </p:cNvPr>
          <p:cNvSpPr txBox="1"/>
          <p:nvPr/>
        </p:nvSpPr>
        <p:spPr>
          <a:xfrm>
            <a:off x="352927" y="4311549"/>
            <a:ext cx="11486145" cy="2031325"/>
          </a:xfrm>
          <a:prstGeom prst="rect">
            <a:avLst/>
          </a:prstGeom>
          <a:noFill/>
        </p:spPr>
        <p:txBody>
          <a:bodyPr wrap="square">
            <a:spAutoFit/>
          </a:bodyPr>
          <a:lstStyle/>
          <a:p>
            <a:r>
              <a:rPr lang="en-US" dirty="0"/>
              <a:t>You can compose statements of arbitrary complexity by combining Q objects with the &amp;, |, and ^ operators</a:t>
            </a:r>
          </a:p>
          <a:p>
            <a:r>
              <a:rPr lang="en-US" dirty="0"/>
              <a:t>and use parenthetical grouping. Also, Q objects can be negated using the ~ operator, allowing for combined</a:t>
            </a:r>
          </a:p>
          <a:p>
            <a:r>
              <a:rPr lang="en-US" dirty="0"/>
              <a:t>lookups that combine both a normal query and a negated (NOT) query:</a:t>
            </a:r>
          </a:p>
          <a:p>
            <a:r>
              <a:rPr lang="en-US" dirty="0">
                <a:latin typeface="Courier New" panose="02070309020205020404" pitchFamily="49" charset="0"/>
                <a:cs typeface="Courier New" panose="02070309020205020404" pitchFamily="49" charset="0"/>
              </a:rPr>
              <a:t>Q(question__startswith="Who") | ~Q(</a:t>
            </a:r>
            <a:r>
              <a:rPr lang="en-US" dirty="0" err="1">
                <a:latin typeface="Courier New" panose="02070309020205020404" pitchFamily="49" charset="0"/>
                <a:cs typeface="Courier New" panose="02070309020205020404" pitchFamily="49" charset="0"/>
              </a:rPr>
              <a:t>pub_date__year</a:t>
            </a:r>
            <a:r>
              <a:rPr lang="en-US" dirty="0">
                <a:latin typeface="Courier New" panose="02070309020205020404" pitchFamily="49" charset="0"/>
                <a:cs typeface="Courier New" panose="02070309020205020404" pitchFamily="49" charset="0"/>
              </a:rPr>
              <a:t>=2005)</a:t>
            </a:r>
          </a:p>
          <a:p>
            <a:r>
              <a:rPr lang="en-US" dirty="0"/>
              <a:t>Each lookup function that takes keyword-arguments (e.g. filter(), exclude(), get()) can also be passed</a:t>
            </a:r>
          </a:p>
          <a:p>
            <a:r>
              <a:rPr lang="en-US" dirty="0"/>
              <a:t>one or more Q objects as positional (not-named) arguments. If you provide multiple Q object arguments to a</a:t>
            </a:r>
          </a:p>
          <a:p>
            <a:r>
              <a:rPr lang="en-US" dirty="0"/>
              <a:t>lookup function, the arguments will be “</a:t>
            </a:r>
            <a:r>
              <a:rPr lang="en-US" dirty="0" err="1"/>
              <a:t>AND”ed</a:t>
            </a:r>
            <a:r>
              <a:rPr lang="en-US" dirty="0"/>
              <a:t> together. For example:</a:t>
            </a:r>
          </a:p>
        </p:txBody>
      </p:sp>
    </p:spTree>
    <p:extLst>
      <p:ext uri="{BB962C8B-B14F-4D97-AF65-F5344CB8AC3E}">
        <p14:creationId xmlns:p14="http://schemas.microsoft.com/office/powerpoint/2010/main" val="30394508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21AECE-3D1A-51B4-8EFA-964AE8B13216}"/>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EED64690-0F1E-9EC6-339E-8D1F3FCA5E4B}"/>
              </a:ext>
            </a:extLst>
          </p:cNvPr>
          <p:cNvPicPr>
            <a:picLocks noChangeAspect="1"/>
          </p:cNvPicPr>
          <p:nvPr/>
        </p:nvPicPr>
        <p:blipFill>
          <a:blip r:embed="rId2"/>
          <a:stretch>
            <a:fillRect/>
          </a:stretch>
        </p:blipFill>
        <p:spPr>
          <a:xfrm>
            <a:off x="329943" y="364335"/>
            <a:ext cx="6077798" cy="1733792"/>
          </a:xfrm>
          <a:prstGeom prst="rect">
            <a:avLst/>
          </a:prstGeom>
        </p:spPr>
      </p:pic>
      <p:sp>
        <p:nvSpPr>
          <p:cNvPr id="4" name="TextBox 3">
            <a:extLst>
              <a:ext uri="{FF2B5EF4-FFF2-40B4-BE49-F238E27FC236}">
                <a16:creationId xmlns:a16="http://schemas.microsoft.com/office/drawing/2014/main" id="{E3E18A60-D6DD-7679-6779-47663F75C168}"/>
              </a:ext>
            </a:extLst>
          </p:cNvPr>
          <p:cNvSpPr txBox="1"/>
          <p:nvPr/>
        </p:nvSpPr>
        <p:spPr>
          <a:xfrm>
            <a:off x="6391699" y="476525"/>
            <a:ext cx="5607796" cy="1477328"/>
          </a:xfrm>
          <a:prstGeom prst="rect">
            <a:avLst/>
          </a:prstGeom>
          <a:noFill/>
        </p:spPr>
        <p:txBody>
          <a:bodyPr wrap="square">
            <a:spAutoFit/>
          </a:bodyPr>
          <a:lstStyle/>
          <a:p>
            <a:r>
              <a:rPr lang="en-US" dirty="0"/>
              <a:t>Lookup functions can mix the use of Q objects and keyword arguments. All arguments provided to a lookup</a:t>
            </a:r>
          </a:p>
          <a:p>
            <a:r>
              <a:rPr lang="en-US" dirty="0"/>
              <a:t>function (be they keyword arguments or Q objects) are “AND ”ed together. However, if a Q object is provided,</a:t>
            </a:r>
          </a:p>
          <a:p>
            <a:r>
              <a:rPr lang="en-US" dirty="0"/>
              <a:t>it must precede the definition of any keyword arguments. </a:t>
            </a:r>
          </a:p>
        </p:txBody>
      </p:sp>
      <p:sp>
        <p:nvSpPr>
          <p:cNvPr id="6" name="TextBox 5">
            <a:extLst>
              <a:ext uri="{FF2B5EF4-FFF2-40B4-BE49-F238E27FC236}">
                <a16:creationId xmlns:a16="http://schemas.microsoft.com/office/drawing/2014/main" id="{506CB545-3A29-A1EE-6612-DBE40637641A}"/>
              </a:ext>
            </a:extLst>
          </p:cNvPr>
          <p:cNvSpPr txBox="1"/>
          <p:nvPr/>
        </p:nvSpPr>
        <p:spPr>
          <a:xfrm>
            <a:off x="329943" y="2098127"/>
            <a:ext cx="4450604" cy="4339650"/>
          </a:xfrm>
          <a:prstGeom prst="rect">
            <a:avLst/>
          </a:prstGeom>
          <a:noFill/>
        </p:spPr>
        <p:txBody>
          <a:bodyPr wrap="square">
            <a:spAutoFit/>
          </a:bodyPr>
          <a:lstStyle/>
          <a:p>
            <a:r>
              <a:rPr lang="en-US" sz="2400" b="1" i="1" dirty="0"/>
              <a:t>Comparing objects</a:t>
            </a:r>
          </a:p>
          <a:p>
            <a:r>
              <a:rPr lang="en-US" dirty="0"/>
              <a:t>To compare two model instances, use the standard Python comparison operator, the double equals sign: ==.</a:t>
            </a:r>
          </a:p>
          <a:p>
            <a:r>
              <a:rPr lang="en-US" dirty="0"/>
              <a:t>Behind the scenes, that compares the primary key values of two models. Using the Entry example above, the following two statements are equivalent:</a:t>
            </a:r>
          </a:p>
          <a:p>
            <a:r>
              <a:rPr lang="en-US" i="1" dirty="0">
                <a:latin typeface="Courier New" panose="02070309020205020404" pitchFamily="49" charset="0"/>
                <a:cs typeface="Courier New" panose="02070309020205020404" pitchFamily="49" charset="0"/>
              </a:rPr>
              <a:t>&gt;&gt;&gt; </a:t>
            </a:r>
            <a:r>
              <a:rPr lang="en-US" i="1" dirty="0" err="1">
                <a:latin typeface="Courier New" panose="02070309020205020404" pitchFamily="49" charset="0"/>
                <a:cs typeface="Courier New" panose="02070309020205020404" pitchFamily="49" charset="0"/>
              </a:rPr>
              <a:t>some_entry</a:t>
            </a:r>
            <a:r>
              <a:rPr lang="en-US" i="1" dirty="0">
                <a:latin typeface="Courier New" panose="02070309020205020404" pitchFamily="49" charset="0"/>
                <a:cs typeface="Courier New" panose="02070309020205020404" pitchFamily="49" charset="0"/>
              </a:rPr>
              <a:t> == </a:t>
            </a:r>
            <a:r>
              <a:rPr lang="en-US" i="1" dirty="0" err="1">
                <a:latin typeface="Courier New" panose="02070309020205020404" pitchFamily="49" charset="0"/>
                <a:cs typeface="Courier New" panose="02070309020205020404" pitchFamily="49" charset="0"/>
              </a:rPr>
              <a:t>other_entry</a:t>
            </a:r>
            <a:endParaRPr lang="en-US" i="1" dirty="0">
              <a:latin typeface="Courier New" panose="02070309020205020404" pitchFamily="49" charset="0"/>
              <a:cs typeface="Courier New" panose="02070309020205020404" pitchFamily="49" charset="0"/>
            </a:endParaRPr>
          </a:p>
          <a:p>
            <a:r>
              <a:rPr lang="en-US" i="1" dirty="0">
                <a:latin typeface="Courier New" panose="02070309020205020404" pitchFamily="49" charset="0"/>
                <a:cs typeface="Courier New" panose="02070309020205020404" pitchFamily="49" charset="0"/>
              </a:rPr>
              <a:t>&gt;&gt;&gt; some_entry.id == other_entry.id</a:t>
            </a:r>
          </a:p>
          <a:p>
            <a:r>
              <a:rPr lang="en-US" dirty="0"/>
              <a:t>If a model’s primary key isn’t called id, no problem. Comparisons will always use the primary key, whatever</a:t>
            </a:r>
          </a:p>
          <a:p>
            <a:r>
              <a:rPr lang="en-US" dirty="0"/>
              <a:t>it’s called.</a:t>
            </a:r>
          </a:p>
        </p:txBody>
      </p:sp>
      <p:sp>
        <p:nvSpPr>
          <p:cNvPr id="8" name="TextBox 7">
            <a:extLst>
              <a:ext uri="{FF2B5EF4-FFF2-40B4-BE49-F238E27FC236}">
                <a16:creationId xmlns:a16="http://schemas.microsoft.com/office/drawing/2014/main" id="{69B94560-7018-C5B9-2245-F4F6DCAC6D58}"/>
              </a:ext>
            </a:extLst>
          </p:cNvPr>
          <p:cNvSpPr txBox="1"/>
          <p:nvPr/>
        </p:nvSpPr>
        <p:spPr>
          <a:xfrm>
            <a:off x="5229726" y="2210317"/>
            <a:ext cx="5782100" cy="4339650"/>
          </a:xfrm>
          <a:prstGeom prst="rect">
            <a:avLst/>
          </a:prstGeom>
          <a:noFill/>
        </p:spPr>
        <p:txBody>
          <a:bodyPr wrap="square">
            <a:spAutoFit/>
          </a:bodyPr>
          <a:lstStyle/>
          <a:p>
            <a:r>
              <a:rPr lang="en-US" sz="2400" b="1" i="1" dirty="0"/>
              <a:t>Deleting objects</a:t>
            </a:r>
          </a:p>
          <a:p>
            <a:r>
              <a:rPr lang="en-US" dirty="0"/>
              <a:t>The delete method, conveniently, is named delete(). This method immediately deletes the object and returns the number of objects deleted and a dictionary with the number of deletions per object type. Example:</a:t>
            </a:r>
          </a:p>
          <a:p>
            <a:r>
              <a:rPr lang="en-US" dirty="0">
                <a:latin typeface="Courier New" panose="02070309020205020404" pitchFamily="49" charset="0"/>
                <a:cs typeface="Courier New" panose="02070309020205020404" pitchFamily="49" charset="0"/>
              </a:rPr>
              <a:t>&gt;&gt;&gt; </a:t>
            </a:r>
            <a:r>
              <a:rPr lang="en-US" dirty="0" err="1">
                <a:latin typeface="Courier New" panose="02070309020205020404" pitchFamily="49" charset="0"/>
                <a:cs typeface="Courier New" panose="02070309020205020404" pitchFamily="49" charset="0"/>
              </a:rPr>
              <a:t>e.delete</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(1, {'</a:t>
            </a:r>
            <a:r>
              <a:rPr lang="en-US" dirty="0" err="1">
                <a:latin typeface="Courier New" panose="02070309020205020404" pitchFamily="49" charset="0"/>
                <a:cs typeface="Courier New" panose="02070309020205020404" pitchFamily="49" charset="0"/>
              </a:rPr>
              <a:t>blog.Entry</a:t>
            </a:r>
            <a:r>
              <a:rPr lang="en-US" dirty="0">
                <a:latin typeface="Courier New" panose="02070309020205020404" pitchFamily="49" charset="0"/>
                <a:cs typeface="Courier New" panose="02070309020205020404" pitchFamily="49" charset="0"/>
              </a:rPr>
              <a:t>': 1})</a:t>
            </a:r>
          </a:p>
          <a:p>
            <a:r>
              <a:rPr lang="en-US" dirty="0"/>
              <a:t>You can also delete objects in bulk. Every </a:t>
            </a:r>
            <a:r>
              <a:rPr lang="en-US" dirty="0" err="1"/>
              <a:t>QuerySet</a:t>
            </a:r>
            <a:r>
              <a:rPr lang="en-US" dirty="0"/>
              <a:t> has a delete() method, which deletes all members of</a:t>
            </a:r>
          </a:p>
          <a:p>
            <a:r>
              <a:rPr lang="en-US" dirty="0"/>
              <a:t>that </a:t>
            </a:r>
            <a:r>
              <a:rPr lang="en-US" dirty="0" err="1"/>
              <a:t>QuerySet</a:t>
            </a:r>
            <a:r>
              <a:rPr lang="en-US" dirty="0"/>
              <a:t>. For example, this deletes all Entry objects with a </a:t>
            </a:r>
            <a:r>
              <a:rPr lang="en-US" dirty="0" err="1"/>
              <a:t>pub_date</a:t>
            </a:r>
            <a:r>
              <a:rPr lang="en-US" dirty="0"/>
              <a:t> year of 2005:</a:t>
            </a:r>
          </a:p>
          <a:p>
            <a:r>
              <a:rPr lang="en-US" dirty="0">
                <a:latin typeface="Courier New" panose="02070309020205020404" pitchFamily="49" charset="0"/>
                <a:cs typeface="Courier New" panose="02070309020205020404" pitchFamily="49" charset="0"/>
              </a:rPr>
              <a:t>&gt;&gt;&gt; </a:t>
            </a:r>
            <a:r>
              <a:rPr lang="en-US" dirty="0" err="1">
                <a:latin typeface="Courier New" panose="02070309020205020404" pitchFamily="49" charset="0"/>
                <a:cs typeface="Courier New" panose="02070309020205020404" pitchFamily="49" charset="0"/>
              </a:rPr>
              <a:t>Entry.objects.filter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pub_date__year</a:t>
            </a:r>
            <a:r>
              <a:rPr lang="en-US" dirty="0">
                <a:latin typeface="Courier New" panose="02070309020205020404" pitchFamily="49" charset="0"/>
                <a:cs typeface="Courier New" panose="02070309020205020404" pitchFamily="49" charset="0"/>
              </a:rPr>
              <a:t>=2005).delete()</a:t>
            </a:r>
          </a:p>
          <a:p>
            <a:r>
              <a:rPr lang="en-US" dirty="0">
                <a:latin typeface="Courier New" panose="02070309020205020404" pitchFamily="49" charset="0"/>
                <a:cs typeface="Courier New" panose="02070309020205020404" pitchFamily="49" charset="0"/>
              </a:rPr>
              <a:t>(5, {'</a:t>
            </a:r>
            <a:r>
              <a:rPr lang="en-US" dirty="0" err="1">
                <a:latin typeface="Courier New" panose="02070309020205020404" pitchFamily="49" charset="0"/>
                <a:cs typeface="Courier New" panose="02070309020205020404" pitchFamily="49" charset="0"/>
              </a:rPr>
              <a:t>webapp.Entry</a:t>
            </a:r>
            <a:r>
              <a:rPr lang="en-US" dirty="0">
                <a:latin typeface="Courier New" panose="02070309020205020404" pitchFamily="49" charset="0"/>
                <a:cs typeface="Courier New" panose="02070309020205020404" pitchFamily="49" charset="0"/>
              </a:rPr>
              <a:t>': 5})</a:t>
            </a:r>
          </a:p>
        </p:txBody>
      </p:sp>
    </p:spTree>
    <p:extLst>
      <p:ext uri="{BB962C8B-B14F-4D97-AF65-F5344CB8AC3E}">
        <p14:creationId xmlns:p14="http://schemas.microsoft.com/office/powerpoint/2010/main" val="2781240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D387BE-0936-1D05-A852-9B5AB47CBFD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BC5FA6B-0516-C473-1BB5-6D09C62B773A}"/>
              </a:ext>
            </a:extLst>
          </p:cNvPr>
          <p:cNvSpPr txBox="1"/>
          <p:nvPr/>
        </p:nvSpPr>
        <p:spPr>
          <a:xfrm>
            <a:off x="304800" y="764427"/>
            <a:ext cx="11662611" cy="5324535"/>
          </a:xfrm>
          <a:prstGeom prst="rect">
            <a:avLst/>
          </a:prstGeom>
          <a:noFill/>
        </p:spPr>
        <p:txBody>
          <a:bodyPr wrap="square">
            <a:spAutoFit/>
          </a:bodyPr>
          <a:lstStyle/>
          <a:p>
            <a:r>
              <a:rPr lang="en-US" sz="2000" dirty="0"/>
              <a:t>Keep in mind that this will, whenever possible, be executed purely in SQL, and so the delete() methods</a:t>
            </a:r>
          </a:p>
          <a:p>
            <a:r>
              <a:rPr lang="en-US" sz="2000" dirty="0"/>
              <a:t>of individual object instances will not necessarily be called during the process. If you’ve provided a custom</a:t>
            </a:r>
          </a:p>
          <a:p>
            <a:r>
              <a:rPr lang="en-US" sz="2000" dirty="0"/>
              <a:t>delete() method on a model class and want to ensure that it is called, you will need to “manually” delete</a:t>
            </a:r>
          </a:p>
          <a:p>
            <a:r>
              <a:rPr lang="en-US" sz="2000" dirty="0"/>
              <a:t>instances of that model (e.g., by iterating over a </a:t>
            </a:r>
            <a:r>
              <a:rPr lang="en-US" sz="2000" dirty="0" err="1"/>
              <a:t>QuerySet</a:t>
            </a:r>
            <a:r>
              <a:rPr lang="en-US" sz="2000" dirty="0"/>
              <a:t> and calling delete() on each object individually)</a:t>
            </a:r>
          </a:p>
          <a:p>
            <a:r>
              <a:rPr lang="en-US" sz="2000" dirty="0"/>
              <a:t>rather than using the bulk delete() method of a </a:t>
            </a:r>
            <a:r>
              <a:rPr lang="en-US" sz="2000" dirty="0" err="1"/>
              <a:t>QuerySet</a:t>
            </a:r>
            <a:r>
              <a:rPr lang="en-US" sz="2000" dirty="0"/>
              <a:t>.</a:t>
            </a:r>
          </a:p>
          <a:p>
            <a:r>
              <a:rPr lang="en-US" sz="2000" dirty="0"/>
              <a:t>When Django deletes an object, by default it emulates the behavior of the SQL constraint ON DELETE CASCADE</a:t>
            </a:r>
          </a:p>
          <a:p>
            <a:r>
              <a:rPr lang="en-US" sz="2000" dirty="0"/>
              <a:t>– in other words, any objects which had foreign keys pointing at the object to be deleted will be deleted along</a:t>
            </a:r>
          </a:p>
          <a:p>
            <a:r>
              <a:rPr lang="en-US" sz="2000" dirty="0"/>
              <a:t>with it. For example:</a:t>
            </a:r>
          </a:p>
          <a:p>
            <a:r>
              <a:rPr lang="en-US" sz="2000" dirty="0">
                <a:latin typeface="Courier New" panose="02070309020205020404" pitchFamily="49" charset="0"/>
                <a:cs typeface="Courier New" panose="02070309020205020404" pitchFamily="49" charset="0"/>
              </a:rPr>
              <a:t>b = </a:t>
            </a:r>
            <a:r>
              <a:rPr lang="en-US" sz="2000" dirty="0" err="1">
                <a:latin typeface="Courier New" panose="02070309020205020404" pitchFamily="49" charset="0"/>
                <a:cs typeface="Courier New" panose="02070309020205020404" pitchFamily="49" charset="0"/>
              </a:rPr>
              <a:t>Blog.objects.get</a:t>
            </a:r>
            <a:r>
              <a:rPr lang="en-US" sz="2000" dirty="0">
                <a:latin typeface="Courier New" panose="02070309020205020404" pitchFamily="49" charset="0"/>
                <a:cs typeface="Courier New" panose="02070309020205020404" pitchFamily="49" charset="0"/>
              </a:rPr>
              <a:t>(pk=1)</a:t>
            </a:r>
          </a:p>
          <a:p>
            <a:r>
              <a:rPr lang="en-US" sz="2000" dirty="0">
                <a:latin typeface="Courier New" panose="02070309020205020404" pitchFamily="49" charset="0"/>
                <a:cs typeface="Courier New" panose="02070309020205020404" pitchFamily="49" charset="0"/>
              </a:rPr>
              <a:t># This will delete the Blog and all of its Entry objects.</a:t>
            </a:r>
          </a:p>
          <a:p>
            <a:r>
              <a:rPr lang="en-US" sz="2000" dirty="0" err="1">
                <a:latin typeface="Courier New" panose="02070309020205020404" pitchFamily="49" charset="0"/>
                <a:cs typeface="Courier New" panose="02070309020205020404" pitchFamily="49" charset="0"/>
              </a:rPr>
              <a:t>b.delete</a:t>
            </a:r>
            <a:r>
              <a:rPr lang="en-US" sz="2000" dirty="0">
                <a:latin typeface="Courier New" panose="02070309020205020404" pitchFamily="49" charset="0"/>
                <a:cs typeface="Courier New" panose="02070309020205020404" pitchFamily="49" charset="0"/>
              </a:rPr>
              <a:t>()</a:t>
            </a:r>
          </a:p>
          <a:p>
            <a:r>
              <a:rPr lang="en-US" sz="2000" dirty="0"/>
              <a:t>This cascade behavior is customizable via the </a:t>
            </a:r>
            <a:r>
              <a:rPr lang="en-US" sz="2000" dirty="0" err="1"/>
              <a:t>on_delete</a:t>
            </a:r>
            <a:r>
              <a:rPr lang="en-US" sz="2000" dirty="0"/>
              <a:t> argument to the ForeignKey.</a:t>
            </a:r>
          </a:p>
          <a:p>
            <a:r>
              <a:rPr lang="en-US" sz="2000" dirty="0"/>
              <a:t>Note that delete() is the only </a:t>
            </a:r>
            <a:r>
              <a:rPr lang="en-US" sz="2000" dirty="0" err="1"/>
              <a:t>QuerySet</a:t>
            </a:r>
            <a:r>
              <a:rPr lang="en-US" sz="2000" dirty="0"/>
              <a:t> method that is not exposed on a Manager itself. This is a safety</a:t>
            </a:r>
          </a:p>
          <a:p>
            <a:r>
              <a:rPr lang="en-US" sz="2000" dirty="0"/>
              <a:t>mechanism to prevent you from accidentally requesting </a:t>
            </a:r>
            <a:r>
              <a:rPr lang="en-US" sz="2000" dirty="0" err="1"/>
              <a:t>Entry.objects.delete</a:t>
            </a:r>
            <a:r>
              <a:rPr lang="en-US" sz="2000" dirty="0"/>
              <a:t>(), and deleting all the entries. If you do want to delete all the objects, then you have to explicitly request a complete query set:</a:t>
            </a:r>
          </a:p>
          <a:p>
            <a:r>
              <a:rPr lang="en-US" sz="2000" dirty="0" err="1">
                <a:latin typeface="Courier New" panose="02070309020205020404" pitchFamily="49" charset="0"/>
                <a:cs typeface="Courier New" panose="02070309020205020404" pitchFamily="49" charset="0"/>
              </a:rPr>
              <a:t>Entry.objects.all</a:t>
            </a:r>
            <a:r>
              <a:rPr lang="en-US" sz="2000" dirty="0">
                <a:latin typeface="Courier New" panose="02070309020205020404" pitchFamily="49" charset="0"/>
                <a:cs typeface="Courier New" panose="02070309020205020404" pitchFamily="49" charset="0"/>
              </a:rPr>
              <a:t>().delete()</a:t>
            </a:r>
          </a:p>
        </p:txBody>
      </p:sp>
    </p:spTree>
    <p:extLst>
      <p:ext uri="{BB962C8B-B14F-4D97-AF65-F5344CB8AC3E}">
        <p14:creationId xmlns:p14="http://schemas.microsoft.com/office/powerpoint/2010/main" val="19117242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2E9CF1-3071-9C00-5D4A-81A74BA8C5B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88012E1-D195-92F5-2DD3-23DD946687CF}"/>
              </a:ext>
            </a:extLst>
          </p:cNvPr>
          <p:cNvSpPr txBox="1"/>
          <p:nvPr/>
        </p:nvSpPr>
        <p:spPr>
          <a:xfrm>
            <a:off x="352926" y="289679"/>
            <a:ext cx="5743074" cy="2492990"/>
          </a:xfrm>
          <a:prstGeom prst="rect">
            <a:avLst/>
          </a:prstGeom>
          <a:noFill/>
        </p:spPr>
        <p:txBody>
          <a:bodyPr wrap="square">
            <a:spAutoFit/>
          </a:bodyPr>
          <a:lstStyle/>
          <a:p>
            <a:r>
              <a:rPr lang="en-US" sz="1600" b="1" dirty="0">
                <a:latin typeface="Verdana" panose="020B0604030504040204" pitchFamily="34" charset="0"/>
                <a:ea typeface="Verdana" panose="020B0604030504040204" pitchFamily="34" charset="0"/>
              </a:rPr>
              <a:t>Copying model instances</a:t>
            </a:r>
          </a:p>
          <a:p>
            <a:r>
              <a:rPr lang="en-US" sz="1400" dirty="0"/>
              <a:t>Although there is no built-in method for copying model instances, it is possible to easily create new instance with all fields’ values copied. In the simplest case, you can set pk to None and _</a:t>
            </a:r>
            <a:r>
              <a:rPr lang="en-US" sz="1400" dirty="0" err="1"/>
              <a:t>state.adding</a:t>
            </a:r>
            <a:r>
              <a:rPr lang="en-US" sz="1400" dirty="0"/>
              <a:t> to True. Using our blog example:</a:t>
            </a:r>
          </a:p>
          <a:p>
            <a:r>
              <a:rPr lang="en-US" sz="1400" dirty="0">
                <a:latin typeface="Courier New" panose="02070309020205020404" pitchFamily="49" charset="0"/>
                <a:cs typeface="Courier New" panose="02070309020205020404" pitchFamily="49" charset="0"/>
              </a:rPr>
              <a:t>blog = Blog(name="My blog", tagline="Blogging is easy")</a:t>
            </a:r>
          </a:p>
          <a:p>
            <a:r>
              <a:rPr lang="en-US" sz="1400" dirty="0" err="1">
                <a:latin typeface="Courier New" panose="02070309020205020404" pitchFamily="49" charset="0"/>
                <a:cs typeface="Courier New" panose="02070309020205020404" pitchFamily="49" charset="0"/>
              </a:rPr>
              <a:t>blog.save</a:t>
            </a:r>
            <a:r>
              <a:rPr lang="en-US" sz="1400" dirty="0">
                <a:latin typeface="Courier New" panose="02070309020205020404" pitchFamily="49" charset="0"/>
                <a:cs typeface="Courier New" panose="02070309020205020404" pitchFamily="49" charset="0"/>
              </a:rPr>
              <a:t>() # blog.pk == 1</a:t>
            </a:r>
          </a:p>
          <a:p>
            <a:r>
              <a:rPr lang="en-US" sz="1400" dirty="0">
                <a:latin typeface="Courier New" panose="02070309020205020404" pitchFamily="49" charset="0"/>
                <a:cs typeface="Courier New" panose="02070309020205020404" pitchFamily="49" charset="0"/>
              </a:rPr>
              <a:t>blog.pk = None</a:t>
            </a:r>
          </a:p>
          <a:p>
            <a:r>
              <a:rPr lang="en-US" sz="1400" dirty="0">
                <a:latin typeface="Courier New" panose="02070309020205020404" pitchFamily="49" charset="0"/>
                <a:cs typeface="Courier New" panose="02070309020205020404" pitchFamily="49" charset="0"/>
              </a:rPr>
              <a:t>blog._</a:t>
            </a:r>
            <a:r>
              <a:rPr lang="en-US" sz="1400" dirty="0" err="1">
                <a:latin typeface="Courier New" panose="02070309020205020404" pitchFamily="49" charset="0"/>
                <a:cs typeface="Courier New" panose="02070309020205020404" pitchFamily="49" charset="0"/>
              </a:rPr>
              <a:t>state.adding</a:t>
            </a:r>
            <a:r>
              <a:rPr lang="en-US" sz="1400" dirty="0">
                <a:latin typeface="Courier New" panose="02070309020205020404" pitchFamily="49" charset="0"/>
                <a:cs typeface="Courier New" panose="02070309020205020404" pitchFamily="49" charset="0"/>
              </a:rPr>
              <a:t> = True</a:t>
            </a:r>
          </a:p>
          <a:p>
            <a:r>
              <a:rPr lang="en-US" sz="1400" dirty="0" err="1">
                <a:latin typeface="Courier New" panose="02070309020205020404" pitchFamily="49" charset="0"/>
                <a:cs typeface="Courier New" panose="02070309020205020404" pitchFamily="49" charset="0"/>
              </a:rPr>
              <a:t>blog.save</a:t>
            </a:r>
            <a:r>
              <a:rPr lang="en-US" sz="1400" dirty="0">
                <a:latin typeface="Courier New" panose="02070309020205020404" pitchFamily="49" charset="0"/>
                <a:cs typeface="Courier New" panose="02070309020205020404" pitchFamily="49" charset="0"/>
              </a:rPr>
              <a:t>() # blog.pk == 2</a:t>
            </a:r>
          </a:p>
        </p:txBody>
      </p:sp>
      <p:sp>
        <p:nvSpPr>
          <p:cNvPr id="5" name="TextBox 4">
            <a:extLst>
              <a:ext uri="{FF2B5EF4-FFF2-40B4-BE49-F238E27FC236}">
                <a16:creationId xmlns:a16="http://schemas.microsoft.com/office/drawing/2014/main" id="{E30036FF-99E8-9984-15C5-B9DE418D608F}"/>
              </a:ext>
            </a:extLst>
          </p:cNvPr>
          <p:cNvSpPr txBox="1"/>
          <p:nvPr/>
        </p:nvSpPr>
        <p:spPr>
          <a:xfrm>
            <a:off x="280736" y="2968711"/>
            <a:ext cx="5887453" cy="2893100"/>
          </a:xfrm>
          <a:prstGeom prst="rect">
            <a:avLst/>
          </a:prstGeom>
          <a:noFill/>
        </p:spPr>
        <p:txBody>
          <a:bodyPr wrap="square">
            <a:spAutoFit/>
          </a:bodyPr>
          <a:lstStyle/>
          <a:p>
            <a:r>
              <a:rPr lang="en-US" sz="1400" dirty="0"/>
              <a:t>Things get more complicated if you use inheritance. Consider a subclass of Blog:</a:t>
            </a:r>
          </a:p>
          <a:p>
            <a:r>
              <a:rPr lang="en-US" sz="1400" dirty="0">
                <a:latin typeface="Courier New" panose="02070309020205020404" pitchFamily="49" charset="0"/>
                <a:cs typeface="Courier New" panose="02070309020205020404" pitchFamily="49" charset="0"/>
              </a:rPr>
              <a:t>class </a:t>
            </a:r>
            <a:r>
              <a:rPr lang="en-US" sz="1400" dirty="0" err="1">
                <a:latin typeface="Courier New" panose="02070309020205020404" pitchFamily="49" charset="0"/>
                <a:cs typeface="Courier New" panose="02070309020205020404" pitchFamily="49" charset="0"/>
              </a:rPr>
              <a:t>ThemeBlog</a:t>
            </a:r>
            <a:r>
              <a:rPr lang="en-US" sz="1400" dirty="0">
                <a:latin typeface="Courier New" panose="02070309020205020404" pitchFamily="49" charset="0"/>
                <a:cs typeface="Courier New" panose="02070309020205020404" pitchFamily="49" charset="0"/>
              </a:rPr>
              <a:t>(Blog):</a:t>
            </a:r>
          </a:p>
          <a:p>
            <a:r>
              <a:rPr lang="en-US" sz="1400" dirty="0">
                <a:latin typeface="Courier New" panose="02070309020205020404" pitchFamily="49" charset="0"/>
                <a:cs typeface="Courier New" panose="02070309020205020404" pitchFamily="49" charset="0"/>
              </a:rPr>
              <a:t>	theme = </a:t>
            </a:r>
            <a:r>
              <a:rPr lang="en-US" sz="1400" dirty="0" err="1">
                <a:latin typeface="Courier New" panose="02070309020205020404" pitchFamily="49" charset="0"/>
                <a:cs typeface="Courier New" panose="02070309020205020404" pitchFamily="49" charset="0"/>
              </a:rPr>
              <a:t>models.CharField</a:t>
            </a:r>
            <a:r>
              <a:rPr lang="en-US" sz="1400" dirty="0">
                <a:latin typeface="Courier New" panose="02070309020205020404" pitchFamily="49" charset="0"/>
                <a:cs typeface="Courier New" panose="02070309020205020404" pitchFamily="49" charset="0"/>
              </a:rPr>
              <a:t>(max_length=200)</a:t>
            </a:r>
          </a:p>
          <a:p>
            <a:r>
              <a:rPr lang="en-US" sz="1400" dirty="0" err="1">
                <a:latin typeface="Courier New" panose="02070309020205020404" pitchFamily="49" charset="0"/>
                <a:cs typeface="Courier New" panose="02070309020205020404" pitchFamily="49" charset="0"/>
              </a:rPr>
              <a:t>django_blog</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ThemeBlog</a:t>
            </a:r>
            <a:r>
              <a:rPr lang="en-US" sz="1400" dirty="0">
                <a:latin typeface="Courier New" panose="02070309020205020404" pitchFamily="49" charset="0"/>
                <a:cs typeface="Courier New" panose="02070309020205020404" pitchFamily="49" charset="0"/>
              </a:rPr>
              <a:t>(name="Django", tagline="Django is easy", theme="python")</a:t>
            </a:r>
          </a:p>
          <a:p>
            <a:r>
              <a:rPr lang="en-US" sz="1400" dirty="0" err="1">
                <a:latin typeface="Courier New" panose="02070309020205020404" pitchFamily="49" charset="0"/>
                <a:cs typeface="Courier New" panose="02070309020205020404" pitchFamily="49" charset="0"/>
              </a:rPr>
              <a:t>django_blog.save</a:t>
            </a:r>
            <a:r>
              <a:rPr lang="en-US" sz="1400" dirty="0">
                <a:latin typeface="Courier New" panose="02070309020205020404" pitchFamily="49" charset="0"/>
                <a:cs typeface="Courier New" panose="02070309020205020404" pitchFamily="49" charset="0"/>
              </a:rPr>
              <a:t>() # django_blog.pk == 3</a:t>
            </a:r>
          </a:p>
          <a:p>
            <a:r>
              <a:rPr lang="en-US" sz="1400" dirty="0"/>
              <a:t>Due to how inheritance works, you have to set both pk and id to None, and _</a:t>
            </a:r>
            <a:r>
              <a:rPr lang="en-US" sz="1400" dirty="0" err="1"/>
              <a:t>state.adding</a:t>
            </a:r>
            <a:r>
              <a:rPr lang="en-US" sz="1400" dirty="0"/>
              <a:t> to True:</a:t>
            </a:r>
          </a:p>
          <a:p>
            <a:r>
              <a:rPr lang="en-US" sz="1400" dirty="0">
                <a:latin typeface="Courier New" panose="02070309020205020404" pitchFamily="49" charset="0"/>
                <a:cs typeface="Courier New" panose="02070309020205020404" pitchFamily="49" charset="0"/>
              </a:rPr>
              <a:t>django_blog.pk = None</a:t>
            </a:r>
          </a:p>
          <a:p>
            <a:r>
              <a:rPr lang="en-US" sz="1400" dirty="0">
                <a:latin typeface="Courier New" panose="02070309020205020404" pitchFamily="49" charset="0"/>
                <a:cs typeface="Courier New" panose="02070309020205020404" pitchFamily="49" charset="0"/>
              </a:rPr>
              <a:t>django_blog.id = None</a:t>
            </a:r>
          </a:p>
          <a:p>
            <a:r>
              <a:rPr lang="en-US" sz="1400" dirty="0">
                <a:latin typeface="Courier New" panose="02070309020205020404" pitchFamily="49" charset="0"/>
                <a:cs typeface="Courier New" panose="02070309020205020404" pitchFamily="49" charset="0"/>
              </a:rPr>
              <a:t>django_blog._</a:t>
            </a:r>
            <a:r>
              <a:rPr lang="en-US" sz="1400" dirty="0" err="1">
                <a:latin typeface="Courier New" panose="02070309020205020404" pitchFamily="49" charset="0"/>
                <a:cs typeface="Courier New" panose="02070309020205020404" pitchFamily="49" charset="0"/>
              </a:rPr>
              <a:t>state.adding</a:t>
            </a:r>
            <a:r>
              <a:rPr lang="en-US" sz="1400" dirty="0">
                <a:latin typeface="Courier New" panose="02070309020205020404" pitchFamily="49" charset="0"/>
                <a:cs typeface="Courier New" panose="02070309020205020404" pitchFamily="49" charset="0"/>
              </a:rPr>
              <a:t> = True</a:t>
            </a:r>
          </a:p>
          <a:p>
            <a:r>
              <a:rPr lang="en-US" sz="1400" dirty="0" err="1">
                <a:latin typeface="Courier New" panose="02070309020205020404" pitchFamily="49" charset="0"/>
                <a:cs typeface="Courier New" panose="02070309020205020404" pitchFamily="49" charset="0"/>
              </a:rPr>
              <a:t>django_blog.save</a:t>
            </a:r>
            <a:r>
              <a:rPr lang="en-US" sz="1400" dirty="0">
                <a:latin typeface="Courier New" panose="02070309020205020404" pitchFamily="49" charset="0"/>
                <a:cs typeface="Courier New" panose="02070309020205020404" pitchFamily="49" charset="0"/>
              </a:rPr>
              <a:t>() # django_blog.pk == 4</a:t>
            </a:r>
          </a:p>
        </p:txBody>
      </p:sp>
      <p:sp>
        <p:nvSpPr>
          <p:cNvPr id="7" name="TextBox 6">
            <a:extLst>
              <a:ext uri="{FF2B5EF4-FFF2-40B4-BE49-F238E27FC236}">
                <a16:creationId xmlns:a16="http://schemas.microsoft.com/office/drawing/2014/main" id="{AF7BA6B0-2EB1-4A21-70E7-F44DED3ABD29}"/>
              </a:ext>
            </a:extLst>
          </p:cNvPr>
          <p:cNvSpPr txBox="1"/>
          <p:nvPr/>
        </p:nvSpPr>
        <p:spPr>
          <a:xfrm>
            <a:off x="5951621" y="289679"/>
            <a:ext cx="6096000" cy="2246769"/>
          </a:xfrm>
          <a:prstGeom prst="rect">
            <a:avLst/>
          </a:prstGeom>
          <a:noFill/>
        </p:spPr>
        <p:txBody>
          <a:bodyPr wrap="square">
            <a:spAutoFit/>
          </a:bodyPr>
          <a:lstStyle/>
          <a:p>
            <a:r>
              <a:rPr lang="en-US" sz="1400" dirty="0"/>
              <a:t>This process doesn’t copy relations that aren’t part of the model’s database table. For example, Entry has </a:t>
            </a:r>
            <a:r>
              <a:rPr lang="en-US" sz="1400" dirty="0" err="1"/>
              <a:t>aManyToManyField</a:t>
            </a:r>
            <a:r>
              <a:rPr lang="en-US" sz="1400" dirty="0"/>
              <a:t> to Author. After duplicating an entry, you must set the many-to-many relations for the</a:t>
            </a:r>
          </a:p>
          <a:p>
            <a:r>
              <a:rPr lang="en-US" sz="1400" dirty="0"/>
              <a:t>new entry:</a:t>
            </a:r>
          </a:p>
          <a:p>
            <a:r>
              <a:rPr lang="en-US" sz="1400" dirty="0">
                <a:latin typeface="Courier New" panose="02070309020205020404" pitchFamily="49" charset="0"/>
                <a:cs typeface="Courier New" panose="02070309020205020404" pitchFamily="49" charset="0"/>
              </a:rPr>
              <a:t>entry = </a:t>
            </a:r>
            <a:r>
              <a:rPr lang="en-US" sz="1400" dirty="0" err="1">
                <a:latin typeface="Courier New" panose="02070309020205020404" pitchFamily="49" charset="0"/>
                <a:cs typeface="Courier New" panose="02070309020205020404" pitchFamily="49" charset="0"/>
              </a:rPr>
              <a:t>Entry.objects.all</a:t>
            </a:r>
            <a:r>
              <a:rPr lang="en-US" sz="1400" dirty="0">
                <a:latin typeface="Courier New" panose="02070309020205020404" pitchFamily="49" charset="0"/>
                <a:cs typeface="Courier New" panose="02070309020205020404" pitchFamily="49" charset="0"/>
              </a:rPr>
              <a:t>()[0] # some previous entry</a:t>
            </a:r>
          </a:p>
          <a:p>
            <a:r>
              <a:rPr lang="en-US" sz="1400" dirty="0" err="1">
                <a:latin typeface="Courier New" panose="02070309020205020404" pitchFamily="49" charset="0"/>
                <a:cs typeface="Courier New" panose="02070309020205020404" pitchFamily="49" charset="0"/>
              </a:rPr>
              <a:t>old_authors</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entry.authors.all</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entry.pk = None</a:t>
            </a:r>
          </a:p>
          <a:p>
            <a:r>
              <a:rPr lang="en-US" sz="1400" dirty="0">
                <a:latin typeface="Courier New" panose="02070309020205020404" pitchFamily="49" charset="0"/>
                <a:cs typeface="Courier New" panose="02070309020205020404" pitchFamily="49" charset="0"/>
              </a:rPr>
              <a:t>entry._</a:t>
            </a:r>
            <a:r>
              <a:rPr lang="en-US" sz="1400" dirty="0" err="1">
                <a:latin typeface="Courier New" panose="02070309020205020404" pitchFamily="49" charset="0"/>
                <a:cs typeface="Courier New" panose="02070309020205020404" pitchFamily="49" charset="0"/>
              </a:rPr>
              <a:t>state.adding</a:t>
            </a:r>
            <a:r>
              <a:rPr lang="en-US" sz="1400" dirty="0">
                <a:latin typeface="Courier New" panose="02070309020205020404" pitchFamily="49" charset="0"/>
                <a:cs typeface="Courier New" panose="02070309020205020404" pitchFamily="49" charset="0"/>
              </a:rPr>
              <a:t> = True</a:t>
            </a:r>
          </a:p>
          <a:p>
            <a:r>
              <a:rPr lang="en-US" sz="1400" dirty="0" err="1">
                <a:latin typeface="Courier New" panose="02070309020205020404" pitchFamily="49" charset="0"/>
                <a:cs typeface="Courier New" panose="02070309020205020404" pitchFamily="49" charset="0"/>
              </a:rPr>
              <a:t>entry.save</a:t>
            </a:r>
            <a:r>
              <a:rPr lang="en-US" sz="1400" dirty="0">
                <a:latin typeface="Courier New" panose="02070309020205020404" pitchFamily="49" charset="0"/>
                <a:cs typeface="Courier New" panose="02070309020205020404" pitchFamily="49" charset="0"/>
              </a:rPr>
              <a:t>()</a:t>
            </a:r>
          </a:p>
          <a:p>
            <a:r>
              <a:rPr lang="en-US" sz="1400" dirty="0" err="1">
                <a:latin typeface="Courier New" panose="02070309020205020404" pitchFamily="49" charset="0"/>
                <a:cs typeface="Courier New" panose="02070309020205020404" pitchFamily="49" charset="0"/>
              </a:rPr>
              <a:t>entry.authors.set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old_authors</a:t>
            </a:r>
            <a:r>
              <a:rPr lang="en-US" sz="1400"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90A704CB-BAA6-F807-BD34-A7A7297D0904}"/>
              </a:ext>
            </a:extLst>
          </p:cNvPr>
          <p:cNvSpPr txBox="1"/>
          <p:nvPr/>
        </p:nvSpPr>
        <p:spPr>
          <a:xfrm>
            <a:off x="5951621" y="2614604"/>
            <a:ext cx="6096000" cy="2462213"/>
          </a:xfrm>
          <a:prstGeom prst="rect">
            <a:avLst/>
          </a:prstGeom>
          <a:noFill/>
        </p:spPr>
        <p:txBody>
          <a:bodyPr wrap="square">
            <a:spAutoFit/>
          </a:bodyPr>
          <a:lstStyle/>
          <a:p>
            <a:r>
              <a:rPr lang="en-US" sz="1400" dirty="0"/>
              <a:t>For a </a:t>
            </a:r>
            <a:r>
              <a:rPr lang="en-US" sz="1400" dirty="0" err="1"/>
              <a:t>OneToOneField</a:t>
            </a:r>
            <a:r>
              <a:rPr lang="en-US" sz="1400" dirty="0"/>
              <a:t>, you must duplicate the related object and assign it to the new object’s field to avoid violating the one-to-one unique constraint. For example, assuming entry is already duplicated as above:</a:t>
            </a:r>
          </a:p>
          <a:p>
            <a:endParaRPr lang="en-US" sz="1400" dirty="0">
              <a:latin typeface="Courier New" panose="02070309020205020404" pitchFamily="49" charset="0"/>
              <a:cs typeface="Courier New" panose="02070309020205020404" pitchFamily="49" charset="0"/>
            </a:endParaRP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detail = </a:t>
            </a:r>
            <a:r>
              <a:rPr lang="en-US" sz="1400" dirty="0" err="1">
                <a:latin typeface="Courier New" panose="02070309020205020404" pitchFamily="49" charset="0"/>
                <a:cs typeface="Courier New" panose="02070309020205020404" pitchFamily="49" charset="0"/>
              </a:rPr>
              <a:t>EntryDetail.objects.all</a:t>
            </a:r>
            <a:r>
              <a:rPr lang="en-US" sz="1400" dirty="0">
                <a:latin typeface="Courier New" panose="02070309020205020404" pitchFamily="49" charset="0"/>
                <a:cs typeface="Courier New" panose="02070309020205020404" pitchFamily="49" charset="0"/>
              </a:rPr>
              <a:t>()[0]</a:t>
            </a:r>
          </a:p>
          <a:p>
            <a:r>
              <a:rPr lang="en-US" sz="1400" dirty="0">
                <a:latin typeface="Courier New" panose="02070309020205020404" pitchFamily="49" charset="0"/>
                <a:cs typeface="Courier New" panose="02070309020205020404" pitchFamily="49" charset="0"/>
              </a:rPr>
              <a:t>detail.pk = None</a:t>
            </a:r>
          </a:p>
          <a:p>
            <a:r>
              <a:rPr lang="en-US" sz="1400" dirty="0">
                <a:latin typeface="Courier New" panose="02070309020205020404" pitchFamily="49" charset="0"/>
                <a:cs typeface="Courier New" panose="02070309020205020404" pitchFamily="49" charset="0"/>
              </a:rPr>
              <a:t>detail._</a:t>
            </a:r>
            <a:r>
              <a:rPr lang="en-US" sz="1400" dirty="0" err="1">
                <a:latin typeface="Courier New" panose="02070309020205020404" pitchFamily="49" charset="0"/>
                <a:cs typeface="Courier New" panose="02070309020205020404" pitchFamily="49" charset="0"/>
              </a:rPr>
              <a:t>state.adding</a:t>
            </a:r>
            <a:r>
              <a:rPr lang="en-US" sz="1400" dirty="0">
                <a:latin typeface="Courier New" panose="02070309020205020404" pitchFamily="49" charset="0"/>
                <a:cs typeface="Courier New" panose="02070309020205020404" pitchFamily="49" charset="0"/>
              </a:rPr>
              <a:t> = True</a:t>
            </a:r>
          </a:p>
          <a:p>
            <a:r>
              <a:rPr lang="en-US" sz="1400" dirty="0" err="1">
                <a:latin typeface="Courier New" panose="02070309020205020404" pitchFamily="49" charset="0"/>
                <a:cs typeface="Courier New" panose="02070309020205020404" pitchFamily="49" charset="0"/>
              </a:rPr>
              <a:t>detail.entry</a:t>
            </a:r>
            <a:r>
              <a:rPr lang="en-US" sz="1400" dirty="0">
                <a:latin typeface="Courier New" panose="02070309020205020404" pitchFamily="49" charset="0"/>
                <a:cs typeface="Courier New" panose="02070309020205020404" pitchFamily="49" charset="0"/>
              </a:rPr>
              <a:t> = entry</a:t>
            </a:r>
          </a:p>
          <a:p>
            <a:r>
              <a:rPr lang="en-US" sz="1400" dirty="0" err="1">
                <a:latin typeface="Courier New" panose="02070309020205020404" pitchFamily="49" charset="0"/>
                <a:cs typeface="Courier New" panose="02070309020205020404" pitchFamily="49" charset="0"/>
              </a:rPr>
              <a:t>detail.save</a:t>
            </a:r>
            <a:r>
              <a:rPr lang="en-US" sz="1400" dirty="0">
                <a:latin typeface="Courier New" panose="02070309020205020404" pitchFamily="49" charset="0"/>
                <a:cs typeface="Courier New" panose="02070309020205020404" pitchFamily="49" charset="0"/>
              </a:rPr>
              <a:t>()</a:t>
            </a:r>
          </a:p>
          <a:p>
            <a:endParaRPr lang="en-US" sz="1400" dirty="0"/>
          </a:p>
        </p:txBody>
      </p:sp>
    </p:spTree>
    <p:extLst>
      <p:ext uri="{BB962C8B-B14F-4D97-AF65-F5344CB8AC3E}">
        <p14:creationId xmlns:p14="http://schemas.microsoft.com/office/powerpoint/2010/main" val="16105113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88FD21-7F87-A060-7DA1-DBE35DC1A2B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721E64F-056A-2F0E-41BF-FA63048F55A4}"/>
              </a:ext>
            </a:extLst>
          </p:cNvPr>
          <p:cNvSpPr txBox="1"/>
          <p:nvPr/>
        </p:nvSpPr>
        <p:spPr>
          <a:xfrm>
            <a:off x="721894" y="368968"/>
            <a:ext cx="10507579" cy="5823285"/>
          </a:xfrm>
          <a:prstGeom prst="rect">
            <a:avLst/>
          </a:prstGeom>
          <a:noFill/>
        </p:spPr>
        <p:txBody>
          <a:bodyPr wrap="square" numCol="2" spcCol="457200">
            <a:spAutoFit/>
          </a:bodyPr>
          <a:lstStyle/>
          <a:p>
            <a:r>
              <a:rPr lang="en-US" sz="2400" b="1" i="1" dirty="0"/>
              <a:t>Updating multiple objects at once</a:t>
            </a:r>
          </a:p>
          <a:p>
            <a:r>
              <a:rPr lang="en-US" sz="1600" dirty="0"/>
              <a:t>Sometimes you want to set a field to a particular value for all the objects in a </a:t>
            </a:r>
            <a:r>
              <a:rPr lang="en-US" sz="1600" dirty="0" err="1"/>
              <a:t>QuerySet</a:t>
            </a:r>
            <a:r>
              <a:rPr lang="en-US" sz="1600" dirty="0"/>
              <a:t>. You can do this with</a:t>
            </a:r>
          </a:p>
          <a:p>
            <a:r>
              <a:rPr lang="en-US" sz="1600" dirty="0"/>
              <a:t>the update() method. For example:</a:t>
            </a:r>
          </a:p>
          <a:p>
            <a:r>
              <a:rPr lang="en-US" sz="1400" dirty="0">
                <a:latin typeface="Courier New" panose="02070309020205020404" pitchFamily="49" charset="0"/>
                <a:cs typeface="Courier New" panose="02070309020205020404" pitchFamily="49" charset="0"/>
              </a:rPr>
              <a:t># Update all the headlines with </a:t>
            </a:r>
            <a:r>
              <a:rPr lang="en-US" sz="1400" dirty="0" err="1">
                <a:latin typeface="Courier New" panose="02070309020205020404" pitchFamily="49" charset="0"/>
                <a:cs typeface="Courier New" panose="02070309020205020404" pitchFamily="49" charset="0"/>
              </a:rPr>
              <a:t>pub_date</a:t>
            </a:r>
            <a:r>
              <a:rPr lang="en-US" sz="1400" dirty="0">
                <a:latin typeface="Courier New" panose="02070309020205020404" pitchFamily="49" charset="0"/>
                <a:cs typeface="Courier New" panose="02070309020205020404" pitchFamily="49" charset="0"/>
              </a:rPr>
              <a:t> in 2007.</a:t>
            </a:r>
          </a:p>
          <a:p>
            <a:r>
              <a:rPr lang="en-US" sz="1400" dirty="0" err="1">
                <a:latin typeface="Courier New" panose="02070309020205020404" pitchFamily="49" charset="0"/>
                <a:cs typeface="Courier New" panose="02070309020205020404" pitchFamily="49" charset="0"/>
              </a:rPr>
              <a:t>Entry.objects.filter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pub_date__year</a:t>
            </a:r>
            <a:r>
              <a:rPr lang="en-US" sz="1400" dirty="0">
                <a:latin typeface="Courier New" panose="02070309020205020404" pitchFamily="49" charset="0"/>
                <a:cs typeface="Courier New" panose="02070309020205020404" pitchFamily="49" charset="0"/>
              </a:rPr>
              <a:t>=2007).update(headline="Everything is the same")</a:t>
            </a:r>
          </a:p>
          <a:p>
            <a:r>
              <a:rPr lang="en-US" sz="1600" dirty="0"/>
              <a:t>You can only set non-relation fields and ForeignKey fields using this method. To update a non-relation field,</a:t>
            </a:r>
          </a:p>
          <a:p>
            <a:r>
              <a:rPr lang="en-US" sz="1600" dirty="0"/>
              <a:t>provide the new value as a constant. To update ForeignKey fields, set the new value to be the new model</a:t>
            </a:r>
          </a:p>
          <a:p>
            <a:r>
              <a:rPr lang="en-US" sz="1600" dirty="0"/>
              <a:t>instance you want to point to. For example:</a:t>
            </a:r>
          </a:p>
          <a:p>
            <a:r>
              <a:rPr lang="en-US" sz="1400" dirty="0">
                <a:latin typeface="Courier New" panose="02070309020205020404" pitchFamily="49" charset="0"/>
                <a:cs typeface="Courier New" panose="02070309020205020404" pitchFamily="49" charset="0"/>
              </a:rPr>
              <a:t>&gt;&gt;&gt; b = </a:t>
            </a:r>
            <a:r>
              <a:rPr lang="en-US" sz="1400" dirty="0" err="1">
                <a:latin typeface="Courier New" panose="02070309020205020404" pitchFamily="49" charset="0"/>
                <a:cs typeface="Courier New" panose="02070309020205020404" pitchFamily="49" charset="0"/>
              </a:rPr>
              <a:t>Blog.objects.get</a:t>
            </a:r>
            <a:r>
              <a:rPr lang="en-US" sz="1400" dirty="0">
                <a:latin typeface="Courier New" panose="02070309020205020404" pitchFamily="49" charset="0"/>
                <a:cs typeface="Courier New" panose="02070309020205020404" pitchFamily="49" charset="0"/>
              </a:rPr>
              <a:t>(pk=1)</a:t>
            </a:r>
          </a:p>
          <a:p>
            <a:r>
              <a:rPr lang="en-US" sz="1400" dirty="0">
                <a:latin typeface="Courier New" panose="02070309020205020404" pitchFamily="49" charset="0"/>
                <a:cs typeface="Courier New" panose="02070309020205020404" pitchFamily="49" charset="0"/>
              </a:rPr>
              <a:t># Change every Entry so that it belongs to this Blog.</a:t>
            </a:r>
          </a:p>
          <a:p>
            <a:r>
              <a:rPr lang="en-US" sz="1400" dirty="0">
                <a:latin typeface="Courier New" panose="02070309020205020404" pitchFamily="49" charset="0"/>
                <a:cs typeface="Courier New" panose="02070309020205020404" pitchFamily="49" charset="0"/>
              </a:rPr>
              <a:t>&gt;&gt;&gt; </a:t>
            </a:r>
            <a:r>
              <a:rPr lang="en-US" sz="1400" dirty="0" err="1">
                <a:latin typeface="Courier New" panose="02070309020205020404" pitchFamily="49" charset="0"/>
                <a:cs typeface="Courier New" panose="02070309020205020404" pitchFamily="49" charset="0"/>
              </a:rPr>
              <a:t>Entry.objects.update</a:t>
            </a:r>
            <a:r>
              <a:rPr lang="en-US" sz="1400" dirty="0">
                <a:latin typeface="Courier New" panose="02070309020205020404" pitchFamily="49" charset="0"/>
                <a:cs typeface="Courier New" panose="02070309020205020404" pitchFamily="49" charset="0"/>
              </a:rPr>
              <a:t>(blog=b)</a:t>
            </a:r>
          </a:p>
          <a:p>
            <a:r>
              <a:rPr lang="en-US" sz="1600" dirty="0"/>
              <a:t>The update() method is applied instantly and returns the number of rows matched by the query (which may</a:t>
            </a:r>
          </a:p>
          <a:p>
            <a:r>
              <a:rPr lang="en-US" sz="1600" dirty="0"/>
              <a:t>not be equal to the number of rows updated if some rows already have the new value). The only restriction</a:t>
            </a:r>
          </a:p>
          <a:p>
            <a:r>
              <a:rPr lang="en-US" sz="1600" dirty="0"/>
              <a:t>on the </a:t>
            </a:r>
            <a:r>
              <a:rPr lang="en-US" sz="1600" dirty="0" err="1"/>
              <a:t>QuerySet</a:t>
            </a:r>
            <a:r>
              <a:rPr lang="en-US" sz="1600" dirty="0"/>
              <a:t> being updated is that it can only access one database table: the model’s main table. You</a:t>
            </a:r>
          </a:p>
          <a:p>
            <a:r>
              <a:rPr lang="en-US" sz="1600" dirty="0"/>
              <a:t>can filter based on related fields, but you can only update columns in the model’s main table. Example:</a:t>
            </a:r>
          </a:p>
          <a:p>
            <a:r>
              <a:rPr lang="en-US" sz="1400" dirty="0">
                <a:latin typeface="Courier New" panose="02070309020205020404" pitchFamily="49" charset="0"/>
                <a:cs typeface="Courier New" panose="02070309020205020404" pitchFamily="49" charset="0"/>
              </a:rPr>
              <a:t>&gt;&gt;&gt; b = </a:t>
            </a:r>
            <a:r>
              <a:rPr lang="en-US" sz="1400" dirty="0" err="1">
                <a:latin typeface="Courier New" panose="02070309020205020404" pitchFamily="49" charset="0"/>
                <a:cs typeface="Courier New" panose="02070309020205020404" pitchFamily="49" charset="0"/>
              </a:rPr>
              <a:t>Blog.objects.get</a:t>
            </a:r>
            <a:r>
              <a:rPr lang="en-US" sz="1400" dirty="0">
                <a:latin typeface="Courier New" panose="02070309020205020404" pitchFamily="49" charset="0"/>
                <a:cs typeface="Courier New" panose="02070309020205020404" pitchFamily="49" charset="0"/>
              </a:rPr>
              <a:t>(pk=1)</a:t>
            </a:r>
          </a:p>
          <a:p>
            <a:r>
              <a:rPr lang="en-US" sz="1400" dirty="0">
                <a:latin typeface="Courier New" panose="02070309020205020404" pitchFamily="49" charset="0"/>
                <a:cs typeface="Courier New" panose="02070309020205020404" pitchFamily="49" charset="0"/>
              </a:rPr>
              <a:t># Update all the headlines belonging to this Blog.</a:t>
            </a:r>
          </a:p>
          <a:p>
            <a:r>
              <a:rPr lang="en-US" sz="1400" dirty="0">
                <a:latin typeface="Courier New" panose="02070309020205020404" pitchFamily="49" charset="0"/>
                <a:cs typeface="Courier New" panose="02070309020205020404" pitchFamily="49" charset="0"/>
              </a:rPr>
              <a:t>&gt;&gt;&gt; </a:t>
            </a:r>
            <a:r>
              <a:rPr lang="en-US" sz="1400" dirty="0" err="1">
                <a:latin typeface="Courier New" panose="02070309020205020404" pitchFamily="49" charset="0"/>
                <a:cs typeface="Courier New" panose="02070309020205020404" pitchFamily="49" charset="0"/>
              </a:rPr>
              <a:t>Entry.objects.filter</a:t>
            </a:r>
            <a:r>
              <a:rPr lang="en-US" sz="1400" dirty="0">
                <a:latin typeface="Courier New" panose="02070309020205020404" pitchFamily="49" charset="0"/>
                <a:cs typeface="Courier New" panose="02070309020205020404" pitchFamily="49" charset="0"/>
              </a:rPr>
              <a:t>(blog=b).update(headline="Everything is the same")</a:t>
            </a:r>
          </a:p>
          <a:p>
            <a:r>
              <a:rPr lang="en-US" sz="1600" dirty="0"/>
              <a:t>Be aware that the update() method is converted directly to an SQL statement. It is a bulk operation for</a:t>
            </a:r>
          </a:p>
          <a:p>
            <a:r>
              <a:rPr lang="en-US" sz="1600" dirty="0"/>
              <a:t>direct updates. It doesn’t run any save() methods on your models, or emit the </a:t>
            </a:r>
            <a:r>
              <a:rPr lang="en-US" sz="1600" dirty="0" err="1"/>
              <a:t>pre_save</a:t>
            </a:r>
            <a:r>
              <a:rPr lang="en-US" sz="1600" dirty="0"/>
              <a:t> or </a:t>
            </a:r>
            <a:r>
              <a:rPr lang="en-US" sz="1600" dirty="0" err="1"/>
              <a:t>post_save</a:t>
            </a:r>
            <a:endParaRPr lang="en-US" sz="1600" dirty="0"/>
          </a:p>
          <a:p>
            <a:r>
              <a:rPr lang="en-US" sz="1600" dirty="0"/>
              <a:t>signals (which are a consequence of calling save()), or honor the </a:t>
            </a:r>
            <a:r>
              <a:rPr lang="en-US" sz="1600" dirty="0" err="1"/>
              <a:t>auto_now</a:t>
            </a:r>
            <a:r>
              <a:rPr lang="en-US" sz="1600" dirty="0"/>
              <a:t> field option. If you want to save</a:t>
            </a:r>
          </a:p>
          <a:p>
            <a:r>
              <a:rPr lang="en-US" sz="1600" dirty="0"/>
              <a:t>every item in a </a:t>
            </a:r>
            <a:r>
              <a:rPr lang="en-US" sz="1600" dirty="0" err="1"/>
              <a:t>QuerySet</a:t>
            </a:r>
            <a:r>
              <a:rPr lang="en-US" sz="1600" dirty="0"/>
              <a:t> and make sure that the save() method is called on each instance, you don’t need</a:t>
            </a:r>
          </a:p>
          <a:p>
            <a:r>
              <a:rPr lang="en-US" sz="1600" dirty="0"/>
              <a:t>any special function to handle that. Loop over them and call save():</a:t>
            </a:r>
          </a:p>
          <a:p>
            <a:r>
              <a:rPr lang="en-US" sz="1400" dirty="0">
                <a:latin typeface="Courier New" panose="02070309020205020404" pitchFamily="49" charset="0"/>
                <a:cs typeface="Courier New" panose="02070309020205020404" pitchFamily="49" charset="0"/>
              </a:rPr>
              <a:t>for item in </a:t>
            </a:r>
            <a:r>
              <a:rPr lang="en-US" sz="1400" dirty="0" err="1">
                <a:latin typeface="Courier New" panose="02070309020205020404" pitchFamily="49" charset="0"/>
                <a:cs typeface="Courier New" panose="02070309020205020404" pitchFamily="49" charset="0"/>
              </a:rPr>
              <a:t>my_queryset</a:t>
            </a:r>
            <a:r>
              <a:rPr lang="en-US" sz="1400" dirty="0">
                <a:latin typeface="Courier New" panose="02070309020205020404" pitchFamily="49" charset="0"/>
                <a:cs typeface="Courier New" panose="02070309020205020404" pitchFamily="49" charset="0"/>
              </a:rPr>
              <a:t>:</a:t>
            </a:r>
          </a:p>
          <a:p>
            <a:r>
              <a:rPr lang="en-US" sz="1400" dirty="0" err="1">
                <a:latin typeface="Courier New" panose="02070309020205020404" pitchFamily="49" charset="0"/>
                <a:cs typeface="Courier New" panose="02070309020205020404" pitchFamily="49" charset="0"/>
              </a:rPr>
              <a:t>item.save</a:t>
            </a:r>
            <a:r>
              <a:rPr lang="en-US" sz="1400" dirty="0">
                <a:latin typeface="Courier New" panose="02070309020205020404" pitchFamily="49" charset="0"/>
                <a:cs typeface="Courier New" panose="02070309020205020404" pitchFamily="49" charset="0"/>
              </a:rPr>
              <a:t>()</a:t>
            </a:r>
          </a:p>
          <a:p>
            <a:r>
              <a:rPr lang="en-US" sz="1600" dirty="0"/>
              <a:t>Calls to update can also use F expressions to update one field based on the value of another field in the</a:t>
            </a:r>
          </a:p>
          <a:p>
            <a:r>
              <a:rPr lang="en-US" sz="1600" dirty="0"/>
              <a:t>model. This is especially useful for incrementing counters based upon their current value. For example, to</a:t>
            </a:r>
          </a:p>
          <a:p>
            <a:r>
              <a:rPr lang="en-US" sz="1600" dirty="0"/>
              <a:t>increment the pingback count for every entry in the blog:</a:t>
            </a:r>
          </a:p>
        </p:txBody>
      </p:sp>
    </p:spTree>
    <p:extLst>
      <p:ext uri="{BB962C8B-B14F-4D97-AF65-F5344CB8AC3E}">
        <p14:creationId xmlns:p14="http://schemas.microsoft.com/office/powerpoint/2010/main" val="7910854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0DBD52-D81C-8BDC-C918-C6C6E089F7A6}"/>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CACAB172-1491-2247-928B-4E8FF3F70A9D}"/>
              </a:ext>
            </a:extLst>
          </p:cNvPr>
          <p:cNvSpPr/>
          <p:nvPr/>
        </p:nvSpPr>
        <p:spPr>
          <a:xfrm>
            <a:off x="3766680" y="2967335"/>
            <a:ext cx="4658648"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ln/>
                <a:solidFill>
                  <a:schemeClr val="accent4"/>
                </a:solidFill>
                <a:effectLst/>
              </a:rPr>
              <a:t>Break……. 3 ---</a:t>
            </a:r>
          </a:p>
        </p:txBody>
      </p:sp>
    </p:spTree>
    <p:extLst>
      <p:ext uri="{BB962C8B-B14F-4D97-AF65-F5344CB8AC3E}">
        <p14:creationId xmlns:p14="http://schemas.microsoft.com/office/powerpoint/2010/main" val="23952597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36C82B-5AC7-FBC9-03D7-B17F63D3538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3B03AD0-8D44-793E-5F3C-8987BF8F6375}"/>
              </a:ext>
            </a:extLst>
          </p:cNvPr>
          <p:cNvSpPr txBox="1"/>
          <p:nvPr/>
        </p:nvSpPr>
        <p:spPr>
          <a:xfrm>
            <a:off x="304800" y="332380"/>
            <a:ext cx="4684295" cy="6293009"/>
          </a:xfrm>
          <a:prstGeom prst="rect">
            <a:avLst/>
          </a:prstGeom>
          <a:noFill/>
        </p:spPr>
        <p:txBody>
          <a:bodyPr wrap="square">
            <a:spAutoFit/>
          </a:bodyPr>
          <a:lstStyle/>
          <a:p>
            <a:r>
              <a:rPr lang="en-US" sz="2000" b="1" dirty="0">
                <a:latin typeface="Verdana" panose="020B0604030504040204" pitchFamily="34" charset="0"/>
                <a:ea typeface="Verdana" panose="020B0604030504040204" pitchFamily="34" charset="0"/>
              </a:rPr>
              <a:t>Related objects</a:t>
            </a:r>
          </a:p>
          <a:p>
            <a:r>
              <a:rPr lang="en-US" dirty="0"/>
              <a:t>When you define a relationship in a model (i.e.</a:t>
            </a:r>
            <a:r>
              <a:rPr lang="en-US" dirty="0">
                <a:latin typeface="Courier New" panose="02070309020205020404" pitchFamily="49" charset="0"/>
                <a:cs typeface="Courier New" panose="02070309020205020404" pitchFamily="49" charset="0"/>
              </a:rPr>
              <a:t>, a ForeignKey, </a:t>
            </a:r>
            <a:r>
              <a:rPr lang="en-US" dirty="0" err="1">
                <a:latin typeface="Courier New" panose="02070309020205020404" pitchFamily="49" charset="0"/>
                <a:cs typeface="Courier New" panose="02070309020205020404" pitchFamily="49" charset="0"/>
              </a:rPr>
              <a:t>OneToOneField</a:t>
            </a:r>
            <a:r>
              <a:rPr lang="en-US" dirty="0">
                <a:latin typeface="Courier New" panose="02070309020205020404" pitchFamily="49" charset="0"/>
                <a:cs typeface="Courier New" panose="02070309020205020404" pitchFamily="49" charset="0"/>
              </a:rPr>
              <a:t>, or ManyToManyField), </a:t>
            </a:r>
            <a:r>
              <a:rPr lang="en-US" dirty="0"/>
              <a:t>instances of that model will have a convenient API to access the related object(s). Using the models at the top of this page, for example, an Entry object e can get its associated Blog object by accessing the blog attribute: </a:t>
            </a:r>
            <a:r>
              <a:rPr lang="en-US" dirty="0" err="1">
                <a:latin typeface="Courier New" panose="02070309020205020404" pitchFamily="49" charset="0"/>
                <a:cs typeface="Courier New" panose="02070309020205020404" pitchFamily="49" charset="0"/>
              </a:rPr>
              <a:t>e.blog</a:t>
            </a:r>
            <a:r>
              <a:rPr lang="en-US" dirty="0">
                <a:latin typeface="Courier New" panose="02070309020205020404" pitchFamily="49" charset="0"/>
                <a:cs typeface="Courier New" panose="02070309020205020404" pitchFamily="49" charset="0"/>
              </a:rPr>
              <a:t>. </a:t>
            </a:r>
            <a:r>
              <a:rPr lang="en-US" dirty="0"/>
              <a:t>(Behind the scenes, this functionality is implemented by Python descriptors. This shouldn’t really matter to you, but we point it out here for the curious.) Django also creates API accessors for the “other” side of the relationship – the link from the related model to</a:t>
            </a:r>
          </a:p>
          <a:p>
            <a:r>
              <a:rPr lang="en-US" dirty="0"/>
              <a:t>the model that defines the relationship. For example, a Blog object b has access to a list of all related Entry</a:t>
            </a:r>
          </a:p>
          <a:p>
            <a:r>
              <a:rPr lang="en-US" dirty="0"/>
              <a:t>objects via the </a:t>
            </a:r>
            <a:r>
              <a:rPr lang="en-US" dirty="0" err="1">
                <a:latin typeface="Courier New" panose="02070309020205020404" pitchFamily="49" charset="0"/>
                <a:cs typeface="Courier New" panose="02070309020205020404" pitchFamily="49" charset="0"/>
              </a:rPr>
              <a:t>entry_set</a:t>
            </a:r>
            <a:r>
              <a:rPr lang="en-US" dirty="0">
                <a:latin typeface="Courier New" panose="02070309020205020404" pitchFamily="49" charset="0"/>
                <a:cs typeface="Courier New" panose="02070309020205020404" pitchFamily="49" charset="0"/>
              </a:rPr>
              <a:t> </a:t>
            </a:r>
            <a:r>
              <a:rPr lang="en-US" dirty="0"/>
              <a:t>attribute: </a:t>
            </a:r>
            <a:r>
              <a:rPr lang="en-US" dirty="0" err="1">
                <a:latin typeface="Courier New" panose="02070309020205020404" pitchFamily="49" charset="0"/>
                <a:cs typeface="Courier New" panose="02070309020205020404" pitchFamily="49" charset="0"/>
              </a:rPr>
              <a:t>b.entry_set.all</a:t>
            </a:r>
            <a:r>
              <a:rPr lang="en-US" dirty="0">
                <a:latin typeface="Courier New" panose="02070309020205020404" pitchFamily="49" charset="0"/>
                <a:cs typeface="Courier New" panose="02070309020205020404" pitchFamily="49" charset="0"/>
              </a:rPr>
              <a:t>(). </a:t>
            </a:r>
            <a:r>
              <a:rPr lang="en-US" dirty="0"/>
              <a:t>All examples in this section use the sample Blog, Author and Entry models defined at the top of this page.</a:t>
            </a:r>
          </a:p>
        </p:txBody>
      </p:sp>
      <p:sp>
        <p:nvSpPr>
          <p:cNvPr id="5" name="TextBox 4">
            <a:extLst>
              <a:ext uri="{FF2B5EF4-FFF2-40B4-BE49-F238E27FC236}">
                <a16:creationId xmlns:a16="http://schemas.microsoft.com/office/drawing/2014/main" id="{78F4CDAE-A2C3-D7ED-2FBC-6B6649EEBB07}"/>
              </a:ext>
            </a:extLst>
          </p:cNvPr>
          <p:cNvSpPr txBox="1"/>
          <p:nvPr/>
        </p:nvSpPr>
        <p:spPr>
          <a:xfrm>
            <a:off x="4989095" y="332380"/>
            <a:ext cx="6096000" cy="4339650"/>
          </a:xfrm>
          <a:prstGeom prst="rect">
            <a:avLst/>
          </a:prstGeom>
          <a:noFill/>
        </p:spPr>
        <p:txBody>
          <a:bodyPr wrap="square">
            <a:spAutoFit/>
          </a:bodyPr>
          <a:lstStyle/>
          <a:p>
            <a:r>
              <a:rPr lang="en-US" b="1" dirty="0">
                <a:latin typeface="Verdana" panose="020B0604030504040204" pitchFamily="34" charset="0"/>
                <a:ea typeface="Verdana" panose="020B0604030504040204" pitchFamily="34" charset="0"/>
              </a:rPr>
              <a:t>One-to-many relationships</a:t>
            </a:r>
          </a:p>
          <a:p>
            <a:r>
              <a:rPr lang="en-US" sz="2400" b="1" i="1" dirty="0">
                <a:highlight>
                  <a:srgbClr val="FFFF00"/>
                </a:highlight>
              </a:rPr>
              <a:t>Forward</a:t>
            </a:r>
          </a:p>
          <a:p>
            <a:r>
              <a:rPr lang="en-US" dirty="0"/>
              <a:t>If a model has a ForeignKey, instances of that model will have access to the related (foreign) object via an attribute of the model.</a:t>
            </a:r>
          </a:p>
          <a:p>
            <a:r>
              <a:rPr lang="en-US" dirty="0"/>
              <a:t>Example:</a:t>
            </a:r>
          </a:p>
          <a:p>
            <a:r>
              <a:rPr lang="en-US" dirty="0">
                <a:latin typeface="Courier New" panose="02070309020205020404" pitchFamily="49" charset="0"/>
                <a:cs typeface="Courier New" panose="02070309020205020404" pitchFamily="49" charset="0"/>
              </a:rPr>
              <a:t>&gt;&gt;&gt; e = </a:t>
            </a:r>
            <a:r>
              <a:rPr lang="en-US" dirty="0" err="1">
                <a:latin typeface="Courier New" panose="02070309020205020404" pitchFamily="49" charset="0"/>
                <a:cs typeface="Courier New" panose="02070309020205020404" pitchFamily="49" charset="0"/>
              </a:rPr>
              <a:t>Entry.objects.get</a:t>
            </a:r>
            <a:r>
              <a:rPr lang="en-US" dirty="0">
                <a:latin typeface="Courier New" panose="02070309020205020404" pitchFamily="49" charset="0"/>
                <a:cs typeface="Courier New" panose="02070309020205020404" pitchFamily="49" charset="0"/>
              </a:rPr>
              <a:t>(id=2)</a:t>
            </a:r>
          </a:p>
          <a:p>
            <a:r>
              <a:rPr lang="en-US" dirty="0">
                <a:latin typeface="Courier New" panose="02070309020205020404" pitchFamily="49" charset="0"/>
                <a:cs typeface="Courier New" panose="02070309020205020404" pitchFamily="49" charset="0"/>
              </a:rPr>
              <a:t>&gt;&gt;&gt; </a:t>
            </a:r>
            <a:r>
              <a:rPr lang="en-US" dirty="0" err="1">
                <a:latin typeface="Courier New" panose="02070309020205020404" pitchFamily="49" charset="0"/>
                <a:cs typeface="Courier New" panose="02070309020205020404" pitchFamily="49" charset="0"/>
              </a:rPr>
              <a:t>e.blog</a:t>
            </a:r>
            <a:r>
              <a:rPr lang="en-US" dirty="0">
                <a:latin typeface="Courier New" panose="02070309020205020404" pitchFamily="49" charset="0"/>
                <a:cs typeface="Courier New" panose="02070309020205020404" pitchFamily="49" charset="0"/>
              </a:rPr>
              <a:t> # Returns the related Blog object.</a:t>
            </a:r>
          </a:p>
          <a:p>
            <a:r>
              <a:rPr lang="en-US" dirty="0"/>
              <a:t>You can get and set via a foreign-key attribute. As you may expect, changes to the foreign key aren’t saved to the database until you call save(). Example:</a:t>
            </a:r>
          </a:p>
          <a:p>
            <a:r>
              <a:rPr lang="en-US" dirty="0">
                <a:latin typeface="Courier New" panose="02070309020205020404" pitchFamily="49" charset="0"/>
                <a:cs typeface="Courier New" panose="02070309020205020404" pitchFamily="49" charset="0"/>
              </a:rPr>
              <a:t>&gt;&gt;&gt; e = </a:t>
            </a:r>
            <a:r>
              <a:rPr lang="en-US" dirty="0" err="1">
                <a:latin typeface="Courier New" panose="02070309020205020404" pitchFamily="49" charset="0"/>
                <a:cs typeface="Courier New" panose="02070309020205020404" pitchFamily="49" charset="0"/>
              </a:rPr>
              <a:t>Entry.objects.get</a:t>
            </a:r>
            <a:r>
              <a:rPr lang="en-US" dirty="0">
                <a:latin typeface="Courier New" panose="02070309020205020404" pitchFamily="49" charset="0"/>
                <a:cs typeface="Courier New" panose="02070309020205020404" pitchFamily="49" charset="0"/>
              </a:rPr>
              <a:t>(id=2)</a:t>
            </a:r>
          </a:p>
          <a:p>
            <a:r>
              <a:rPr lang="en-US" dirty="0">
                <a:latin typeface="Courier New" panose="02070309020205020404" pitchFamily="49" charset="0"/>
                <a:cs typeface="Courier New" panose="02070309020205020404" pitchFamily="49" charset="0"/>
              </a:rPr>
              <a:t>&gt;&gt;&gt; </a:t>
            </a:r>
            <a:r>
              <a:rPr lang="en-US" dirty="0" err="1">
                <a:latin typeface="Courier New" panose="02070309020205020404" pitchFamily="49" charset="0"/>
                <a:cs typeface="Courier New" panose="02070309020205020404" pitchFamily="49" charset="0"/>
              </a:rPr>
              <a:t>e.blog</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some_blog</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&gt;&gt;&gt; </a:t>
            </a:r>
            <a:r>
              <a:rPr lang="en-US" dirty="0" err="1">
                <a:latin typeface="Courier New" panose="02070309020205020404" pitchFamily="49" charset="0"/>
                <a:cs typeface="Courier New" panose="02070309020205020404" pitchFamily="49" charset="0"/>
              </a:rPr>
              <a:t>e.save</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800320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F3C923-7CCA-E10E-5101-E4FF25ECE3D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A94FF2-38C4-3369-A15B-FA3DFAAF34A0}"/>
              </a:ext>
            </a:extLst>
          </p:cNvPr>
          <p:cNvSpPr>
            <a:spLocks noGrp="1"/>
          </p:cNvSpPr>
          <p:nvPr>
            <p:ph idx="1"/>
          </p:nvPr>
        </p:nvSpPr>
        <p:spPr>
          <a:xfrm>
            <a:off x="577516" y="513347"/>
            <a:ext cx="11004884" cy="5743074"/>
          </a:xfrm>
        </p:spPr>
        <p:txBody>
          <a:bodyPr>
            <a:normAutofit/>
          </a:bodyPr>
          <a:lstStyle/>
          <a:p>
            <a:pPr marL="0" indent="0">
              <a:lnSpc>
                <a:spcPct val="100000"/>
              </a:lnSpc>
              <a:spcBef>
                <a:spcPts val="0"/>
              </a:spcBef>
              <a:buNone/>
            </a:pPr>
            <a:r>
              <a:rPr lang="en-US" sz="2400" b="1" i="1" dirty="0">
                <a:solidFill>
                  <a:schemeClr val="tx1"/>
                </a:solidFill>
              </a:rPr>
              <a:t>Creating objects</a:t>
            </a:r>
          </a:p>
          <a:p>
            <a:pPr marL="0" indent="0">
              <a:lnSpc>
                <a:spcPct val="100000"/>
              </a:lnSpc>
              <a:spcBef>
                <a:spcPts val="0"/>
              </a:spcBef>
              <a:buNone/>
            </a:pPr>
            <a:r>
              <a:rPr lang="en-US" sz="1600" dirty="0">
                <a:solidFill>
                  <a:schemeClr val="tx1"/>
                </a:solidFill>
              </a:rPr>
              <a:t>To represent database-table data in Python objects, Django uses an intuitive system: A model class represents a database table, and an instance of that class represents a particular record in the database table. To create an object, instantiate it using keyword arguments to the model class, then call save() to save it to the database. Assuming models live in a models.py file inside a blog Django app, here is an example:</a:t>
            </a:r>
          </a:p>
          <a:p>
            <a:pPr marL="0" indent="0">
              <a:lnSpc>
                <a:spcPct val="100000"/>
              </a:lnSpc>
              <a:spcBef>
                <a:spcPts val="0"/>
              </a:spcBef>
              <a:buNone/>
            </a:pPr>
            <a:endParaRPr lang="en-US" sz="1400" dirty="0">
              <a:solidFill>
                <a:schemeClr val="tx1"/>
              </a:solidFill>
            </a:endParaRPr>
          </a:p>
          <a:p>
            <a:pPr marL="0" indent="0">
              <a:lnSpc>
                <a:spcPct val="100000"/>
              </a:lnSpc>
              <a:spcBef>
                <a:spcPts val="0"/>
              </a:spcBef>
              <a:buNone/>
            </a:pPr>
            <a:endParaRPr lang="en-US" sz="1400" dirty="0">
              <a:solidFill>
                <a:schemeClr val="tx1"/>
              </a:solidFill>
            </a:endParaRPr>
          </a:p>
          <a:p>
            <a:pPr marL="0" indent="0">
              <a:lnSpc>
                <a:spcPct val="100000"/>
              </a:lnSpc>
              <a:spcBef>
                <a:spcPts val="0"/>
              </a:spcBef>
              <a:buNone/>
            </a:pPr>
            <a:endParaRPr lang="en-US" sz="1400" dirty="0">
              <a:solidFill>
                <a:schemeClr val="tx1"/>
              </a:solidFill>
            </a:endParaRPr>
          </a:p>
          <a:p>
            <a:pPr marL="0" indent="0">
              <a:lnSpc>
                <a:spcPct val="100000"/>
              </a:lnSpc>
              <a:spcBef>
                <a:spcPts val="0"/>
              </a:spcBef>
              <a:buNone/>
            </a:pPr>
            <a:endParaRPr lang="en-US" sz="1400" dirty="0">
              <a:solidFill>
                <a:schemeClr val="tx1"/>
              </a:solidFill>
            </a:endParaRPr>
          </a:p>
          <a:p>
            <a:pPr marL="0" indent="0">
              <a:lnSpc>
                <a:spcPct val="100000"/>
              </a:lnSpc>
              <a:spcBef>
                <a:spcPts val="0"/>
              </a:spcBef>
              <a:buNone/>
            </a:pPr>
            <a:endParaRPr lang="en-US" sz="1400" dirty="0">
              <a:solidFill>
                <a:schemeClr val="tx1"/>
              </a:solidFill>
            </a:endParaRPr>
          </a:p>
          <a:p>
            <a:pPr marL="0" indent="0">
              <a:lnSpc>
                <a:spcPct val="100000"/>
              </a:lnSpc>
              <a:spcBef>
                <a:spcPts val="0"/>
              </a:spcBef>
              <a:buNone/>
            </a:pPr>
            <a:endParaRPr lang="en-US" sz="1400" dirty="0">
              <a:solidFill>
                <a:schemeClr val="tx1"/>
              </a:solidFill>
            </a:endParaRPr>
          </a:p>
          <a:p>
            <a:pPr marL="0" indent="0">
              <a:lnSpc>
                <a:spcPct val="100000"/>
              </a:lnSpc>
              <a:spcBef>
                <a:spcPts val="0"/>
              </a:spcBef>
              <a:buNone/>
            </a:pPr>
            <a:endParaRPr lang="en-US" sz="1400" dirty="0">
              <a:solidFill>
                <a:schemeClr val="tx1"/>
              </a:solidFill>
            </a:endParaRPr>
          </a:p>
          <a:p>
            <a:pPr marL="0" indent="0">
              <a:lnSpc>
                <a:spcPct val="100000"/>
              </a:lnSpc>
              <a:spcBef>
                <a:spcPts val="0"/>
              </a:spcBef>
              <a:buNone/>
            </a:pPr>
            <a:r>
              <a:rPr lang="en-US" sz="1600" dirty="0">
                <a:solidFill>
                  <a:schemeClr val="tx1"/>
                </a:solidFill>
              </a:rPr>
              <a:t>This performs an INSERT SQL statement behind the scenes. Django doesn’t hit the database until you explicitly call save().</a:t>
            </a:r>
          </a:p>
          <a:p>
            <a:pPr marL="0" indent="0">
              <a:lnSpc>
                <a:spcPct val="100000"/>
              </a:lnSpc>
              <a:spcBef>
                <a:spcPts val="0"/>
              </a:spcBef>
              <a:buNone/>
            </a:pPr>
            <a:r>
              <a:rPr lang="en-US" sz="1600" dirty="0">
                <a:solidFill>
                  <a:schemeClr val="tx1"/>
                </a:solidFill>
              </a:rPr>
              <a:t>The save() method has no return value.</a:t>
            </a:r>
          </a:p>
          <a:p>
            <a:pPr marL="0" indent="0">
              <a:lnSpc>
                <a:spcPct val="100000"/>
              </a:lnSpc>
              <a:spcBef>
                <a:spcPts val="0"/>
              </a:spcBef>
              <a:buNone/>
            </a:pPr>
            <a:endParaRPr lang="en-US" sz="1400" dirty="0">
              <a:solidFill>
                <a:schemeClr val="tx1"/>
              </a:solidFill>
            </a:endParaRPr>
          </a:p>
          <a:p>
            <a:pPr marL="0" indent="0">
              <a:lnSpc>
                <a:spcPct val="100000"/>
              </a:lnSpc>
              <a:spcBef>
                <a:spcPts val="0"/>
              </a:spcBef>
              <a:buNone/>
            </a:pPr>
            <a:r>
              <a:rPr lang="en-US" sz="2000" b="1" dirty="0">
                <a:solidFill>
                  <a:schemeClr val="tx1"/>
                </a:solidFill>
              </a:rPr>
              <a:t>Saving changes to objects</a:t>
            </a:r>
          </a:p>
          <a:p>
            <a:pPr marL="0" indent="0">
              <a:lnSpc>
                <a:spcPct val="100000"/>
              </a:lnSpc>
              <a:spcBef>
                <a:spcPts val="0"/>
              </a:spcBef>
              <a:buNone/>
            </a:pPr>
            <a:r>
              <a:rPr lang="en-US" sz="1600" dirty="0">
                <a:solidFill>
                  <a:schemeClr val="tx1"/>
                </a:solidFill>
              </a:rPr>
              <a:t>To save changes to an object that’s already in the database, use save(). Given a Blog instance b5 that has already been saved to the database, this example changes its name and updates its record in the database:</a:t>
            </a:r>
          </a:p>
          <a:p>
            <a:pPr marL="0" indent="0">
              <a:lnSpc>
                <a:spcPct val="100000"/>
              </a:lnSpc>
              <a:spcBef>
                <a:spcPts val="0"/>
              </a:spcBef>
              <a:buNone/>
            </a:pPr>
            <a:endParaRPr lang="en-US" sz="1400" dirty="0">
              <a:solidFill>
                <a:schemeClr val="tx1"/>
              </a:solidFill>
            </a:endParaRPr>
          </a:p>
          <a:p>
            <a:pPr marL="0" indent="0">
              <a:lnSpc>
                <a:spcPct val="100000"/>
              </a:lnSpc>
              <a:spcBef>
                <a:spcPts val="0"/>
              </a:spcBef>
              <a:buNone/>
            </a:pPr>
            <a:endParaRPr lang="en-US" sz="1400" dirty="0">
              <a:solidFill>
                <a:schemeClr val="tx1"/>
              </a:solidFill>
            </a:endParaRPr>
          </a:p>
        </p:txBody>
      </p:sp>
      <p:pic>
        <p:nvPicPr>
          <p:cNvPr id="2" name="Picture 1">
            <a:extLst>
              <a:ext uri="{FF2B5EF4-FFF2-40B4-BE49-F238E27FC236}">
                <a16:creationId xmlns:a16="http://schemas.microsoft.com/office/drawing/2014/main" id="{DB06F1F5-DBDC-7B4F-2A11-C898BC3D1BE9}"/>
              </a:ext>
            </a:extLst>
          </p:cNvPr>
          <p:cNvPicPr>
            <a:picLocks noChangeAspect="1"/>
          </p:cNvPicPr>
          <p:nvPr/>
        </p:nvPicPr>
        <p:blipFill>
          <a:blip r:embed="rId2"/>
          <a:stretch>
            <a:fillRect/>
          </a:stretch>
        </p:blipFill>
        <p:spPr>
          <a:xfrm>
            <a:off x="609599" y="2046099"/>
            <a:ext cx="4858427" cy="519349"/>
          </a:xfrm>
          <a:prstGeom prst="rect">
            <a:avLst/>
          </a:prstGeom>
        </p:spPr>
      </p:pic>
      <p:pic>
        <p:nvPicPr>
          <p:cNvPr id="4" name="Picture 3">
            <a:extLst>
              <a:ext uri="{FF2B5EF4-FFF2-40B4-BE49-F238E27FC236}">
                <a16:creationId xmlns:a16="http://schemas.microsoft.com/office/drawing/2014/main" id="{1FDEBD95-7A7C-6F93-9AEE-1DF884DB6FF4}"/>
              </a:ext>
            </a:extLst>
          </p:cNvPr>
          <p:cNvPicPr>
            <a:picLocks noChangeAspect="1"/>
          </p:cNvPicPr>
          <p:nvPr/>
        </p:nvPicPr>
        <p:blipFill>
          <a:blip r:embed="rId3"/>
          <a:srcRect t="1" r="8867" b="-15995"/>
          <a:stretch/>
        </p:blipFill>
        <p:spPr>
          <a:xfrm>
            <a:off x="609600" y="2776737"/>
            <a:ext cx="4858426" cy="569882"/>
          </a:xfrm>
          <a:prstGeom prst="rect">
            <a:avLst/>
          </a:prstGeom>
        </p:spPr>
      </p:pic>
      <p:pic>
        <p:nvPicPr>
          <p:cNvPr id="5" name="Picture 4">
            <a:extLst>
              <a:ext uri="{FF2B5EF4-FFF2-40B4-BE49-F238E27FC236}">
                <a16:creationId xmlns:a16="http://schemas.microsoft.com/office/drawing/2014/main" id="{68AFCB79-2A9F-10D8-B4EE-123439A0CDE7}"/>
              </a:ext>
            </a:extLst>
          </p:cNvPr>
          <p:cNvPicPr>
            <a:picLocks noChangeAspect="1"/>
          </p:cNvPicPr>
          <p:nvPr/>
        </p:nvPicPr>
        <p:blipFill>
          <a:blip r:embed="rId4"/>
          <a:stretch>
            <a:fillRect/>
          </a:stretch>
        </p:blipFill>
        <p:spPr>
          <a:xfrm>
            <a:off x="609599" y="4998836"/>
            <a:ext cx="4858426" cy="878652"/>
          </a:xfrm>
          <a:prstGeom prst="rect">
            <a:avLst/>
          </a:prstGeom>
        </p:spPr>
      </p:pic>
      <p:sp>
        <p:nvSpPr>
          <p:cNvPr id="7" name="TextBox 6">
            <a:extLst>
              <a:ext uri="{FF2B5EF4-FFF2-40B4-BE49-F238E27FC236}">
                <a16:creationId xmlns:a16="http://schemas.microsoft.com/office/drawing/2014/main" id="{2378788B-4702-1540-5983-328625BE4F9D}"/>
              </a:ext>
            </a:extLst>
          </p:cNvPr>
          <p:cNvSpPr txBox="1"/>
          <p:nvPr/>
        </p:nvSpPr>
        <p:spPr>
          <a:xfrm>
            <a:off x="5564276" y="5114996"/>
            <a:ext cx="6096000" cy="646331"/>
          </a:xfrm>
          <a:prstGeom prst="rect">
            <a:avLst/>
          </a:prstGeom>
          <a:noFill/>
        </p:spPr>
        <p:txBody>
          <a:bodyPr wrap="square">
            <a:spAutoFit/>
          </a:bodyPr>
          <a:lstStyle/>
          <a:p>
            <a:r>
              <a:rPr lang="en-US" dirty="0"/>
              <a:t>This performs an UPDATE SQL statement behind the scenes. Django doesn’t hit the database until you explicitly call save()</a:t>
            </a:r>
          </a:p>
        </p:txBody>
      </p:sp>
    </p:spTree>
    <p:extLst>
      <p:ext uri="{BB962C8B-B14F-4D97-AF65-F5344CB8AC3E}">
        <p14:creationId xmlns:p14="http://schemas.microsoft.com/office/powerpoint/2010/main" val="35840059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D7189C-C231-F492-079D-C23458BB81B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0294340-BB19-0527-AEA6-7E9DB958A419}"/>
              </a:ext>
            </a:extLst>
          </p:cNvPr>
          <p:cNvSpPr txBox="1"/>
          <p:nvPr/>
        </p:nvSpPr>
        <p:spPr>
          <a:xfrm>
            <a:off x="208547" y="920621"/>
            <a:ext cx="11774905" cy="5016758"/>
          </a:xfrm>
          <a:prstGeom prst="rect">
            <a:avLst/>
          </a:prstGeom>
          <a:noFill/>
        </p:spPr>
        <p:txBody>
          <a:bodyPr wrap="square">
            <a:spAutoFit/>
          </a:bodyPr>
          <a:lstStyle/>
          <a:p>
            <a:r>
              <a:rPr lang="en-US" sz="2000" dirty="0"/>
              <a:t>If a ForeignKey field has null=True set (i.e., it allows NULL values), you can assign None to remove the relation.</a:t>
            </a:r>
          </a:p>
          <a:p>
            <a:r>
              <a:rPr lang="en-US" sz="2000" dirty="0"/>
              <a:t>Example:</a:t>
            </a:r>
          </a:p>
          <a:p>
            <a:r>
              <a:rPr lang="en-US" sz="2000" dirty="0">
                <a:latin typeface="Courier New" panose="02070309020205020404" pitchFamily="49" charset="0"/>
                <a:cs typeface="Courier New" panose="02070309020205020404" pitchFamily="49" charset="0"/>
              </a:rPr>
              <a:t>&gt;&gt;&gt; e = </a:t>
            </a:r>
            <a:r>
              <a:rPr lang="en-US" sz="2000" dirty="0" err="1">
                <a:latin typeface="Courier New" panose="02070309020205020404" pitchFamily="49" charset="0"/>
                <a:cs typeface="Courier New" panose="02070309020205020404" pitchFamily="49" charset="0"/>
              </a:rPr>
              <a:t>Entry.objects.get</a:t>
            </a:r>
            <a:r>
              <a:rPr lang="en-US" sz="2000" dirty="0">
                <a:latin typeface="Courier New" panose="02070309020205020404" pitchFamily="49" charset="0"/>
                <a:cs typeface="Courier New" panose="02070309020205020404" pitchFamily="49" charset="0"/>
              </a:rPr>
              <a:t>(id=2)</a:t>
            </a:r>
          </a:p>
          <a:p>
            <a:r>
              <a:rPr lang="en-US" sz="2000" dirty="0">
                <a:latin typeface="Courier New" panose="02070309020205020404" pitchFamily="49" charset="0"/>
                <a:cs typeface="Courier New" panose="02070309020205020404" pitchFamily="49" charset="0"/>
              </a:rPr>
              <a:t>&gt;&gt;&gt; </a:t>
            </a:r>
            <a:r>
              <a:rPr lang="en-US" sz="2000" dirty="0" err="1">
                <a:latin typeface="Courier New" panose="02070309020205020404" pitchFamily="49" charset="0"/>
                <a:cs typeface="Courier New" panose="02070309020205020404" pitchFamily="49" charset="0"/>
              </a:rPr>
              <a:t>e.blog</a:t>
            </a:r>
            <a:r>
              <a:rPr lang="en-US" sz="2000" dirty="0">
                <a:latin typeface="Courier New" panose="02070309020205020404" pitchFamily="49" charset="0"/>
                <a:cs typeface="Courier New" panose="02070309020205020404" pitchFamily="49" charset="0"/>
              </a:rPr>
              <a:t> = None</a:t>
            </a:r>
          </a:p>
          <a:p>
            <a:r>
              <a:rPr lang="en-US" sz="2000" dirty="0">
                <a:latin typeface="Courier New" panose="02070309020205020404" pitchFamily="49" charset="0"/>
                <a:cs typeface="Courier New" panose="02070309020205020404" pitchFamily="49" charset="0"/>
              </a:rPr>
              <a:t>&gt;&gt;&gt; </a:t>
            </a:r>
            <a:r>
              <a:rPr lang="en-US" sz="2000" dirty="0" err="1">
                <a:latin typeface="Courier New" panose="02070309020205020404" pitchFamily="49" charset="0"/>
                <a:cs typeface="Courier New" panose="02070309020205020404" pitchFamily="49" charset="0"/>
              </a:rPr>
              <a:t>e.save</a:t>
            </a:r>
            <a:r>
              <a:rPr lang="en-US" sz="2000" dirty="0">
                <a:latin typeface="Courier New" panose="02070309020205020404" pitchFamily="49" charset="0"/>
                <a:cs typeface="Courier New" panose="02070309020205020404" pitchFamily="49" charset="0"/>
              </a:rPr>
              <a:t>() # "UPDATE </a:t>
            </a:r>
            <a:r>
              <a:rPr lang="en-US" sz="2000" dirty="0" err="1">
                <a:latin typeface="Courier New" panose="02070309020205020404" pitchFamily="49" charset="0"/>
                <a:cs typeface="Courier New" panose="02070309020205020404" pitchFamily="49" charset="0"/>
              </a:rPr>
              <a:t>blog_entry</a:t>
            </a:r>
            <a:r>
              <a:rPr lang="en-US" sz="2000" dirty="0">
                <a:latin typeface="Courier New" panose="02070309020205020404" pitchFamily="49" charset="0"/>
                <a:cs typeface="Courier New" panose="02070309020205020404" pitchFamily="49" charset="0"/>
              </a:rPr>
              <a:t> SET </a:t>
            </a:r>
            <a:r>
              <a:rPr lang="en-US" sz="2000" dirty="0" err="1">
                <a:latin typeface="Courier New" panose="02070309020205020404" pitchFamily="49" charset="0"/>
                <a:cs typeface="Courier New" panose="02070309020205020404" pitchFamily="49" charset="0"/>
              </a:rPr>
              <a:t>blog_id</a:t>
            </a:r>
            <a:r>
              <a:rPr lang="en-US" sz="2000" dirty="0">
                <a:latin typeface="Courier New" panose="02070309020205020404" pitchFamily="49" charset="0"/>
                <a:cs typeface="Courier New" panose="02070309020205020404" pitchFamily="49" charset="0"/>
              </a:rPr>
              <a:t> = NULL ...;"</a:t>
            </a:r>
          </a:p>
          <a:p>
            <a:r>
              <a:rPr lang="en-US" sz="2000" dirty="0"/>
              <a:t>Forward access to one-to-many relationships is cached the first time the related object is accessed. Subsequent</a:t>
            </a:r>
          </a:p>
          <a:p>
            <a:r>
              <a:rPr lang="en-US" sz="2000" dirty="0"/>
              <a:t>accesses to the foreign key on the same object instance are cached. Example:</a:t>
            </a:r>
          </a:p>
          <a:p>
            <a:r>
              <a:rPr lang="en-US" sz="2000" dirty="0">
                <a:latin typeface="Courier New" panose="02070309020205020404" pitchFamily="49" charset="0"/>
                <a:cs typeface="Courier New" panose="02070309020205020404" pitchFamily="49" charset="0"/>
              </a:rPr>
              <a:t>&gt;&gt;&gt; e = </a:t>
            </a:r>
            <a:r>
              <a:rPr lang="en-US" sz="2000" dirty="0" err="1">
                <a:latin typeface="Courier New" panose="02070309020205020404" pitchFamily="49" charset="0"/>
                <a:cs typeface="Courier New" panose="02070309020205020404" pitchFamily="49" charset="0"/>
              </a:rPr>
              <a:t>Entry.objects.get</a:t>
            </a:r>
            <a:r>
              <a:rPr lang="en-US" sz="2000" dirty="0">
                <a:latin typeface="Courier New" panose="02070309020205020404" pitchFamily="49" charset="0"/>
                <a:cs typeface="Courier New" panose="02070309020205020404" pitchFamily="49" charset="0"/>
              </a:rPr>
              <a:t>(id=2)</a:t>
            </a:r>
          </a:p>
          <a:p>
            <a:r>
              <a:rPr lang="en-US" sz="2000" dirty="0">
                <a:latin typeface="Courier New" panose="02070309020205020404" pitchFamily="49" charset="0"/>
                <a:cs typeface="Courier New" panose="02070309020205020404" pitchFamily="49" charset="0"/>
              </a:rPr>
              <a:t>&gt;&gt;&gt; print(</a:t>
            </a:r>
            <a:r>
              <a:rPr lang="en-US" sz="2000" dirty="0" err="1">
                <a:latin typeface="Courier New" panose="02070309020205020404" pitchFamily="49" charset="0"/>
                <a:cs typeface="Courier New" panose="02070309020205020404" pitchFamily="49" charset="0"/>
              </a:rPr>
              <a:t>e.blog</a:t>
            </a:r>
            <a:r>
              <a:rPr lang="en-US" sz="2000" dirty="0">
                <a:latin typeface="Courier New" panose="02070309020205020404" pitchFamily="49" charset="0"/>
                <a:cs typeface="Courier New" panose="02070309020205020404" pitchFamily="49" charset="0"/>
              </a:rPr>
              <a:t>) # Hits the database to retrieve the associated Blog.</a:t>
            </a:r>
          </a:p>
          <a:p>
            <a:r>
              <a:rPr lang="en-US" sz="2000" dirty="0">
                <a:latin typeface="Courier New" panose="02070309020205020404" pitchFamily="49" charset="0"/>
                <a:cs typeface="Courier New" panose="02070309020205020404" pitchFamily="49" charset="0"/>
              </a:rPr>
              <a:t>&gt;&gt;&gt; print(</a:t>
            </a:r>
            <a:r>
              <a:rPr lang="en-US" sz="2000" dirty="0" err="1">
                <a:latin typeface="Courier New" panose="02070309020205020404" pitchFamily="49" charset="0"/>
                <a:cs typeface="Courier New" panose="02070309020205020404" pitchFamily="49" charset="0"/>
              </a:rPr>
              <a:t>e.blog</a:t>
            </a:r>
            <a:r>
              <a:rPr lang="en-US" sz="2000" dirty="0">
                <a:latin typeface="Courier New" panose="02070309020205020404" pitchFamily="49" charset="0"/>
                <a:cs typeface="Courier New" panose="02070309020205020404" pitchFamily="49" charset="0"/>
              </a:rPr>
              <a:t>) # Doesn't hit the database; uses cached version.</a:t>
            </a:r>
          </a:p>
          <a:p>
            <a:r>
              <a:rPr lang="en-US" sz="2000" dirty="0"/>
              <a:t>Note that the </a:t>
            </a:r>
            <a:r>
              <a:rPr lang="en-US" sz="2000" dirty="0" err="1"/>
              <a:t>select_related</a:t>
            </a:r>
            <a:r>
              <a:rPr lang="en-US" sz="2000" dirty="0"/>
              <a:t>() </a:t>
            </a:r>
            <a:r>
              <a:rPr lang="en-US" sz="2000" dirty="0" err="1"/>
              <a:t>QuerySet</a:t>
            </a:r>
            <a:r>
              <a:rPr lang="en-US" sz="2000" dirty="0"/>
              <a:t> method recursively prepopulates the cache of all one-to-many</a:t>
            </a:r>
          </a:p>
          <a:p>
            <a:r>
              <a:rPr lang="en-US" sz="2000" dirty="0"/>
              <a:t>relationships ahead of time. Example:</a:t>
            </a:r>
          </a:p>
          <a:p>
            <a:r>
              <a:rPr lang="en-US" sz="2000" dirty="0">
                <a:latin typeface="Courier New" panose="02070309020205020404" pitchFamily="49" charset="0"/>
                <a:cs typeface="Courier New" panose="02070309020205020404" pitchFamily="49" charset="0"/>
              </a:rPr>
              <a:t>&gt;&gt;&gt; e = </a:t>
            </a:r>
            <a:r>
              <a:rPr lang="en-US" sz="2000" dirty="0" err="1">
                <a:latin typeface="Courier New" panose="02070309020205020404" pitchFamily="49" charset="0"/>
                <a:cs typeface="Courier New" panose="02070309020205020404" pitchFamily="49" charset="0"/>
              </a:rPr>
              <a:t>Entry.objects.select_related</a:t>
            </a:r>
            <a:r>
              <a:rPr lang="en-US" sz="2000" dirty="0">
                <a:latin typeface="Courier New" panose="02070309020205020404" pitchFamily="49" charset="0"/>
                <a:cs typeface="Courier New" panose="02070309020205020404" pitchFamily="49" charset="0"/>
              </a:rPr>
              <a:t>().get(id=2)</a:t>
            </a:r>
          </a:p>
          <a:p>
            <a:r>
              <a:rPr lang="en-US" sz="2000" dirty="0">
                <a:latin typeface="Courier New" panose="02070309020205020404" pitchFamily="49" charset="0"/>
                <a:cs typeface="Courier New" panose="02070309020205020404" pitchFamily="49" charset="0"/>
              </a:rPr>
              <a:t>&gt;&gt;&gt; print(</a:t>
            </a:r>
            <a:r>
              <a:rPr lang="en-US" sz="2000" dirty="0" err="1">
                <a:latin typeface="Courier New" panose="02070309020205020404" pitchFamily="49" charset="0"/>
                <a:cs typeface="Courier New" panose="02070309020205020404" pitchFamily="49" charset="0"/>
              </a:rPr>
              <a:t>e.blog</a:t>
            </a:r>
            <a:r>
              <a:rPr lang="en-US" sz="2000" dirty="0">
                <a:latin typeface="Courier New" panose="02070309020205020404" pitchFamily="49" charset="0"/>
                <a:cs typeface="Courier New" panose="02070309020205020404" pitchFamily="49" charset="0"/>
              </a:rPr>
              <a:t>) # Doesn't hit the database; uses cached version.</a:t>
            </a:r>
          </a:p>
          <a:p>
            <a:r>
              <a:rPr lang="en-US" sz="2000" dirty="0">
                <a:latin typeface="Courier New" panose="02070309020205020404" pitchFamily="49" charset="0"/>
                <a:cs typeface="Courier New" panose="02070309020205020404" pitchFamily="49" charset="0"/>
              </a:rPr>
              <a:t>&gt;&gt;&gt; print(</a:t>
            </a:r>
            <a:r>
              <a:rPr lang="en-US" sz="2000" dirty="0" err="1">
                <a:latin typeface="Courier New" panose="02070309020205020404" pitchFamily="49" charset="0"/>
                <a:cs typeface="Courier New" panose="02070309020205020404" pitchFamily="49" charset="0"/>
              </a:rPr>
              <a:t>e.blog</a:t>
            </a:r>
            <a:r>
              <a:rPr lang="en-US" sz="2000" dirty="0">
                <a:latin typeface="Courier New" panose="02070309020205020404" pitchFamily="49" charset="0"/>
                <a:cs typeface="Courier New" panose="02070309020205020404" pitchFamily="49" charset="0"/>
              </a:rPr>
              <a:t>) # Doesn't hit the database; uses cached version.</a:t>
            </a:r>
          </a:p>
        </p:txBody>
      </p:sp>
    </p:spTree>
    <p:extLst>
      <p:ext uri="{BB962C8B-B14F-4D97-AF65-F5344CB8AC3E}">
        <p14:creationId xmlns:p14="http://schemas.microsoft.com/office/powerpoint/2010/main" val="34527220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95F287-28C3-855A-69D3-76345002D53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7D2A8E0-B411-0C33-D53D-EEA02A10E3E9}"/>
              </a:ext>
            </a:extLst>
          </p:cNvPr>
          <p:cNvSpPr txBox="1"/>
          <p:nvPr/>
        </p:nvSpPr>
        <p:spPr>
          <a:xfrm>
            <a:off x="352926" y="346825"/>
            <a:ext cx="11646568" cy="3231654"/>
          </a:xfrm>
          <a:prstGeom prst="rect">
            <a:avLst/>
          </a:prstGeom>
          <a:noFill/>
        </p:spPr>
        <p:txBody>
          <a:bodyPr wrap="square">
            <a:spAutoFit/>
          </a:bodyPr>
          <a:lstStyle/>
          <a:p>
            <a:r>
              <a:rPr lang="en-US" sz="2400" b="1" i="1" dirty="0"/>
              <a:t>Following relationships “backward”</a:t>
            </a:r>
          </a:p>
          <a:p>
            <a:r>
              <a:rPr lang="en-US" dirty="0"/>
              <a:t>If a model has a ForeignKey, instances of the foreign-key model will have access to a Manager that returns</a:t>
            </a:r>
          </a:p>
          <a:p>
            <a:r>
              <a:rPr lang="en-US" dirty="0"/>
              <a:t>all instances of the first model. By default, this Manager is named </a:t>
            </a:r>
            <a:r>
              <a:rPr lang="en-US" dirty="0" err="1"/>
              <a:t>FOO_set</a:t>
            </a:r>
            <a:r>
              <a:rPr lang="en-US" dirty="0"/>
              <a:t>, where FOO is the source model</a:t>
            </a:r>
          </a:p>
          <a:p>
            <a:r>
              <a:rPr lang="en-US" dirty="0"/>
              <a:t>name, lowercased. This Manager returns QuerySets, which can be filtered and manipulated as described in</a:t>
            </a:r>
          </a:p>
          <a:p>
            <a:r>
              <a:rPr lang="en-US" dirty="0"/>
              <a:t>the “Retrieving objects” section above.</a:t>
            </a:r>
          </a:p>
          <a:p>
            <a:r>
              <a:rPr lang="en-US" dirty="0"/>
              <a:t>Example:</a:t>
            </a:r>
          </a:p>
          <a:p>
            <a:r>
              <a:rPr lang="en-US" dirty="0">
                <a:latin typeface="Courier New" panose="02070309020205020404" pitchFamily="49" charset="0"/>
                <a:cs typeface="Courier New" panose="02070309020205020404" pitchFamily="49" charset="0"/>
              </a:rPr>
              <a:t>&gt;&gt;&gt; b = Blog.objects.get(id=1)</a:t>
            </a:r>
          </a:p>
          <a:p>
            <a:r>
              <a:rPr lang="en-US" dirty="0">
                <a:latin typeface="Courier New" panose="02070309020205020404" pitchFamily="49" charset="0"/>
                <a:cs typeface="Courier New" panose="02070309020205020404" pitchFamily="49" charset="0"/>
              </a:rPr>
              <a:t>&gt;&gt;&gt; </a:t>
            </a:r>
            <a:r>
              <a:rPr lang="en-US" dirty="0" err="1">
                <a:latin typeface="Courier New" panose="02070309020205020404" pitchFamily="49" charset="0"/>
                <a:cs typeface="Courier New" panose="02070309020205020404" pitchFamily="49" charset="0"/>
              </a:rPr>
              <a:t>b.entry_set.all</a:t>
            </a:r>
            <a:r>
              <a:rPr lang="en-US" dirty="0">
                <a:latin typeface="Courier New" panose="02070309020205020404" pitchFamily="49" charset="0"/>
                <a:cs typeface="Courier New" panose="02070309020205020404" pitchFamily="49" charset="0"/>
              </a:rPr>
              <a:t>() # Returns all Entry objects related to Blog.</a:t>
            </a:r>
          </a:p>
          <a:p>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b.entry_set</a:t>
            </a:r>
            <a:r>
              <a:rPr lang="en-US" dirty="0">
                <a:latin typeface="Courier New" panose="02070309020205020404" pitchFamily="49" charset="0"/>
                <a:cs typeface="Courier New" panose="02070309020205020404" pitchFamily="49" charset="0"/>
              </a:rPr>
              <a:t> is a Manager that returns QuerySets.</a:t>
            </a:r>
          </a:p>
          <a:p>
            <a:r>
              <a:rPr lang="en-US" dirty="0">
                <a:latin typeface="Courier New" panose="02070309020205020404" pitchFamily="49" charset="0"/>
                <a:cs typeface="Courier New" panose="02070309020205020404" pitchFamily="49" charset="0"/>
              </a:rPr>
              <a:t>&gt;&gt;&gt; </a:t>
            </a:r>
            <a:r>
              <a:rPr lang="en-US" dirty="0" err="1">
                <a:latin typeface="Courier New" panose="02070309020205020404" pitchFamily="49" charset="0"/>
                <a:cs typeface="Courier New" panose="02070309020205020404" pitchFamily="49" charset="0"/>
              </a:rPr>
              <a:t>b.entry_set.filter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headline__contains</a:t>
            </a:r>
            <a:r>
              <a:rPr lang="en-US" dirty="0">
                <a:latin typeface="Courier New" panose="02070309020205020404" pitchFamily="49" charset="0"/>
                <a:cs typeface="Courier New" panose="02070309020205020404" pitchFamily="49" charset="0"/>
              </a:rPr>
              <a:t>="Lennon")</a:t>
            </a:r>
          </a:p>
          <a:p>
            <a:r>
              <a:rPr lang="en-US" dirty="0">
                <a:latin typeface="Courier New" panose="02070309020205020404" pitchFamily="49" charset="0"/>
                <a:cs typeface="Courier New" panose="02070309020205020404" pitchFamily="49" charset="0"/>
              </a:rPr>
              <a:t>&gt;&gt;&gt; </a:t>
            </a:r>
            <a:r>
              <a:rPr lang="en-US" dirty="0" err="1">
                <a:latin typeface="Courier New" panose="02070309020205020404" pitchFamily="49" charset="0"/>
                <a:cs typeface="Courier New" panose="02070309020205020404" pitchFamily="49" charset="0"/>
              </a:rPr>
              <a:t>b.entry_set.count</a:t>
            </a:r>
            <a:r>
              <a:rPr lang="en-US" dirty="0">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8E2822FD-9A1E-A284-A5F1-AED3B7E25709}"/>
              </a:ext>
            </a:extLst>
          </p:cNvPr>
          <p:cNvSpPr txBox="1"/>
          <p:nvPr/>
        </p:nvSpPr>
        <p:spPr>
          <a:xfrm>
            <a:off x="352926" y="3493168"/>
            <a:ext cx="11678652" cy="1477328"/>
          </a:xfrm>
          <a:prstGeom prst="rect">
            <a:avLst/>
          </a:prstGeom>
          <a:noFill/>
        </p:spPr>
        <p:txBody>
          <a:bodyPr wrap="square">
            <a:spAutoFit/>
          </a:bodyPr>
          <a:lstStyle/>
          <a:p>
            <a:r>
              <a:rPr lang="en-US" dirty="0"/>
              <a:t>You can override the FOO_set name by setting the related_name parameter in the ForeignKey definition.</a:t>
            </a:r>
          </a:p>
          <a:p>
            <a:r>
              <a:rPr lang="en-US" dirty="0"/>
              <a:t>For example, if the Entry model was altered to blog = ForeignKey(Blog, </a:t>
            </a:r>
            <a:r>
              <a:rPr lang="en-US" dirty="0" err="1"/>
              <a:t>on_delete</a:t>
            </a:r>
            <a:r>
              <a:rPr lang="en-US" dirty="0"/>
              <a:t>=</a:t>
            </a:r>
            <a:r>
              <a:rPr lang="en-US" dirty="0" err="1"/>
              <a:t>models.CASCADE</a:t>
            </a:r>
            <a:r>
              <a:rPr lang="en-US" dirty="0"/>
              <a:t>,</a:t>
            </a:r>
          </a:p>
          <a:p>
            <a:r>
              <a:rPr lang="en-US" dirty="0"/>
              <a:t>related_name='entries'), the above example code would look like this:</a:t>
            </a:r>
          </a:p>
          <a:p>
            <a:r>
              <a:rPr lang="en-US" dirty="0">
                <a:latin typeface="Courier New" panose="02070309020205020404" pitchFamily="49" charset="0"/>
                <a:cs typeface="Courier New" panose="02070309020205020404" pitchFamily="49" charset="0"/>
              </a:rPr>
              <a:t>&gt;&gt;&gt; b = Blog.objects.get(id=1)</a:t>
            </a:r>
          </a:p>
          <a:p>
            <a:r>
              <a:rPr lang="en-US" dirty="0">
                <a:latin typeface="Courier New" panose="02070309020205020404" pitchFamily="49" charset="0"/>
                <a:cs typeface="Courier New" panose="02070309020205020404" pitchFamily="49" charset="0"/>
              </a:rPr>
              <a:t>&gt;&gt;&gt; </a:t>
            </a:r>
            <a:r>
              <a:rPr lang="en-US" dirty="0" err="1">
                <a:latin typeface="Courier New" panose="02070309020205020404" pitchFamily="49" charset="0"/>
                <a:cs typeface="Courier New" panose="02070309020205020404" pitchFamily="49" charset="0"/>
              </a:rPr>
              <a:t>b.entries.all</a:t>
            </a:r>
            <a:r>
              <a:rPr lang="en-US" dirty="0">
                <a:latin typeface="Courier New" panose="02070309020205020404" pitchFamily="49" charset="0"/>
                <a:cs typeface="Courier New" panose="02070309020205020404" pitchFamily="49" charset="0"/>
              </a:rPr>
              <a:t>() # Returns all Entry objects related to Blog.</a:t>
            </a:r>
          </a:p>
        </p:txBody>
      </p:sp>
      <p:sp>
        <p:nvSpPr>
          <p:cNvPr id="7" name="TextBox 6">
            <a:extLst>
              <a:ext uri="{FF2B5EF4-FFF2-40B4-BE49-F238E27FC236}">
                <a16:creationId xmlns:a16="http://schemas.microsoft.com/office/drawing/2014/main" id="{D849C735-6315-C80F-0140-14A4E7E8B6AF}"/>
              </a:ext>
            </a:extLst>
          </p:cNvPr>
          <p:cNvSpPr txBox="1"/>
          <p:nvPr/>
        </p:nvSpPr>
        <p:spPr>
          <a:xfrm>
            <a:off x="352926" y="4938412"/>
            <a:ext cx="8534400" cy="923330"/>
          </a:xfrm>
          <a:prstGeom prst="rect">
            <a:avLst/>
          </a:prstGeom>
          <a:noFill/>
        </p:spPr>
        <p:txBody>
          <a:bodyPr wrap="square">
            <a:spAutoFit/>
          </a:bodyPr>
          <a:lstStyle/>
          <a:p>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b.entries</a:t>
            </a:r>
            <a:r>
              <a:rPr lang="en-US" dirty="0">
                <a:latin typeface="Courier New" panose="02070309020205020404" pitchFamily="49" charset="0"/>
                <a:cs typeface="Courier New" panose="02070309020205020404" pitchFamily="49" charset="0"/>
              </a:rPr>
              <a:t> is a Manager that returns QuerySets.</a:t>
            </a:r>
          </a:p>
          <a:p>
            <a:r>
              <a:rPr lang="en-US" dirty="0">
                <a:latin typeface="Courier New" panose="02070309020205020404" pitchFamily="49" charset="0"/>
                <a:cs typeface="Courier New" panose="02070309020205020404" pitchFamily="49" charset="0"/>
              </a:rPr>
              <a:t>&gt;&gt;&gt; </a:t>
            </a:r>
            <a:r>
              <a:rPr lang="en-US" dirty="0" err="1">
                <a:latin typeface="Courier New" panose="02070309020205020404" pitchFamily="49" charset="0"/>
                <a:cs typeface="Courier New" panose="02070309020205020404" pitchFamily="49" charset="0"/>
              </a:rPr>
              <a:t>b.entries.filter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headline__contains</a:t>
            </a:r>
            <a:r>
              <a:rPr lang="en-US" dirty="0">
                <a:latin typeface="Courier New" panose="02070309020205020404" pitchFamily="49" charset="0"/>
                <a:cs typeface="Courier New" panose="02070309020205020404" pitchFamily="49" charset="0"/>
              </a:rPr>
              <a:t>="Lennon")</a:t>
            </a:r>
          </a:p>
          <a:p>
            <a:r>
              <a:rPr lang="en-US" dirty="0">
                <a:latin typeface="Courier New" panose="02070309020205020404" pitchFamily="49" charset="0"/>
                <a:cs typeface="Courier New" panose="02070309020205020404" pitchFamily="49" charset="0"/>
              </a:rPr>
              <a:t>&gt;&gt;&gt; </a:t>
            </a:r>
            <a:r>
              <a:rPr lang="en-US" dirty="0" err="1">
                <a:latin typeface="Courier New" panose="02070309020205020404" pitchFamily="49" charset="0"/>
                <a:cs typeface="Courier New" panose="02070309020205020404" pitchFamily="49" charset="0"/>
              </a:rPr>
              <a:t>b.entries.count</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8732937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B90591-5656-7232-7066-8DB1B141E57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C5FF889-838B-C183-690F-CFDC6F8F3960}"/>
              </a:ext>
            </a:extLst>
          </p:cNvPr>
          <p:cNvSpPr txBox="1"/>
          <p:nvPr/>
        </p:nvSpPr>
        <p:spPr>
          <a:xfrm>
            <a:off x="200527" y="353212"/>
            <a:ext cx="11790946" cy="5539978"/>
          </a:xfrm>
          <a:prstGeom prst="rect">
            <a:avLst/>
          </a:prstGeom>
          <a:noFill/>
        </p:spPr>
        <p:txBody>
          <a:bodyPr wrap="square">
            <a:spAutoFit/>
          </a:bodyPr>
          <a:lstStyle/>
          <a:p>
            <a:r>
              <a:rPr lang="en-US" sz="2400" b="1" i="1" dirty="0">
                <a:highlight>
                  <a:srgbClr val="FFFF00"/>
                </a:highlight>
              </a:rPr>
              <a:t>Using a custom reverse manager</a:t>
            </a:r>
          </a:p>
          <a:p>
            <a:r>
              <a:rPr lang="en-US" dirty="0"/>
              <a:t>By default the </a:t>
            </a:r>
            <a:r>
              <a:rPr lang="en-US" dirty="0" err="1"/>
              <a:t>RelatedManager</a:t>
            </a:r>
            <a:r>
              <a:rPr lang="en-US" dirty="0"/>
              <a:t> used for reverse relations is a subclass of the default manager for that </a:t>
            </a:r>
            <a:r>
              <a:rPr lang="en-US" dirty="0" err="1"/>
              <a:t>model.If</a:t>
            </a:r>
            <a:r>
              <a:rPr lang="en-US" dirty="0"/>
              <a:t> you would like to specify a different manager for a given query you can use the following syntax:</a:t>
            </a:r>
          </a:p>
          <a:p>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django.db</a:t>
            </a:r>
            <a:r>
              <a:rPr lang="en-US" dirty="0">
                <a:latin typeface="Courier New" panose="02070309020205020404" pitchFamily="49" charset="0"/>
                <a:cs typeface="Courier New" panose="02070309020205020404" pitchFamily="49" charset="0"/>
              </a:rPr>
              <a:t> import models</a:t>
            </a:r>
          </a:p>
          <a:p>
            <a:r>
              <a:rPr lang="en-US" dirty="0">
                <a:latin typeface="Courier New" panose="02070309020205020404" pitchFamily="49" charset="0"/>
                <a:cs typeface="Courier New" panose="02070309020205020404" pitchFamily="49" charset="0"/>
              </a:rPr>
              <a:t>class Entry(</a:t>
            </a:r>
            <a:r>
              <a:rPr lang="en-US" dirty="0" err="1">
                <a:latin typeface="Courier New" panose="02070309020205020404" pitchFamily="49" charset="0"/>
                <a:cs typeface="Courier New" panose="02070309020205020404" pitchFamily="49" charset="0"/>
              </a:rPr>
              <a:t>models.Model</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objects = </a:t>
            </a:r>
            <a:r>
              <a:rPr lang="en-US" dirty="0" err="1">
                <a:latin typeface="Courier New" panose="02070309020205020404" pitchFamily="49" charset="0"/>
                <a:cs typeface="Courier New" panose="02070309020205020404" pitchFamily="49" charset="0"/>
              </a:rPr>
              <a:t>models.Manager</a:t>
            </a:r>
            <a:r>
              <a:rPr lang="en-US" dirty="0">
                <a:latin typeface="Courier New" panose="02070309020205020404" pitchFamily="49" charset="0"/>
                <a:cs typeface="Courier New" panose="02070309020205020404" pitchFamily="49" charset="0"/>
              </a:rPr>
              <a:t>() # Default Manager</a:t>
            </a:r>
          </a:p>
          <a:p>
            <a:r>
              <a:rPr lang="en-US" dirty="0">
                <a:latin typeface="Courier New" panose="02070309020205020404" pitchFamily="49" charset="0"/>
                <a:cs typeface="Courier New" panose="02070309020205020404" pitchFamily="49" charset="0"/>
              </a:rPr>
              <a:t>	entries = </a:t>
            </a:r>
            <a:r>
              <a:rPr lang="en-US" dirty="0" err="1">
                <a:latin typeface="Courier New" panose="02070309020205020404" pitchFamily="49" charset="0"/>
                <a:cs typeface="Courier New" panose="02070309020205020404" pitchFamily="49" charset="0"/>
              </a:rPr>
              <a:t>EntryManager</a:t>
            </a:r>
            <a:r>
              <a:rPr lang="en-US" dirty="0">
                <a:latin typeface="Courier New" panose="02070309020205020404" pitchFamily="49" charset="0"/>
                <a:cs typeface="Courier New" panose="02070309020205020404" pitchFamily="49" charset="0"/>
              </a:rPr>
              <a:t>() # Custom Manager</a:t>
            </a:r>
          </a:p>
          <a:p>
            <a:r>
              <a:rPr lang="en-US" dirty="0">
                <a:latin typeface="Courier New" panose="02070309020205020404" pitchFamily="49" charset="0"/>
                <a:cs typeface="Courier New" panose="02070309020205020404" pitchFamily="49" charset="0"/>
              </a:rPr>
              <a:t>b = Blog.objects.get(id=1)</a:t>
            </a:r>
          </a:p>
          <a:p>
            <a:r>
              <a:rPr lang="en-US" dirty="0">
                <a:latin typeface="Courier New" panose="02070309020205020404" pitchFamily="49" charset="0"/>
                <a:cs typeface="Courier New" panose="02070309020205020404" pitchFamily="49" charset="0"/>
              </a:rPr>
              <a:t>b.entry_set(manager="entries").all()</a:t>
            </a:r>
          </a:p>
          <a:p>
            <a:r>
              <a:rPr lang="en-US" dirty="0"/>
              <a:t>If </a:t>
            </a:r>
            <a:r>
              <a:rPr lang="en-US" dirty="0" err="1"/>
              <a:t>EntryManager</a:t>
            </a:r>
            <a:r>
              <a:rPr lang="en-US" dirty="0"/>
              <a:t> performed default filtering in its </a:t>
            </a:r>
            <a:r>
              <a:rPr lang="en-US" dirty="0" err="1"/>
              <a:t>get_queryset</a:t>
            </a:r>
            <a:r>
              <a:rPr lang="en-US" dirty="0"/>
              <a:t>() method, that filtering would apply to </a:t>
            </a:r>
            <a:r>
              <a:rPr lang="en-US" dirty="0" err="1"/>
              <a:t>theall</a:t>
            </a:r>
            <a:r>
              <a:rPr lang="en-US" dirty="0"/>
              <a:t>() call. Specifying a custom reverse manager also enables you to call its custom methods:</a:t>
            </a:r>
          </a:p>
          <a:p>
            <a:r>
              <a:rPr lang="en-US" dirty="0">
                <a:latin typeface="Courier New" panose="02070309020205020404" pitchFamily="49" charset="0"/>
                <a:cs typeface="Courier New" panose="02070309020205020404" pitchFamily="49" charset="0"/>
              </a:rPr>
              <a:t>b.entry_set(manager="entries").</a:t>
            </a:r>
            <a:r>
              <a:rPr lang="en-US" dirty="0" err="1">
                <a:latin typeface="Courier New" panose="02070309020205020404" pitchFamily="49" charset="0"/>
                <a:cs typeface="Courier New" panose="02070309020205020404" pitchFamily="49" charset="0"/>
              </a:rPr>
              <a:t>is_published</a:t>
            </a:r>
            <a:r>
              <a:rPr lang="en-US" dirty="0">
                <a:latin typeface="Courier New" panose="02070309020205020404" pitchFamily="49" charset="0"/>
                <a:cs typeface="Courier New" panose="02070309020205020404" pitchFamily="49" charset="0"/>
              </a:rPr>
              <a:t>()</a:t>
            </a:r>
          </a:p>
          <a:p>
            <a:r>
              <a:rPr lang="en-US" sz="2000" b="1" i="1" dirty="0">
                <a:highlight>
                  <a:srgbClr val="FFFF00"/>
                </a:highlight>
              </a:rPr>
              <a:t>Interaction with prefetching</a:t>
            </a:r>
          </a:p>
          <a:p>
            <a:r>
              <a:rPr lang="en-US" dirty="0"/>
              <a:t>When calling </a:t>
            </a:r>
            <a:r>
              <a:rPr lang="en-US" dirty="0" err="1"/>
              <a:t>prefetch_related</a:t>
            </a:r>
            <a:r>
              <a:rPr lang="en-US" dirty="0"/>
              <a:t>() with a reverse relation, the default manager will be used. If you want to</a:t>
            </a:r>
          </a:p>
          <a:p>
            <a:r>
              <a:rPr lang="en-US" dirty="0"/>
              <a:t>prefetch related objects using a custom reverse manager, use Prefetch(). For example:</a:t>
            </a:r>
          </a:p>
          <a:p>
            <a:r>
              <a:rPr lang="en-US" dirty="0">
                <a:latin typeface="Courier New" panose="02070309020205020404" pitchFamily="49" charset="0"/>
                <a:cs typeface="Courier New" panose="02070309020205020404" pitchFamily="49" charset="0"/>
              </a:rPr>
              <a:t>from django.db.models import Prefetch</a:t>
            </a:r>
          </a:p>
          <a:p>
            <a:r>
              <a:rPr lang="en-US" dirty="0" err="1">
                <a:latin typeface="Courier New" panose="02070309020205020404" pitchFamily="49" charset="0"/>
                <a:cs typeface="Courier New" panose="02070309020205020404" pitchFamily="49" charset="0"/>
              </a:rPr>
              <a:t>prefetch_manager</a:t>
            </a:r>
            <a:r>
              <a:rPr lang="en-US" dirty="0">
                <a:latin typeface="Courier New" panose="02070309020205020404" pitchFamily="49" charset="0"/>
                <a:cs typeface="Courier New" panose="02070309020205020404" pitchFamily="49" charset="0"/>
              </a:rPr>
              <a:t> = Prefetch("</a:t>
            </a:r>
            <a:r>
              <a:rPr lang="en-US" dirty="0" err="1">
                <a:latin typeface="Courier New" panose="02070309020205020404" pitchFamily="49" charset="0"/>
                <a:cs typeface="Courier New" panose="02070309020205020404" pitchFamily="49" charset="0"/>
              </a:rPr>
              <a:t>entry_set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queryset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Entry.entries.all</a:t>
            </a:r>
            <a:r>
              <a:rPr lang="en-US" dirty="0">
                <a:latin typeface="Courier New" panose="02070309020205020404" pitchFamily="49" charset="0"/>
                <a:cs typeface="Courier New" panose="02070309020205020404" pitchFamily="49" charset="0"/>
              </a:rPr>
              <a:t>())</a:t>
            </a:r>
          </a:p>
          <a:p>
            <a:r>
              <a:rPr lang="en-US" dirty="0" err="1">
                <a:latin typeface="Courier New" panose="02070309020205020404" pitchFamily="49" charset="0"/>
                <a:cs typeface="Courier New" panose="02070309020205020404" pitchFamily="49" charset="0"/>
              </a:rPr>
              <a:t>Blog.objects.prefetch_related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prefetch_manager</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586167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F4B426-9F97-2FD7-A225-0EE004F588B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0786986-7D50-78FB-0A9C-4ADF8C100BE1}"/>
              </a:ext>
            </a:extLst>
          </p:cNvPr>
          <p:cNvSpPr txBox="1"/>
          <p:nvPr/>
        </p:nvSpPr>
        <p:spPr>
          <a:xfrm>
            <a:off x="272716" y="282398"/>
            <a:ext cx="11646568" cy="6278642"/>
          </a:xfrm>
          <a:prstGeom prst="rect">
            <a:avLst/>
          </a:prstGeom>
          <a:noFill/>
        </p:spPr>
        <p:txBody>
          <a:bodyPr wrap="square">
            <a:spAutoFit/>
          </a:bodyPr>
          <a:lstStyle/>
          <a:p>
            <a:r>
              <a:rPr lang="en-US" sz="2400" b="1" i="1" dirty="0">
                <a:highlight>
                  <a:srgbClr val="FFFF00"/>
                </a:highlight>
              </a:rPr>
              <a:t>Additional methods to handle related objects</a:t>
            </a:r>
          </a:p>
          <a:p>
            <a:r>
              <a:rPr lang="en-US" dirty="0"/>
              <a:t>In addition to the </a:t>
            </a:r>
            <a:r>
              <a:rPr lang="en-US" dirty="0" err="1"/>
              <a:t>QuerySet</a:t>
            </a:r>
            <a:r>
              <a:rPr lang="en-US" dirty="0"/>
              <a:t> methods defined in “Retrieving objects” above, the ForeignKey Manager has additional methods used to handle the set of related objects. A synopsis of each is below, and complete details can be found in the related objects reference.</a:t>
            </a:r>
          </a:p>
          <a:p>
            <a:r>
              <a:rPr lang="en-US" b="1" dirty="0">
                <a:latin typeface="Verdana" panose="020B0604030504040204" pitchFamily="34" charset="0"/>
                <a:ea typeface="Verdana" panose="020B0604030504040204" pitchFamily="34" charset="0"/>
              </a:rPr>
              <a:t>add(obj1, obj2, ...)</a:t>
            </a:r>
          </a:p>
          <a:p>
            <a:r>
              <a:rPr lang="en-US" dirty="0"/>
              <a:t>	Adds the specified model objects to the related object set.</a:t>
            </a:r>
          </a:p>
          <a:p>
            <a:r>
              <a:rPr lang="en-US" b="1" dirty="0">
                <a:latin typeface="Verdana" panose="020B0604030504040204" pitchFamily="34" charset="0"/>
                <a:ea typeface="Verdana" panose="020B0604030504040204" pitchFamily="34" charset="0"/>
              </a:rPr>
              <a:t>create(**</a:t>
            </a:r>
            <a:r>
              <a:rPr lang="en-US" b="1" dirty="0" err="1">
                <a:latin typeface="Verdana" panose="020B0604030504040204" pitchFamily="34" charset="0"/>
                <a:ea typeface="Verdana" panose="020B0604030504040204" pitchFamily="34" charset="0"/>
              </a:rPr>
              <a:t>kwargs</a:t>
            </a:r>
            <a:r>
              <a:rPr lang="en-US" b="1" dirty="0">
                <a:latin typeface="Verdana" panose="020B0604030504040204" pitchFamily="34" charset="0"/>
                <a:ea typeface="Verdana" panose="020B0604030504040204" pitchFamily="34" charset="0"/>
              </a:rPr>
              <a:t>)</a:t>
            </a:r>
          </a:p>
          <a:p>
            <a:r>
              <a:rPr lang="en-US" dirty="0"/>
              <a:t>	Creates a new object, saves it and puts it in the related object set. Returns the newly created object.</a:t>
            </a:r>
          </a:p>
          <a:p>
            <a:r>
              <a:rPr lang="en-US" b="1" dirty="0">
                <a:latin typeface="Verdana" panose="020B0604030504040204" pitchFamily="34" charset="0"/>
                <a:ea typeface="Verdana" panose="020B0604030504040204" pitchFamily="34" charset="0"/>
              </a:rPr>
              <a:t>remove(obj1, obj2, ...)</a:t>
            </a:r>
          </a:p>
          <a:p>
            <a:r>
              <a:rPr lang="en-US" dirty="0"/>
              <a:t>	Removes the specified model objects from the related object set.</a:t>
            </a:r>
          </a:p>
          <a:p>
            <a:r>
              <a:rPr lang="en-US" b="1" dirty="0">
                <a:latin typeface="Verdana" panose="020B0604030504040204" pitchFamily="34" charset="0"/>
                <a:ea typeface="Verdana" panose="020B0604030504040204" pitchFamily="34" charset="0"/>
              </a:rPr>
              <a:t>clear()</a:t>
            </a:r>
          </a:p>
          <a:p>
            <a:r>
              <a:rPr lang="en-US" dirty="0"/>
              <a:t>	Removes all objects from the related object set.</a:t>
            </a:r>
          </a:p>
          <a:p>
            <a:r>
              <a:rPr lang="en-US" b="1" dirty="0">
                <a:latin typeface="Verdana" panose="020B0604030504040204" pitchFamily="34" charset="0"/>
                <a:ea typeface="Verdana" panose="020B0604030504040204" pitchFamily="34" charset="0"/>
              </a:rPr>
              <a:t>set(</a:t>
            </a:r>
            <a:r>
              <a:rPr lang="en-US" b="1" dirty="0" err="1">
                <a:latin typeface="Verdana" panose="020B0604030504040204" pitchFamily="34" charset="0"/>
                <a:ea typeface="Verdana" panose="020B0604030504040204" pitchFamily="34" charset="0"/>
              </a:rPr>
              <a:t>objs</a:t>
            </a:r>
            <a:r>
              <a:rPr lang="en-US" b="1" dirty="0">
                <a:latin typeface="Verdana" panose="020B0604030504040204" pitchFamily="34" charset="0"/>
                <a:ea typeface="Verdana" panose="020B0604030504040204" pitchFamily="34" charset="0"/>
              </a:rPr>
              <a:t>)</a:t>
            </a:r>
          </a:p>
          <a:p>
            <a:r>
              <a:rPr lang="en-US" dirty="0"/>
              <a:t>	Replace the set of related objects.</a:t>
            </a:r>
          </a:p>
          <a:p>
            <a:r>
              <a:rPr lang="en-US" dirty="0"/>
              <a:t>To assign the members of a related set, use the set() method with an iterable of object instances. For</a:t>
            </a:r>
          </a:p>
          <a:p>
            <a:r>
              <a:rPr lang="en-US" dirty="0"/>
              <a:t>example, if e1 and e2 are Entry instances:</a:t>
            </a:r>
          </a:p>
          <a:p>
            <a:r>
              <a:rPr lang="en-US" dirty="0">
                <a:latin typeface="Courier New" panose="02070309020205020404" pitchFamily="49" charset="0"/>
                <a:cs typeface="Courier New" panose="02070309020205020404" pitchFamily="49" charset="0"/>
              </a:rPr>
              <a:t>b = Blog.objects.get(id=1)</a:t>
            </a:r>
          </a:p>
          <a:p>
            <a:r>
              <a:rPr lang="en-US" dirty="0" err="1">
                <a:latin typeface="Courier New" panose="02070309020205020404" pitchFamily="49" charset="0"/>
                <a:cs typeface="Courier New" panose="02070309020205020404" pitchFamily="49" charset="0"/>
              </a:rPr>
              <a:t>b.entry_set.set</a:t>
            </a:r>
            <a:r>
              <a:rPr lang="en-US" dirty="0">
                <a:latin typeface="Courier New" panose="02070309020205020404" pitchFamily="49" charset="0"/>
                <a:cs typeface="Courier New" panose="02070309020205020404" pitchFamily="49" charset="0"/>
              </a:rPr>
              <a:t>([e1, e2])</a:t>
            </a:r>
          </a:p>
          <a:p>
            <a:r>
              <a:rPr lang="en-US" dirty="0"/>
              <a:t>If the clear() method is available, any preexisting objects will be removed from the </a:t>
            </a:r>
            <a:r>
              <a:rPr lang="en-US" dirty="0" err="1"/>
              <a:t>entry_set</a:t>
            </a:r>
            <a:r>
              <a:rPr lang="en-US" dirty="0"/>
              <a:t> before all objects in the iterable (in this case, a list) are added to the set. If the clear() method is not available, all objects in the iterable will be added without removing any existing elements. Each “reverse” operation described in this section has an immediate effect on the database. Every addition, creation and deletion is immediately and automatically saved to the database.</a:t>
            </a:r>
          </a:p>
        </p:txBody>
      </p:sp>
    </p:spTree>
    <p:extLst>
      <p:ext uri="{BB962C8B-B14F-4D97-AF65-F5344CB8AC3E}">
        <p14:creationId xmlns:p14="http://schemas.microsoft.com/office/powerpoint/2010/main" val="2375105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A93E23-00FB-D435-AA46-7E47D8BCF5E7}"/>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BE19B460-8DC6-D04C-0247-3AFA36056F75}"/>
              </a:ext>
            </a:extLst>
          </p:cNvPr>
          <p:cNvSpPr/>
          <p:nvPr/>
        </p:nvSpPr>
        <p:spPr>
          <a:xfrm>
            <a:off x="3566305" y="2967335"/>
            <a:ext cx="5059398"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ln/>
                <a:solidFill>
                  <a:schemeClr val="accent4"/>
                </a:solidFill>
                <a:effectLst/>
              </a:rPr>
              <a:t>Break……. 4  ----</a:t>
            </a:r>
          </a:p>
        </p:txBody>
      </p:sp>
    </p:spTree>
    <p:extLst>
      <p:ext uri="{BB962C8B-B14F-4D97-AF65-F5344CB8AC3E}">
        <p14:creationId xmlns:p14="http://schemas.microsoft.com/office/powerpoint/2010/main" val="8074787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616F33-9355-9CBC-1D59-142BF380DBC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418A9B1-8772-33B8-E196-6033BB78891F}"/>
              </a:ext>
            </a:extLst>
          </p:cNvPr>
          <p:cNvSpPr txBox="1"/>
          <p:nvPr/>
        </p:nvSpPr>
        <p:spPr>
          <a:xfrm>
            <a:off x="433135" y="313144"/>
            <a:ext cx="11678653" cy="2400657"/>
          </a:xfrm>
          <a:prstGeom prst="rect">
            <a:avLst/>
          </a:prstGeom>
          <a:noFill/>
        </p:spPr>
        <p:txBody>
          <a:bodyPr wrap="square">
            <a:spAutoFit/>
          </a:bodyPr>
          <a:lstStyle/>
          <a:p>
            <a:r>
              <a:rPr lang="en-US" sz="2400" b="1" i="1" dirty="0">
                <a:highlight>
                  <a:srgbClr val="FFFF00"/>
                </a:highlight>
              </a:rPr>
              <a:t>Many-to-many relationships</a:t>
            </a:r>
          </a:p>
          <a:p>
            <a:r>
              <a:rPr lang="en-US" dirty="0"/>
              <a:t>Both ends of a many-to-many relationship get automatic API access to the other end. The API works similar to a “backward” one-to-many relationship, above. One difference is in the attribute naming: The model that defines the ManyToManyField uses the attribute name of that field itself, whereas the “reverse” model uses the lowercased model name of the original model, plus '_set' (just like reverse one-to-many relationships). An example makes this easier to understand:</a:t>
            </a:r>
          </a:p>
          <a:p>
            <a:r>
              <a:rPr lang="en-US" dirty="0">
                <a:latin typeface="Courier New" panose="02070309020205020404" pitchFamily="49" charset="0"/>
                <a:cs typeface="Courier New" panose="02070309020205020404" pitchFamily="49" charset="0"/>
              </a:rPr>
              <a:t>e = </a:t>
            </a:r>
            <a:r>
              <a:rPr lang="en-US" dirty="0" err="1">
                <a:latin typeface="Courier New" panose="02070309020205020404" pitchFamily="49" charset="0"/>
                <a:cs typeface="Courier New" panose="02070309020205020404" pitchFamily="49" charset="0"/>
              </a:rPr>
              <a:t>Entry.objects.get</a:t>
            </a:r>
            <a:r>
              <a:rPr lang="en-US" dirty="0">
                <a:latin typeface="Courier New" panose="02070309020205020404" pitchFamily="49" charset="0"/>
                <a:cs typeface="Courier New" panose="02070309020205020404" pitchFamily="49" charset="0"/>
              </a:rPr>
              <a:t>(id=3)</a:t>
            </a:r>
          </a:p>
          <a:p>
            <a:r>
              <a:rPr lang="en-US" dirty="0" err="1">
                <a:latin typeface="Courier New" panose="02070309020205020404" pitchFamily="49" charset="0"/>
                <a:cs typeface="Courier New" panose="02070309020205020404" pitchFamily="49" charset="0"/>
              </a:rPr>
              <a:t>e.authors.all</a:t>
            </a:r>
            <a:r>
              <a:rPr lang="en-US" dirty="0">
                <a:latin typeface="Courier New" panose="02070309020205020404" pitchFamily="49" charset="0"/>
                <a:cs typeface="Courier New" panose="02070309020205020404" pitchFamily="49" charset="0"/>
              </a:rPr>
              <a:t>() # Returns all Author objects for this Entry.</a:t>
            </a:r>
          </a:p>
        </p:txBody>
      </p:sp>
      <p:sp>
        <p:nvSpPr>
          <p:cNvPr id="5" name="TextBox 4">
            <a:extLst>
              <a:ext uri="{FF2B5EF4-FFF2-40B4-BE49-F238E27FC236}">
                <a16:creationId xmlns:a16="http://schemas.microsoft.com/office/drawing/2014/main" id="{3786990D-71BB-B10E-E494-8885F22DABA8}"/>
              </a:ext>
            </a:extLst>
          </p:cNvPr>
          <p:cNvSpPr txBox="1"/>
          <p:nvPr/>
        </p:nvSpPr>
        <p:spPr>
          <a:xfrm>
            <a:off x="433135" y="2713801"/>
            <a:ext cx="11486149" cy="3416320"/>
          </a:xfrm>
          <a:prstGeom prst="rect">
            <a:avLst/>
          </a:prstGeom>
          <a:noFill/>
        </p:spPr>
        <p:txBody>
          <a:bodyPr wrap="square">
            <a:spAutoFit/>
          </a:bodyPr>
          <a:lstStyle/>
          <a:p>
            <a:r>
              <a:rPr lang="en-US" dirty="0" err="1">
                <a:latin typeface="Courier New" panose="02070309020205020404" pitchFamily="49" charset="0"/>
                <a:cs typeface="Courier New" panose="02070309020205020404" pitchFamily="49" charset="0"/>
              </a:rPr>
              <a:t>e.authors.count</a:t>
            </a:r>
            <a:r>
              <a:rPr lang="en-US" dirty="0">
                <a:latin typeface="Courier New" panose="02070309020205020404" pitchFamily="49" charset="0"/>
                <a:cs typeface="Courier New" panose="02070309020205020404" pitchFamily="49" charset="0"/>
              </a:rPr>
              <a:t>()</a:t>
            </a:r>
          </a:p>
          <a:p>
            <a:r>
              <a:rPr lang="en-US" dirty="0" err="1">
                <a:latin typeface="Courier New" panose="02070309020205020404" pitchFamily="49" charset="0"/>
                <a:cs typeface="Courier New" panose="02070309020205020404" pitchFamily="49" charset="0"/>
              </a:rPr>
              <a:t>e.authors.filter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name__contains</a:t>
            </a:r>
            <a:r>
              <a:rPr lang="en-US" dirty="0">
                <a:latin typeface="Courier New" panose="02070309020205020404" pitchFamily="49" charset="0"/>
                <a:cs typeface="Courier New" panose="02070309020205020404" pitchFamily="49" charset="0"/>
              </a:rPr>
              <a:t>="John")</a:t>
            </a:r>
          </a:p>
          <a:p>
            <a:r>
              <a:rPr lang="en-US" dirty="0">
                <a:latin typeface="Courier New" panose="02070309020205020404" pitchFamily="49" charset="0"/>
                <a:cs typeface="Courier New" panose="02070309020205020404" pitchFamily="49" charset="0"/>
              </a:rPr>
              <a:t>a = </a:t>
            </a:r>
            <a:r>
              <a:rPr lang="en-US" dirty="0" err="1">
                <a:latin typeface="Courier New" panose="02070309020205020404" pitchFamily="49" charset="0"/>
                <a:cs typeface="Courier New" panose="02070309020205020404" pitchFamily="49" charset="0"/>
              </a:rPr>
              <a:t>Author.objects.get</a:t>
            </a:r>
            <a:r>
              <a:rPr lang="en-US" dirty="0">
                <a:latin typeface="Courier New" panose="02070309020205020404" pitchFamily="49" charset="0"/>
                <a:cs typeface="Courier New" panose="02070309020205020404" pitchFamily="49" charset="0"/>
              </a:rPr>
              <a:t>(id=5)</a:t>
            </a:r>
          </a:p>
          <a:p>
            <a:r>
              <a:rPr lang="en-US" dirty="0" err="1">
                <a:latin typeface="Courier New" panose="02070309020205020404" pitchFamily="49" charset="0"/>
                <a:cs typeface="Courier New" panose="02070309020205020404" pitchFamily="49" charset="0"/>
              </a:rPr>
              <a:t>a.entry_set.all</a:t>
            </a:r>
            <a:r>
              <a:rPr lang="en-US" dirty="0">
                <a:latin typeface="Courier New" panose="02070309020205020404" pitchFamily="49" charset="0"/>
                <a:cs typeface="Courier New" panose="02070309020205020404" pitchFamily="49" charset="0"/>
              </a:rPr>
              <a:t>() # Returns all Entry objects for this Author.</a:t>
            </a:r>
          </a:p>
          <a:p>
            <a:r>
              <a:rPr lang="en-US" dirty="0"/>
              <a:t>Like ForeignKey, ManyToManyField can specify related_name. In the above example, if the ManyToManyField in Entry had specified related_name='entries', then each Author instance would have an entries attribute instead of </a:t>
            </a:r>
            <a:r>
              <a:rPr lang="en-US" dirty="0" err="1"/>
              <a:t>entry_set</a:t>
            </a:r>
            <a:r>
              <a:rPr lang="en-US" dirty="0"/>
              <a:t>.</a:t>
            </a:r>
          </a:p>
          <a:p>
            <a:r>
              <a:rPr lang="en-US" dirty="0"/>
              <a:t>Another difference from one-to-many relationships is that in addition to model instances, the add(), set(), and remove() methods on many-to-many relationships accept primary key values. For example, if e1 and e2 are Entry instances, then these set() calls work identically:</a:t>
            </a:r>
          </a:p>
          <a:p>
            <a:r>
              <a:rPr lang="en-US" dirty="0">
                <a:latin typeface="Courier New" panose="02070309020205020404" pitchFamily="49" charset="0"/>
                <a:cs typeface="Courier New" panose="02070309020205020404" pitchFamily="49" charset="0"/>
              </a:rPr>
              <a:t>a = </a:t>
            </a:r>
            <a:r>
              <a:rPr lang="en-US" dirty="0" err="1">
                <a:latin typeface="Courier New" panose="02070309020205020404" pitchFamily="49" charset="0"/>
                <a:cs typeface="Courier New" panose="02070309020205020404" pitchFamily="49" charset="0"/>
              </a:rPr>
              <a:t>Author.objects.get</a:t>
            </a:r>
            <a:r>
              <a:rPr lang="en-US" dirty="0">
                <a:latin typeface="Courier New" panose="02070309020205020404" pitchFamily="49" charset="0"/>
                <a:cs typeface="Courier New" panose="02070309020205020404" pitchFamily="49" charset="0"/>
              </a:rPr>
              <a:t>(id=5)</a:t>
            </a:r>
          </a:p>
          <a:p>
            <a:r>
              <a:rPr lang="en-US" dirty="0" err="1">
                <a:latin typeface="Courier New" panose="02070309020205020404" pitchFamily="49" charset="0"/>
                <a:cs typeface="Courier New" panose="02070309020205020404" pitchFamily="49" charset="0"/>
              </a:rPr>
              <a:t>a.entry_set.set</a:t>
            </a:r>
            <a:r>
              <a:rPr lang="en-US" dirty="0">
                <a:latin typeface="Courier New" panose="02070309020205020404" pitchFamily="49" charset="0"/>
                <a:cs typeface="Courier New" panose="02070309020205020404" pitchFamily="49" charset="0"/>
              </a:rPr>
              <a:t>([e1, e2])</a:t>
            </a:r>
          </a:p>
          <a:p>
            <a:r>
              <a:rPr lang="en-US" dirty="0" err="1">
                <a:latin typeface="Courier New" panose="02070309020205020404" pitchFamily="49" charset="0"/>
                <a:cs typeface="Courier New" panose="02070309020205020404" pitchFamily="49" charset="0"/>
              </a:rPr>
              <a:t>a.entry_set.set</a:t>
            </a:r>
            <a:r>
              <a:rPr lang="en-US" dirty="0">
                <a:latin typeface="Courier New" panose="02070309020205020404" pitchFamily="49" charset="0"/>
                <a:cs typeface="Courier New" panose="02070309020205020404" pitchFamily="49" charset="0"/>
              </a:rPr>
              <a:t>([e1.pk, e2.pk])</a:t>
            </a:r>
          </a:p>
        </p:txBody>
      </p:sp>
    </p:spTree>
    <p:extLst>
      <p:ext uri="{BB962C8B-B14F-4D97-AF65-F5344CB8AC3E}">
        <p14:creationId xmlns:p14="http://schemas.microsoft.com/office/powerpoint/2010/main" val="14776328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AD4C04-3FDC-9CA3-3C3D-1F2851438F2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DDB5388-E9D5-21A2-5AA7-C217863147BE}"/>
              </a:ext>
            </a:extLst>
          </p:cNvPr>
          <p:cNvSpPr txBox="1"/>
          <p:nvPr/>
        </p:nvSpPr>
        <p:spPr>
          <a:xfrm>
            <a:off x="320842" y="329187"/>
            <a:ext cx="11582400" cy="2954655"/>
          </a:xfrm>
          <a:prstGeom prst="rect">
            <a:avLst/>
          </a:prstGeom>
          <a:noFill/>
        </p:spPr>
        <p:txBody>
          <a:bodyPr wrap="square">
            <a:spAutoFit/>
          </a:bodyPr>
          <a:lstStyle/>
          <a:p>
            <a:r>
              <a:rPr lang="en-US" sz="2400" b="1" i="1" dirty="0">
                <a:highlight>
                  <a:srgbClr val="FFFF00"/>
                </a:highlight>
              </a:rPr>
              <a:t>One-to-one relationships</a:t>
            </a:r>
          </a:p>
          <a:p>
            <a:r>
              <a:rPr lang="en-US" dirty="0"/>
              <a:t>One-to-one relationships are very similar to many-to-one relationships. If you define a </a:t>
            </a:r>
            <a:r>
              <a:rPr lang="en-US" dirty="0" err="1"/>
              <a:t>OneToOneField</a:t>
            </a:r>
            <a:r>
              <a:rPr lang="en-US" dirty="0"/>
              <a:t> on your model, instances of that model will have access to the related object via an attribute of the model.</a:t>
            </a:r>
          </a:p>
          <a:p>
            <a:r>
              <a:rPr lang="en-US" dirty="0"/>
              <a:t>For example:</a:t>
            </a:r>
          </a:p>
          <a:p>
            <a:r>
              <a:rPr lang="en-US" dirty="0">
                <a:latin typeface="Courier New" panose="02070309020205020404" pitchFamily="49" charset="0"/>
                <a:cs typeface="Courier New" panose="02070309020205020404" pitchFamily="49" charset="0"/>
              </a:rPr>
              <a:t>class </a:t>
            </a:r>
            <a:r>
              <a:rPr lang="en-US" dirty="0" err="1">
                <a:latin typeface="Courier New" panose="02070309020205020404" pitchFamily="49" charset="0"/>
                <a:cs typeface="Courier New" panose="02070309020205020404" pitchFamily="49" charset="0"/>
              </a:rPr>
              <a:t>EntryDetail</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models.Model</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entry = </a:t>
            </a:r>
            <a:r>
              <a:rPr lang="en-US" dirty="0" err="1">
                <a:latin typeface="Courier New" panose="02070309020205020404" pitchFamily="49" charset="0"/>
                <a:cs typeface="Courier New" panose="02070309020205020404" pitchFamily="49" charset="0"/>
              </a:rPr>
              <a:t>models.OneToOneField</a:t>
            </a:r>
            <a:r>
              <a:rPr lang="en-US" dirty="0">
                <a:latin typeface="Courier New" panose="02070309020205020404" pitchFamily="49" charset="0"/>
                <a:cs typeface="Courier New" panose="02070309020205020404" pitchFamily="49" charset="0"/>
              </a:rPr>
              <a:t>(Entry, </a:t>
            </a:r>
            <a:r>
              <a:rPr lang="en-US" dirty="0" err="1">
                <a:latin typeface="Courier New" panose="02070309020205020404" pitchFamily="49" charset="0"/>
                <a:cs typeface="Courier New" panose="02070309020205020404" pitchFamily="49" charset="0"/>
              </a:rPr>
              <a:t>on_delete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models.CASCADE</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details = </a:t>
            </a:r>
            <a:r>
              <a:rPr lang="en-US" dirty="0" err="1">
                <a:latin typeface="Courier New" panose="02070309020205020404" pitchFamily="49" charset="0"/>
                <a:cs typeface="Courier New" panose="02070309020205020404" pitchFamily="49" charset="0"/>
              </a:rPr>
              <a:t>models.TextField</a:t>
            </a:r>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ed = </a:t>
            </a:r>
            <a:r>
              <a:rPr lang="en-US" dirty="0" err="1">
                <a:latin typeface="Courier New" panose="02070309020205020404" pitchFamily="49" charset="0"/>
                <a:cs typeface="Courier New" panose="02070309020205020404" pitchFamily="49" charset="0"/>
              </a:rPr>
              <a:t>EntryDetail.objects.get</a:t>
            </a:r>
            <a:r>
              <a:rPr lang="en-US" dirty="0">
                <a:latin typeface="Courier New" panose="02070309020205020404" pitchFamily="49" charset="0"/>
                <a:cs typeface="Courier New" panose="02070309020205020404" pitchFamily="49" charset="0"/>
              </a:rPr>
              <a:t>(id=2)</a:t>
            </a:r>
          </a:p>
          <a:p>
            <a:r>
              <a:rPr lang="en-US" dirty="0" err="1">
                <a:latin typeface="Courier New" panose="02070309020205020404" pitchFamily="49" charset="0"/>
                <a:cs typeface="Courier New" panose="02070309020205020404" pitchFamily="49" charset="0"/>
              </a:rPr>
              <a:t>ed.entry</a:t>
            </a:r>
            <a:r>
              <a:rPr lang="en-US" dirty="0">
                <a:latin typeface="Courier New" panose="02070309020205020404" pitchFamily="49" charset="0"/>
                <a:cs typeface="Courier New" panose="02070309020205020404" pitchFamily="49" charset="0"/>
              </a:rPr>
              <a:t> # Returns the related Entry object.</a:t>
            </a:r>
          </a:p>
        </p:txBody>
      </p:sp>
      <p:sp>
        <p:nvSpPr>
          <p:cNvPr id="5" name="TextBox 4">
            <a:extLst>
              <a:ext uri="{FF2B5EF4-FFF2-40B4-BE49-F238E27FC236}">
                <a16:creationId xmlns:a16="http://schemas.microsoft.com/office/drawing/2014/main" id="{53E8018D-7B89-A2CC-9EE0-4C063221D898}"/>
              </a:ext>
            </a:extLst>
          </p:cNvPr>
          <p:cNvSpPr txBox="1"/>
          <p:nvPr/>
        </p:nvSpPr>
        <p:spPr>
          <a:xfrm>
            <a:off x="320842" y="3429000"/>
            <a:ext cx="11438021" cy="2308324"/>
          </a:xfrm>
          <a:prstGeom prst="rect">
            <a:avLst/>
          </a:prstGeom>
          <a:noFill/>
        </p:spPr>
        <p:txBody>
          <a:bodyPr wrap="square">
            <a:spAutoFit/>
          </a:bodyPr>
          <a:lstStyle/>
          <a:p>
            <a:r>
              <a:rPr lang="en-US" dirty="0"/>
              <a:t>The difference comes in “reverse” queries. The related model in a one-to-one relationship also has access to a Manager object, but that Manager represents a single object, rather than a collection of objects:</a:t>
            </a:r>
          </a:p>
          <a:p>
            <a:endParaRPr lang="en-US" dirty="0"/>
          </a:p>
          <a:p>
            <a:r>
              <a:rPr lang="en-US" dirty="0">
                <a:latin typeface="Courier New" panose="02070309020205020404" pitchFamily="49" charset="0"/>
                <a:cs typeface="Courier New" panose="02070309020205020404" pitchFamily="49" charset="0"/>
              </a:rPr>
              <a:t>e = Entry.objects.get(id=2)</a:t>
            </a:r>
          </a:p>
          <a:p>
            <a:r>
              <a:rPr lang="en-US" dirty="0" err="1">
                <a:latin typeface="Courier New" panose="02070309020205020404" pitchFamily="49" charset="0"/>
                <a:cs typeface="Courier New" panose="02070309020205020404" pitchFamily="49" charset="0"/>
              </a:rPr>
              <a:t>e.entrydetail</a:t>
            </a:r>
            <a:r>
              <a:rPr lang="en-US" dirty="0">
                <a:latin typeface="Courier New" panose="02070309020205020404" pitchFamily="49" charset="0"/>
                <a:cs typeface="Courier New" panose="02070309020205020404" pitchFamily="49" charset="0"/>
              </a:rPr>
              <a:t> # returns the related </a:t>
            </a:r>
            <a:r>
              <a:rPr lang="en-US" dirty="0" err="1">
                <a:latin typeface="Courier New" panose="02070309020205020404" pitchFamily="49" charset="0"/>
                <a:cs typeface="Courier New" panose="02070309020205020404" pitchFamily="49" charset="0"/>
              </a:rPr>
              <a:t>EntryDetail</a:t>
            </a:r>
            <a:r>
              <a:rPr lang="en-US" dirty="0">
                <a:latin typeface="Courier New" panose="02070309020205020404" pitchFamily="49" charset="0"/>
                <a:cs typeface="Courier New" panose="02070309020205020404" pitchFamily="49" charset="0"/>
              </a:rPr>
              <a:t> object</a:t>
            </a:r>
          </a:p>
          <a:p>
            <a:endParaRPr lang="en-US" dirty="0"/>
          </a:p>
          <a:p>
            <a:r>
              <a:rPr lang="en-US" dirty="0"/>
              <a:t>If no object has been assigned to this relationship, Django will raise a </a:t>
            </a:r>
            <a:r>
              <a:rPr lang="en-US" dirty="0" err="1"/>
              <a:t>DoesNotExist</a:t>
            </a:r>
            <a:r>
              <a:rPr lang="en-US" dirty="0"/>
              <a:t> exception. Instances can be assigned to the reverse relationship in the same way as you would assign the forward relationship:</a:t>
            </a:r>
          </a:p>
        </p:txBody>
      </p:sp>
      <p:sp>
        <p:nvSpPr>
          <p:cNvPr id="7" name="TextBox 6">
            <a:extLst>
              <a:ext uri="{FF2B5EF4-FFF2-40B4-BE49-F238E27FC236}">
                <a16:creationId xmlns:a16="http://schemas.microsoft.com/office/drawing/2014/main" id="{F6B7ED54-AFF4-E685-ECE5-EE352FD15393}"/>
              </a:ext>
            </a:extLst>
          </p:cNvPr>
          <p:cNvSpPr txBox="1"/>
          <p:nvPr/>
        </p:nvSpPr>
        <p:spPr>
          <a:xfrm>
            <a:off x="320842" y="5882482"/>
            <a:ext cx="6096000" cy="369332"/>
          </a:xfrm>
          <a:prstGeom prst="rect">
            <a:avLst/>
          </a:prstGeom>
          <a:noFill/>
        </p:spPr>
        <p:txBody>
          <a:bodyPr wrap="square">
            <a:spAutoFit/>
          </a:bodyPr>
          <a:lstStyle/>
          <a:p>
            <a:r>
              <a:rPr lang="en-US" dirty="0" err="1">
                <a:latin typeface="Courier New" panose="02070309020205020404" pitchFamily="49" charset="0"/>
                <a:cs typeface="Courier New" panose="02070309020205020404" pitchFamily="49" charset="0"/>
              </a:rPr>
              <a:t>e.entrydetail</a:t>
            </a:r>
            <a:r>
              <a:rPr lang="en-US" dirty="0">
                <a:latin typeface="Courier New" panose="02070309020205020404" pitchFamily="49" charset="0"/>
                <a:cs typeface="Courier New" panose="02070309020205020404" pitchFamily="49" charset="0"/>
              </a:rPr>
              <a:t> = ed</a:t>
            </a:r>
          </a:p>
        </p:txBody>
      </p:sp>
    </p:spTree>
    <p:extLst>
      <p:ext uri="{BB962C8B-B14F-4D97-AF65-F5344CB8AC3E}">
        <p14:creationId xmlns:p14="http://schemas.microsoft.com/office/powerpoint/2010/main" val="36608966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B2B5B1C6-6F4B-A951-5F85-02AB557941C7}"/>
            </a:ext>
          </a:extLst>
        </p:cNvPr>
        <p:cNvGrpSpPr/>
        <p:nvPr/>
      </p:nvGrpSpPr>
      <p:grpSpPr>
        <a:xfrm>
          <a:off x="0" y="0"/>
          <a:ext cx="0" cy="0"/>
          <a:chOff x="0" y="0"/>
          <a:chExt cx="0" cy="0"/>
        </a:xfrm>
      </p:grpSpPr>
      <p:pic>
        <p:nvPicPr>
          <p:cNvPr id="5" name="Graphic 4" descr="Smiling with hearts face with solid fill with solid fill">
            <a:extLst>
              <a:ext uri="{FF2B5EF4-FFF2-40B4-BE49-F238E27FC236}">
                <a16:creationId xmlns:a16="http://schemas.microsoft.com/office/drawing/2014/main" id="{454BE3EA-4FEC-3C24-A1BE-81864220882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47715" y="2277979"/>
            <a:ext cx="2896569" cy="2896569"/>
          </a:xfrm>
          <a:prstGeom prst="rect">
            <a:avLst/>
          </a:prstGeom>
        </p:spPr>
      </p:pic>
      <p:sp>
        <p:nvSpPr>
          <p:cNvPr id="3" name="TextBox 2">
            <a:extLst>
              <a:ext uri="{FF2B5EF4-FFF2-40B4-BE49-F238E27FC236}">
                <a16:creationId xmlns:a16="http://schemas.microsoft.com/office/drawing/2014/main" id="{8331243F-145D-9220-A855-FCAC3C39F9AE}"/>
              </a:ext>
            </a:extLst>
          </p:cNvPr>
          <p:cNvSpPr txBox="1"/>
          <p:nvPr/>
        </p:nvSpPr>
        <p:spPr>
          <a:xfrm>
            <a:off x="802257" y="308811"/>
            <a:ext cx="9833658" cy="1969168"/>
          </a:xfrm>
          <a:prstGeom prst="rect">
            <a:avLst/>
          </a:prstGeom>
          <a:noFill/>
        </p:spPr>
        <p:style>
          <a:lnRef idx="1">
            <a:schemeClr val="dk1"/>
          </a:lnRef>
          <a:fillRef idx="2">
            <a:schemeClr val="dk1"/>
          </a:fillRef>
          <a:effectRef idx="1">
            <a:schemeClr val="dk1"/>
          </a:effectRef>
          <a:fontRef idx="minor">
            <a:schemeClr val="dk1"/>
          </a:fontRef>
        </p:style>
        <p:txBody>
          <a:bodyPr vert="horz" lIns="91440" tIns="45720" rIns="91440" bIns="45720" rtlCol="0">
            <a:normAutofit/>
          </a:bodyPr>
          <a:lstStyle/>
          <a:p>
            <a:pPr defTabSz="914400">
              <a:lnSpc>
                <a:spcPct val="90000"/>
              </a:lnSpc>
              <a:spcAft>
                <a:spcPts val="600"/>
              </a:spcAft>
              <a:buClr>
                <a:schemeClr val="accent1"/>
              </a:buClr>
              <a:buSzPct val="80000"/>
            </a:pPr>
            <a:r>
              <a:rPr lang="en-US" b="1" i="1" dirty="0">
                <a:highlight>
                  <a:srgbClr val="FFFF00"/>
                </a:highlight>
                <a:latin typeface="Verdana" panose="020B0604030504040204" pitchFamily="34" charset="0"/>
                <a:ea typeface="Verdana" panose="020B0604030504040204" pitchFamily="34" charset="0"/>
              </a:rPr>
              <a:t>Falling back to raw SQL</a:t>
            </a:r>
          </a:p>
          <a:p>
            <a:pPr defTabSz="914400">
              <a:lnSpc>
                <a:spcPct val="90000"/>
              </a:lnSpc>
              <a:spcAft>
                <a:spcPts val="600"/>
              </a:spcAft>
              <a:buClr>
                <a:schemeClr val="accent1"/>
              </a:buClr>
              <a:buSzPct val="80000"/>
            </a:pPr>
            <a:r>
              <a:rPr lang="en-US" dirty="0"/>
              <a:t>If you find yourself needing to write an SQL query that is too complex for Django’s database-mapper to handle, you can fall back on writing SQL by hand. Django has a couple of options for writing raw SQL queries; Finally, it’s important to note that the Django database layer is merely an interface to your database. You can access your database via other tools, programming languages or database frameworks; there’s nothing Django-specific about your database.</a:t>
            </a:r>
          </a:p>
        </p:txBody>
      </p:sp>
    </p:spTree>
    <p:extLst>
      <p:ext uri="{BB962C8B-B14F-4D97-AF65-F5344CB8AC3E}">
        <p14:creationId xmlns:p14="http://schemas.microsoft.com/office/powerpoint/2010/main" val="3936274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237FA-70F7-D8AA-1855-0290058FB8C0}"/>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01FCA4F-C508-4EE8-21EE-2FFBD8ACD7CD}"/>
              </a:ext>
            </a:extLst>
          </p:cNvPr>
          <p:cNvSpPr txBox="1"/>
          <p:nvPr/>
        </p:nvSpPr>
        <p:spPr>
          <a:xfrm>
            <a:off x="272715" y="305669"/>
            <a:ext cx="5871412" cy="3108543"/>
          </a:xfrm>
          <a:prstGeom prst="rect">
            <a:avLst/>
          </a:prstGeom>
          <a:noFill/>
        </p:spPr>
        <p:txBody>
          <a:bodyPr wrap="square">
            <a:spAutoFit/>
          </a:bodyPr>
          <a:lstStyle/>
          <a:p>
            <a:r>
              <a:rPr lang="en-US" sz="2000" b="1" i="1" dirty="0"/>
              <a:t>Saving ForeignKey and ManyToManyField fields</a:t>
            </a:r>
          </a:p>
          <a:p>
            <a:r>
              <a:rPr lang="en-US" sz="1600" dirty="0"/>
              <a:t>Updating a ForeignKey field works the same way as saving a normal field – assign an object of the right type to the field in question. This example updates the blog attribute of an Entry instance entry, assuming appropriate instances of Entry and Blog are already saved to the database (so we can retrieve them below):</a:t>
            </a:r>
          </a:p>
          <a:p>
            <a:endParaRPr lang="en-US" sz="1600" dirty="0"/>
          </a:p>
          <a:p>
            <a:endParaRPr lang="en-US" sz="1600" dirty="0"/>
          </a:p>
          <a:p>
            <a:endParaRPr lang="en-US" sz="1600" dirty="0"/>
          </a:p>
          <a:p>
            <a:endParaRPr lang="en-US" sz="1600" dirty="0"/>
          </a:p>
          <a:p>
            <a:endParaRPr lang="en-US" sz="1600" dirty="0"/>
          </a:p>
          <a:p>
            <a:endParaRPr lang="en-US" sz="1600" dirty="0"/>
          </a:p>
        </p:txBody>
      </p:sp>
      <p:pic>
        <p:nvPicPr>
          <p:cNvPr id="5" name="Picture 4">
            <a:extLst>
              <a:ext uri="{FF2B5EF4-FFF2-40B4-BE49-F238E27FC236}">
                <a16:creationId xmlns:a16="http://schemas.microsoft.com/office/drawing/2014/main" id="{E672EEA4-CD8E-1EA4-4851-46767D457FF3}"/>
              </a:ext>
            </a:extLst>
          </p:cNvPr>
          <p:cNvPicPr>
            <a:picLocks noChangeAspect="1"/>
          </p:cNvPicPr>
          <p:nvPr/>
        </p:nvPicPr>
        <p:blipFill>
          <a:blip r:embed="rId2"/>
          <a:stretch>
            <a:fillRect/>
          </a:stretch>
        </p:blipFill>
        <p:spPr>
          <a:xfrm>
            <a:off x="409334" y="2041789"/>
            <a:ext cx="5574371" cy="1632275"/>
          </a:xfrm>
          <a:prstGeom prst="rect">
            <a:avLst/>
          </a:prstGeom>
        </p:spPr>
      </p:pic>
      <p:sp>
        <p:nvSpPr>
          <p:cNvPr id="7" name="TextBox 6">
            <a:extLst>
              <a:ext uri="{FF2B5EF4-FFF2-40B4-BE49-F238E27FC236}">
                <a16:creationId xmlns:a16="http://schemas.microsoft.com/office/drawing/2014/main" id="{7E2AA5FA-C7B6-FBA8-4DF4-8837F5514551}"/>
              </a:ext>
            </a:extLst>
          </p:cNvPr>
          <p:cNvSpPr txBox="1"/>
          <p:nvPr/>
        </p:nvSpPr>
        <p:spPr>
          <a:xfrm>
            <a:off x="272715" y="3853750"/>
            <a:ext cx="5710990" cy="830997"/>
          </a:xfrm>
          <a:prstGeom prst="rect">
            <a:avLst/>
          </a:prstGeom>
          <a:noFill/>
        </p:spPr>
        <p:txBody>
          <a:bodyPr wrap="square">
            <a:spAutoFit/>
          </a:bodyPr>
          <a:lstStyle/>
          <a:p>
            <a:r>
              <a:rPr lang="en-US" sz="1600" dirty="0"/>
              <a:t>Updating a ManyToManyField works a little differently – use the add() method on the field to add a record to the relation. This example adds the Author instance joe to the entry object:</a:t>
            </a:r>
          </a:p>
        </p:txBody>
      </p:sp>
      <p:pic>
        <p:nvPicPr>
          <p:cNvPr id="8" name="Picture 7">
            <a:extLst>
              <a:ext uri="{FF2B5EF4-FFF2-40B4-BE49-F238E27FC236}">
                <a16:creationId xmlns:a16="http://schemas.microsoft.com/office/drawing/2014/main" id="{30342548-3C66-E91A-7F84-82F89BBFB469}"/>
              </a:ext>
            </a:extLst>
          </p:cNvPr>
          <p:cNvPicPr>
            <a:picLocks noChangeAspect="1"/>
          </p:cNvPicPr>
          <p:nvPr/>
        </p:nvPicPr>
        <p:blipFill>
          <a:blip r:embed="rId3"/>
          <a:stretch>
            <a:fillRect/>
          </a:stretch>
        </p:blipFill>
        <p:spPr>
          <a:xfrm>
            <a:off x="409334" y="4684747"/>
            <a:ext cx="5607725" cy="1138538"/>
          </a:xfrm>
          <a:prstGeom prst="rect">
            <a:avLst/>
          </a:prstGeom>
        </p:spPr>
      </p:pic>
      <p:sp>
        <p:nvSpPr>
          <p:cNvPr id="10" name="TextBox 9">
            <a:extLst>
              <a:ext uri="{FF2B5EF4-FFF2-40B4-BE49-F238E27FC236}">
                <a16:creationId xmlns:a16="http://schemas.microsoft.com/office/drawing/2014/main" id="{D20E9AFD-8B5D-062F-8915-0A7249DFAD87}"/>
              </a:ext>
            </a:extLst>
          </p:cNvPr>
          <p:cNvSpPr txBox="1"/>
          <p:nvPr/>
        </p:nvSpPr>
        <p:spPr>
          <a:xfrm>
            <a:off x="6144127" y="305669"/>
            <a:ext cx="6096000" cy="584775"/>
          </a:xfrm>
          <a:prstGeom prst="rect">
            <a:avLst/>
          </a:prstGeom>
          <a:noFill/>
        </p:spPr>
        <p:txBody>
          <a:bodyPr wrap="square">
            <a:spAutoFit/>
          </a:bodyPr>
          <a:lstStyle/>
          <a:p>
            <a:r>
              <a:rPr lang="en-US" sz="1600" dirty="0"/>
              <a:t>To add multiple records to a ManyToManyField in one go, include multiple arguments in the call to add(), like this:</a:t>
            </a:r>
          </a:p>
        </p:txBody>
      </p:sp>
      <p:pic>
        <p:nvPicPr>
          <p:cNvPr id="11" name="Picture 10">
            <a:extLst>
              <a:ext uri="{FF2B5EF4-FFF2-40B4-BE49-F238E27FC236}">
                <a16:creationId xmlns:a16="http://schemas.microsoft.com/office/drawing/2014/main" id="{B007A90F-A193-F499-D030-99E8F3519C89}"/>
              </a:ext>
            </a:extLst>
          </p:cNvPr>
          <p:cNvPicPr>
            <a:picLocks noChangeAspect="1"/>
          </p:cNvPicPr>
          <p:nvPr/>
        </p:nvPicPr>
        <p:blipFill>
          <a:blip r:embed="rId4"/>
          <a:stretch>
            <a:fillRect/>
          </a:stretch>
        </p:blipFill>
        <p:spPr>
          <a:xfrm>
            <a:off x="6280746" y="1012945"/>
            <a:ext cx="5501920" cy="1571978"/>
          </a:xfrm>
          <a:prstGeom prst="rect">
            <a:avLst/>
          </a:prstGeom>
        </p:spPr>
      </p:pic>
      <p:sp>
        <p:nvSpPr>
          <p:cNvPr id="14" name="TextBox 13">
            <a:extLst>
              <a:ext uri="{FF2B5EF4-FFF2-40B4-BE49-F238E27FC236}">
                <a16:creationId xmlns:a16="http://schemas.microsoft.com/office/drawing/2014/main" id="{F195F071-BD14-53C5-5A6D-73E863ECEEDC}"/>
              </a:ext>
            </a:extLst>
          </p:cNvPr>
          <p:cNvSpPr txBox="1"/>
          <p:nvPr/>
        </p:nvSpPr>
        <p:spPr>
          <a:xfrm>
            <a:off x="6216578" y="2714976"/>
            <a:ext cx="5638539" cy="2616101"/>
          </a:xfrm>
          <a:prstGeom prst="rect">
            <a:avLst/>
          </a:prstGeom>
          <a:noFill/>
        </p:spPr>
        <p:txBody>
          <a:bodyPr wrap="square">
            <a:spAutoFit/>
          </a:bodyPr>
          <a:lstStyle/>
          <a:p>
            <a:r>
              <a:rPr lang="en-US" sz="2000" b="1" i="1" dirty="0"/>
              <a:t>Retrieving objects</a:t>
            </a:r>
          </a:p>
          <a:p>
            <a:r>
              <a:rPr lang="en-US" sz="1600" dirty="0"/>
              <a:t>To retrieve objects from your database, construct a QuerySet via a Manager on your model class. A QuerySet represents a collection of objects from your database. It can have zero, one or many filters. Filters narrow down the query results based on the given parameters. In SQL terms, a QuerySet equates to a SELECT statement, and a filter is a limiting clause such as WHERE or LIMIT. You get a QuerySet by using your model’s Manager. Each model has at least one Manager, and it’s called</a:t>
            </a:r>
          </a:p>
          <a:p>
            <a:r>
              <a:rPr lang="en-US" sz="1600" dirty="0"/>
              <a:t>objects by default. Access it directly via the model class, like so:</a:t>
            </a:r>
          </a:p>
        </p:txBody>
      </p:sp>
      <p:sp>
        <p:nvSpPr>
          <p:cNvPr id="16" name="TextBox 15">
            <a:extLst>
              <a:ext uri="{FF2B5EF4-FFF2-40B4-BE49-F238E27FC236}">
                <a16:creationId xmlns:a16="http://schemas.microsoft.com/office/drawing/2014/main" id="{C2B368EF-65CD-F136-A681-E47FB3911D4A}"/>
              </a:ext>
            </a:extLst>
          </p:cNvPr>
          <p:cNvSpPr txBox="1"/>
          <p:nvPr/>
        </p:nvSpPr>
        <p:spPr>
          <a:xfrm>
            <a:off x="6174943" y="5461130"/>
            <a:ext cx="5680174" cy="830997"/>
          </a:xfrm>
          <a:prstGeom prst="rect">
            <a:avLst/>
          </a:prstGeom>
          <a:noFill/>
        </p:spPr>
        <p:txBody>
          <a:bodyPr wrap="square">
            <a:spAutoFit/>
          </a:bodyPr>
          <a:lstStyle/>
          <a:p>
            <a:r>
              <a:rPr lang="en-US" sz="1600" b="1" i="1" dirty="0">
                <a:highlight>
                  <a:srgbClr val="FFFF00"/>
                </a:highlight>
              </a:rPr>
              <a:t>Note: Managers are accessible only via model classes, rather than from model instances, to enforce a separation between “table-level” operations and “record-level” operations.</a:t>
            </a:r>
          </a:p>
        </p:txBody>
      </p:sp>
    </p:spTree>
    <p:extLst>
      <p:ext uri="{BB962C8B-B14F-4D97-AF65-F5344CB8AC3E}">
        <p14:creationId xmlns:p14="http://schemas.microsoft.com/office/powerpoint/2010/main" val="4237473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CB4FB6-2458-38E2-8B5A-722244EE5F4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2F8795-485D-D2A4-F564-7237FA82C2C9}"/>
              </a:ext>
            </a:extLst>
          </p:cNvPr>
          <p:cNvSpPr>
            <a:spLocks noGrp="1"/>
          </p:cNvSpPr>
          <p:nvPr>
            <p:ph idx="1"/>
          </p:nvPr>
        </p:nvSpPr>
        <p:spPr>
          <a:xfrm>
            <a:off x="545432" y="304801"/>
            <a:ext cx="5518484" cy="5775158"/>
          </a:xfrm>
        </p:spPr>
        <p:txBody>
          <a:bodyPr>
            <a:normAutofit fontScale="92500" lnSpcReduction="10000"/>
          </a:bodyPr>
          <a:lstStyle/>
          <a:p>
            <a:pPr marL="0" indent="0">
              <a:lnSpc>
                <a:spcPct val="100000"/>
              </a:lnSpc>
              <a:spcBef>
                <a:spcPts val="0"/>
              </a:spcBef>
              <a:buNone/>
            </a:pPr>
            <a:r>
              <a:rPr lang="en-US" sz="1600" dirty="0">
                <a:solidFill>
                  <a:schemeClr val="tx1"/>
                </a:solidFill>
              </a:rPr>
              <a:t>The Manager is the main source of QuerySets for a model. For example, Blog.objects.all() returns a QuerySet that contains all Blog objects in the database.</a:t>
            </a:r>
          </a:p>
          <a:p>
            <a:pPr marL="0" indent="0">
              <a:lnSpc>
                <a:spcPct val="100000"/>
              </a:lnSpc>
              <a:spcBef>
                <a:spcPts val="0"/>
              </a:spcBef>
              <a:buNone/>
            </a:pPr>
            <a:endParaRPr lang="en-US" sz="1600" dirty="0">
              <a:solidFill>
                <a:schemeClr val="tx1"/>
              </a:solidFill>
            </a:endParaRPr>
          </a:p>
          <a:p>
            <a:pPr marL="0" indent="0">
              <a:lnSpc>
                <a:spcPct val="100000"/>
              </a:lnSpc>
              <a:spcBef>
                <a:spcPts val="0"/>
              </a:spcBef>
              <a:buNone/>
            </a:pPr>
            <a:r>
              <a:rPr lang="en-US" sz="2000" b="1" i="1" dirty="0">
                <a:solidFill>
                  <a:schemeClr val="tx1"/>
                </a:solidFill>
              </a:rPr>
              <a:t>Retrieving all objects</a:t>
            </a:r>
          </a:p>
          <a:p>
            <a:pPr marL="0" indent="0">
              <a:lnSpc>
                <a:spcPct val="100000"/>
              </a:lnSpc>
              <a:spcBef>
                <a:spcPts val="0"/>
              </a:spcBef>
              <a:buNone/>
            </a:pPr>
            <a:r>
              <a:rPr lang="en-US" sz="1600" dirty="0">
                <a:solidFill>
                  <a:schemeClr val="tx1"/>
                </a:solidFill>
              </a:rPr>
              <a:t>The simplest way to retrieve objects from a table is to get all of them. To do this, use the all() method on a Manager:</a:t>
            </a:r>
          </a:p>
          <a:p>
            <a:pPr marL="0" indent="0">
              <a:lnSpc>
                <a:spcPct val="100000"/>
              </a:lnSpc>
              <a:spcBef>
                <a:spcPts val="0"/>
              </a:spcBef>
              <a:buNone/>
            </a:pPr>
            <a:endParaRPr lang="en-US" sz="1600" dirty="0">
              <a:solidFill>
                <a:schemeClr val="tx1"/>
              </a:solidFill>
            </a:endParaRPr>
          </a:p>
          <a:p>
            <a:pPr marL="0" indent="0">
              <a:lnSpc>
                <a:spcPct val="100000"/>
              </a:lnSpc>
              <a:spcBef>
                <a:spcPts val="0"/>
              </a:spcBef>
              <a:buNone/>
            </a:pPr>
            <a:endParaRPr lang="en-US" sz="1600" dirty="0">
              <a:solidFill>
                <a:schemeClr val="tx1"/>
              </a:solidFill>
            </a:endParaRPr>
          </a:p>
          <a:p>
            <a:pPr marL="0" indent="0">
              <a:lnSpc>
                <a:spcPct val="100000"/>
              </a:lnSpc>
              <a:spcBef>
                <a:spcPts val="0"/>
              </a:spcBef>
              <a:buNone/>
            </a:pPr>
            <a:endParaRPr lang="en-US" sz="1600" dirty="0">
              <a:solidFill>
                <a:schemeClr val="tx1"/>
              </a:solidFill>
            </a:endParaRPr>
          </a:p>
          <a:p>
            <a:pPr marL="0" indent="0">
              <a:lnSpc>
                <a:spcPct val="100000"/>
              </a:lnSpc>
              <a:spcBef>
                <a:spcPts val="0"/>
              </a:spcBef>
              <a:buNone/>
            </a:pPr>
            <a:r>
              <a:rPr lang="en-US" sz="1700" b="1" i="1" dirty="0">
                <a:solidFill>
                  <a:schemeClr val="tx1"/>
                </a:solidFill>
              </a:rPr>
              <a:t>Retrieving specific objects with filters</a:t>
            </a:r>
          </a:p>
          <a:p>
            <a:pPr marL="0" indent="0">
              <a:lnSpc>
                <a:spcPct val="100000"/>
              </a:lnSpc>
              <a:spcBef>
                <a:spcPts val="0"/>
              </a:spcBef>
              <a:buNone/>
            </a:pPr>
            <a:r>
              <a:rPr lang="en-US" sz="1600" dirty="0">
                <a:solidFill>
                  <a:schemeClr val="tx1"/>
                </a:solidFill>
              </a:rPr>
              <a:t>The QuerySet returned by all() describes all objects in the database table. Usually, though, you’ll need to select only a subset of the complete set of objects. To create such a subset, you refine the initial QuerySet, adding filter conditions. The two most common ways to refine a QuerySet are:</a:t>
            </a:r>
          </a:p>
          <a:p>
            <a:pPr marL="0" indent="0">
              <a:lnSpc>
                <a:spcPct val="100000"/>
              </a:lnSpc>
              <a:spcBef>
                <a:spcPts val="0"/>
              </a:spcBef>
              <a:buNone/>
            </a:pPr>
            <a:r>
              <a:rPr lang="en-US" sz="1700" b="1" i="1" dirty="0">
                <a:solidFill>
                  <a:schemeClr val="tx1"/>
                </a:solidFill>
              </a:rPr>
              <a:t>filter(**</a:t>
            </a:r>
            <a:r>
              <a:rPr lang="en-US" sz="1700" b="1" i="1" dirty="0" err="1">
                <a:solidFill>
                  <a:schemeClr val="tx1"/>
                </a:solidFill>
              </a:rPr>
              <a:t>kwargs</a:t>
            </a:r>
            <a:r>
              <a:rPr lang="en-US" sz="1700" b="1" i="1" dirty="0">
                <a:solidFill>
                  <a:schemeClr val="tx1"/>
                </a:solidFill>
              </a:rPr>
              <a:t>)</a:t>
            </a:r>
          </a:p>
          <a:p>
            <a:pPr marL="0" indent="0">
              <a:lnSpc>
                <a:spcPct val="100000"/>
              </a:lnSpc>
              <a:spcBef>
                <a:spcPts val="0"/>
              </a:spcBef>
              <a:buNone/>
            </a:pPr>
            <a:r>
              <a:rPr lang="en-US" sz="1600" dirty="0">
                <a:solidFill>
                  <a:schemeClr val="tx1"/>
                </a:solidFill>
              </a:rPr>
              <a:t>	Returns a new QuerySet containing objects that match 	the given lookup parameters.</a:t>
            </a:r>
          </a:p>
          <a:p>
            <a:pPr marL="0" indent="0">
              <a:lnSpc>
                <a:spcPct val="100000"/>
              </a:lnSpc>
              <a:spcBef>
                <a:spcPts val="0"/>
              </a:spcBef>
              <a:buNone/>
            </a:pPr>
            <a:r>
              <a:rPr lang="en-US" sz="1700" b="1" i="1" dirty="0">
                <a:solidFill>
                  <a:schemeClr val="tx1"/>
                </a:solidFill>
              </a:rPr>
              <a:t>exclude(**</a:t>
            </a:r>
            <a:r>
              <a:rPr lang="en-US" sz="1700" b="1" i="1" dirty="0" err="1">
                <a:solidFill>
                  <a:schemeClr val="tx1"/>
                </a:solidFill>
              </a:rPr>
              <a:t>kwargs</a:t>
            </a:r>
            <a:r>
              <a:rPr lang="en-US" sz="1700" b="1" i="1" dirty="0">
                <a:solidFill>
                  <a:schemeClr val="tx1"/>
                </a:solidFill>
              </a:rPr>
              <a:t>)</a:t>
            </a:r>
          </a:p>
          <a:p>
            <a:pPr marL="0" indent="0">
              <a:lnSpc>
                <a:spcPct val="100000"/>
              </a:lnSpc>
              <a:spcBef>
                <a:spcPts val="0"/>
              </a:spcBef>
              <a:buNone/>
            </a:pPr>
            <a:r>
              <a:rPr lang="en-US" sz="1600" dirty="0">
                <a:solidFill>
                  <a:schemeClr val="tx1"/>
                </a:solidFill>
              </a:rPr>
              <a:t>	Returns a new QuerySet containing objects that do not 	match the given lookup parameters.</a:t>
            </a:r>
          </a:p>
          <a:p>
            <a:pPr marL="0" indent="0">
              <a:lnSpc>
                <a:spcPct val="100000"/>
              </a:lnSpc>
              <a:spcBef>
                <a:spcPts val="0"/>
              </a:spcBef>
              <a:buNone/>
            </a:pPr>
            <a:r>
              <a:rPr lang="en-US" sz="1600" dirty="0">
                <a:solidFill>
                  <a:schemeClr val="tx1"/>
                </a:solidFill>
              </a:rPr>
              <a:t>The lookup parameters (**</a:t>
            </a:r>
            <a:r>
              <a:rPr lang="en-US" sz="1600" dirty="0" err="1">
                <a:solidFill>
                  <a:schemeClr val="tx1"/>
                </a:solidFill>
              </a:rPr>
              <a:t>kwargs</a:t>
            </a:r>
            <a:r>
              <a:rPr lang="en-US" sz="1600" dirty="0">
                <a:solidFill>
                  <a:schemeClr val="tx1"/>
                </a:solidFill>
              </a:rPr>
              <a:t> in the above function definitions) should be in the format described in</a:t>
            </a:r>
          </a:p>
          <a:p>
            <a:pPr marL="0" indent="0">
              <a:lnSpc>
                <a:spcPct val="100000"/>
              </a:lnSpc>
              <a:spcBef>
                <a:spcPts val="0"/>
              </a:spcBef>
              <a:buNone/>
            </a:pPr>
            <a:r>
              <a:rPr lang="en-US" sz="1600" dirty="0">
                <a:solidFill>
                  <a:schemeClr val="tx1"/>
                </a:solidFill>
              </a:rPr>
              <a:t>Field lookups below.</a:t>
            </a:r>
          </a:p>
          <a:p>
            <a:pPr marL="0" indent="0">
              <a:lnSpc>
                <a:spcPct val="100000"/>
              </a:lnSpc>
              <a:spcBef>
                <a:spcPts val="0"/>
              </a:spcBef>
              <a:buNone/>
            </a:pPr>
            <a:r>
              <a:rPr lang="en-US" sz="1600" dirty="0">
                <a:solidFill>
                  <a:schemeClr val="tx1"/>
                </a:solidFill>
              </a:rPr>
              <a:t>For example, to get a QuerySet of blog entries from the year 2006, use filter() like so:</a:t>
            </a:r>
          </a:p>
          <a:p>
            <a:pPr marL="0" indent="0">
              <a:lnSpc>
                <a:spcPct val="100000"/>
              </a:lnSpc>
              <a:spcBef>
                <a:spcPts val="0"/>
              </a:spcBef>
              <a:buNone/>
            </a:pPr>
            <a:endParaRPr lang="en-US" sz="1600" dirty="0">
              <a:solidFill>
                <a:schemeClr val="tx1"/>
              </a:solidFill>
            </a:endParaRPr>
          </a:p>
        </p:txBody>
      </p:sp>
      <p:pic>
        <p:nvPicPr>
          <p:cNvPr id="2" name="Picture 1">
            <a:extLst>
              <a:ext uri="{FF2B5EF4-FFF2-40B4-BE49-F238E27FC236}">
                <a16:creationId xmlns:a16="http://schemas.microsoft.com/office/drawing/2014/main" id="{397A2811-5FC5-9328-BEAE-4FDE5DD663D5}"/>
              </a:ext>
            </a:extLst>
          </p:cNvPr>
          <p:cNvPicPr>
            <a:picLocks noChangeAspect="1"/>
          </p:cNvPicPr>
          <p:nvPr/>
        </p:nvPicPr>
        <p:blipFill>
          <a:blip r:embed="rId2"/>
          <a:srcRect r="62188" b="3025"/>
          <a:stretch/>
        </p:blipFill>
        <p:spPr>
          <a:xfrm>
            <a:off x="705852" y="1892194"/>
            <a:ext cx="3863563" cy="514122"/>
          </a:xfrm>
          <a:prstGeom prst="rect">
            <a:avLst/>
          </a:prstGeom>
        </p:spPr>
      </p:pic>
      <p:pic>
        <p:nvPicPr>
          <p:cNvPr id="4" name="Picture 3">
            <a:extLst>
              <a:ext uri="{FF2B5EF4-FFF2-40B4-BE49-F238E27FC236}">
                <a16:creationId xmlns:a16="http://schemas.microsoft.com/office/drawing/2014/main" id="{5A14EF32-6C71-1869-5B29-47E23E76F20F}"/>
              </a:ext>
            </a:extLst>
          </p:cNvPr>
          <p:cNvPicPr>
            <a:picLocks noChangeAspect="1"/>
          </p:cNvPicPr>
          <p:nvPr/>
        </p:nvPicPr>
        <p:blipFill>
          <a:blip r:embed="rId3"/>
          <a:srcRect r="16466" b="17242"/>
          <a:stretch/>
        </p:blipFill>
        <p:spPr>
          <a:xfrm>
            <a:off x="689811" y="6031833"/>
            <a:ext cx="4475748" cy="385009"/>
          </a:xfrm>
          <a:prstGeom prst="rect">
            <a:avLst/>
          </a:prstGeom>
        </p:spPr>
      </p:pic>
      <p:sp>
        <p:nvSpPr>
          <p:cNvPr id="6" name="TextBox 5">
            <a:extLst>
              <a:ext uri="{FF2B5EF4-FFF2-40B4-BE49-F238E27FC236}">
                <a16:creationId xmlns:a16="http://schemas.microsoft.com/office/drawing/2014/main" id="{CA0F5101-3C81-AB77-B507-A8632449D670}"/>
              </a:ext>
            </a:extLst>
          </p:cNvPr>
          <p:cNvSpPr txBox="1"/>
          <p:nvPr/>
        </p:nvSpPr>
        <p:spPr>
          <a:xfrm>
            <a:off x="6128086" y="256675"/>
            <a:ext cx="5775156" cy="892552"/>
          </a:xfrm>
          <a:prstGeom prst="rect">
            <a:avLst/>
          </a:prstGeom>
          <a:noFill/>
        </p:spPr>
        <p:txBody>
          <a:bodyPr wrap="square">
            <a:spAutoFit/>
          </a:bodyPr>
          <a:lstStyle/>
          <a:p>
            <a:r>
              <a:rPr lang="en-US" sz="2000" b="1" i="1" dirty="0"/>
              <a:t>Chaining filters</a:t>
            </a:r>
          </a:p>
          <a:p>
            <a:r>
              <a:rPr lang="en-US" sz="1600" dirty="0"/>
              <a:t>The result of refining a QuerySet is itself a QuerySet, so it’s possible to chain refinements together. For example:</a:t>
            </a:r>
          </a:p>
        </p:txBody>
      </p:sp>
      <p:pic>
        <p:nvPicPr>
          <p:cNvPr id="7" name="Picture 6">
            <a:extLst>
              <a:ext uri="{FF2B5EF4-FFF2-40B4-BE49-F238E27FC236}">
                <a16:creationId xmlns:a16="http://schemas.microsoft.com/office/drawing/2014/main" id="{CA25F9CD-755F-C488-2F03-0BF7CB0AE9BB}"/>
              </a:ext>
            </a:extLst>
          </p:cNvPr>
          <p:cNvPicPr>
            <a:picLocks noChangeAspect="1"/>
          </p:cNvPicPr>
          <p:nvPr/>
        </p:nvPicPr>
        <p:blipFill>
          <a:blip r:embed="rId4"/>
          <a:srcRect r="4045"/>
          <a:stretch/>
        </p:blipFill>
        <p:spPr>
          <a:xfrm>
            <a:off x="6224336" y="1257511"/>
            <a:ext cx="5678906" cy="892552"/>
          </a:xfrm>
          <a:prstGeom prst="rect">
            <a:avLst/>
          </a:prstGeom>
        </p:spPr>
      </p:pic>
      <p:sp>
        <p:nvSpPr>
          <p:cNvPr id="9" name="TextBox 8">
            <a:extLst>
              <a:ext uri="{FF2B5EF4-FFF2-40B4-BE49-F238E27FC236}">
                <a16:creationId xmlns:a16="http://schemas.microsoft.com/office/drawing/2014/main" id="{BC37C0C0-AF75-7320-621E-877BE6100347}"/>
              </a:ext>
            </a:extLst>
          </p:cNvPr>
          <p:cNvSpPr txBox="1"/>
          <p:nvPr/>
        </p:nvSpPr>
        <p:spPr>
          <a:xfrm>
            <a:off x="6128086" y="2258347"/>
            <a:ext cx="5775156" cy="1354217"/>
          </a:xfrm>
          <a:prstGeom prst="rect">
            <a:avLst/>
          </a:prstGeom>
          <a:noFill/>
        </p:spPr>
        <p:txBody>
          <a:bodyPr wrap="square">
            <a:spAutoFit/>
          </a:bodyPr>
          <a:lstStyle/>
          <a:p>
            <a:r>
              <a:rPr lang="en-US" sz="1600" dirty="0"/>
              <a:t>This takes the initial QuerySet of all entries in the database, adds a filter, then an exclusion, then another filter. The result is a QuerySet containing all entries with a headline that starts with “What”, that were published between January 30, 2005, and the current day.</a:t>
            </a:r>
          </a:p>
        </p:txBody>
      </p:sp>
      <p:sp>
        <p:nvSpPr>
          <p:cNvPr id="11" name="TextBox 10">
            <a:extLst>
              <a:ext uri="{FF2B5EF4-FFF2-40B4-BE49-F238E27FC236}">
                <a16:creationId xmlns:a16="http://schemas.microsoft.com/office/drawing/2014/main" id="{2D78D1CC-A970-15BF-FECA-4C254FF6E7AC}"/>
              </a:ext>
            </a:extLst>
          </p:cNvPr>
          <p:cNvSpPr txBox="1"/>
          <p:nvPr/>
        </p:nvSpPr>
        <p:spPr>
          <a:xfrm>
            <a:off x="6096000" y="3612564"/>
            <a:ext cx="5807242" cy="1508105"/>
          </a:xfrm>
          <a:prstGeom prst="rect">
            <a:avLst/>
          </a:prstGeom>
          <a:noFill/>
        </p:spPr>
        <p:txBody>
          <a:bodyPr wrap="square">
            <a:spAutoFit/>
          </a:bodyPr>
          <a:lstStyle/>
          <a:p>
            <a:r>
              <a:rPr lang="en-US" sz="2000" b="1" i="1" dirty="0"/>
              <a:t>Filtered QuerySets are unique</a:t>
            </a:r>
          </a:p>
          <a:p>
            <a:r>
              <a:rPr lang="en-US" dirty="0"/>
              <a:t>Each time you refine a QuerySet, you get a brand-new QuerySet that is in no way bound to the previous</a:t>
            </a:r>
          </a:p>
          <a:p>
            <a:r>
              <a:rPr lang="en-US" dirty="0"/>
              <a:t>QuerySet. Each refinement creates a separate and distinct QuerySet that can be stored, used and reused.</a:t>
            </a:r>
          </a:p>
        </p:txBody>
      </p:sp>
      <p:pic>
        <p:nvPicPr>
          <p:cNvPr id="12" name="Picture 11">
            <a:extLst>
              <a:ext uri="{FF2B5EF4-FFF2-40B4-BE49-F238E27FC236}">
                <a16:creationId xmlns:a16="http://schemas.microsoft.com/office/drawing/2014/main" id="{B92CB32D-CFBC-5E57-200A-621C3D49FCE2}"/>
              </a:ext>
            </a:extLst>
          </p:cNvPr>
          <p:cNvPicPr>
            <a:picLocks noChangeAspect="1"/>
          </p:cNvPicPr>
          <p:nvPr/>
        </p:nvPicPr>
        <p:blipFill>
          <a:blip r:embed="rId5"/>
          <a:srcRect r="4692"/>
          <a:stretch/>
        </p:blipFill>
        <p:spPr>
          <a:xfrm>
            <a:off x="6224336" y="5120669"/>
            <a:ext cx="5518484" cy="955232"/>
          </a:xfrm>
          <a:prstGeom prst="rect">
            <a:avLst/>
          </a:prstGeom>
        </p:spPr>
      </p:pic>
    </p:spTree>
    <p:extLst>
      <p:ext uri="{BB962C8B-B14F-4D97-AF65-F5344CB8AC3E}">
        <p14:creationId xmlns:p14="http://schemas.microsoft.com/office/powerpoint/2010/main" val="1600734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939837-7E20-345E-351C-61450F7495A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DC2EEB74-AC7B-5917-8E52-10B562EB0069}"/>
              </a:ext>
            </a:extLst>
          </p:cNvPr>
          <p:cNvSpPr txBox="1"/>
          <p:nvPr/>
        </p:nvSpPr>
        <p:spPr>
          <a:xfrm>
            <a:off x="288757" y="358078"/>
            <a:ext cx="6096000" cy="1508105"/>
          </a:xfrm>
          <a:prstGeom prst="rect">
            <a:avLst/>
          </a:prstGeom>
          <a:noFill/>
        </p:spPr>
        <p:txBody>
          <a:bodyPr wrap="square">
            <a:spAutoFit/>
          </a:bodyPr>
          <a:lstStyle/>
          <a:p>
            <a:r>
              <a:rPr lang="en-US" sz="2000" b="1" i="1" dirty="0"/>
              <a:t>QuerySets are lazy</a:t>
            </a:r>
          </a:p>
          <a:p>
            <a:r>
              <a:rPr lang="en-US" dirty="0"/>
              <a:t>QuerySets are lazy – the act of creating a QuerySet doesn’t involve any database activity. You can stack filters together all day long, and Django won’t run the query until the QuerySet is evaluated. Take a look at this example:</a:t>
            </a:r>
          </a:p>
        </p:txBody>
      </p:sp>
      <p:pic>
        <p:nvPicPr>
          <p:cNvPr id="5" name="Picture 4">
            <a:extLst>
              <a:ext uri="{FF2B5EF4-FFF2-40B4-BE49-F238E27FC236}">
                <a16:creationId xmlns:a16="http://schemas.microsoft.com/office/drawing/2014/main" id="{3D89F4C5-7596-EE5A-29DD-ED1EFC9C61C4}"/>
              </a:ext>
            </a:extLst>
          </p:cNvPr>
          <p:cNvPicPr>
            <a:picLocks noChangeAspect="1"/>
          </p:cNvPicPr>
          <p:nvPr/>
        </p:nvPicPr>
        <p:blipFill>
          <a:blip r:embed="rId2"/>
          <a:stretch>
            <a:fillRect/>
          </a:stretch>
        </p:blipFill>
        <p:spPr>
          <a:xfrm>
            <a:off x="504554" y="2050325"/>
            <a:ext cx="5591445" cy="1156851"/>
          </a:xfrm>
          <a:prstGeom prst="rect">
            <a:avLst/>
          </a:prstGeom>
        </p:spPr>
      </p:pic>
      <p:sp>
        <p:nvSpPr>
          <p:cNvPr id="7" name="TextBox 6">
            <a:extLst>
              <a:ext uri="{FF2B5EF4-FFF2-40B4-BE49-F238E27FC236}">
                <a16:creationId xmlns:a16="http://schemas.microsoft.com/office/drawing/2014/main" id="{2E770DCB-E475-86D4-7C6E-CABF67DCE058}"/>
              </a:ext>
            </a:extLst>
          </p:cNvPr>
          <p:cNvSpPr txBox="1"/>
          <p:nvPr/>
        </p:nvSpPr>
        <p:spPr>
          <a:xfrm>
            <a:off x="288757" y="3515070"/>
            <a:ext cx="6096000" cy="1477328"/>
          </a:xfrm>
          <a:prstGeom prst="rect">
            <a:avLst/>
          </a:prstGeom>
          <a:noFill/>
        </p:spPr>
        <p:txBody>
          <a:bodyPr wrap="square">
            <a:spAutoFit/>
          </a:bodyPr>
          <a:lstStyle/>
          <a:p>
            <a:r>
              <a:rPr lang="en-US" dirty="0"/>
              <a:t>Though this looks like three database hits, in fact it hits the database only once, at the last line (print(q)). In general, the results of a QuerySet aren’t fetched from the database until you “ask” for them. When you do, the QuerySet is evaluated by accessing the database.</a:t>
            </a:r>
          </a:p>
        </p:txBody>
      </p:sp>
      <p:sp>
        <p:nvSpPr>
          <p:cNvPr id="9" name="TextBox 8">
            <a:extLst>
              <a:ext uri="{FF2B5EF4-FFF2-40B4-BE49-F238E27FC236}">
                <a16:creationId xmlns:a16="http://schemas.microsoft.com/office/drawing/2014/main" id="{BBB9B11C-49E3-4935-D8C2-082ABDAFB324}"/>
              </a:ext>
            </a:extLst>
          </p:cNvPr>
          <p:cNvSpPr txBox="1"/>
          <p:nvPr/>
        </p:nvSpPr>
        <p:spPr>
          <a:xfrm>
            <a:off x="6311798" y="358078"/>
            <a:ext cx="5591445" cy="2062103"/>
          </a:xfrm>
          <a:prstGeom prst="rect">
            <a:avLst/>
          </a:prstGeom>
          <a:noFill/>
        </p:spPr>
        <p:txBody>
          <a:bodyPr wrap="square">
            <a:spAutoFit/>
          </a:bodyPr>
          <a:lstStyle/>
          <a:p>
            <a:r>
              <a:rPr lang="en-US" sz="2000" b="1" i="1" dirty="0"/>
              <a:t>Retrieving a single object with get()</a:t>
            </a:r>
          </a:p>
          <a:p>
            <a:r>
              <a:rPr lang="en-US" dirty="0"/>
              <a:t>filter() will always give you a QuerySet, even if only a single object matches the query - in this case, it will</a:t>
            </a:r>
          </a:p>
          <a:p>
            <a:r>
              <a:rPr lang="en-US" dirty="0"/>
              <a:t>be a QuerySet containing a single element. If you know there is only one object that matches your query, you can use the get() method on a Manager which returns the object directly:</a:t>
            </a:r>
          </a:p>
        </p:txBody>
      </p:sp>
      <p:pic>
        <p:nvPicPr>
          <p:cNvPr id="10" name="Picture 9">
            <a:extLst>
              <a:ext uri="{FF2B5EF4-FFF2-40B4-BE49-F238E27FC236}">
                <a16:creationId xmlns:a16="http://schemas.microsoft.com/office/drawing/2014/main" id="{E2BF2864-674C-8221-B449-F70C7CEC22C2}"/>
              </a:ext>
            </a:extLst>
          </p:cNvPr>
          <p:cNvPicPr>
            <a:picLocks noChangeAspect="1"/>
          </p:cNvPicPr>
          <p:nvPr/>
        </p:nvPicPr>
        <p:blipFill>
          <a:blip r:embed="rId3"/>
          <a:stretch>
            <a:fillRect/>
          </a:stretch>
        </p:blipFill>
        <p:spPr>
          <a:xfrm>
            <a:off x="6384757" y="2451810"/>
            <a:ext cx="5531620" cy="509261"/>
          </a:xfrm>
          <a:prstGeom prst="rect">
            <a:avLst/>
          </a:prstGeom>
        </p:spPr>
      </p:pic>
      <p:sp>
        <p:nvSpPr>
          <p:cNvPr id="12" name="TextBox 11">
            <a:extLst>
              <a:ext uri="{FF2B5EF4-FFF2-40B4-BE49-F238E27FC236}">
                <a16:creationId xmlns:a16="http://schemas.microsoft.com/office/drawing/2014/main" id="{37ADE248-A0A6-CBCD-CC47-22C8E22F3C40}"/>
              </a:ext>
            </a:extLst>
          </p:cNvPr>
          <p:cNvSpPr txBox="1"/>
          <p:nvPr/>
        </p:nvSpPr>
        <p:spPr>
          <a:xfrm>
            <a:off x="6311798" y="3030083"/>
            <a:ext cx="5604579" cy="2862322"/>
          </a:xfrm>
          <a:prstGeom prst="rect">
            <a:avLst/>
          </a:prstGeom>
          <a:noFill/>
        </p:spPr>
        <p:txBody>
          <a:bodyPr wrap="square">
            <a:spAutoFit/>
          </a:bodyPr>
          <a:lstStyle/>
          <a:p>
            <a:r>
              <a:rPr lang="en-US" dirty="0"/>
              <a:t>Note that there is a difference between using get(), and using filter() with a slice of [0]. If there are no results that match the query, get() will raise a DoesNotExist exception. This exception is an attribute of the model class that the query is being performed on - so in the code above, if there is no Entry object with a primary key of 1, Django will raise Entry.DoesNotExist. Similarly, Django will complain if more than one item matches the get() query. In this case, it will raise MultipleObjectsReturned, which again is an attribute of the model class itself.</a:t>
            </a:r>
          </a:p>
        </p:txBody>
      </p:sp>
    </p:spTree>
    <p:extLst>
      <p:ext uri="{BB962C8B-B14F-4D97-AF65-F5344CB8AC3E}">
        <p14:creationId xmlns:p14="http://schemas.microsoft.com/office/powerpoint/2010/main" val="2808173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BE2B25-1D8F-DD1D-E2AC-2B095C71352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78329A-84FE-1B27-68DB-945FA2AF8ABC}"/>
              </a:ext>
            </a:extLst>
          </p:cNvPr>
          <p:cNvSpPr>
            <a:spLocks noGrp="1"/>
          </p:cNvSpPr>
          <p:nvPr>
            <p:ph idx="1"/>
          </p:nvPr>
        </p:nvSpPr>
        <p:spPr>
          <a:xfrm>
            <a:off x="577516" y="513347"/>
            <a:ext cx="3994484" cy="1347537"/>
          </a:xfrm>
        </p:spPr>
        <p:txBody>
          <a:bodyPr>
            <a:normAutofit/>
          </a:bodyPr>
          <a:lstStyle/>
          <a:p>
            <a:pPr marL="0" indent="0">
              <a:lnSpc>
                <a:spcPct val="100000"/>
              </a:lnSpc>
              <a:spcBef>
                <a:spcPts val="0"/>
              </a:spcBef>
              <a:buNone/>
            </a:pPr>
            <a:r>
              <a:rPr lang="en-US" sz="2000" b="1" i="1" dirty="0">
                <a:solidFill>
                  <a:schemeClr val="tx1"/>
                </a:solidFill>
              </a:rPr>
              <a:t>Other QuerySet methods</a:t>
            </a:r>
          </a:p>
          <a:p>
            <a:pPr marL="0" indent="0">
              <a:lnSpc>
                <a:spcPct val="100000"/>
              </a:lnSpc>
              <a:spcBef>
                <a:spcPts val="0"/>
              </a:spcBef>
              <a:buNone/>
            </a:pPr>
            <a:r>
              <a:rPr lang="en-US" sz="1800" dirty="0">
                <a:solidFill>
                  <a:schemeClr val="tx1"/>
                </a:solidFill>
              </a:rPr>
              <a:t>Most of the time you’ll use all(), get(), filter() and exclude() when you need to look up objects from the database.</a:t>
            </a:r>
          </a:p>
        </p:txBody>
      </p:sp>
      <p:sp>
        <p:nvSpPr>
          <p:cNvPr id="4" name="TextBox 3">
            <a:extLst>
              <a:ext uri="{FF2B5EF4-FFF2-40B4-BE49-F238E27FC236}">
                <a16:creationId xmlns:a16="http://schemas.microsoft.com/office/drawing/2014/main" id="{079820FB-8BDD-2649-BE2F-D23DA006FE05}"/>
              </a:ext>
            </a:extLst>
          </p:cNvPr>
          <p:cNvSpPr txBox="1"/>
          <p:nvPr/>
        </p:nvSpPr>
        <p:spPr>
          <a:xfrm>
            <a:off x="5149516" y="383556"/>
            <a:ext cx="6096000" cy="1508105"/>
          </a:xfrm>
          <a:prstGeom prst="rect">
            <a:avLst/>
          </a:prstGeom>
          <a:noFill/>
        </p:spPr>
        <p:txBody>
          <a:bodyPr wrap="square">
            <a:spAutoFit/>
          </a:bodyPr>
          <a:lstStyle/>
          <a:p>
            <a:r>
              <a:rPr lang="en-US" sz="2000" b="1" i="1" dirty="0"/>
              <a:t>Limiting QuerySets</a:t>
            </a:r>
          </a:p>
          <a:p>
            <a:r>
              <a:rPr lang="en-US" dirty="0"/>
              <a:t>Use a subset of Python’s array-slicing syntax to limit your QuerySet to a certain number of results. This is the equivalent of SQL’s LIMIT and OFFSET clauses. For example, this returns the first 5 objects (LIMIT 5):</a:t>
            </a:r>
          </a:p>
        </p:txBody>
      </p:sp>
      <p:pic>
        <p:nvPicPr>
          <p:cNvPr id="5" name="Picture 4">
            <a:extLst>
              <a:ext uri="{FF2B5EF4-FFF2-40B4-BE49-F238E27FC236}">
                <a16:creationId xmlns:a16="http://schemas.microsoft.com/office/drawing/2014/main" id="{6F36E857-BEAF-05B7-5FA4-F4CF90DF6445}"/>
              </a:ext>
            </a:extLst>
          </p:cNvPr>
          <p:cNvPicPr>
            <a:picLocks noChangeAspect="1"/>
          </p:cNvPicPr>
          <p:nvPr/>
        </p:nvPicPr>
        <p:blipFill>
          <a:blip r:embed="rId2"/>
          <a:stretch>
            <a:fillRect/>
          </a:stretch>
        </p:blipFill>
        <p:spPr>
          <a:xfrm>
            <a:off x="5149516" y="1891661"/>
            <a:ext cx="5871410" cy="1346654"/>
          </a:xfrm>
          <a:prstGeom prst="rect">
            <a:avLst/>
          </a:prstGeom>
        </p:spPr>
      </p:pic>
      <p:sp>
        <p:nvSpPr>
          <p:cNvPr id="7" name="TextBox 6">
            <a:extLst>
              <a:ext uri="{FF2B5EF4-FFF2-40B4-BE49-F238E27FC236}">
                <a16:creationId xmlns:a16="http://schemas.microsoft.com/office/drawing/2014/main" id="{10F0C5A0-9258-BC4B-5BFF-7D5B5C0396CE}"/>
              </a:ext>
            </a:extLst>
          </p:cNvPr>
          <p:cNvSpPr txBox="1"/>
          <p:nvPr/>
        </p:nvSpPr>
        <p:spPr>
          <a:xfrm>
            <a:off x="5149516" y="3296290"/>
            <a:ext cx="6096000" cy="369332"/>
          </a:xfrm>
          <a:prstGeom prst="rect">
            <a:avLst/>
          </a:prstGeom>
          <a:noFill/>
        </p:spPr>
        <p:txBody>
          <a:bodyPr wrap="square">
            <a:spAutoFit/>
          </a:bodyPr>
          <a:lstStyle/>
          <a:p>
            <a:r>
              <a:rPr lang="en-US" dirty="0"/>
              <a:t>Negative indexing (i.e., Entry.objects.all()[-1]) is not supported.</a:t>
            </a:r>
          </a:p>
        </p:txBody>
      </p:sp>
      <p:sp>
        <p:nvSpPr>
          <p:cNvPr id="9" name="TextBox 8">
            <a:extLst>
              <a:ext uri="{FF2B5EF4-FFF2-40B4-BE49-F238E27FC236}">
                <a16:creationId xmlns:a16="http://schemas.microsoft.com/office/drawing/2014/main" id="{3D51B359-FBE8-B0BB-1EEA-2422C249F291}"/>
              </a:ext>
            </a:extLst>
          </p:cNvPr>
          <p:cNvSpPr txBox="1"/>
          <p:nvPr/>
        </p:nvSpPr>
        <p:spPr>
          <a:xfrm>
            <a:off x="5149516" y="3570337"/>
            <a:ext cx="6096000" cy="1785104"/>
          </a:xfrm>
          <a:prstGeom prst="rect">
            <a:avLst/>
          </a:prstGeom>
          <a:noFill/>
        </p:spPr>
        <p:txBody>
          <a:bodyPr wrap="square">
            <a:spAutoFit/>
          </a:bodyPr>
          <a:lstStyle/>
          <a:p>
            <a:r>
              <a:rPr lang="en-US" sz="2000" b="1" i="1" dirty="0"/>
              <a:t>Field lookups</a:t>
            </a:r>
          </a:p>
          <a:p>
            <a:r>
              <a:rPr lang="en-US" dirty="0"/>
              <a:t>Field lookups are how you specify the meat of an SQL WHERE clause. They’re specified as keyword arguments to the QuerySet methods filter(), exclude() and get(). Basic lookups keyword arguments take the form field__lookuptype=value. (That’s a double-underscore). For example:</a:t>
            </a:r>
          </a:p>
        </p:txBody>
      </p:sp>
      <p:pic>
        <p:nvPicPr>
          <p:cNvPr id="10" name="Picture 9">
            <a:extLst>
              <a:ext uri="{FF2B5EF4-FFF2-40B4-BE49-F238E27FC236}">
                <a16:creationId xmlns:a16="http://schemas.microsoft.com/office/drawing/2014/main" id="{69BB41A1-C3F2-33CB-5A76-1819CEF3BD40}"/>
              </a:ext>
            </a:extLst>
          </p:cNvPr>
          <p:cNvPicPr>
            <a:picLocks noChangeAspect="1"/>
          </p:cNvPicPr>
          <p:nvPr/>
        </p:nvPicPr>
        <p:blipFill>
          <a:blip r:embed="rId3"/>
          <a:stretch>
            <a:fillRect/>
          </a:stretch>
        </p:blipFill>
        <p:spPr>
          <a:xfrm>
            <a:off x="5321949" y="5355441"/>
            <a:ext cx="5137504" cy="1268520"/>
          </a:xfrm>
          <a:prstGeom prst="rect">
            <a:avLst/>
          </a:prstGeom>
        </p:spPr>
      </p:pic>
      <p:sp>
        <p:nvSpPr>
          <p:cNvPr id="12" name="TextBox 11">
            <a:extLst>
              <a:ext uri="{FF2B5EF4-FFF2-40B4-BE49-F238E27FC236}">
                <a16:creationId xmlns:a16="http://schemas.microsoft.com/office/drawing/2014/main" id="{49B1F9A2-5F79-4890-DE51-05813C19CDB2}"/>
              </a:ext>
            </a:extLst>
          </p:cNvPr>
          <p:cNvSpPr txBox="1"/>
          <p:nvPr/>
        </p:nvSpPr>
        <p:spPr>
          <a:xfrm>
            <a:off x="577516" y="1866035"/>
            <a:ext cx="4347410" cy="2031325"/>
          </a:xfrm>
          <a:prstGeom prst="rect">
            <a:avLst/>
          </a:prstGeom>
          <a:noFill/>
        </p:spPr>
        <p:txBody>
          <a:bodyPr wrap="square">
            <a:spAutoFit/>
          </a:bodyPr>
          <a:lstStyle/>
          <a:p>
            <a:r>
              <a:rPr lang="en-US" dirty="0"/>
              <a:t>The field specified in a lookup must be the name of a model field. There’s one exception though, in case of a ForeignKey you can specify the field name suffixed with _id. In this case, the value parameter is expected to contain the raw value of the foreign model’s primary key. For example:</a:t>
            </a:r>
          </a:p>
        </p:txBody>
      </p:sp>
      <p:pic>
        <p:nvPicPr>
          <p:cNvPr id="13" name="Picture 12">
            <a:extLst>
              <a:ext uri="{FF2B5EF4-FFF2-40B4-BE49-F238E27FC236}">
                <a16:creationId xmlns:a16="http://schemas.microsoft.com/office/drawing/2014/main" id="{C9472E13-6CCD-4FA3-AA9E-AF1534E8EDC4}"/>
              </a:ext>
            </a:extLst>
          </p:cNvPr>
          <p:cNvPicPr>
            <a:picLocks noChangeAspect="1"/>
          </p:cNvPicPr>
          <p:nvPr/>
        </p:nvPicPr>
        <p:blipFill>
          <a:blip r:embed="rId4"/>
          <a:stretch>
            <a:fillRect/>
          </a:stretch>
        </p:blipFill>
        <p:spPr>
          <a:xfrm>
            <a:off x="636058" y="3929444"/>
            <a:ext cx="3993312" cy="401924"/>
          </a:xfrm>
          <a:prstGeom prst="rect">
            <a:avLst/>
          </a:prstGeom>
        </p:spPr>
      </p:pic>
      <p:sp>
        <p:nvSpPr>
          <p:cNvPr id="15" name="TextBox 14">
            <a:extLst>
              <a:ext uri="{FF2B5EF4-FFF2-40B4-BE49-F238E27FC236}">
                <a16:creationId xmlns:a16="http://schemas.microsoft.com/office/drawing/2014/main" id="{9822311E-B7E4-61ED-E6A0-185C6BF0F220}"/>
              </a:ext>
            </a:extLst>
          </p:cNvPr>
          <p:cNvSpPr txBox="1"/>
          <p:nvPr/>
        </p:nvSpPr>
        <p:spPr>
          <a:xfrm>
            <a:off x="577516" y="4539154"/>
            <a:ext cx="4347410" cy="1200329"/>
          </a:xfrm>
          <a:prstGeom prst="rect">
            <a:avLst/>
          </a:prstGeom>
          <a:noFill/>
        </p:spPr>
        <p:txBody>
          <a:bodyPr wrap="square">
            <a:spAutoFit/>
          </a:bodyPr>
          <a:lstStyle/>
          <a:p>
            <a:r>
              <a:rPr lang="en-US" dirty="0"/>
              <a:t>If you pass an invalid keyword argument, a lookup function will raise TypeError. The database API supports about two dozen lookup types;</a:t>
            </a:r>
          </a:p>
        </p:txBody>
      </p:sp>
    </p:spTree>
    <p:extLst>
      <p:ext uri="{BB962C8B-B14F-4D97-AF65-F5344CB8AC3E}">
        <p14:creationId xmlns:p14="http://schemas.microsoft.com/office/powerpoint/2010/main" val="2054623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E698C6-47A4-D1DC-2524-5F16FCAB197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7B86932-EDE7-BA4E-665A-95301B368740}"/>
              </a:ext>
            </a:extLst>
          </p:cNvPr>
          <p:cNvSpPr txBox="1"/>
          <p:nvPr/>
        </p:nvSpPr>
        <p:spPr>
          <a:xfrm>
            <a:off x="368968" y="271988"/>
            <a:ext cx="4769806" cy="1477328"/>
          </a:xfrm>
          <a:prstGeom prst="rect">
            <a:avLst/>
          </a:prstGeom>
          <a:noFill/>
        </p:spPr>
        <p:txBody>
          <a:bodyPr wrap="square">
            <a:spAutoFit/>
          </a:bodyPr>
          <a:lstStyle/>
          <a:p>
            <a:r>
              <a:rPr lang="en-US" dirty="0"/>
              <a:t>The database API supports about two dozen lookup types; a complete reference can be found in the field lookup reference. To give you a taste of what’s available, here’s some of the more common lookups you’ll probably use:</a:t>
            </a:r>
          </a:p>
        </p:txBody>
      </p:sp>
      <p:pic>
        <p:nvPicPr>
          <p:cNvPr id="5" name="Picture 4">
            <a:extLst>
              <a:ext uri="{FF2B5EF4-FFF2-40B4-BE49-F238E27FC236}">
                <a16:creationId xmlns:a16="http://schemas.microsoft.com/office/drawing/2014/main" id="{AE9783CA-8314-759F-820C-DD4664B9D572}"/>
              </a:ext>
            </a:extLst>
          </p:cNvPr>
          <p:cNvPicPr>
            <a:picLocks noChangeAspect="1"/>
          </p:cNvPicPr>
          <p:nvPr/>
        </p:nvPicPr>
        <p:blipFill>
          <a:blip r:embed="rId2"/>
          <a:stretch>
            <a:fillRect/>
          </a:stretch>
        </p:blipFill>
        <p:spPr>
          <a:xfrm>
            <a:off x="482509" y="1756336"/>
            <a:ext cx="4632201" cy="970094"/>
          </a:xfrm>
          <a:prstGeom prst="rect">
            <a:avLst/>
          </a:prstGeom>
        </p:spPr>
      </p:pic>
      <p:sp>
        <p:nvSpPr>
          <p:cNvPr id="7" name="TextBox 6">
            <a:extLst>
              <a:ext uri="{FF2B5EF4-FFF2-40B4-BE49-F238E27FC236}">
                <a16:creationId xmlns:a16="http://schemas.microsoft.com/office/drawing/2014/main" id="{99FE14C2-9277-0E5F-918A-04AD10D98EA9}"/>
              </a:ext>
            </a:extLst>
          </p:cNvPr>
          <p:cNvSpPr txBox="1"/>
          <p:nvPr/>
        </p:nvSpPr>
        <p:spPr>
          <a:xfrm>
            <a:off x="458449" y="2750129"/>
            <a:ext cx="4680325" cy="1200329"/>
          </a:xfrm>
          <a:prstGeom prst="rect">
            <a:avLst/>
          </a:prstGeom>
          <a:noFill/>
        </p:spPr>
        <p:txBody>
          <a:bodyPr wrap="square">
            <a:spAutoFit/>
          </a:bodyPr>
          <a:lstStyle/>
          <a:p>
            <a:r>
              <a:rPr lang="en-US" dirty="0"/>
              <a:t>If you don’t provide a lookup type – that is, if your keyword argument doesn’t contain a double underscore – the lookup type is assumed to be exact.</a:t>
            </a:r>
          </a:p>
        </p:txBody>
      </p:sp>
      <p:pic>
        <p:nvPicPr>
          <p:cNvPr id="8" name="Picture 7">
            <a:extLst>
              <a:ext uri="{FF2B5EF4-FFF2-40B4-BE49-F238E27FC236}">
                <a16:creationId xmlns:a16="http://schemas.microsoft.com/office/drawing/2014/main" id="{D6AEE1EF-E8B2-67D8-15CC-CAC2EC9169DB}"/>
              </a:ext>
            </a:extLst>
          </p:cNvPr>
          <p:cNvPicPr>
            <a:picLocks noChangeAspect="1"/>
          </p:cNvPicPr>
          <p:nvPr/>
        </p:nvPicPr>
        <p:blipFill>
          <a:blip r:embed="rId3"/>
          <a:stretch>
            <a:fillRect/>
          </a:stretch>
        </p:blipFill>
        <p:spPr>
          <a:xfrm>
            <a:off x="482510" y="4006242"/>
            <a:ext cx="4632201" cy="1058052"/>
          </a:xfrm>
          <a:prstGeom prst="rect">
            <a:avLst/>
          </a:prstGeom>
        </p:spPr>
      </p:pic>
      <p:pic>
        <p:nvPicPr>
          <p:cNvPr id="9" name="Picture 8">
            <a:extLst>
              <a:ext uri="{FF2B5EF4-FFF2-40B4-BE49-F238E27FC236}">
                <a16:creationId xmlns:a16="http://schemas.microsoft.com/office/drawing/2014/main" id="{22395A66-55BB-C68F-274F-1BC731B4BB54}"/>
              </a:ext>
            </a:extLst>
          </p:cNvPr>
          <p:cNvPicPr>
            <a:picLocks noChangeAspect="1"/>
          </p:cNvPicPr>
          <p:nvPr/>
        </p:nvPicPr>
        <p:blipFill>
          <a:blip r:embed="rId4"/>
          <a:stretch>
            <a:fillRect/>
          </a:stretch>
        </p:blipFill>
        <p:spPr>
          <a:xfrm>
            <a:off x="506574" y="5458397"/>
            <a:ext cx="4632201" cy="996311"/>
          </a:xfrm>
          <a:prstGeom prst="rect">
            <a:avLst/>
          </a:prstGeom>
        </p:spPr>
      </p:pic>
      <p:sp>
        <p:nvSpPr>
          <p:cNvPr id="11" name="TextBox 10">
            <a:extLst>
              <a:ext uri="{FF2B5EF4-FFF2-40B4-BE49-F238E27FC236}">
                <a16:creationId xmlns:a16="http://schemas.microsoft.com/office/drawing/2014/main" id="{DFFD55E9-F1F5-9834-3B74-8B3446049DF1}"/>
              </a:ext>
            </a:extLst>
          </p:cNvPr>
          <p:cNvSpPr txBox="1"/>
          <p:nvPr/>
        </p:nvSpPr>
        <p:spPr>
          <a:xfrm>
            <a:off x="5293892" y="271988"/>
            <a:ext cx="6529139" cy="954107"/>
          </a:xfrm>
          <a:prstGeom prst="rect">
            <a:avLst/>
          </a:prstGeom>
          <a:noFill/>
        </p:spPr>
        <p:txBody>
          <a:bodyPr wrap="square">
            <a:spAutoFit/>
          </a:bodyPr>
          <a:lstStyle/>
          <a:p>
            <a:r>
              <a:rPr lang="en-US" sz="2000" b="1" i="1" u="sng" dirty="0"/>
              <a:t>startswith, endswith</a:t>
            </a:r>
          </a:p>
          <a:p>
            <a:r>
              <a:rPr lang="en-US" dirty="0"/>
              <a:t>Starts-with and ends-with search, respectively. There are also case-insensitive versions called istartswith and iendswith.</a:t>
            </a:r>
          </a:p>
        </p:txBody>
      </p:sp>
      <p:sp>
        <p:nvSpPr>
          <p:cNvPr id="13" name="TextBox 12">
            <a:extLst>
              <a:ext uri="{FF2B5EF4-FFF2-40B4-BE49-F238E27FC236}">
                <a16:creationId xmlns:a16="http://schemas.microsoft.com/office/drawing/2014/main" id="{11697DF8-EF00-51EF-9790-408D10510487}"/>
              </a:ext>
            </a:extLst>
          </p:cNvPr>
          <p:cNvSpPr txBox="1"/>
          <p:nvPr/>
        </p:nvSpPr>
        <p:spPr>
          <a:xfrm>
            <a:off x="5293891" y="1236799"/>
            <a:ext cx="6689562" cy="2062103"/>
          </a:xfrm>
          <a:prstGeom prst="rect">
            <a:avLst/>
          </a:prstGeom>
          <a:noFill/>
        </p:spPr>
        <p:txBody>
          <a:bodyPr wrap="square">
            <a:spAutoFit/>
          </a:bodyPr>
          <a:lstStyle/>
          <a:p>
            <a:r>
              <a:rPr lang="en-US" sz="2000" b="1" i="1" dirty="0"/>
              <a:t>Lookups that span relationships</a:t>
            </a:r>
          </a:p>
          <a:p>
            <a:r>
              <a:rPr lang="en-US" dirty="0"/>
              <a:t>Django offers a powerful and intuitive way to “follow” relationships in lookups, taking care of the SQL JOINs for you automatically, behind the scenes. To span a relationship, use the field name of related fields across models, separated by double underscores, until you get to the field you want. This example retrieves all Entry objects with a Blog whose name is 'Beatles Blog’:</a:t>
            </a:r>
          </a:p>
        </p:txBody>
      </p:sp>
      <p:pic>
        <p:nvPicPr>
          <p:cNvPr id="14" name="Picture 13">
            <a:extLst>
              <a:ext uri="{FF2B5EF4-FFF2-40B4-BE49-F238E27FC236}">
                <a16:creationId xmlns:a16="http://schemas.microsoft.com/office/drawing/2014/main" id="{F3A0220B-0E7A-E108-E407-6BDEFE6D4D94}"/>
              </a:ext>
            </a:extLst>
          </p:cNvPr>
          <p:cNvPicPr>
            <a:picLocks noChangeAspect="1"/>
          </p:cNvPicPr>
          <p:nvPr/>
        </p:nvPicPr>
        <p:blipFill>
          <a:blip r:embed="rId5"/>
          <a:stretch>
            <a:fillRect/>
          </a:stretch>
        </p:blipFill>
        <p:spPr>
          <a:xfrm>
            <a:off x="5444762" y="3298902"/>
            <a:ext cx="6419457" cy="470993"/>
          </a:xfrm>
          <a:prstGeom prst="rect">
            <a:avLst/>
          </a:prstGeom>
        </p:spPr>
      </p:pic>
      <p:sp>
        <p:nvSpPr>
          <p:cNvPr id="16" name="TextBox 15">
            <a:extLst>
              <a:ext uri="{FF2B5EF4-FFF2-40B4-BE49-F238E27FC236}">
                <a16:creationId xmlns:a16="http://schemas.microsoft.com/office/drawing/2014/main" id="{3B736412-F3DA-D731-B01A-29AFE3B78FBD}"/>
              </a:ext>
            </a:extLst>
          </p:cNvPr>
          <p:cNvSpPr txBox="1"/>
          <p:nvPr/>
        </p:nvSpPr>
        <p:spPr>
          <a:xfrm>
            <a:off x="5444762" y="3971652"/>
            <a:ext cx="6096000" cy="1477328"/>
          </a:xfrm>
          <a:prstGeom prst="rect">
            <a:avLst/>
          </a:prstGeom>
          <a:noFill/>
        </p:spPr>
        <p:txBody>
          <a:bodyPr wrap="square">
            <a:spAutoFit/>
          </a:bodyPr>
          <a:lstStyle/>
          <a:p>
            <a:r>
              <a:rPr lang="en-US" dirty="0"/>
              <a:t>If you are filtering across multiple relationships and one of the intermediate models doesn’t have a value that meets the filter condition, Django will treat it as if there is an empty (all values are NULL), but valid, object there. All this means is that no error will be raised. </a:t>
            </a:r>
          </a:p>
        </p:txBody>
      </p:sp>
    </p:spTree>
    <p:extLst>
      <p:ext uri="{BB962C8B-B14F-4D97-AF65-F5344CB8AC3E}">
        <p14:creationId xmlns:p14="http://schemas.microsoft.com/office/powerpoint/2010/main" val="2660125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BDDD63-BC58-77DD-4277-40ED42988168}"/>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81BB3215-AB80-5031-FF75-D74F8EEE9416}"/>
              </a:ext>
            </a:extLst>
          </p:cNvPr>
          <p:cNvPicPr>
            <a:picLocks noChangeAspect="1"/>
          </p:cNvPicPr>
          <p:nvPr/>
        </p:nvPicPr>
        <p:blipFill>
          <a:blip r:embed="rId2"/>
          <a:stretch>
            <a:fillRect/>
          </a:stretch>
        </p:blipFill>
        <p:spPr>
          <a:xfrm>
            <a:off x="410859" y="412814"/>
            <a:ext cx="5476594" cy="450817"/>
          </a:xfrm>
          <a:prstGeom prst="rect">
            <a:avLst/>
          </a:prstGeom>
        </p:spPr>
      </p:pic>
      <p:sp>
        <p:nvSpPr>
          <p:cNvPr id="5" name="TextBox 4">
            <a:extLst>
              <a:ext uri="{FF2B5EF4-FFF2-40B4-BE49-F238E27FC236}">
                <a16:creationId xmlns:a16="http://schemas.microsoft.com/office/drawing/2014/main" id="{5723757A-6535-F120-F431-77DCD0035BF3}"/>
              </a:ext>
            </a:extLst>
          </p:cNvPr>
          <p:cNvSpPr txBox="1"/>
          <p:nvPr/>
        </p:nvSpPr>
        <p:spPr>
          <a:xfrm>
            <a:off x="410860" y="957516"/>
            <a:ext cx="5476594" cy="2031325"/>
          </a:xfrm>
          <a:prstGeom prst="rect">
            <a:avLst/>
          </a:prstGeom>
          <a:noFill/>
        </p:spPr>
        <p:txBody>
          <a:bodyPr wrap="square">
            <a:spAutoFit/>
          </a:bodyPr>
          <a:lstStyle/>
          <a:p>
            <a:r>
              <a:rPr lang="en-US" dirty="0"/>
              <a:t>(if there was a related Author model), if there was no author associated with an entry, it would be treated</a:t>
            </a:r>
          </a:p>
          <a:p>
            <a:r>
              <a:rPr lang="en-US" dirty="0"/>
              <a:t>as if there was also no name attached, rather than raising an error because of the missing author. Usually</a:t>
            </a:r>
          </a:p>
          <a:p>
            <a:r>
              <a:rPr lang="en-US" dirty="0"/>
              <a:t>this is exactly what you want to have happen. The only case where it might be confusing is if you are using</a:t>
            </a:r>
          </a:p>
          <a:p>
            <a:r>
              <a:rPr lang="en-US" dirty="0"/>
              <a:t>isnull. Thus:</a:t>
            </a:r>
          </a:p>
        </p:txBody>
      </p:sp>
      <p:pic>
        <p:nvPicPr>
          <p:cNvPr id="6" name="Picture 5">
            <a:extLst>
              <a:ext uri="{FF2B5EF4-FFF2-40B4-BE49-F238E27FC236}">
                <a16:creationId xmlns:a16="http://schemas.microsoft.com/office/drawing/2014/main" id="{8FBDA84E-B55B-588D-C659-16A2F69EE405}"/>
              </a:ext>
            </a:extLst>
          </p:cNvPr>
          <p:cNvPicPr>
            <a:picLocks noChangeAspect="1"/>
          </p:cNvPicPr>
          <p:nvPr/>
        </p:nvPicPr>
        <p:blipFill>
          <a:blip r:embed="rId3"/>
          <a:srcRect t="-1" r="4795" b="-1"/>
          <a:stretch/>
        </p:blipFill>
        <p:spPr>
          <a:xfrm>
            <a:off x="410860" y="2988840"/>
            <a:ext cx="5476594" cy="440159"/>
          </a:xfrm>
          <a:prstGeom prst="rect">
            <a:avLst/>
          </a:prstGeom>
        </p:spPr>
      </p:pic>
      <p:sp>
        <p:nvSpPr>
          <p:cNvPr id="8" name="TextBox 7">
            <a:extLst>
              <a:ext uri="{FF2B5EF4-FFF2-40B4-BE49-F238E27FC236}">
                <a16:creationId xmlns:a16="http://schemas.microsoft.com/office/drawing/2014/main" id="{FC1C149D-3119-2FD8-761F-44EFD04CE2D5}"/>
              </a:ext>
            </a:extLst>
          </p:cNvPr>
          <p:cNvSpPr txBox="1"/>
          <p:nvPr/>
        </p:nvSpPr>
        <p:spPr>
          <a:xfrm>
            <a:off x="410859" y="3731204"/>
            <a:ext cx="5476594" cy="1200329"/>
          </a:xfrm>
          <a:prstGeom prst="rect">
            <a:avLst/>
          </a:prstGeom>
          <a:noFill/>
        </p:spPr>
        <p:txBody>
          <a:bodyPr wrap="square">
            <a:spAutoFit/>
          </a:bodyPr>
          <a:lstStyle/>
          <a:p>
            <a:r>
              <a:rPr lang="en-US" dirty="0"/>
              <a:t>will return Blog objects that have an empty name on the author and those which have an empty author on the entry. If you don’t want those latter objects, you could write:</a:t>
            </a:r>
          </a:p>
        </p:txBody>
      </p:sp>
      <p:pic>
        <p:nvPicPr>
          <p:cNvPr id="9" name="Picture 8">
            <a:extLst>
              <a:ext uri="{FF2B5EF4-FFF2-40B4-BE49-F238E27FC236}">
                <a16:creationId xmlns:a16="http://schemas.microsoft.com/office/drawing/2014/main" id="{3A19AE33-81E9-76F1-4753-B81E0E22687E}"/>
              </a:ext>
            </a:extLst>
          </p:cNvPr>
          <p:cNvPicPr>
            <a:picLocks noChangeAspect="1"/>
          </p:cNvPicPr>
          <p:nvPr/>
        </p:nvPicPr>
        <p:blipFill>
          <a:blip r:embed="rId4"/>
          <a:srcRect r="46164" b="-9654"/>
          <a:stretch/>
        </p:blipFill>
        <p:spPr>
          <a:xfrm>
            <a:off x="456413" y="4975404"/>
            <a:ext cx="4789355" cy="494338"/>
          </a:xfrm>
          <a:prstGeom prst="rect">
            <a:avLst/>
          </a:prstGeom>
        </p:spPr>
      </p:pic>
      <p:pic>
        <p:nvPicPr>
          <p:cNvPr id="10" name="Picture 9">
            <a:extLst>
              <a:ext uri="{FF2B5EF4-FFF2-40B4-BE49-F238E27FC236}">
                <a16:creationId xmlns:a16="http://schemas.microsoft.com/office/drawing/2014/main" id="{2A3A4FA0-BB63-C87B-9189-3C7851D5893D}"/>
              </a:ext>
            </a:extLst>
          </p:cNvPr>
          <p:cNvPicPr>
            <a:picLocks noChangeAspect="1"/>
          </p:cNvPicPr>
          <p:nvPr/>
        </p:nvPicPr>
        <p:blipFill>
          <a:blip r:embed="rId4"/>
          <a:srcRect l="53698" t="-10343"/>
          <a:stretch/>
        </p:blipFill>
        <p:spPr>
          <a:xfrm>
            <a:off x="456413" y="5513613"/>
            <a:ext cx="4914968" cy="593558"/>
          </a:xfrm>
          <a:prstGeom prst="rect">
            <a:avLst/>
          </a:prstGeom>
        </p:spPr>
      </p:pic>
      <p:sp>
        <p:nvSpPr>
          <p:cNvPr id="12" name="TextBox 11">
            <a:extLst>
              <a:ext uri="{FF2B5EF4-FFF2-40B4-BE49-F238E27FC236}">
                <a16:creationId xmlns:a16="http://schemas.microsoft.com/office/drawing/2014/main" id="{24883FEA-BC0A-9EAC-6ABD-33025B4E96B5}"/>
              </a:ext>
            </a:extLst>
          </p:cNvPr>
          <p:cNvSpPr txBox="1"/>
          <p:nvPr/>
        </p:nvSpPr>
        <p:spPr>
          <a:xfrm>
            <a:off x="6096000" y="314884"/>
            <a:ext cx="5855368" cy="3447098"/>
          </a:xfrm>
          <a:prstGeom prst="rect">
            <a:avLst/>
          </a:prstGeom>
          <a:noFill/>
        </p:spPr>
        <p:txBody>
          <a:bodyPr wrap="square">
            <a:spAutoFit/>
          </a:bodyPr>
          <a:lstStyle/>
          <a:p>
            <a:r>
              <a:rPr lang="en-US" sz="2000" b="1" i="1" dirty="0"/>
              <a:t>Spanning multi-valued relationships</a:t>
            </a:r>
          </a:p>
          <a:p>
            <a:r>
              <a:rPr lang="en-US" dirty="0"/>
              <a:t>When spanning a ManyToManyField or a reverse ForeignKey (such as from Blog to Entry), filtering on multiple attributes raises the question of whether to require each attribute to coincide in the same related object. We might seek blogs that have an entry from 2008 with “Lennon” in its headline, or we might seek blogs that merely have any entry from 2008 as well as some newer or older entry with “Lennon” in its headline. To select all blogs containing at least one entry from 2008 having “Lennon” in its headline (the same entry satisfying both conditions), we would write:</a:t>
            </a:r>
          </a:p>
        </p:txBody>
      </p:sp>
      <p:pic>
        <p:nvPicPr>
          <p:cNvPr id="13" name="Picture 12">
            <a:extLst>
              <a:ext uri="{FF2B5EF4-FFF2-40B4-BE49-F238E27FC236}">
                <a16:creationId xmlns:a16="http://schemas.microsoft.com/office/drawing/2014/main" id="{51FE901C-AE5C-EBD3-AF08-FA97B6497EC0}"/>
              </a:ext>
            </a:extLst>
          </p:cNvPr>
          <p:cNvPicPr>
            <a:picLocks noChangeAspect="1"/>
          </p:cNvPicPr>
          <p:nvPr/>
        </p:nvPicPr>
        <p:blipFill>
          <a:blip r:embed="rId5"/>
          <a:stretch>
            <a:fillRect/>
          </a:stretch>
        </p:blipFill>
        <p:spPr>
          <a:xfrm>
            <a:off x="6095999" y="3727192"/>
            <a:ext cx="5476594" cy="447384"/>
          </a:xfrm>
          <a:prstGeom prst="rect">
            <a:avLst/>
          </a:prstGeom>
        </p:spPr>
      </p:pic>
      <p:pic>
        <p:nvPicPr>
          <p:cNvPr id="14" name="Picture 13">
            <a:extLst>
              <a:ext uri="{FF2B5EF4-FFF2-40B4-BE49-F238E27FC236}">
                <a16:creationId xmlns:a16="http://schemas.microsoft.com/office/drawing/2014/main" id="{B6F0D677-28CC-1A21-C272-2FEFC9675827}"/>
              </a:ext>
            </a:extLst>
          </p:cNvPr>
          <p:cNvPicPr>
            <a:picLocks noChangeAspect="1"/>
          </p:cNvPicPr>
          <p:nvPr/>
        </p:nvPicPr>
        <p:blipFill>
          <a:blip r:embed="rId6"/>
          <a:stretch>
            <a:fillRect/>
          </a:stretch>
        </p:blipFill>
        <p:spPr>
          <a:xfrm>
            <a:off x="6304549" y="4331367"/>
            <a:ext cx="4381262" cy="447383"/>
          </a:xfrm>
          <a:prstGeom prst="rect">
            <a:avLst/>
          </a:prstGeom>
        </p:spPr>
      </p:pic>
      <p:sp>
        <p:nvSpPr>
          <p:cNvPr id="16" name="TextBox 15">
            <a:extLst>
              <a:ext uri="{FF2B5EF4-FFF2-40B4-BE49-F238E27FC236}">
                <a16:creationId xmlns:a16="http://schemas.microsoft.com/office/drawing/2014/main" id="{323619C5-7F2D-4D3F-F965-0480A927ED72}"/>
              </a:ext>
            </a:extLst>
          </p:cNvPr>
          <p:cNvSpPr txBox="1"/>
          <p:nvPr/>
        </p:nvSpPr>
        <p:spPr>
          <a:xfrm>
            <a:off x="6095999" y="4778750"/>
            <a:ext cx="5717225" cy="923330"/>
          </a:xfrm>
          <a:prstGeom prst="rect">
            <a:avLst/>
          </a:prstGeom>
          <a:noFill/>
        </p:spPr>
        <p:txBody>
          <a:bodyPr wrap="square">
            <a:spAutoFit/>
          </a:bodyPr>
          <a:lstStyle/>
          <a:p>
            <a:r>
              <a:rPr lang="en-US" dirty="0"/>
              <a:t>Otherwise, to perform a more permissive query selecting any blogs with merely some entry with “Lennon” in its headline and some entry from 2008, we would write:</a:t>
            </a:r>
          </a:p>
        </p:txBody>
      </p:sp>
      <p:pic>
        <p:nvPicPr>
          <p:cNvPr id="17" name="Picture 16">
            <a:extLst>
              <a:ext uri="{FF2B5EF4-FFF2-40B4-BE49-F238E27FC236}">
                <a16:creationId xmlns:a16="http://schemas.microsoft.com/office/drawing/2014/main" id="{8316F00D-AEE8-6DE5-E305-4BFA514CAFD2}"/>
              </a:ext>
            </a:extLst>
          </p:cNvPr>
          <p:cNvPicPr>
            <a:picLocks noChangeAspect="1"/>
          </p:cNvPicPr>
          <p:nvPr/>
        </p:nvPicPr>
        <p:blipFill>
          <a:blip r:embed="rId7"/>
          <a:srcRect r="7445"/>
          <a:stretch/>
        </p:blipFill>
        <p:spPr>
          <a:xfrm>
            <a:off x="6253697" y="5677516"/>
            <a:ext cx="5559527" cy="865600"/>
          </a:xfrm>
          <a:prstGeom prst="rect">
            <a:avLst/>
          </a:prstGeom>
        </p:spPr>
      </p:pic>
    </p:spTree>
    <p:extLst>
      <p:ext uri="{BB962C8B-B14F-4D97-AF65-F5344CB8AC3E}">
        <p14:creationId xmlns:p14="http://schemas.microsoft.com/office/powerpoint/2010/main" val="2177224410"/>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Basis</Template>
  <TotalTime>366</TotalTime>
  <Words>8216</Words>
  <Application>Microsoft Office PowerPoint</Application>
  <PresentationFormat>Widescreen</PresentationFormat>
  <Paragraphs>504</Paragraphs>
  <Slides>37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Corbel</vt:lpstr>
      <vt:lpstr>Courier New</vt:lpstr>
      <vt:lpstr>Verdana</vt:lpstr>
      <vt:lpstr>Basis</vt:lpstr>
      <vt:lpstr>Making Queries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Vishwash Bhusal</dc:creator>
  <cp:lastModifiedBy>Vishwash Bhusal</cp:lastModifiedBy>
  <cp:revision>14</cp:revision>
  <dcterms:created xsi:type="dcterms:W3CDTF">2024-12-10T14:19:38Z</dcterms:created>
  <dcterms:modified xsi:type="dcterms:W3CDTF">2024-12-22T14:59:24Z</dcterms:modified>
</cp:coreProperties>
</file>