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94660"/>
  </p:normalViewPr>
  <p:slideViewPr>
    <p:cSldViewPr snapToGrid="0">
      <p:cViewPr varScale="1">
        <p:scale>
          <a:sx n="60" d="100"/>
          <a:sy n="60" d="100"/>
        </p:scale>
        <p:origin x="72"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3073849-5F34-4E73-81CB-DF891D403190}" type="datetimeFigureOut">
              <a:rPr lang="en-US" smtClean="0"/>
              <a:t>12/16/2024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D2C3050-8DC6-4BE5-8E51-8049651D61F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9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73849-5F34-4E73-81CB-DF891D403190}"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12820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73849-5F34-4E73-81CB-DF891D403190}"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345910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73849-5F34-4E73-81CB-DF891D403190}"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415646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73849-5F34-4E73-81CB-DF891D403190}"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C3050-8DC6-4BE5-8E51-8049651D61F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7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73849-5F34-4E73-81CB-DF891D403190}"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109631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73849-5F34-4E73-81CB-DF891D403190}"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334668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73849-5F34-4E73-81CB-DF891D403190}"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186048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73849-5F34-4E73-81CB-DF891D403190}"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214624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073849-5F34-4E73-81CB-DF891D403190}"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292608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073849-5F34-4E73-81CB-DF891D403190}"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C3050-8DC6-4BE5-8E51-8049651D61F6}" type="slidenum">
              <a:rPr lang="en-US" smtClean="0"/>
              <a:t>‹#›</a:t>
            </a:fld>
            <a:endParaRPr lang="en-US"/>
          </a:p>
        </p:txBody>
      </p:sp>
    </p:spTree>
    <p:extLst>
      <p:ext uri="{BB962C8B-B14F-4D97-AF65-F5344CB8AC3E}">
        <p14:creationId xmlns:p14="http://schemas.microsoft.com/office/powerpoint/2010/main" val="423122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3073849-5F34-4E73-81CB-DF891D403190}" type="datetimeFigureOut">
              <a:rPr lang="en-US" smtClean="0"/>
              <a:t>12/16/2024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D2C3050-8DC6-4BE5-8E51-8049651D61F6}" type="slidenum">
              <a:rPr lang="en-US" smtClean="0"/>
              <a:t>‹#›</a:t>
            </a:fld>
            <a:endParaRPr lang="en-US"/>
          </a:p>
        </p:txBody>
      </p:sp>
    </p:spTree>
    <p:extLst>
      <p:ext uri="{BB962C8B-B14F-4D97-AF65-F5344CB8AC3E}">
        <p14:creationId xmlns:p14="http://schemas.microsoft.com/office/powerpoint/2010/main" val="289481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56E5-D33F-6EE6-77E4-218D613F8B84}"/>
              </a:ext>
            </a:extLst>
          </p:cNvPr>
          <p:cNvSpPr>
            <a:spLocks noGrp="1"/>
          </p:cNvSpPr>
          <p:nvPr>
            <p:ph type="ctrTitle"/>
          </p:nvPr>
        </p:nvSpPr>
        <p:spPr/>
        <p:txBody>
          <a:bodyPr/>
          <a:lstStyle/>
          <a:p>
            <a:r>
              <a:rPr lang="en-US" dirty="0"/>
              <a:t>Raw SQL queries</a:t>
            </a:r>
          </a:p>
        </p:txBody>
      </p:sp>
      <p:sp>
        <p:nvSpPr>
          <p:cNvPr id="3" name="Subtitle 2">
            <a:extLst>
              <a:ext uri="{FF2B5EF4-FFF2-40B4-BE49-F238E27FC236}">
                <a16:creationId xmlns:a16="http://schemas.microsoft.com/office/drawing/2014/main" id="{EE56CB70-A14F-4968-8B44-95F6C4162DEC}"/>
              </a:ext>
            </a:extLst>
          </p:cNvPr>
          <p:cNvSpPr>
            <a:spLocks noGrp="1"/>
          </p:cNvSpPr>
          <p:nvPr>
            <p:ph type="subTitle" idx="1"/>
          </p:nvPr>
        </p:nvSpPr>
        <p:spPr/>
        <p:txBody>
          <a:bodyPr/>
          <a:lstStyle/>
          <a:p>
            <a:r>
              <a:rPr lang="en-US" dirty="0"/>
              <a:t>Django basic to pro in Nepali</a:t>
            </a:r>
          </a:p>
        </p:txBody>
      </p:sp>
    </p:spTree>
    <p:extLst>
      <p:ext uri="{BB962C8B-B14F-4D97-AF65-F5344CB8AC3E}">
        <p14:creationId xmlns:p14="http://schemas.microsoft.com/office/powerpoint/2010/main" val="2742236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EA532-B8B3-7EF2-64EF-2CA7D4EC313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113B06D-7218-A101-F183-5B0C737ABA1B}"/>
              </a:ext>
            </a:extLst>
          </p:cNvPr>
          <p:cNvPicPr>
            <a:picLocks noChangeAspect="1"/>
          </p:cNvPicPr>
          <p:nvPr/>
        </p:nvPicPr>
        <p:blipFill>
          <a:blip r:embed="rId2"/>
          <a:stretch>
            <a:fillRect/>
          </a:stretch>
        </p:blipFill>
        <p:spPr>
          <a:xfrm>
            <a:off x="374465" y="375839"/>
            <a:ext cx="4775051" cy="2606727"/>
          </a:xfrm>
          <a:prstGeom prst="rect">
            <a:avLst/>
          </a:prstGeom>
        </p:spPr>
      </p:pic>
      <p:sp>
        <p:nvSpPr>
          <p:cNvPr id="4" name="TextBox 3">
            <a:extLst>
              <a:ext uri="{FF2B5EF4-FFF2-40B4-BE49-F238E27FC236}">
                <a16:creationId xmlns:a16="http://schemas.microsoft.com/office/drawing/2014/main" id="{0D395B64-B5B9-8A44-F012-FA719CDE0B54}"/>
              </a:ext>
            </a:extLst>
          </p:cNvPr>
          <p:cNvSpPr txBox="1"/>
          <p:nvPr/>
        </p:nvSpPr>
        <p:spPr>
          <a:xfrm>
            <a:off x="374465" y="2998926"/>
            <a:ext cx="5095893" cy="1107996"/>
          </a:xfrm>
          <a:prstGeom prst="rect">
            <a:avLst/>
          </a:prstGeom>
          <a:noFill/>
        </p:spPr>
        <p:txBody>
          <a:bodyPr wrap="square">
            <a:spAutoFit/>
          </a:bodyPr>
          <a:lstStyle/>
          <a:p>
            <a:r>
              <a:rPr lang="en-US" sz="1600" dirty="0"/>
              <a:t>The </a:t>
            </a:r>
            <a:r>
              <a:rPr lang="en-US" b="1" dirty="0" err="1">
                <a:solidFill>
                  <a:schemeClr val="bg1"/>
                </a:solidFill>
                <a:highlight>
                  <a:srgbClr val="000080"/>
                </a:highlight>
              </a:rPr>
              <a:t>dictfetchall</a:t>
            </a:r>
            <a:r>
              <a:rPr lang="en-US" b="1" dirty="0">
                <a:solidFill>
                  <a:schemeClr val="bg1"/>
                </a:solidFill>
                <a:highlight>
                  <a:srgbClr val="000080"/>
                </a:highlight>
              </a:rPr>
              <a:t>() </a:t>
            </a:r>
            <a:r>
              <a:rPr lang="en-US" sz="1600" dirty="0"/>
              <a:t>and </a:t>
            </a:r>
            <a:r>
              <a:rPr lang="en-US" b="1" dirty="0" err="1">
                <a:solidFill>
                  <a:schemeClr val="bg1"/>
                </a:solidFill>
                <a:highlight>
                  <a:srgbClr val="000080"/>
                </a:highlight>
              </a:rPr>
              <a:t>namedtuplefetchall</a:t>
            </a:r>
            <a:r>
              <a:rPr lang="en-US" b="1" dirty="0">
                <a:solidFill>
                  <a:schemeClr val="bg1"/>
                </a:solidFill>
                <a:highlight>
                  <a:srgbClr val="000080"/>
                </a:highlight>
              </a:rPr>
              <a:t>() </a:t>
            </a:r>
            <a:r>
              <a:rPr lang="en-US" sz="1600" dirty="0"/>
              <a:t>examples assume unique column names, since a cursor cannot distinguish columns from different tables. Here is an example of the difference between the three:</a:t>
            </a:r>
          </a:p>
        </p:txBody>
      </p:sp>
      <p:pic>
        <p:nvPicPr>
          <p:cNvPr id="5" name="Picture 4">
            <a:extLst>
              <a:ext uri="{FF2B5EF4-FFF2-40B4-BE49-F238E27FC236}">
                <a16:creationId xmlns:a16="http://schemas.microsoft.com/office/drawing/2014/main" id="{899ECF16-2ED3-0816-E921-EA8F2C1C7163}"/>
              </a:ext>
            </a:extLst>
          </p:cNvPr>
          <p:cNvPicPr>
            <a:picLocks noChangeAspect="1"/>
          </p:cNvPicPr>
          <p:nvPr/>
        </p:nvPicPr>
        <p:blipFill>
          <a:blip r:embed="rId3"/>
          <a:srcRect r="5910"/>
          <a:stretch/>
        </p:blipFill>
        <p:spPr>
          <a:xfrm>
            <a:off x="374465" y="4106922"/>
            <a:ext cx="4958603" cy="2518151"/>
          </a:xfrm>
          <a:prstGeom prst="rect">
            <a:avLst/>
          </a:prstGeom>
        </p:spPr>
      </p:pic>
      <p:pic>
        <p:nvPicPr>
          <p:cNvPr id="6" name="Picture 5">
            <a:extLst>
              <a:ext uri="{FF2B5EF4-FFF2-40B4-BE49-F238E27FC236}">
                <a16:creationId xmlns:a16="http://schemas.microsoft.com/office/drawing/2014/main" id="{839422F1-8AFD-CC13-D938-AA513B980100}"/>
              </a:ext>
            </a:extLst>
          </p:cNvPr>
          <p:cNvPicPr>
            <a:picLocks noChangeAspect="1"/>
          </p:cNvPicPr>
          <p:nvPr/>
        </p:nvPicPr>
        <p:blipFill>
          <a:blip r:embed="rId4"/>
          <a:srcRect r="73804"/>
          <a:stretch/>
        </p:blipFill>
        <p:spPr>
          <a:xfrm>
            <a:off x="5333068" y="5767703"/>
            <a:ext cx="1147943" cy="857370"/>
          </a:xfrm>
          <a:prstGeom prst="rect">
            <a:avLst/>
          </a:prstGeom>
        </p:spPr>
      </p:pic>
      <p:sp>
        <p:nvSpPr>
          <p:cNvPr id="8" name="TextBox 7">
            <a:extLst>
              <a:ext uri="{FF2B5EF4-FFF2-40B4-BE49-F238E27FC236}">
                <a16:creationId xmlns:a16="http://schemas.microsoft.com/office/drawing/2014/main" id="{F0F287BB-C6A7-CF0C-1F67-5C805A155E69}"/>
              </a:ext>
            </a:extLst>
          </p:cNvPr>
          <p:cNvSpPr txBox="1"/>
          <p:nvPr/>
        </p:nvSpPr>
        <p:spPr>
          <a:xfrm>
            <a:off x="5333068" y="335845"/>
            <a:ext cx="6484467" cy="6001643"/>
          </a:xfrm>
          <a:prstGeom prst="rect">
            <a:avLst/>
          </a:prstGeom>
          <a:noFill/>
        </p:spPr>
        <p:txBody>
          <a:bodyPr wrap="square">
            <a:spAutoFit/>
          </a:bodyPr>
          <a:lstStyle/>
          <a:p>
            <a:r>
              <a:rPr lang="en-US" sz="2400" b="1" i="1" dirty="0">
                <a:highlight>
                  <a:srgbClr val="FFFF00"/>
                </a:highlight>
              </a:rPr>
              <a:t>Connections and cursors</a:t>
            </a:r>
          </a:p>
          <a:p>
            <a:r>
              <a:rPr lang="en-US" dirty="0"/>
              <a:t>connection and cursor mostly implement the standard Python DB-API described in PEP 249 — except when it comes to transaction handling. If you’re not familiar with the Python DB-API, note that the SQL statement in </a:t>
            </a:r>
            <a:r>
              <a:rPr lang="en-US" dirty="0" err="1"/>
              <a:t>cursor.execute</a:t>
            </a:r>
            <a:r>
              <a:rPr lang="en-US" dirty="0"/>
              <a:t>() uses placeholders, "%s", rather than adding parameters directly within the SQL. If you use this technique, the underlying database library will automatically escape your parameters as necessary. Also note that Django expects the "%s" placeholder, not the "?" placeholder, which is used by the SQLite Python bindings. This is for the sake of consistency and sanity. Using a cursor as a context manager:</a:t>
            </a:r>
          </a:p>
          <a:p>
            <a:r>
              <a:rPr lang="en-US" dirty="0">
                <a:latin typeface="Courier New" panose="02070309020205020404" pitchFamily="49" charset="0"/>
                <a:cs typeface="Courier New" panose="02070309020205020404" pitchFamily="49" charset="0"/>
              </a:rPr>
              <a:t>with </a:t>
            </a:r>
            <a:r>
              <a:rPr lang="en-US" dirty="0" err="1">
                <a:latin typeface="Courier New" panose="02070309020205020404" pitchFamily="49" charset="0"/>
                <a:cs typeface="Courier New" panose="02070309020205020404" pitchFamily="49" charset="0"/>
              </a:rPr>
              <a:t>connection.cursor</a:t>
            </a:r>
            <a:r>
              <a:rPr lang="en-US" dirty="0">
                <a:latin typeface="Courier New" panose="02070309020205020404" pitchFamily="49" charset="0"/>
                <a:cs typeface="Courier New" panose="02070309020205020404" pitchFamily="49" charset="0"/>
              </a:rPr>
              <a:t>() as c:</a:t>
            </a:r>
          </a:p>
          <a:p>
            <a:r>
              <a:rPr lang="en-US" dirty="0" err="1">
                <a:latin typeface="Courier New" panose="02070309020205020404" pitchFamily="49" charset="0"/>
                <a:cs typeface="Courier New" panose="02070309020205020404" pitchFamily="49" charset="0"/>
              </a:rPr>
              <a:t>c.execute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is equivalent to:</a:t>
            </a:r>
          </a:p>
          <a:p>
            <a:endParaRPr lang="en-US" dirty="0">
              <a:latin typeface="Courier New" panose="02070309020205020404" pitchFamily="49" charset="0"/>
              <a:cs typeface="Courier New" panose="02070309020205020404" pitchFamily="49" charset="0"/>
            </a:endParaRPr>
          </a:p>
          <a:p>
            <a:pPr lvl="3"/>
            <a:r>
              <a:rPr lang="en-US" dirty="0">
                <a:latin typeface="Courier New" panose="02070309020205020404" pitchFamily="49" charset="0"/>
                <a:cs typeface="Courier New" panose="02070309020205020404" pitchFamily="49" charset="0"/>
              </a:rPr>
              <a:t>c = </a:t>
            </a:r>
            <a:r>
              <a:rPr lang="en-US" dirty="0" err="1">
                <a:latin typeface="Courier New" panose="02070309020205020404" pitchFamily="49" charset="0"/>
                <a:cs typeface="Courier New" panose="02070309020205020404" pitchFamily="49" charset="0"/>
              </a:rPr>
              <a:t>connection.cursor</a:t>
            </a:r>
            <a:r>
              <a:rPr lang="en-US" dirty="0">
                <a:latin typeface="Courier New" panose="02070309020205020404" pitchFamily="49" charset="0"/>
                <a:cs typeface="Courier New" panose="02070309020205020404" pitchFamily="49" charset="0"/>
              </a:rPr>
              <a:t>()</a:t>
            </a:r>
          </a:p>
          <a:p>
            <a:pPr lvl="3"/>
            <a:r>
              <a:rPr lang="en-US" dirty="0">
                <a:latin typeface="Courier New" panose="02070309020205020404" pitchFamily="49" charset="0"/>
                <a:cs typeface="Courier New" panose="02070309020205020404" pitchFamily="49" charset="0"/>
              </a:rPr>
              <a:t>try:</a:t>
            </a:r>
          </a:p>
          <a:p>
            <a:pPr lvl="3"/>
            <a:r>
              <a:rPr lang="en-US" dirty="0" err="1">
                <a:latin typeface="Courier New" panose="02070309020205020404" pitchFamily="49" charset="0"/>
                <a:cs typeface="Courier New" panose="02070309020205020404" pitchFamily="49" charset="0"/>
              </a:rPr>
              <a:t>c.execute</a:t>
            </a:r>
            <a:r>
              <a:rPr lang="en-US" dirty="0">
                <a:latin typeface="Courier New" panose="02070309020205020404" pitchFamily="49" charset="0"/>
                <a:cs typeface="Courier New" panose="02070309020205020404" pitchFamily="49" charset="0"/>
              </a:rPr>
              <a:t>(...)</a:t>
            </a:r>
          </a:p>
          <a:p>
            <a:pPr lvl="3"/>
            <a:r>
              <a:rPr lang="en-US" dirty="0">
                <a:latin typeface="Courier New" panose="02070309020205020404" pitchFamily="49" charset="0"/>
                <a:cs typeface="Courier New" panose="02070309020205020404" pitchFamily="49" charset="0"/>
              </a:rPr>
              <a:t>finally:</a:t>
            </a:r>
          </a:p>
          <a:p>
            <a:pPr lvl="3"/>
            <a:r>
              <a:rPr lang="en-US" dirty="0" err="1">
                <a:latin typeface="Courier New" panose="02070309020205020404" pitchFamily="49" charset="0"/>
                <a:cs typeface="Courier New" panose="02070309020205020404" pitchFamily="49" charset="0"/>
              </a:rPr>
              <a:t>c.close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7489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28ED8-5B55-18EF-2A9F-F4EA35D1BC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3380781-5F1A-90D5-779C-B76F18759314}"/>
              </a:ext>
            </a:extLst>
          </p:cNvPr>
          <p:cNvSpPr txBox="1"/>
          <p:nvPr/>
        </p:nvSpPr>
        <p:spPr>
          <a:xfrm>
            <a:off x="304800" y="401922"/>
            <a:ext cx="11614484" cy="1231106"/>
          </a:xfrm>
          <a:prstGeom prst="rect">
            <a:avLst/>
          </a:prstGeom>
          <a:noFill/>
        </p:spPr>
        <p:txBody>
          <a:bodyPr wrap="square">
            <a:spAutoFit/>
          </a:bodyPr>
          <a:lstStyle/>
          <a:p>
            <a:r>
              <a:rPr lang="en-US" sz="2000" b="1" i="1" dirty="0">
                <a:highlight>
                  <a:srgbClr val="FFFF00"/>
                </a:highlight>
              </a:rPr>
              <a:t>Calling stored procedures</a:t>
            </a:r>
          </a:p>
          <a:p>
            <a:r>
              <a:rPr lang="en-US" b="1" dirty="0" err="1">
                <a:highlight>
                  <a:srgbClr val="00FF00"/>
                </a:highlight>
                <a:latin typeface="Vrinda" panose="020B0502040204020203" pitchFamily="34" charset="0"/>
                <a:ea typeface="Verdana" panose="020B0604030504040204" pitchFamily="34" charset="0"/>
                <a:cs typeface="Vrinda" panose="020B0502040204020203" pitchFamily="34" charset="0"/>
              </a:rPr>
              <a:t>CursorWrapper.callproc</a:t>
            </a:r>
            <a:r>
              <a:rPr lang="en-US" b="1" dirty="0">
                <a:highlight>
                  <a:srgbClr val="00FF00"/>
                </a:highlight>
                <a:latin typeface="Vrinda" panose="020B0502040204020203" pitchFamily="34" charset="0"/>
                <a:ea typeface="Verdana" panose="020B0604030504040204" pitchFamily="34" charset="0"/>
                <a:cs typeface="Vrinda" panose="020B0502040204020203" pitchFamily="34" charset="0"/>
              </a:rPr>
              <a:t>(</a:t>
            </a:r>
            <a:r>
              <a:rPr lang="en-US" b="1" dirty="0" err="1">
                <a:highlight>
                  <a:srgbClr val="00FF00"/>
                </a:highlight>
                <a:latin typeface="Vrinda" panose="020B0502040204020203" pitchFamily="34" charset="0"/>
                <a:ea typeface="Verdana" panose="020B0604030504040204" pitchFamily="34" charset="0"/>
                <a:cs typeface="Vrinda" panose="020B0502040204020203" pitchFamily="34" charset="0"/>
              </a:rPr>
              <a:t>procname</a:t>
            </a:r>
            <a:r>
              <a:rPr lang="en-US" b="1" dirty="0">
                <a:highlight>
                  <a:srgbClr val="00FF00"/>
                </a:highlight>
                <a:latin typeface="Vrinda" panose="020B0502040204020203" pitchFamily="34" charset="0"/>
                <a:ea typeface="Verdana" panose="020B0604030504040204" pitchFamily="34" charset="0"/>
                <a:cs typeface="Vrinda" panose="020B0502040204020203" pitchFamily="34" charset="0"/>
              </a:rPr>
              <a:t>, params=None, </a:t>
            </a:r>
            <a:r>
              <a:rPr lang="en-US" b="1" dirty="0" err="1">
                <a:highlight>
                  <a:srgbClr val="00FF00"/>
                </a:highlight>
                <a:latin typeface="Vrinda" panose="020B0502040204020203" pitchFamily="34" charset="0"/>
                <a:ea typeface="Verdana" panose="020B0604030504040204" pitchFamily="34" charset="0"/>
                <a:cs typeface="Vrinda" panose="020B0502040204020203" pitchFamily="34" charset="0"/>
              </a:rPr>
              <a:t>kparams</a:t>
            </a:r>
            <a:r>
              <a:rPr lang="en-US" b="1" dirty="0">
                <a:highlight>
                  <a:srgbClr val="00FF00"/>
                </a:highlight>
                <a:latin typeface="Vrinda" panose="020B0502040204020203" pitchFamily="34" charset="0"/>
                <a:ea typeface="Verdana" panose="020B0604030504040204" pitchFamily="34" charset="0"/>
                <a:cs typeface="Vrinda" panose="020B0502040204020203" pitchFamily="34" charset="0"/>
              </a:rPr>
              <a:t>=None)</a:t>
            </a:r>
          </a:p>
          <a:p>
            <a:r>
              <a:rPr lang="en-US" dirty="0"/>
              <a:t>Calls a database stored procedure with the given name. A sequence (params) or dictionary (</a:t>
            </a:r>
            <a:r>
              <a:rPr lang="en-US" dirty="0" err="1"/>
              <a:t>kparams</a:t>
            </a:r>
            <a:r>
              <a:rPr lang="en-US" dirty="0"/>
              <a:t>) of input parameters may be provided. Most databases don’t support </a:t>
            </a:r>
            <a:r>
              <a:rPr lang="en-US" dirty="0" err="1"/>
              <a:t>kparams</a:t>
            </a:r>
            <a:r>
              <a:rPr lang="en-US" dirty="0"/>
              <a:t>. Of Django’s built-in backends, only Oracle supports it.</a:t>
            </a:r>
          </a:p>
        </p:txBody>
      </p:sp>
      <p:sp>
        <p:nvSpPr>
          <p:cNvPr id="4" name="Rectangle 3">
            <a:extLst>
              <a:ext uri="{FF2B5EF4-FFF2-40B4-BE49-F238E27FC236}">
                <a16:creationId xmlns:a16="http://schemas.microsoft.com/office/drawing/2014/main" id="{4B961C72-AE21-E66B-82ED-276164679C91}"/>
              </a:ext>
            </a:extLst>
          </p:cNvPr>
          <p:cNvSpPr/>
          <p:nvPr/>
        </p:nvSpPr>
        <p:spPr>
          <a:xfrm>
            <a:off x="1943266" y="2967335"/>
            <a:ext cx="830548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 for watching 💖</a:t>
            </a:r>
          </a:p>
        </p:txBody>
      </p:sp>
    </p:spTree>
    <p:extLst>
      <p:ext uri="{BB962C8B-B14F-4D97-AF65-F5344CB8AC3E}">
        <p14:creationId xmlns:p14="http://schemas.microsoft.com/office/powerpoint/2010/main" val="259613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EF20C1-1B27-2ACA-6D1B-08D5970776DB}"/>
              </a:ext>
            </a:extLst>
          </p:cNvPr>
          <p:cNvSpPr txBox="1"/>
          <p:nvPr/>
        </p:nvSpPr>
        <p:spPr>
          <a:xfrm>
            <a:off x="465220" y="304074"/>
            <a:ext cx="11373853" cy="1107996"/>
          </a:xfrm>
          <a:prstGeom prst="rect">
            <a:avLst/>
          </a:prstGeom>
          <a:noFill/>
        </p:spPr>
        <p:txBody>
          <a:bodyPr wrap="square">
            <a:spAutoFit/>
          </a:bodyPr>
          <a:lstStyle/>
          <a:p>
            <a:r>
              <a:rPr lang="en-US" sz="2400" b="1" i="1" dirty="0">
                <a:highlight>
                  <a:srgbClr val="FFFF00"/>
                </a:highlight>
              </a:rPr>
              <a:t>Performing raw SQL queries</a:t>
            </a:r>
          </a:p>
          <a:p>
            <a:r>
              <a:rPr lang="en-US" dirty="0"/>
              <a:t>Django gives you two ways of performing raw SQL queries: you can use </a:t>
            </a:r>
            <a:r>
              <a:rPr lang="en-US" sz="2400" b="1" i="1" dirty="0" err="1">
                <a:highlight>
                  <a:srgbClr val="00FF00"/>
                </a:highlight>
              </a:rPr>
              <a:t>Manager.raw</a:t>
            </a:r>
            <a:r>
              <a:rPr lang="en-US" sz="2400" b="1" i="1" dirty="0">
                <a:highlight>
                  <a:srgbClr val="00FF00"/>
                </a:highlight>
              </a:rPr>
              <a:t>() </a:t>
            </a:r>
            <a:r>
              <a:rPr lang="en-US" dirty="0"/>
              <a:t>to perform raw</a:t>
            </a:r>
          </a:p>
          <a:p>
            <a:r>
              <a:rPr lang="en-US" dirty="0"/>
              <a:t>queries and return model instances, or you can avoid the model layer entirely and execute custom SQL directly.</a:t>
            </a:r>
          </a:p>
        </p:txBody>
      </p:sp>
      <p:sp>
        <p:nvSpPr>
          <p:cNvPr id="8" name="TextBox 7">
            <a:extLst>
              <a:ext uri="{FF2B5EF4-FFF2-40B4-BE49-F238E27FC236}">
                <a16:creationId xmlns:a16="http://schemas.microsoft.com/office/drawing/2014/main" id="{808051BB-2067-6094-5022-47BFCA3AB7B7}"/>
              </a:ext>
            </a:extLst>
          </p:cNvPr>
          <p:cNvSpPr txBox="1"/>
          <p:nvPr/>
        </p:nvSpPr>
        <p:spPr>
          <a:xfrm>
            <a:off x="497304" y="1379986"/>
            <a:ext cx="11614484" cy="5170646"/>
          </a:xfrm>
          <a:prstGeom prst="rect">
            <a:avLst/>
          </a:prstGeom>
          <a:noFill/>
        </p:spPr>
        <p:txBody>
          <a:bodyPr wrap="square">
            <a:spAutoFit/>
          </a:bodyPr>
          <a:lstStyle/>
          <a:p>
            <a:r>
              <a:rPr lang="en-US" sz="2400" b="1" i="1" dirty="0">
                <a:highlight>
                  <a:srgbClr val="FFFF00"/>
                </a:highlight>
              </a:rPr>
              <a:t>Performing raw queries</a:t>
            </a:r>
          </a:p>
          <a:p>
            <a:r>
              <a:rPr lang="en-US" dirty="0"/>
              <a:t>The raw() manager method can be used to perform raw SQL queries that return model instances:</a:t>
            </a:r>
          </a:p>
          <a:p>
            <a:r>
              <a:rPr lang="en-US" dirty="0"/>
              <a:t>Manager.raw(</a:t>
            </a:r>
            <a:r>
              <a:rPr lang="en-US" dirty="0" err="1"/>
              <a:t>raw_query</a:t>
            </a:r>
            <a:r>
              <a:rPr lang="en-US" dirty="0"/>
              <a:t>, params=(), translations=None)</a:t>
            </a:r>
          </a:p>
          <a:p>
            <a:r>
              <a:rPr lang="en-US" dirty="0"/>
              <a:t>This method takes a raw SQL query, executes it, and returns a </a:t>
            </a:r>
            <a:r>
              <a:rPr lang="en-US" dirty="0" err="1"/>
              <a:t>django.db.models.query.RawQuerySet</a:t>
            </a:r>
            <a:r>
              <a:rPr lang="en-US" dirty="0"/>
              <a:t> instance. This </a:t>
            </a:r>
            <a:r>
              <a:rPr lang="en-US" dirty="0" err="1"/>
              <a:t>RawQuerySet</a:t>
            </a:r>
            <a:r>
              <a:rPr lang="en-US" dirty="0"/>
              <a:t> instance can be iterated over like a normal </a:t>
            </a:r>
            <a:r>
              <a:rPr lang="en-US" dirty="0" err="1"/>
              <a:t>QuerySet</a:t>
            </a:r>
            <a:r>
              <a:rPr lang="en-US" dirty="0"/>
              <a:t> to provide object instances.</a:t>
            </a:r>
          </a:p>
          <a:p>
            <a:r>
              <a:rPr lang="en-US" dirty="0"/>
              <a:t>This is best illustrated with an example. Suppose you have the following model:</a:t>
            </a:r>
          </a:p>
          <a:p>
            <a:r>
              <a:rPr lang="en-US" dirty="0">
                <a:latin typeface="Courier New" panose="02070309020205020404" pitchFamily="49" charset="0"/>
                <a:cs typeface="Courier New" panose="02070309020205020404" pitchFamily="49" charset="0"/>
              </a:rPr>
              <a:t>class Person(</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birth_date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models.DateField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You could then execute custom SQL like so:</a:t>
            </a:r>
          </a:p>
          <a:p>
            <a:r>
              <a:rPr lang="en-US" dirty="0">
                <a:latin typeface="Courier New" panose="02070309020205020404" pitchFamily="49" charset="0"/>
                <a:cs typeface="Courier New" panose="02070309020205020404" pitchFamily="49" charset="0"/>
              </a:rPr>
              <a:t>&gt;&gt;&gt; for p in </a:t>
            </a:r>
            <a:r>
              <a:rPr lang="en-US" dirty="0" err="1">
                <a:latin typeface="Courier New" panose="02070309020205020404" pitchFamily="49" charset="0"/>
                <a:cs typeface="Courier New" panose="02070309020205020404" pitchFamily="49" charset="0"/>
              </a:rPr>
              <a:t>Person.objects.raw</a:t>
            </a:r>
            <a:r>
              <a:rPr lang="en-US" dirty="0">
                <a:latin typeface="Courier New" panose="02070309020205020404" pitchFamily="49" charset="0"/>
                <a:cs typeface="Courier New" panose="02070309020205020404" pitchFamily="49" charset="0"/>
              </a:rPr>
              <a:t>("SELECT * FROM myapp_person"):</a:t>
            </a:r>
          </a:p>
          <a:p>
            <a:r>
              <a:rPr lang="en-US" dirty="0">
                <a:latin typeface="Courier New" panose="02070309020205020404" pitchFamily="49" charset="0"/>
                <a:cs typeface="Courier New" panose="02070309020205020404" pitchFamily="49" charset="0"/>
              </a:rPr>
              <a:t>... 	print(p)</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John Smith</a:t>
            </a:r>
          </a:p>
          <a:p>
            <a:r>
              <a:rPr lang="en-US" dirty="0">
                <a:latin typeface="Courier New" panose="02070309020205020404" pitchFamily="49" charset="0"/>
                <a:cs typeface="Courier New" panose="02070309020205020404" pitchFamily="49" charset="0"/>
              </a:rPr>
              <a:t>Jane Jones</a:t>
            </a:r>
          </a:p>
          <a:p>
            <a:r>
              <a:rPr lang="en-US" dirty="0"/>
              <a:t>This example isn’t very exciting – it’s exactly the same as running </a:t>
            </a:r>
            <a:r>
              <a:rPr lang="en-US" dirty="0" err="1"/>
              <a:t>Person.objects.all</a:t>
            </a:r>
            <a:r>
              <a:rPr lang="en-US" dirty="0"/>
              <a:t>(). However, raw()</a:t>
            </a:r>
          </a:p>
          <a:p>
            <a:r>
              <a:rPr lang="en-US" dirty="0"/>
              <a:t>has a bunch of other options that make it very powerful.</a:t>
            </a:r>
          </a:p>
        </p:txBody>
      </p:sp>
    </p:spTree>
    <p:extLst>
      <p:ext uri="{BB962C8B-B14F-4D97-AF65-F5344CB8AC3E}">
        <p14:creationId xmlns:p14="http://schemas.microsoft.com/office/powerpoint/2010/main" val="212493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B341E-2F8F-00FB-0707-57B9AE0CD6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372DE25-785C-4DE5-E7E0-5E412211681C}"/>
              </a:ext>
            </a:extLst>
          </p:cNvPr>
          <p:cNvSpPr txBox="1"/>
          <p:nvPr/>
        </p:nvSpPr>
        <p:spPr>
          <a:xfrm>
            <a:off x="352925" y="327591"/>
            <a:ext cx="11614486" cy="1569660"/>
          </a:xfrm>
          <a:prstGeom prst="rect">
            <a:avLst/>
          </a:prstGeom>
          <a:noFill/>
        </p:spPr>
        <p:txBody>
          <a:bodyPr wrap="square">
            <a:spAutoFit/>
          </a:bodyPr>
          <a:lstStyle/>
          <a:p>
            <a:r>
              <a:rPr lang="en-US" sz="2400" b="1" i="1" dirty="0"/>
              <a:t>Model table names</a:t>
            </a:r>
          </a:p>
          <a:p>
            <a:r>
              <a:rPr lang="en-US" i="1" dirty="0">
                <a:latin typeface="Verdana" panose="020B0604030504040204" pitchFamily="34" charset="0"/>
                <a:ea typeface="Verdana" panose="020B0604030504040204" pitchFamily="34" charset="0"/>
              </a:rPr>
              <a:t>Where did the name of the Person table come from in that example?</a:t>
            </a:r>
          </a:p>
          <a:p>
            <a:r>
              <a:rPr lang="en-US" dirty="0"/>
              <a:t>By default, Django figures out a database table name by joining the model’s “app label” – the name you used in manage.py startapp – to the model’s class name, with an underscore between them. In the example we’ve assumed that the Person model lives in an app named myapp, so its table would be myapp_person.</a:t>
            </a:r>
          </a:p>
        </p:txBody>
      </p:sp>
      <p:sp>
        <p:nvSpPr>
          <p:cNvPr id="5" name="TextBox 4">
            <a:extLst>
              <a:ext uri="{FF2B5EF4-FFF2-40B4-BE49-F238E27FC236}">
                <a16:creationId xmlns:a16="http://schemas.microsoft.com/office/drawing/2014/main" id="{1984A304-C5F6-E7DF-F332-F80AFA06D928}"/>
              </a:ext>
            </a:extLst>
          </p:cNvPr>
          <p:cNvSpPr txBox="1"/>
          <p:nvPr/>
        </p:nvSpPr>
        <p:spPr>
          <a:xfrm>
            <a:off x="352924" y="1951672"/>
            <a:ext cx="11438023"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a:solidFill>
                  <a:schemeClr val="bg1"/>
                </a:solidFill>
              </a:rPr>
              <a:t>Warning: No checking is done on the SQL statement that is passed in to .raw(). Django expects that the statement will return a set of rows from the database but does nothing to enforce that. If the query does not return rows, a (possibly cryptic) error will result.</a:t>
            </a:r>
          </a:p>
        </p:txBody>
      </p:sp>
      <p:sp>
        <p:nvSpPr>
          <p:cNvPr id="7" name="TextBox 6">
            <a:extLst>
              <a:ext uri="{FF2B5EF4-FFF2-40B4-BE49-F238E27FC236}">
                <a16:creationId xmlns:a16="http://schemas.microsoft.com/office/drawing/2014/main" id="{51F8491E-C3CB-A59E-5924-A8EA18E0BDA1}"/>
              </a:ext>
            </a:extLst>
          </p:cNvPr>
          <p:cNvSpPr txBox="1"/>
          <p:nvPr/>
        </p:nvSpPr>
        <p:spPr>
          <a:xfrm>
            <a:off x="352923" y="2929423"/>
            <a:ext cx="11438023" cy="1477328"/>
          </a:xfrm>
          <a:prstGeom prst="rect">
            <a:avLst/>
          </a:prstGeom>
          <a:solidFill>
            <a:schemeClr val="accent2"/>
          </a:solidFill>
          <a:ln w="38100">
            <a:solidFill>
              <a:schemeClr val="tx1"/>
            </a:solidFill>
          </a:ln>
        </p:spPr>
        <p:style>
          <a:lnRef idx="0">
            <a:scrgbClr r="0" g="0" b="0"/>
          </a:lnRef>
          <a:fillRef idx="0">
            <a:scrgbClr r="0" g="0" b="0"/>
          </a:fillRef>
          <a:effectRef idx="0">
            <a:scrgbClr r="0" g="0" b="0"/>
          </a:effectRef>
          <a:fontRef idx="minor">
            <a:schemeClr val="lt1"/>
          </a:fontRef>
        </p:style>
        <p:txBody>
          <a:bodyPr wrap="square">
            <a:spAutoFit/>
          </a:bodyPr>
          <a:lstStyle/>
          <a:p>
            <a:r>
              <a:rPr lang="en-US" dirty="0"/>
              <a:t>Warning: If you are performing queries on MySQL, note that MySQL’s silent type coercion may cause unexpected results when mixing types. If you query on a string type column, but with an integer value, MySQL will coerce the types of all values in the table to an integer before performing the comparison. For example, if your table contains the values '</a:t>
            </a:r>
            <a:r>
              <a:rPr lang="en-US" dirty="0" err="1"/>
              <a:t>abc</a:t>
            </a:r>
            <a:r>
              <a:rPr lang="en-US" dirty="0"/>
              <a:t>', 'def' and you query for WHERE </a:t>
            </a:r>
            <a:r>
              <a:rPr lang="en-US" dirty="0" err="1"/>
              <a:t>mycolumn</a:t>
            </a:r>
            <a:r>
              <a:rPr lang="en-US" dirty="0"/>
              <a:t>=0, both rows will match. To prevent this, perform the correct typecasting before using the value in a query.</a:t>
            </a:r>
          </a:p>
        </p:txBody>
      </p:sp>
      <p:sp>
        <p:nvSpPr>
          <p:cNvPr id="9" name="TextBox 8">
            <a:extLst>
              <a:ext uri="{FF2B5EF4-FFF2-40B4-BE49-F238E27FC236}">
                <a16:creationId xmlns:a16="http://schemas.microsoft.com/office/drawing/2014/main" id="{C950B8AC-CC0C-6F22-F123-858957859E5D}"/>
              </a:ext>
            </a:extLst>
          </p:cNvPr>
          <p:cNvSpPr txBox="1"/>
          <p:nvPr/>
        </p:nvSpPr>
        <p:spPr>
          <a:xfrm>
            <a:off x="352925" y="4406751"/>
            <a:ext cx="11486152" cy="2123658"/>
          </a:xfrm>
          <a:prstGeom prst="rect">
            <a:avLst/>
          </a:prstGeom>
          <a:noFill/>
        </p:spPr>
        <p:txBody>
          <a:bodyPr wrap="square">
            <a:spAutoFit/>
          </a:bodyPr>
          <a:lstStyle/>
          <a:p>
            <a:r>
              <a:rPr lang="en-US" sz="2400" b="1" i="1" dirty="0">
                <a:highlight>
                  <a:srgbClr val="FFFF00"/>
                </a:highlight>
              </a:rPr>
              <a:t>Mapping query fields to model fields</a:t>
            </a:r>
          </a:p>
          <a:p>
            <a:r>
              <a:rPr lang="en-US" dirty="0"/>
              <a:t>raw() automatically maps fields in the query to fields on the model.</a:t>
            </a:r>
          </a:p>
          <a:p>
            <a:r>
              <a:rPr lang="en-US" dirty="0"/>
              <a:t>The order of fields in your query doesn’t matter. In other words, both of the following queries work identically:</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Person.objects.raw</a:t>
            </a:r>
            <a:r>
              <a:rPr lang="en-US" sz="1600" dirty="0">
                <a:latin typeface="Courier New" panose="02070309020205020404" pitchFamily="49" charset="0"/>
                <a:cs typeface="Courier New" panose="02070309020205020404" pitchFamily="49" charset="0"/>
              </a:rPr>
              <a:t>("SELECT id,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birth_date</a:t>
            </a:r>
            <a:r>
              <a:rPr lang="en-US" sz="1600" dirty="0">
                <a:latin typeface="Courier New" panose="02070309020205020404" pitchFamily="49" charset="0"/>
                <a:cs typeface="Courier New" panose="02070309020205020404" pitchFamily="49" charset="0"/>
              </a:rPr>
              <a:t> FROM myapp_person")</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Person.objects.raw</a:t>
            </a:r>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birth_date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id FROM myapp_person")</a:t>
            </a:r>
          </a:p>
          <a:p>
            <a:r>
              <a:rPr lang="en-US" dirty="0"/>
              <a:t>Matching is done by name. This means that you can use SQL’s AS clauses to map fields in the query to model</a:t>
            </a:r>
          </a:p>
          <a:p>
            <a:r>
              <a:rPr lang="en-US" dirty="0"/>
              <a:t>fields. So if you had some other table that had Person data in it, you could easily map it into Person instances:</a:t>
            </a:r>
          </a:p>
        </p:txBody>
      </p:sp>
    </p:spTree>
    <p:extLst>
      <p:ext uri="{BB962C8B-B14F-4D97-AF65-F5344CB8AC3E}">
        <p14:creationId xmlns:p14="http://schemas.microsoft.com/office/powerpoint/2010/main" val="247339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46636-DCA7-0E31-F368-2F229D9A5B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1665C6-DD4B-13EE-5943-715F32D1FC62}"/>
              </a:ext>
            </a:extLst>
          </p:cNvPr>
          <p:cNvSpPr txBox="1"/>
          <p:nvPr/>
        </p:nvSpPr>
        <p:spPr>
          <a:xfrm>
            <a:off x="333828" y="289679"/>
            <a:ext cx="4992915" cy="3139321"/>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Person.objects.raw</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first AS first_name,</a:t>
            </a:r>
          </a:p>
          <a:p>
            <a:r>
              <a:rPr lang="en-US" dirty="0">
                <a:latin typeface="Courier New" panose="02070309020205020404" pitchFamily="49" charset="0"/>
                <a:cs typeface="Courier New" panose="02070309020205020404" pitchFamily="49" charset="0"/>
              </a:rPr>
              <a:t>... 		last AS last_name,</a:t>
            </a:r>
          </a:p>
          <a:p>
            <a:r>
              <a:rPr lang="en-US" dirty="0">
                <a:latin typeface="Courier New" panose="02070309020205020404" pitchFamily="49" charset="0"/>
                <a:cs typeface="Courier New" panose="02070309020205020404" pitchFamily="49" charset="0"/>
              </a:rPr>
              <a:t>... 		bd AS </a:t>
            </a:r>
            <a:r>
              <a:rPr lang="en-US" dirty="0" err="1">
                <a:latin typeface="Courier New" panose="02070309020205020404" pitchFamily="49" charset="0"/>
                <a:cs typeface="Courier New" panose="02070309020205020404" pitchFamily="49" charset="0"/>
              </a:rPr>
              <a:t>birth_date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pk AS id,</a:t>
            </a:r>
          </a:p>
          <a:p>
            <a:r>
              <a:rPr lang="en-US" dirty="0">
                <a:latin typeface="Courier New" panose="02070309020205020404" pitchFamily="49" charset="0"/>
                <a:cs typeface="Courier New" panose="02070309020205020404" pitchFamily="49" charset="0"/>
              </a:rPr>
              <a:t>... 		FROM some_other_table</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t>If the names match, the model instances will be created correctly.</a:t>
            </a:r>
          </a:p>
        </p:txBody>
      </p:sp>
      <p:sp>
        <p:nvSpPr>
          <p:cNvPr id="5" name="TextBox 4">
            <a:extLst>
              <a:ext uri="{FF2B5EF4-FFF2-40B4-BE49-F238E27FC236}">
                <a16:creationId xmlns:a16="http://schemas.microsoft.com/office/drawing/2014/main" id="{B5E71AFD-159B-D9E8-F81C-C24B37A641DB}"/>
              </a:ext>
            </a:extLst>
          </p:cNvPr>
          <p:cNvSpPr txBox="1"/>
          <p:nvPr/>
        </p:nvSpPr>
        <p:spPr>
          <a:xfrm>
            <a:off x="285024" y="5175409"/>
            <a:ext cx="11621952" cy="1415772"/>
          </a:xfrm>
          <a:prstGeom prst="rect">
            <a:avLst/>
          </a:prstGeom>
          <a:noFill/>
        </p:spPr>
        <p:txBody>
          <a:bodyPr wrap="square">
            <a:spAutoFit/>
          </a:bodyPr>
          <a:lstStyle/>
          <a:p>
            <a:r>
              <a:rPr lang="en-US" dirty="0"/>
              <a:t>Alternatively, you can map fields in the query to model fields using the translations argument to raw(). This is a dictionary mapping names of fields in the query to names of fields on the model. For example, the above query could also be written:</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name_map</a:t>
            </a:r>
            <a:r>
              <a:rPr lang="en-US" sz="1600" dirty="0">
                <a:latin typeface="Courier New" panose="02070309020205020404" pitchFamily="49" charset="0"/>
                <a:cs typeface="Courier New" panose="02070309020205020404" pitchFamily="49" charset="0"/>
              </a:rPr>
              <a:t> = {"first": "first_name", "last": "last_name", "bd": "birth_date", "pk": "id"}</a:t>
            </a:r>
          </a:p>
          <a:p>
            <a:r>
              <a:rPr lang="en-US" sz="1600" dirty="0">
                <a:latin typeface="Courier New" panose="02070309020205020404" pitchFamily="49" charset="0"/>
                <a:cs typeface="Courier New" panose="02070309020205020404" pitchFamily="49" charset="0"/>
              </a:rPr>
              <a:t>&gt;&gt;&gt; Person.objects.raw("SELECT * FROM some_other_table", translations=</a:t>
            </a:r>
            <a:r>
              <a:rPr lang="en-US" sz="1600" dirty="0" err="1">
                <a:latin typeface="Courier New" panose="02070309020205020404" pitchFamily="49" charset="0"/>
                <a:cs typeface="Courier New" panose="02070309020205020404" pitchFamily="49" charset="0"/>
              </a:rPr>
              <a:t>name_map</a:t>
            </a:r>
            <a:r>
              <a:rPr lang="en-US" sz="16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3E2316BA-578C-CCAB-826B-582462E417C1}"/>
              </a:ext>
            </a:extLst>
          </p:cNvPr>
          <p:cNvSpPr txBox="1"/>
          <p:nvPr/>
        </p:nvSpPr>
        <p:spPr>
          <a:xfrm>
            <a:off x="333828" y="3332262"/>
            <a:ext cx="11524344" cy="1785104"/>
          </a:xfrm>
          <a:prstGeom prst="rect">
            <a:avLst/>
          </a:prstGeom>
          <a:noFill/>
        </p:spPr>
        <p:txBody>
          <a:bodyPr wrap="square">
            <a:spAutoFit/>
          </a:bodyPr>
          <a:lstStyle/>
          <a:p>
            <a:r>
              <a:rPr lang="en-US" sz="2000" b="1" i="1" dirty="0"/>
              <a:t>Index lookups</a:t>
            </a:r>
          </a:p>
          <a:p>
            <a:r>
              <a:rPr lang="en-US" dirty="0"/>
              <a:t>raw() supports indexing, so if you need only the first result you can write:</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first_person</a:t>
            </a:r>
            <a:r>
              <a:rPr lang="en-US" dirty="0">
                <a:latin typeface="Courier New" panose="02070309020205020404" pitchFamily="49" charset="0"/>
                <a:cs typeface="Courier New" panose="02070309020205020404" pitchFamily="49" charset="0"/>
              </a:rPr>
              <a:t> = Person.objects.raw("SELECT * FROM myapp_person")[0]</a:t>
            </a:r>
          </a:p>
          <a:p>
            <a:r>
              <a:rPr lang="en-US" dirty="0"/>
              <a:t>However, the indexing and slicing are not performed at the database level. If you have many Person objects in your database, it is more efficient to limit the query at the SQL level:</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first_person</a:t>
            </a:r>
            <a:r>
              <a:rPr lang="en-US" dirty="0">
                <a:latin typeface="Courier New" panose="02070309020205020404" pitchFamily="49" charset="0"/>
                <a:cs typeface="Courier New" panose="02070309020205020404" pitchFamily="49" charset="0"/>
              </a:rPr>
              <a:t> = Person.objects.raw("SELECT * FROM myapp_person LIMIT 1")[0]</a:t>
            </a:r>
          </a:p>
        </p:txBody>
      </p:sp>
    </p:spTree>
    <p:extLst>
      <p:ext uri="{BB962C8B-B14F-4D97-AF65-F5344CB8AC3E}">
        <p14:creationId xmlns:p14="http://schemas.microsoft.com/office/powerpoint/2010/main" val="105700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6F897-744E-EFE3-A482-2105D5DF80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96E323-7730-4809-309B-816E594A76CF}"/>
              </a:ext>
            </a:extLst>
          </p:cNvPr>
          <p:cNvSpPr txBox="1"/>
          <p:nvPr/>
        </p:nvSpPr>
        <p:spPr>
          <a:xfrm>
            <a:off x="348614" y="388263"/>
            <a:ext cx="11630025" cy="4154984"/>
          </a:xfrm>
          <a:prstGeom prst="rect">
            <a:avLst/>
          </a:prstGeom>
          <a:noFill/>
        </p:spPr>
        <p:txBody>
          <a:bodyPr wrap="square">
            <a:spAutoFit/>
          </a:bodyPr>
          <a:lstStyle/>
          <a:p>
            <a:r>
              <a:rPr lang="en-US" sz="2400" b="1" i="1" dirty="0">
                <a:highlight>
                  <a:srgbClr val="FFFF00"/>
                </a:highlight>
              </a:rPr>
              <a:t>Deferring model fields</a:t>
            </a:r>
          </a:p>
          <a:p>
            <a:r>
              <a:rPr lang="en-US" sz="2000" dirty="0"/>
              <a:t>Fields may also be left out:</a:t>
            </a:r>
          </a:p>
          <a:p>
            <a:r>
              <a:rPr lang="en-US" sz="2000" dirty="0">
                <a:latin typeface="Courier New" panose="02070309020205020404" pitchFamily="49" charset="0"/>
                <a:cs typeface="Courier New" panose="02070309020205020404" pitchFamily="49" charset="0"/>
              </a:rPr>
              <a:t>&gt;&gt;&gt; people = Person.objects.raw("SELECT id, first_name FROM myapp_person")</a:t>
            </a:r>
          </a:p>
          <a:p>
            <a:r>
              <a:rPr lang="en-US" sz="2000" dirty="0"/>
              <a:t>The Person objects returned by this query will be deferred model instances (see defer()). This means that the fields that are omitted from the query will be loaded on demand. For example:</a:t>
            </a:r>
          </a:p>
          <a:p>
            <a:r>
              <a:rPr lang="en-US" sz="2000" dirty="0">
                <a:latin typeface="Courier New" panose="02070309020205020404" pitchFamily="49" charset="0"/>
                <a:cs typeface="Courier New" panose="02070309020205020404" pitchFamily="49" charset="0"/>
              </a:rPr>
              <a:t>&gt;&gt;&gt; for p in Person.objects.raw("SELECT id, first_name FROM myapp_person"):</a:t>
            </a:r>
          </a:p>
          <a:p>
            <a:r>
              <a:rPr lang="en-US" sz="2000" dirty="0">
                <a:latin typeface="Courier New" panose="02070309020205020404" pitchFamily="49" charset="0"/>
                <a:cs typeface="Courier New" panose="02070309020205020404" pitchFamily="49" charset="0"/>
              </a:rPr>
              <a:t>... print(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p.first_name</a:t>
            </a:r>
            <a:r>
              <a:rPr lang="en-US" sz="2000" dirty="0">
                <a:latin typeface="Courier New" panose="02070309020205020404" pitchFamily="49" charset="0"/>
                <a:cs typeface="Courier New" panose="02070309020205020404" pitchFamily="49" charset="0"/>
              </a:rPr>
              <a:t>, # This will be retrieved by the original query</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p.last_name</a:t>
            </a:r>
            <a:r>
              <a:rPr lang="en-US" sz="2000" dirty="0">
                <a:latin typeface="Courier New" panose="02070309020205020404" pitchFamily="49" charset="0"/>
                <a:cs typeface="Courier New" panose="02070309020205020404" pitchFamily="49" charset="0"/>
              </a:rPr>
              <a:t>, # This will be retrieved on demand</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John Smith</a:t>
            </a:r>
          </a:p>
          <a:p>
            <a:r>
              <a:rPr lang="en-US" sz="2000" dirty="0">
                <a:latin typeface="Courier New" panose="02070309020205020404" pitchFamily="49" charset="0"/>
                <a:cs typeface="Courier New" panose="02070309020205020404" pitchFamily="49" charset="0"/>
              </a:rPr>
              <a:t>Jane Jones</a:t>
            </a:r>
          </a:p>
        </p:txBody>
      </p:sp>
      <p:sp>
        <p:nvSpPr>
          <p:cNvPr id="5" name="TextBox 4">
            <a:extLst>
              <a:ext uri="{FF2B5EF4-FFF2-40B4-BE49-F238E27FC236}">
                <a16:creationId xmlns:a16="http://schemas.microsoft.com/office/drawing/2014/main" id="{584F6B55-E49E-CE73-D599-49C658E01FF5}"/>
              </a:ext>
            </a:extLst>
          </p:cNvPr>
          <p:cNvSpPr txBox="1"/>
          <p:nvPr/>
        </p:nvSpPr>
        <p:spPr>
          <a:xfrm>
            <a:off x="348615" y="4530745"/>
            <a:ext cx="11630024" cy="1938992"/>
          </a:xfrm>
          <a:prstGeom prst="rect">
            <a:avLst/>
          </a:prstGeom>
          <a:noFill/>
        </p:spPr>
        <p:txBody>
          <a:bodyPr wrap="square">
            <a:spAutoFit/>
          </a:bodyPr>
          <a:lstStyle/>
          <a:p>
            <a:r>
              <a:rPr lang="en-US" sz="2000" dirty="0">
                <a:latin typeface="Vrinda" panose="020B0502040204020203" pitchFamily="34" charset="0"/>
                <a:cs typeface="Vrinda" panose="020B0502040204020203" pitchFamily="34" charset="0"/>
              </a:rPr>
              <a:t>From outward appearances, this looks like the query has retrieved both the first name and last name. However, this example issued 3 queries. Only the first names were retrieved by the raw() query – the last names were both retrieved on demand when they were printed. There is only one field that you can’t leave out - the primary key field. Django uses the primary key to identify model instances, so it must always be included in a raw query. A FieldDoesNotExist exception will be raised if you forget to include the primary key.</a:t>
            </a:r>
          </a:p>
        </p:txBody>
      </p:sp>
    </p:spTree>
    <p:extLst>
      <p:ext uri="{BB962C8B-B14F-4D97-AF65-F5344CB8AC3E}">
        <p14:creationId xmlns:p14="http://schemas.microsoft.com/office/powerpoint/2010/main" val="340296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90FFF-2E6A-3A0F-E5F8-A082C48366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4EA448-54F7-6127-755C-693C54B229B2}"/>
              </a:ext>
            </a:extLst>
          </p:cNvPr>
          <p:cNvSpPr txBox="1"/>
          <p:nvPr/>
        </p:nvSpPr>
        <p:spPr>
          <a:xfrm>
            <a:off x="325755" y="253782"/>
            <a:ext cx="11584305" cy="3570208"/>
          </a:xfrm>
          <a:prstGeom prst="rect">
            <a:avLst/>
          </a:prstGeom>
          <a:noFill/>
        </p:spPr>
        <p:txBody>
          <a:bodyPr wrap="square">
            <a:spAutoFit/>
          </a:bodyPr>
          <a:lstStyle/>
          <a:p>
            <a:r>
              <a:rPr lang="en-US" sz="2800" b="1" i="1" dirty="0">
                <a:highlight>
                  <a:srgbClr val="FFFF00"/>
                </a:highlight>
              </a:rPr>
              <a:t>Adding annotations</a:t>
            </a:r>
          </a:p>
          <a:p>
            <a:r>
              <a:rPr lang="en-US" dirty="0"/>
              <a:t>You can also execute queries containing fields that aren’t defined on the model. For example, we could use PostgreSQL’s age() function to get a list of people with their ages calculated by the database:</a:t>
            </a:r>
          </a:p>
          <a:p>
            <a:r>
              <a:rPr lang="en-US" dirty="0">
                <a:latin typeface="Courier New" panose="02070309020205020404" pitchFamily="49" charset="0"/>
                <a:cs typeface="Courier New" panose="02070309020205020404" pitchFamily="49" charset="0"/>
              </a:rPr>
              <a:t>&gt;&gt;&gt; people = Person.objects.raw("SELECT *, age(birth_date) AS age FROM myapp_person")</a:t>
            </a:r>
          </a:p>
          <a:p>
            <a:r>
              <a:rPr lang="en-US" dirty="0">
                <a:latin typeface="Courier New" panose="02070309020205020404" pitchFamily="49" charset="0"/>
                <a:cs typeface="Courier New" panose="02070309020205020404" pitchFamily="49" charset="0"/>
              </a:rPr>
              <a:t>&gt;&gt;&gt; for p in people:</a:t>
            </a:r>
          </a:p>
          <a:p>
            <a:r>
              <a:rPr lang="en-US" dirty="0">
                <a:latin typeface="Courier New" panose="02070309020205020404" pitchFamily="49" charset="0"/>
                <a:cs typeface="Courier New" panose="02070309020205020404" pitchFamily="49" charset="0"/>
              </a:rPr>
              <a:t>... print("%s is %s." % (p.first_name, </a:t>
            </a:r>
            <a:r>
              <a:rPr lang="en-US" dirty="0" err="1">
                <a:latin typeface="Courier New" panose="02070309020205020404" pitchFamily="49" charset="0"/>
                <a:cs typeface="Courier New" panose="02070309020205020404" pitchFamily="49" charset="0"/>
              </a:rPr>
              <a:t>p.age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John is 37.</a:t>
            </a:r>
          </a:p>
          <a:p>
            <a:r>
              <a:rPr lang="en-US" dirty="0">
                <a:latin typeface="Courier New" panose="02070309020205020404" pitchFamily="49" charset="0"/>
                <a:cs typeface="Courier New" panose="02070309020205020404" pitchFamily="49" charset="0"/>
              </a:rPr>
              <a:t>Jane is 42.</a:t>
            </a:r>
          </a:p>
          <a:p>
            <a:r>
              <a:rPr lang="en-US" dirty="0">
                <a:latin typeface="Courier New" panose="02070309020205020404" pitchFamily="49" charset="0"/>
                <a:cs typeface="Courier New" panose="02070309020205020404" pitchFamily="49" charset="0"/>
              </a:rPr>
              <a:t>...</a:t>
            </a:r>
          </a:p>
          <a:p>
            <a:r>
              <a:rPr lang="en-US" dirty="0"/>
              <a:t>You can often avoid using raw SQL to compute annotations by instead using a </a:t>
            </a:r>
            <a:r>
              <a:rPr lang="en-US" dirty="0" err="1"/>
              <a:t>Func</a:t>
            </a:r>
            <a:r>
              <a:rPr lang="en-US" dirty="0"/>
              <a:t>() expression.</a:t>
            </a:r>
          </a:p>
        </p:txBody>
      </p:sp>
      <p:sp>
        <p:nvSpPr>
          <p:cNvPr id="5" name="TextBox 4">
            <a:extLst>
              <a:ext uri="{FF2B5EF4-FFF2-40B4-BE49-F238E27FC236}">
                <a16:creationId xmlns:a16="http://schemas.microsoft.com/office/drawing/2014/main" id="{610A6861-91AC-050F-D575-FBBA9FF23675}"/>
              </a:ext>
            </a:extLst>
          </p:cNvPr>
          <p:cNvSpPr txBox="1"/>
          <p:nvPr/>
        </p:nvSpPr>
        <p:spPr>
          <a:xfrm>
            <a:off x="325755" y="3755410"/>
            <a:ext cx="11584305" cy="2185214"/>
          </a:xfrm>
          <a:prstGeom prst="rect">
            <a:avLst/>
          </a:prstGeom>
          <a:noFill/>
        </p:spPr>
        <p:txBody>
          <a:bodyPr wrap="square">
            <a:spAutoFit/>
          </a:bodyPr>
          <a:lstStyle/>
          <a:p>
            <a:r>
              <a:rPr lang="en-US" sz="2800" b="1" i="1" dirty="0">
                <a:highlight>
                  <a:srgbClr val="FFFF00"/>
                </a:highlight>
              </a:rPr>
              <a:t>Passing parameters into raw()</a:t>
            </a:r>
          </a:p>
          <a:p>
            <a:r>
              <a:rPr lang="en-US" dirty="0"/>
              <a:t>If you need to perform parameterized queries, you can use the params argument to raw():</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lname</a:t>
            </a:r>
            <a:r>
              <a:rPr lang="en-US" dirty="0">
                <a:latin typeface="Courier New" panose="02070309020205020404" pitchFamily="49" charset="0"/>
                <a:cs typeface="Courier New" panose="02070309020205020404" pitchFamily="49" charset="0"/>
              </a:rPr>
              <a:t> = "Doe"</a:t>
            </a:r>
          </a:p>
          <a:p>
            <a:r>
              <a:rPr lang="en-US" dirty="0">
                <a:latin typeface="Courier New" panose="02070309020205020404" pitchFamily="49" charset="0"/>
                <a:cs typeface="Courier New" panose="02070309020205020404" pitchFamily="49" charset="0"/>
              </a:rPr>
              <a:t>&gt;&gt;&gt; Person.objects.raw("SELECT * FROM myapp_person WHERE last_name = %s", [</a:t>
            </a:r>
            <a:r>
              <a:rPr lang="en-US" dirty="0" err="1">
                <a:latin typeface="Courier New" panose="02070309020205020404" pitchFamily="49" charset="0"/>
                <a:cs typeface="Courier New" panose="02070309020205020404" pitchFamily="49" charset="0"/>
              </a:rPr>
              <a:t>lname</a:t>
            </a:r>
            <a:r>
              <a:rPr lang="en-US" dirty="0">
                <a:latin typeface="Courier New" panose="02070309020205020404" pitchFamily="49" charset="0"/>
                <a:cs typeface="Courier New" panose="02070309020205020404" pitchFamily="49" charset="0"/>
              </a:rPr>
              <a:t>])</a:t>
            </a:r>
          </a:p>
          <a:p>
            <a:r>
              <a:rPr lang="en-US" dirty="0"/>
              <a:t>params is a list or dictionary of parameters. You’ll use %s placeholders in the query string for a list, or %(key)s placeholders for a dictionary (where key is replaced by a dictionary key), regardless of your database engine.</a:t>
            </a:r>
          </a:p>
          <a:p>
            <a:r>
              <a:rPr lang="en-US" dirty="0"/>
              <a:t>Such placeholders will be replaced with parameters from the params argument.</a:t>
            </a:r>
          </a:p>
        </p:txBody>
      </p:sp>
      <p:sp>
        <p:nvSpPr>
          <p:cNvPr id="7" name="TextBox 6">
            <a:extLst>
              <a:ext uri="{FF2B5EF4-FFF2-40B4-BE49-F238E27FC236}">
                <a16:creationId xmlns:a16="http://schemas.microsoft.com/office/drawing/2014/main" id="{880FB5DC-CC53-3F80-DC92-E961C3A04961}"/>
              </a:ext>
            </a:extLst>
          </p:cNvPr>
          <p:cNvSpPr txBox="1"/>
          <p:nvPr/>
        </p:nvSpPr>
        <p:spPr>
          <a:xfrm>
            <a:off x="407669" y="5889307"/>
            <a:ext cx="7616191" cy="66919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t>Note: Dictionary params are not supported with the SQLite backend; with this </a:t>
            </a:r>
          </a:p>
          <a:p>
            <a:r>
              <a:rPr lang="en-US" dirty="0"/>
              <a:t>backend, you must pass parameters as a list.</a:t>
            </a:r>
          </a:p>
        </p:txBody>
      </p:sp>
    </p:spTree>
    <p:extLst>
      <p:ext uri="{BB962C8B-B14F-4D97-AF65-F5344CB8AC3E}">
        <p14:creationId xmlns:p14="http://schemas.microsoft.com/office/powerpoint/2010/main" val="24528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BF8A4-BBE2-F62E-544F-FF767684DE3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C39AC74-7282-81D4-01FD-B1C8CF1E6C04}"/>
              </a:ext>
            </a:extLst>
          </p:cNvPr>
          <p:cNvPicPr>
            <a:picLocks noChangeAspect="1"/>
          </p:cNvPicPr>
          <p:nvPr/>
        </p:nvPicPr>
        <p:blipFill>
          <a:blip r:embed="rId2"/>
          <a:stretch>
            <a:fillRect/>
          </a:stretch>
        </p:blipFill>
        <p:spPr>
          <a:xfrm>
            <a:off x="1208090" y="673562"/>
            <a:ext cx="9775820" cy="3794767"/>
          </a:xfrm>
          <a:custGeom>
            <a:avLst/>
            <a:gdLst>
              <a:gd name="connsiteX0" fmla="*/ 0 w 9775820"/>
              <a:gd name="connsiteY0" fmla="*/ 0 h 3794767"/>
              <a:gd name="connsiteX1" fmla="*/ 672806 w 9775820"/>
              <a:gd name="connsiteY1" fmla="*/ 0 h 3794767"/>
              <a:gd name="connsiteX2" fmla="*/ 1345613 w 9775820"/>
              <a:gd name="connsiteY2" fmla="*/ 0 h 3794767"/>
              <a:gd name="connsiteX3" fmla="*/ 2018419 w 9775820"/>
              <a:gd name="connsiteY3" fmla="*/ 0 h 3794767"/>
              <a:gd name="connsiteX4" fmla="*/ 2397951 w 9775820"/>
              <a:gd name="connsiteY4" fmla="*/ 0 h 3794767"/>
              <a:gd name="connsiteX5" fmla="*/ 2972999 w 9775820"/>
              <a:gd name="connsiteY5" fmla="*/ 0 h 3794767"/>
              <a:gd name="connsiteX6" fmla="*/ 3254773 w 9775820"/>
              <a:gd name="connsiteY6" fmla="*/ 0 h 3794767"/>
              <a:gd name="connsiteX7" fmla="*/ 4025338 w 9775820"/>
              <a:gd name="connsiteY7" fmla="*/ 0 h 3794767"/>
              <a:gd name="connsiteX8" fmla="*/ 4600386 w 9775820"/>
              <a:gd name="connsiteY8" fmla="*/ 0 h 3794767"/>
              <a:gd name="connsiteX9" fmla="*/ 5370951 w 9775820"/>
              <a:gd name="connsiteY9" fmla="*/ 0 h 3794767"/>
              <a:gd name="connsiteX10" fmla="*/ 5945999 w 9775820"/>
              <a:gd name="connsiteY10" fmla="*/ 0 h 3794767"/>
              <a:gd name="connsiteX11" fmla="*/ 6618805 w 9775820"/>
              <a:gd name="connsiteY11" fmla="*/ 0 h 3794767"/>
              <a:gd name="connsiteX12" fmla="*/ 6900579 w 9775820"/>
              <a:gd name="connsiteY12" fmla="*/ 0 h 3794767"/>
              <a:gd name="connsiteX13" fmla="*/ 7182352 w 9775820"/>
              <a:gd name="connsiteY13" fmla="*/ 0 h 3794767"/>
              <a:gd name="connsiteX14" fmla="*/ 7757401 w 9775820"/>
              <a:gd name="connsiteY14" fmla="*/ 0 h 3794767"/>
              <a:gd name="connsiteX15" fmla="*/ 8039174 w 9775820"/>
              <a:gd name="connsiteY15" fmla="*/ 0 h 3794767"/>
              <a:gd name="connsiteX16" fmla="*/ 8614223 w 9775820"/>
              <a:gd name="connsiteY16" fmla="*/ 0 h 3794767"/>
              <a:gd name="connsiteX17" fmla="*/ 9189271 w 9775820"/>
              <a:gd name="connsiteY17" fmla="*/ 0 h 3794767"/>
              <a:gd name="connsiteX18" fmla="*/ 9775820 w 9775820"/>
              <a:gd name="connsiteY18" fmla="*/ 0 h 3794767"/>
              <a:gd name="connsiteX19" fmla="*/ 9775820 w 9775820"/>
              <a:gd name="connsiteY19" fmla="*/ 580057 h 3794767"/>
              <a:gd name="connsiteX20" fmla="*/ 9775820 w 9775820"/>
              <a:gd name="connsiteY20" fmla="*/ 1160114 h 3794767"/>
              <a:gd name="connsiteX21" fmla="*/ 9775820 w 9775820"/>
              <a:gd name="connsiteY21" fmla="*/ 1588381 h 3794767"/>
              <a:gd name="connsiteX22" fmla="*/ 9775820 w 9775820"/>
              <a:gd name="connsiteY22" fmla="*/ 2016648 h 3794767"/>
              <a:gd name="connsiteX23" fmla="*/ 9775820 w 9775820"/>
              <a:gd name="connsiteY23" fmla="*/ 2444914 h 3794767"/>
              <a:gd name="connsiteX24" fmla="*/ 9775820 w 9775820"/>
              <a:gd name="connsiteY24" fmla="*/ 2949076 h 3794767"/>
              <a:gd name="connsiteX25" fmla="*/ 9775820 w 9775820"/>
              <a:gd name="connsiteY25" fmla="*/ 3794767 h 3794767"/>
              <a:gd name="connsiteX26" fmla="*/ 9005255 w 9775820"/>
              <a:gd name="connsiteY26" fmla="*/ 3794767 h 3794767"/>
              <a:gd name="connsiteX27" fmla="*/ 8430207 w 9775820"/>
              <a:gd name="connsiteY27" fmla="*/ 3794767 h 3794767"/>
              <a:gd name="connsiteX28" fmla="*/ 7757401 w 9775820"/>
              <a:gd name="connsiteY28" fmla="*/ 3794767 h 3794767"/>
              <a:gd name="connsiteX29" fmla="*/ 7377869 w 9775820"/>
              <a:gd name="connsiteY29" fmla="*/ 3794767 h 3794767"/>
              <a:gd name="connsiteX30" fmla="*/ 6705062 w 9775820"/>
              <a:gd name="connsiteY30" fmla="*/ 3794767 h 3794767"/>
              <a:gd name="connsiteX31" fmla="*/ 6325531 w 9775820"/>
              <a:gd name="connsiteY31" fmla="*/ 3794767 h 3794767"/>
              <a:gd name="connsiteX32" fmla="*/ 5945999 w 9775820"/>
              <a:gd name="connsiteY32" fmla="*/ 3794767 h 3794767"/>
              <a:gd name="connsiteX33" fmla="*/ 5175434 w 9775820"/>
              <a:gd name="connsiteY33" fmla="*/ 3794767 h 3794767"/>
              <a:gd name="connsiteX34" fmla="*/ 4893660 w 9775820"/>
              <a:gd name="connsiteY34" fmla="*/ 3794767 h 3794767"/>
              <a:gd name="connsiteX35" fmla="*/ 4318612 w 9775820"/>
              <a:gd name="connsiteY35" fmla="*/ 3794767 h 3794767"/>
              <a:gd name="connsiteX36" fmla="*/ 3743564 w 9775820"/>
              <a:gd name="connsiteY36" fmla="*/ 3794767 h 3794767"/>
              <a:gd name="connsiteX37" fmla="*/ 3168516 w 9775820"/>
              <a:gd name="connsiteY37" fmla="*/ 3794767 h 3794767"/>
              <a:gd name="connsiteX38" fmla="*/ 2691226 w 9775820"/>
              <a:gd name="connsiteY38" fmla="*/ 3794767 h 3794767"/>
              <a:gd name="connsiteX39" fmla="*/ 2018419 w 9775820"/>
              <a:gd name="connsiteY39" fmla="*/ 3794767 h 3794767"/>
              <a:gd name="connsiteX40" fmla="*/ 1247855 w 9775820"/>
              <a:gd name="connsiteY40" fmla="*/ 3794767 h 3794767"/>
              <a:gd name="connsiteX41" fmla="*/ 575048 w 9775820"/>
              <a:gd name="connsiteY41" fmla="*/ 3794767 h 3794767"/>
              <a:gd name="connsiteX42" fmla="*/ 0 w 9775820"/>
              <a:gd name="connsiteY42" fmla="*/ 3794767 h 3794767"/>
              <a:gd name="connsiteX43" fmla="*/ 0 w 9775820"/>
              <a:gd name="connsiteY43" fmla="*/ 3328553 h 3794767"/>
              <a:gd name="connsiteX44" fmla="*/ 0 w 9775820"/>
              <a:gd name="connsiteY44" fmla="*/ 2710548 h 3794767"/>
              <a:gd name="connsiteX45" fmla="*/ 0 w 9775820"/>
              <a:gd name="connsiteY45" fmla="*/ 2168438 h 3794767"/>
              <a:gd name="connsiteX46" fmla="*/ 0 w 9775820"/>
              <a:gd name="connsiteY46" fmla="*/ 1740172 h 3794767"/>
              <a:gd name="connsiteX47" fmla="*/ 0 w 9775820"/>
              <a:gd name="connsiteY47" fmla="*/ 1311905 h 3794767"/>
              <a:gd name="connsiteX48" fmla="*/ 0 w 9775820"/>
              <a:gd name="connsiteY48" fmla="*/ 731848 h 3794767"/>
              <a:gd name="connsiteX49" fmla="*/ 0 w 9775820"/>
              <a:gd name="connsiteY49" fmla="*/ 0 h 379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775820" h="3794767" fill="none" extrusionOk="0">
                <a:moveTo>
                  <a:pt x="0" y="0"/>
                </a:moveTo>
                <a:cubicBezTo>
                  <a:pt x="186918" y="-37225"/>
                  <a:pt x="354613" y="4353"/>
                  <a:pt x="672806" y="0"/>
                </a:cubicBezTo>
                <a:cubicBezTo>
                  <a:pt x="990999" y="-4353"/>
                  <a:pt x="1028718" y="32579"/>
                  <a:pt x="1345613" y="0"/>
                </a:cubicBezTo>
                <a:cubicBezTo>
                  <a:pt x="1662508" y="-32579"/>
                  <a:pt x="1714942" y="31122"/>
                  <a:pt x="2018419" y="0"/>
                </a:cubicBezTo>
                <a:cubicBezTo>
                  <a:pt x="2321896" y="-31122"/>
                  <a:pt x="2279267" y="17813"/>
                  <a:pt x="2397951" y="0"/>
                </a:cubicBezTo>
                <a:cubicBezTo>
                  <a:pt x="2516635" y="-17813"/>
                  <a:pt x="2775424" y="27541"/>
                  <a:pt x="2972999" y="0"/>
                </a:cubicBezTo>
                <a:cubicBezTo>
                  <a:pt x="3170574" y="-27541"/>
                  <a:pt x="3182867" y="13762"/>
                  <a:pt x="3254773" y="0"/>
                </a:cubicBezTo>
                <a:cubicBezTo>
                  <a:pt x="3326679" y="-13762"/>
                  <a:pt x="3826664" y="80127"/>
                  <a:pt x="4025338" y="0"/>
                </a:cubicBezTo>
                <a:cubicBezTo>
                  <a:pt x="4224013" y="-80127"/>
                  <a:pt x="4376206" y="65652"/>
                  <a:pt x="4600386" y="0"/>
                </a:cubicBezTo>
                <a:cubicBezTo>
                  <a:pt x="4824566" y="-65652"/>
                  <a:pt x="5096854" y="10809"/>
                  <a:pt x="5370951" y="0"/>
                </a:cubicBezTo>
                <a:cubicBezTo>
                  <a:pt x="5645049" y="-10809"/>
                  <a:pt x="5783130" y="326"/>
                  <a:pt x="5945999" y="0"/>
                </a:cubicBezTo>
                <a:cubicBezTo>
                  <a:pt x="6108868" y="-326"/>
                  <a:pt x="6402784" y="19374"/>
                  <a:pt x="6618805" y="0"/>
                </a:cubicBezTo>
                <a:cubicBezTo>
                  <a:pt x="6834826" y="-19374"/>
                  <a:pt x="6808816" y="28160"/>
                  <a:pt x="6900579" y="0"/>
                </a:cubicBezTo>
                <a:cubicBezTo>
                  <a:pt x="6992342" y="-28160"/>
                  <a:pt x="7077071" y="19841"/>
                  <a:pt x="7182352" y="0"/>
                </a:cubicBezTo>
                <a:cubicBezTo>
                  <a:pt x="7287633" y="-19841"/>
                  <a:pt x="7510987" y="54549"/>
                  <a:pt x="7757401" y="0"/>
                </a:cubicBezTo>
                <a:cubicBezTo>
                  <a:pt x="8003815" y="-54549"/>
                  <a:pt x="7925859" y="28485"/>
                  <a:pt x="8039174" y="0"/>
                </a:cubicBezTo>
                <a:cubicBezTo>
                  <a:pt x="8152489" y="-28485"/>
                  <a:pt x="8369865" y="12122"/>
                  <a:pt x="8614223" y="0"/>
                </a:cubicBezTo>
                <a:cubicBezTo>
                  <a:pt x="8858581" y="-12122"/>
                  <a:pt x="8943645" y="1703"/>
                  <a:pt x="9189271" y="0"/>
                </a:cubicBezTo>
                <a:cubicBezTo>
                  <a:pt x="9434897" y="-1703"/>
                  <a:pt x="9602898" y="26885"/>
                  <a:pt x="9775820" y="0"/>
                </a:cubicBezTo>
                <a:cubicBezTo>
                  <a:pt x="9809296" y="147916"/>
                  <a:pt x="9742101" y="455761"/>
                  <a:pt x="9775820" y="580057"/>
                </a:cubicBezTo>
                <a:cubicBezTo>
                  <a:pt x="9809539" y="704353"/>
                  <a:pt x="9775416" y="1006250"/>
                  <a:pt x="9775820" y="1160114"/>
                </a:cubicBezTo>
                <a:cubicBezTo>
                  <a:pt x="9776224" y="1313978"/>
                  <a:pt x="9726088" y="1482136"/>
                  <a:pt x="9775820" y="1588381"/>
                </a:cubicBezTo>
                <a:cubicBezTo>
                  <a:pt x="9825552" y="1694626"/>
                  <a:pt x="9732228" y="1929541"/>
                  <a:pt x="9775820" y="2016648"/>
                </a:cubicBezTo>
                <a:cubicBezTo>
                  <a:pt x="9819412" y="2103755"/>
                  <a:pt x="9743181" y="2267051"/>
                  <a:pt x="9775820" y="2444914"/>
                </a:cubicBezTo>
                <a:cubicBezTo>
                  <a:pt x="9808459" y="2622777"/>
                  <a:pt x="9754449" y="2845994"/>
                  <a:pt x="9775820" y="2949076"/>
                </a:cubicBezTo>
                <a:cubicBezTo>
                  <a:pt x="9797191" y="3052158"/>
                  <a:pt x="9694697" y="3424807"/>
                  <a:pt x="9775820" y="3794767"/>
                </a:cubicBezTo>
                <a:cubicBezTo>
                  <a:pt x="9425042" y="3885503"/>
                  <a:pt x="9202220" y="3728776"/>
                  <a:pt x="9005255" y="3794767"/>
                </a:cubicBezTo>
                <a:cubicBezTo>
                  <a:pt x="8808290" y="3860758"/>
                  <a:pt x="8672608" y="3750221"/>
                  <a:pt x="8430207" y="3794767"/>
                </a:cubicBezTo>
                <a:cubicBezTo>
                  <a:pt x="8187806" y="3839313"/>
                  <a:pt x="8046734" y="3782170"/>
                  <a:pt x="7757401" y="3794767"/>
                </a:cubicBezTo>
                <a:cubicBezTo>
                  <a:pt x="7468068" y="3807364"/>
                  <a:pt x="7497562" y="3766259"/>
                  <a:pt x="7377869" y="3794767"/>
                </a:cubicBezTo>
                <a:cubicBezTo>
                  <a:pt x="7258176" y="3823275"/>
                  <a:pt x="6920155" y="3745408"/>
                  <a:pt x="6705062" y="3794767"/>
                </a:cubicBezTo>
                <a:cubicBezTo>
                  <a:pt x="6489969" y="3844126"/>
                  <a:pt x="6508963" y="3778005"/>
                  <a:pt x="6325531" y="3794767"/>
                </a:cubicBezTo>
                <a:cubicBezTo>
                  <a:pt x="6142099" y="3811529"/>
                  <a:pt x="6022116" y="3763897"/>
                  <a:pt x="5945999" y="3794767"/>
                </a:cubicBezTo>
                <a:cubicBezTo>
                  <a:pt x="5869882" y="3825637"/>
                  <a:pt x="5496150" y="3762785"/>
                  <a:pt x="5175434" y="3794767"/>
                </a:cubicBezTo>
                <a:cubicBezTo>
                  <a:pt x="4854719" y="3826749"/>
                  <a:pt x="4973096" y="3777795"/>
                  <a:pt x="4893660" y="3794767"/>
                </a:cubicBezTo>
                <a:cubicBezTo>
                  <a:pt x="4814224" y="3811739"/>
                  <a:pt x="4520032" y="3734848"/>
                  <a:pt x="4318612" y="3794767"/>
                </a:cubicBezTo>
                <a:cubicBezTo>
                  <a:pt x="4117192" y="3854686"/>
                  <a:pt x="3893378" y="3749596"/>
                  <a:pt x="3743564" y="3794767"/>
                </a:cubicBezTo>
                <a:cubicBezTo>
                  <a:pt x="3593750" y="3839938"/>
                  <a:pt x="3301662" y="3774398"/>
                  <a:pt x="3168516" y="3794767"/>
                </a:cubicBezTo>
                <a:cubicBezTo>
                  <a:pt x="3035370" y="3815136"/>
                  <a:pt x="2886509" y="3780199"/>
                  <a:pt x="2691226" y="3794767"/>
                </a:cubicBezTo>
                <a:cubicBezTo>
                  <a:pt x="2495943" y="3809335"/>
                  <a:pt x="2279905" y="3773985"/>
                  <a:pt x="2018419" y="3794767"/>
                </a:cubicBezTo>
                <a:cubicBezTo>
                  <a:pt x="1756933" y="3815549"/>
                  <a:pt x="1445852" y="3743983"/>
                  <a:pt x="1247855" y="3794767"/>
                </a:cubicBezTo>
                <a:cubicBezTo>
                  <a:pt x="1049858" y="3845551"/>
                  <a:pt x="863073" y="3722034"/>
                  <a:pt x="575048" y="3794767"/>
                </a:cubicBezTo>
                <a:cubicBezTo>
                  <a:pt x="287023" y="3867500"/>
                  <a:pt x="231873" y="3783681"/>
                  <a:pt x="0" y="3794767"/>
                </a:cubicBezTo>
                <a:cubicBezTo>
                  <a:pt x="-3862" y="3674996"/>
                  <a:pt x="52412" y="3533517"/>
                  <a:pt x="0" y="3328553"/>
                </a:cubicBezTo>
                <a:cubicBezTo>
                  <a:pt x="-52412" y="3123589"/>
                  <a:pt x="28723" y="2930126"/>
                  <a:pt x="0" y="2710548"/>
                </a:cubicBezTo>
                <a:cubicBezTo>
                  <a:pt x="-28723" y="2490970"/>
                  <a:pt x="17479" y="2385299"/>
                  <a:pt x="0" y="2168438"/>
                </a:cubicBezTo>
                <a:cubicBezTo>
                  <a:pt x="-17479" y="1951577"/>
                  <a:pt x="14046" y="1848190"/>
                  <a:pt x="0" y="1740172"/>
                </a:cubicBezTo>
                <a:cubicBezTo>
                  <a:pt x="-14046" y="1632154"/>
                  <a:pt x="48095" y="1404806"/>
                  <a:pt x="0" y="1311905"/>
                </a:cubicBezTo>
                <a:cubicBezTo>
                  <a:pt x="-48095" y="1219004"/>
                  <a:pt x="46844" y="854673"/>
                  <a:pt x="0" y="731848"/>
                </a:cubicBezTo>
                <a:cubicBezTo>
                  <a:pt x="-46844" y="609023"/>
                  <a:pt x="76743" y="345300"/>
                  <a:pt x="0" y="0"/>
                </a:cubicBezTo>
                <a:close/>
              </a:path>
              <a:path w="9775820" h="3794767" stroke="0" extrusionOk="0">
                <a:moveTo>
                  <a:pt x="0" y="0"/>
                </a:moveTo>
                <a:cubicBezTo>
                  <a:pt x="265879" y="-51696"/>
                  <a:pt x="408983" y="57854"/>
                  <a:pt x="672806" y="0"/>
                </a:cubicBezTo>
                <a:cubicBezTo>
                  <a:pt x="936629" y="-57854"/>
                  <a:pt x="993044" y="28370"/>
                  <a:pt x="1150096" y="0"/>
                </a:cubicBezTo>
                <a:cubicBezTo>
                  <a:pt x="1307148" y="-28370"/>
                  <a:pt x="1468050" y="3414"/>
                  <a:pt x="1627387" y="0"/>
                </a:cubicBezTo>
                <a:cubicBezTo>
                  <a:pt x="1786724" y="-3414"/>
                  <a:pt x="2143089" y="34862"/>
                  <a:pt x="2300193" y="0"/>
                </a:cubicBezTo>
                <a:cubicBezTo>
                  <a:pt x="2457297" y="-34862"/>
                  <a:pt x="2504579" y="22122"/>
                  <a:pt x="2581967" y="0"/>
                </a:cubicBezTo>
                <a:cubicBezTo>
                  <a:pt x="2659355" y="-22122"/>
                  <a:pt x="2869344" y="3022"/>
                  <a:pt x="2961498" y="0"/>
                </a:cubicBezTo>
                <a:cubicBezTo>
                  <a:pt x="3053652" y="-3022"/>
                  <a:pt x="3299098" y="74145"/>
                  <a:pt x="3634305" y="0"/>
                </a:cubicBezTo>
                <a:cubicBezTo>
                  <a:pt x="3969512" y="-74145"/>
                  <a:pt x="4036445" y="25597"/>
                  <a:pt x="4209353" y="0"/>
                </a:cubicBezTo>
                <a:cubicBezTo>
                  <a:pt x="4382261" y="-25597"/>
                  <a:pt x="4720827" y="69645"/>
                  <a:pt x="4882160" y="0"/>
                </a:cubicBezTo>
                <a:cubicBezTo>
                  <a:pt x="5043493" y="-69645"/>
                  <a:pt x="5208723" y="54133"/>
                  <a:pt x="5359450" y="0"/>
                </a:cubicBezTo>
                <a:cubicBezTo>
                  <a:pt x="5510177" y="-54133"/>
                  <a:pt x="5782092" y="38427"/>
                  <a:pt x="6032256" y="0"/>
                </a:cubicBezTo>
                <a:cubicBezTo>
                  <a:pt x="6282420" y="-38427"/>
                  <a:pt x="6184698" y="28550"/>
                  <a:pt x="6314030" y="0"/>
                </a:cubicBezTo>
                <a:cubicBezTo>
                  <a:pt x="6443362" y="-28550"/>
                  <a:pt x="6733358" y="637"/>
                  <a:pt x="6889078" y="0"/>
                </a:cubicBezTo>
                <a:cubicBezTo>
                  <a:pt x="7044798" y="-637"/>
                  <a:pt x="7436865" y="20314"/>
                  <a:pt x="7659642" y="0"/>
                </a:cubicBezTo>
                <a:cubicBezTo>
                  <a:pt x="7882419" y="-20314"/>
                  <a:pt x="8076435" y="23106"/>
                  <a:pt x="8332449" y="0"/>
                </a:cubicBezTo>
                <a:cubicBezTo>
                  <a:pt x="8588463" y="-23106"/>
                  <a:pt x="8592849" y="54207"/>
                  <a:pt x="8809739" y="0"/>
                </a:cubicBezTo>
                <a:cubicBezTo>
                  <a:pt x="9026629" y="-54207"/>
                  <a:pt x="9426438" y="7997"/>
                  <a:pt x="9775820" y="0"/>
                </a:cubicBezTo>
                <a:cubicBezTo>
                  <a:pt x="9794750" y="107790"/>
                  <a:pt x="9737656" y="222521"/>
                  <a:pt x="9775820" y="428267"/>
                </a:cubicBezTo>
                <a:cubicBezTo>
                  <a:pt x="9813984" y="634013"/>
                  <a:pt x="9765339" y="762242"/>
                  <a:pt x="9775820" y="1046271"/>
                </a:cubicBezTo>
                <a:cubicBezTo>
                  <a:pt x="9786301" y="1330300"/>
                  <a:pt x="9744800" y="1318345"/>
                  <a:pt x="9775820" y="1550433"/>
                </a:cubicBezTo>
                <a:cubicBezTo>
                  <a:pt x="9806840" y="1782521"/>
                  <a:pt x="9711607" y="1920289"/>
                  <a:pt x="9775820" y="2092543"/>
                </a:cubicBezTo>
                <a:cubicBezTo>
                  <a:pt x="9840033" y="2264797"/>
                  <a:pt x="9715156" y="2449464"/>
                  <a:pt x="9775820" y="2710548"/>
                </a:cubicBezTo>
                <a:cubicBezTo>
                  <a:pt x="9836484" y="2971633"/>
                  <a:pt x="9733297" y="3057128"/>
                  <a:pt x="9775820" y="3176762"/>
                </a:cubicBezTo>
                <a:cubicBezTo>
                  <a:pt x="9818343" y="3296396"/>
                  <a:pt x="9760429" y="3496725"/>
                  <a:pt x="9775820" y="3794767"/>
                </a:cubicBezTo>
                <a:cubicBezTo>
                  <a:pt x="9496040" y="3867390"/>
                  <a:pt x="9299280" y="3756565"/>
                  <a:pt x="9103014" y="3794767"/>
                </a:cubicBezTo>
                <a:cubicBezTo>
                  <a:pt x="8906748" y="3832969"/>
                  <a:pt x="8654300" y="3757177"/>
                  <a:pt x="8527965" y="3794767"/>
                </a:cubicBezTo>
                <a:cubicBezTo>
                  <a:pt x="8401630" y="3832357"/>
                  <a:pt x="8169357" y="3746942"/>
                  <a:pt x="7855159" y="3794767"/>
                </a:cubicBezTo>
                <a:cubicBezTo>
                  <a:pt x="7540961" y="3842592"/>
                  <a:pt x="7600101" y="3792697"/>
                  <a:pt x="7377869" y="3794767"/>
                </a:cubicBezTo>
                <a:cubicBezTo>
                  <a:pt x="7155637" y="3796837"/>
                  <a:pt x="7079874" y="3776006"/>
                  <a:pt x="6998337" y="3794767"/>
                </a:cubicBezTo>
                <a:cubicBezTo>
                  <a:pt x="6916800" y="3813528"/>
                  <a:pt x="6770342" y="3775716"/>
                  <a:pt x="6618805" y="3794767"/>
                </a:cubicBezTo>
                <a:cubicBezTo>
                  <a:pt x="6467268" y="3813818"/>
                  <a:pt x="6148657" y="3717141"/>
                  <a:pt x="5945999" y="3794767"/>
                </a:cubicBezTo>
                <a:cubicBezTo>
                  <a:pt x="5743341" y="3872393"/>
                  <a:pt x="5536425" y="3783105"/>
                  <a:pt x="5273192" y="3794767"/>
                </a:cubicBezTo>
                <a:cubicBezTo>
                  <a:pt x="5009959" y="3806429"/>
                  <a:pt x="4911321" y="3778137"/>
                  <a:pt x="4795902" y="3794767"/>
                </a:cubicBezTo>
                <a:cubicBezTo>
                  <a:pt x="4680483" y="3811397"/>
                  <a:pt x="4516042" y="3756312"/>
                  <a:pt x="4318612" y="3794767"/>
                </a:cubicBezTo>
                <a:cubicBezTo>
                  <a:pt x="4121182" y="3833222"/>
                  <a:pt x="3816701" y="3771586"/>
                  <a:pt x="3548048" y="3794767"/>
                </a:cubicBezTo>
                <a:cubicBezTo>
                  <a:pt x="3279395" y="3817948"/>
                  <a:pt x="3114373" y="3751511"/>
                  <a:pt x="2972999" y="3794767"/>
                </a:cubicBezTo>
                <a:cubicBezTo>
                  <a:pt x="2831625" y="3838023"/>
                  <a:pt x="2552734" y="3732861"/>
                  <a:pt x="2397951" y="3794767"/>
                </a:cubicBezTo>
                <a:cubicBezTo>
                  <a:pt x="2243168" y="3856673"/>
                  <a:pt x="2050039" y="3786975"/>
                  <a:pt x="1822903" y="3794767"/>
                </a:cubicBezTo>
                <a:cubicBezTo>
                  <a:pt x="1595767" y="3802559"/>
                  <a:pt x="1557785" y="3792837"/>
                  <a:pt x="1443371" y="3794767"/>
                </a:cubicBezTo>
                <a:cubicBezTo>
                  <a:pt x="1328957" y="3796697"/>
                  <a:pt x="1246888" y="3779879"/>
                  <a:pt x="1161597" y="3794767"/>
                </a:cubicBezTo>
                <a:cubicBezTo>
                  <a:pt x="1076306" y="3809655"/>
                  <a:pt x="853917" y="3763257"/>
                  <a:pt x="586549" y="3794767"/>
                </a:cubicBezTo>
                <a:cubicBezTo>
                  <a:pt x="319181" y="3826277"/>
                  <a:pt x="174477" y="3754708"/>
                  <a:pt x="0" y="3794767"/>
                </a:cubicBezTo>
                <a:cubicBezTo>
                  <a:pt x="-27762" y="3681684"/>
                  <a:pt x="12028" y="3513902"/>
                  <a:pt x="0" y="3366500"/>
                </a:cubicBezTo>
                <a:cubicBezTo>
                  <a:pt x="-12028" y="3219098"/>
                  <a:pt x="5507" y="3124512"/>
                  <a:pt x="0" y="2938234"/>
                </a:cubicBezTo>
                <a:cubicBezTo>
                  <a:pt x="-5507" y="2751956"/>
                  <a:pt x="26253" y="2638062"/>
                  <a:pt x="0" y="2509967"/>
                </a:cubicBezTo>
                <a:cubicBezTo>
                  <a:pt x="-26253" y="2381872"/>
                  <a:pt x="32613" y="2217785"/>
                  <a:pt x="0" y="1967858"/>
                </a:cubicBezTo>
                <a:cubicBezTo>
                  <a:pt x="-32613" y="1717931"/>
                  <a:pt x="13007" y="1569629"/>
                  <a:pt x="0" y="1463696"/>
                </a:cubicBezTo>
                <a:cubicBezTo>
                  <a:pt x="-13007" y="1357763"/>
                  <a:pt x="68131" y="1010129"/>
                  <a:pt x="0" y="883639"/>
                </a:cubicBezTo>
                <a:cubicBezTo>
                  <a:pt x="-68131" y="757149"/>
                  <a:pt x="22076" y="260469"/>
                  <a:pt x="0" y="0"/>
                </a:cubicBezTo>
                <a:close/>
              </a:path>
            </a:pathLst>
          </a:custGeom>
          <a:ln w="38100">
            <a:solidFill>
              <a:schemeClr val="tx1">
                <a:lumMod val="95000"/>
                <a:lumOff val="5000"/>
              </a:schemeClr>
            </a:solidFill>
            <a:extLst>
              <a:ext uri="{C807C97D-BFC1-408E-A445-0C87EB9F89A2}">
                <ask:lineSketchStyleProps xmlns:ask="http://schemas.microsoft.com/office/drawing/2018/sketchyshapes" sd="359985959">
                  <a:prstGeom prst="rect">
                    <a:avLst/>
                  </a:prstGeom>
                  <ask:type>
                    <ask:lineSketchScribble/>
                  </ask:type>
                </ask:lineSketchStyleProps>
              </a:ext>
            </a:extLst>
          </a:ln>
        </p:spPr>
      </p:pic>
      <p:pic>
        <p:nvPicPr>
          <p:cNvPr id="3" name="Picture 2">
            <a:extLst>
              <a:ext uri="{FF2B5EF4-FFF2-40B4-BE49-F238E27FC236}">
                <a16:creationId xmlns:a16="http://schemas.microsoft.com/office/drawing/2014/main" id="{5979D52E-3D62-5EE7-DA48-90D47B5E4C0E}"/>
              </a:ext>
            </a:extLst>
          </p:cNvPr>
          <p:cNvPicPr>
            <a:picLocks noChangeAspect="1"/>
          </p:cNvPicPr>
          <p:nvPr/>
        </p:nvPicPr>
        <p:blipFill>
          <a:blip r:embed="rId3"/>
          <a:stretch>
            <a:fillRect/>
          </a:stretch>
        </p:blipFill>
        <p:spPr>
          <a:xfrm>
            <a:off x="1208090" y="4468329"/>
            <a:ext cx="9775820" cy="890131"/>
          </a:xfrm>
          <a:custGeom>
            <a:avLst/>
            <a:gdLst>
              <a:gd name="connsiteX0" fmla="*/ 0 w 9775820"/>
              <a:gd name="connsiteY0" fmla="*/ 0 h 890131"/>
              <a:gd name="connsiteX1" fmla="*/ 672806 w 9775820"/>
              <a:gd name="connsiteY1" fmla="*/ 0 h 890131"/>
              <a:gd name="connsiteX2" fmla="*/ 1052338 w 9775820"/>
              <a:gd name="connsiteY2" fmla="*/ 0 h 890131"/>
              <a:gd name="connsiteX3" fmla="*/ 1334112 w 9775820"/>
              <a:gd name="connsiteY3" fmla="*/ 0 h 890131"/>
              <a:gd name="connsiteX4" fmla="*/ 1615886 w 9775820"/>
              <a:gd name="connsiteY4" fmla="*/ 0 h 890131"/>
              <a:gd name="connsiteX5" fmla="*/ 1995417 w 9775820"/>
              <a:gd name="connsiteY5" fmla="*/ 0 h 890131"/>
              <a:gd name="connsiteX6" fmla="*/ 2765982 w 9775820"/>
              <a:gd name="connsiteY6" fmla="*/ 0 h 890131"/>
              <a:gd name="connsiteX7" fmla="*/ 3243272 w 9775820"/>
              <a:gd name="connsiteY7" fmla="*/ 0 h 890131"/>
              <a:gd name="connsiteX8" fmla="*/ 3818320 w 9775820"/>
              <a:gd name="connsiteY8" fmla="*/ 0 h 890131"/>
              <a:gd name="connsiteX9" fmla="*/ 4588885 w 9775820"/>
              <a:gd name="connsiteY9" fmla="*/ 0 h 890131"/>
              <a:gd name="connsiteX10" fmla="*/ 5359450 w 9775820"/>
              <a:gd name="connsiteY10" fmla="*/ 0 h 890131"/>
              <a:gd name="connsiteX11" fmla="*/ 5836740 w 9775820"/>
              <a:gd name="connsiteY11" fmla="*/ 0 h 890131"/>
              <a:gd name="connsiteX12" fmla="*/ 6314030 w 9775820"/>
              <a:gd name="connsiteY12" fmla="*/ 0 h 890131"/>
              <a:gd name="connsiteX13" fmla="*/ 6986836 w 9775820"/>
              <a:gd name="connsiteY13" fmla="*/ 0 h 890131"/>
              <a:gd name="connsiteX14" fmla="*/ 7659642 w 9775820"/>
              <a:gd name="connsiteY14" fmla="*/ 0 h 890131"/>
              <a:gd name="connsiteX15" fmla="*/ 8332449 w 9775820"/>
              <a:gd name="connsiteY15" fmla="*/ 0 h 890131"/>
              <a:gd name="connsiteX16" fmla="*/ 8614223 w 9775820"/>
              <a:gd name="connsiteY16" fmla="*/ 0 h 890131"/>
              <a:gd name="connsiteX17" fmla="*/ 9189271 w 9775820"/>
              <a:gd name="connsiteY17" fmla="*/ 0 h 890131"/>
              <a:gd name="connsiteX18" fmla="*/ 9775820 w 9775820"/>
              <a:gd name="connsiteY18" fmla="*/ 0 h 890131"/>
              <a:gd name="connsiteX19" fmla="*/ 9775820 w 9775820"/>
              <a:gd name="connsiteY19" fmla="*/ 427263 h 890131"/>
              <a:gd name="connsiteX20" fmla="*/ 9775820 w 9775820"/>
              <a:gd name="connsiteY20" fmla="*/ 890131 h 890131"/>
              <a:gd name="connsiteX21" fmla="*/ 9298530 w 9775820"/>
              <a:gd name="connsiteY21" fmla="*/ 890131 h 890131"/>
              <a:gd name="connsiteX22" fmla="*/ 8527965 w 9775820"/>
              <a:gd name="connsiteY22" fmla="*/ 890131 h 890131"/>
              <a:gd name="connsiteX23" fmla="*/ 8246192 w 9775820"/>
              <a:gd name="connsiteY23" fmla="*/ 890131 h 890131"/>
              <a:gd name="connsiteX24" fmla="*/ 7964418 w 9775820"/>
              <a:gd name="connsiteY24" fmla="*/ 890131 h 890131"/>
              <a:gd name="connsiteX25" fmla="*/ 7487128 w 9775820"/>
              <a:gd name="connsiteY25" fmla="*/ 890131 h 890131"/>
              <a:gd name="connsiteX26" fmla="*/ 6814322 w 9775820"/>
              <a:gd name="connsiteY26" fmla="*/ 890131 h 890131"/>
              <a:gd name="connsiteX27" fmla="*/ 6532548 w 9775820"/>
              <a:gd name="connsiteY27" fmla="*/ 890131 h 890131"/>
              <a:gd name="connsiteX28" fmla="*/ 5859742 w 9775820"/>
              <a:gd name="connsiteY28" fmla="*/ 890131 h 890131"/>
              <a:gd name="connsiteX29" fmla="*/ 5284693 w 9775820"/>
              <a:gd name="connsiteY29" fmla="*/ 890131 h 890131"/>
              <a:gd name="connsiteX30" fmla="*/ 4611887 w 9775820"/>
              <a:gd name="connsiteY30" fmla="*/ 890131 h 890131"/>
              <a:gd name="connsiteX31" fmla="*/ 4036839 w 9775820"/>
              <a:gd name="connsiteY31" fmla="*/ 890131 h 890131"/>
              <a:gd name="connsiteX32" fmla="*/ 3559549 w 9775820"/>
              <a:gd name="connsiteY32" fmla="*/ 890131 h 890131"/>
              <a:gd name="connsiteX33" fmla="*/ 2788984 w 9775820"/>
              <a:gd name="connsiteY33" fmla="*/ 890131 h 890131"/>
              <a:gd name="connsiteX34" fmla="*/ 2213936 w 9775820"/>
              <a:gd name="connsiteY34" fmla="*/ 890131 h 890131"/>
              <a:gd name="connsiteX35" fmla="*/ 1736646 w 9775820"/>
              <a:gd name="connsiteY35" fmla="*/ 890131 h 890131"/>
              <a:gd name="connsiteX36" fmla="*/ 1063839 w 9775820"/>
              <a:gd name="connsiteY36" fmla="*/ 890131 h 890131"/>
              <a:gd name="connsiteX37" fmla="*/ 782066 w 9775820"/>
              <a:gd name="connsiteY37" fmla="*/ 890131 h 890131"/>
              <a:gd name="connsiteX38" fmla="*/ 0 w 9775820"/>
              <a:gd name="connsiteY38" fmla="*/ 890131 h 890131"/>
              <a:gd name="connsiteX39" fmla="*/ 0 w 9775820"/>
              <a:gd name="connsiteY39" fmla="*/ 445066 h 890131"/>
              <a:gd name="connsiteX40" fmla="*/ 0 w 9775820"/>
              <a:gd name="connsiteY40" fmla="*/ 0 h 89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775820" h="890131" fill="none" extrusionOk="0">
                <a:moveTo>
                  <a:pt x="0" y="0"/>
                </a:moveTo>
                <a:cubicBezTo>
                  <a:pt x="283838" y="-29684"/>
                  <a:pt x="470122" y="73985"/>
                  <a:pt x="672806" y="0"/>
                </a:cubicBezTo>
                <a:cubicBezTo>
                  <a:pt x="875490" y="-73985"/>
                  <a:pt x="929071" y="36522"/>
                  <a:pt x="1052338" y="0"/>
                </a:cubicBezTo>
                <a:cubicBezTo>
                  <a:pt x="1175605" y="-36522"/>
                  <a:pt x="1272536" y="31285"/>
                  <a:pt x="1334112" y="0"/>
                </a:cubicBezTo>
                <a:cubicBezTo>
                  <a:pt x="1395688" y="-31285"/>
                  <a:pt x="1553586" y="33623"/>
                  <a:pt x="1615886" y="0"/>
                </a:cubicBezTo>
                <a:cubicBezTo>
                  <a:pt x="1678186" y="-33623"/>
                  <a:pt x="1853737" y="8558"/>
                  <a:pt x="1995417" y="0"/>
                </a:cubicBezTo>
                <a:cubicBezTo>
                  <a:pt x="2137097" y="-8558"/>
                  <a:pt x="2522744" y="51651"/>
                  <a:pt x="2765982" y="0"/>
                </a:cubicBezTo>
                <a:cubicBezTo>
                  <a:pt x="3009221" y="-51651"/>
                  <a:pt x="3119354" y="19859"/>
                  <a:pt x="3243272" y="0"/>
                </a:cubicBezTo>
                <a:cubicBezTo>
                  <a:pt x="3367190" y="-19859"/>
                  <a:pt x="3541503" y="43"/>
                  <a:pt x="3818320" y="0"/>
                </a:cubicBezTo>
                <a:cubicBezTo>
                  <a:pt x="4095137" y="-43"/>
                  <a:pt x="4253726" y="62224"/>
                  <a:pt x="4588885" y="0"/>
                </a:cubicBezTo>
                <a:cubicBezTo>
                  <a:pt x="4924044" y="-62224"/>
                  <a:pt x="5202050" y="34150"/>
                  <a:pt x="5359450" y="0"/>
                </a:cubicBezTo>
                <a:cubicBezTo>
                  <a:pt x="5516851" y="-34150"/>
                  <a:pt x="5702672" y="34501"/>
                  <a:pt x="5836740" y="0"/>
                </a:cubicBezTo>
                <a:cubicBezTo>
                  <a:pt x="5970808" y="-34501"/>
                  <a:pt x="6139426" y="39782"/>
                  <a:pt x="6314030" y="0"/>
                </a:cubicBezTo>
                <a:cubicBezTo>
                  <a:pt x="6488634" y="-39782"/>
                  <a:pt x="6664206" y="60461"/>
                  <a:pt x="6986836" y="0"/>
                </a:cubicBezTo>
                <a:cubicBezTo>
                  <a:pt x="7309466" y="-60461"/>
                  <a:pt x="7427464" y="7362"/>
                  <a:pt x="7659642" y="0"/>
                </a:cubicBezTo>
                <a:cubicBezTo>
                  <a:pt x="7891820" y="-7362"/>
                  <a:pt x="8001030" y="58639"/>
                  <a:pt x="8332449" y="0"/>
                </a:cubicBezTo>
                <a:cubicBezTo>
                  <a:pt x="8663868" y="-58639"/>
                  <a:pt x="8531722" y="13147"/>
                  <a:pt x="8614223" y="0"/>
                </a:cubicBezTo>
                <a:cubicBezTo>
                  <a:pt x="8696724" y="-13147"/>
                  <a:pt x="8929152" y="41675"/>
                  <a:pt x="9189271" y="0"/>
                </a:cubicBezTo>
                <a:cubicBezTo>
                  <a:pt x="9449390" y="-41675"/>
                  <a:pt x="9629921" y="22621"/>
                  <a:pt x="9775820" y="0"/>
                </a:cubicBezTo>
                <a:cubicBezTo>
                  <a:pt x="9805550" y="200213"/>
                  <a:pt x="9754003" y="230068"/>
                  <a:pt x="9775820" y="427263"/>
                </a:cubicBezTo>
                <a:cubicBezTo>
                  <a:pt x="9797637" y="624458"/>
                  <a:pt x="9745763" y="679511"/>
                  <a:pt x="9775820" y="890131"/>
                </a:cubicBezTo>
                <a:cubicBezTo>
                  <a:pt x="9633637" y="930384"/>
                  <a:pt x="9511087" y="883831"/>
                  <a:pt x="9298530" y="890131"/>
                </a:cubicBezTo>
                <a:cubicBezTo>
                  <a:pt x="9085973" y="896431"/>
                  <a:pt x="8762432" y="878138"/>
                  <a:pt x="8527965" y="890131"/>
                </a:cubicBezTo>
                <a:cubicBezTo>
                  <a:pt x="8293498" y="902124"/>
                  <a:pt x="8334992" y="887767"/>
                  <a:pt x="8246192" y="890131"/>
                </a:cubicBezTo>
                <a:cubicBezTo>
                  <a:pt x="8157392" y="892495"/>
                  <a:pt x="8095834" y="885158"/>
                  <a:pt x="7964418" y="890131"/>
                </a:cubicBezTo>
                <a:cubicBezTo>
                  <a:pt x="7833002" y="895104"/>
                  <a:pt x="7660113" y="862408"/>
                  <a:pt x="7487128" y="890131"/>
                </a:cubicBezTo>
                <a:cubicBezTo>
                  <a:pt x="7314143" y="917854"/>
                  <a:pt x="7076102" y="839350"/>
                  <a:pt x="6814322" y="890131"/>
                </a:cubicBezTo>
                <a:cubicBezTo>
                  <a:pt x="6552542" y="940912"/>
                  <a:pt x="6668035" y="869813"/>
                  <a:pt x="6532548" y="890131"/>
                </a:cubicBezTo>
                <a:cubicBezTo>
                  <a:pt x="6397061" y="910449"/>
                  <a:pt x="6043292" y="810061"/>
                  <a:pt x="5859742" y="890131"/>
                </a:cubicBezTo>
                <a:cubicBezTo>
                  <a:pt x="5676192" y="970201"/>
                  <a:pt x="5403114" y="866369"/>
                  <a:pt x="5284693" y="890131"/>
                </a:cubicBezTo>
                <a:cubicBezTo>
                  <a:pt x="5166272" y="913893"/>
                  <a:pt x="4863021" y="834839"/>
                  <a:pt x="4611887" y="890131"/>
                </a:cubicBezTo>
                <a:cubicBezTo>
                  <a:pt x="4360753" y="945423"/>
                  <a:pt x="4209688" y="861823"/>
                  <a:pt x="4036839" y="890131"/>
                </a:cubicBezTo>
                <a:cubicBezTo>
                  <a:pt x="3863990" y="918439"/>
                  <a:pt x="3735680" y="844779"/>
                  <a:pt x="3559549" y="890131"/>
                </a:cubicBezTo>
                <a:cubicBezTo>
                  <a:pt x="3383418" y="935483"/>
                  <a:pt x="3034854" y="874698"/>
                  <a:pt x="2788984" y="890131"/>
                </a:cubicBezTo>
                <a:cubicBezTo>
                  <a:pt x="2543114" y="905564"/>
                  <a:pt x="2450623" y="832268"/>
                  <a:pt x="2213936" y="890131"/>
                </a:cubicBezTo>
                <a:cubicBezTo>
                  <a:pt x="1977249" y="947994"/>
                  <a:pt x="1859208" y="860751"/>
                  <a:pt x="1736646" y="890131"/>
                </a:cubicBezTo>
                <a:cubicBezTo>
                  <a:pt x="1614084" y="919511"/>
                  <a:pt x="1379675" y="845272"/>
                  <a:pt x="1063839" y="890131"/>
                </a:cubicBezTo>
                <a:cubicBezTo>
                  <a:pt x="748003" y="934990"/>
                  <a:pt x="887964" y="878867"/>
                  <a:pt x="782066" y="890131"/>
                </a:cubicBezTo>
                <a:cubicBezTo>
                  <a:pt x="676168" y="901395"/>
                  <a:pt x="222494" y="820761"/>
                  <a:pt x="0" y="890131"/>
                </a:cubicBezTo>
                <a:cubicBezTo>
                  <a:pt x="-49630" y="730491"/>
                  <a:pt x="24367" y="606399"/>
                  <a:pt x="0" y="445066"/>
                </a:cubicBezTo>
                <a:cubicBezTo>
                  <a:pt x="-24367" y="283733"/>
                  <a:pt x="47446" y="125906"/>
                  <a:pt x="0" y="0"/>
                </a:cubicBezTo>
                <a:close/>
              </a:path>
              <a:path w="9775820" h="890131" stroke="0" extrusionOk="0">
                <a:moveTo>
                  <a:pt x="0" y="0"/>
                </a:moveTo>
                <a:cubicBezTo>
                  <a:pt x="240485" y="-64345"/>
                  <a:pt x="606804" y="27538"/>
                  <a:pt x="770565" y="0"/>
                </a:cubicBezTo>
                <a:cubicBezTo>
                  <a:pt x="934327" y="-27538"/>
                  <a:pt x="1015298" y="8877"/>
                  <a:pt x="1150096" y="0"/>
                </a:cubicBezTo>
                <a:cubicBezTo>
                  <a:pt x="1284894" y="-8877"/>
                  <a:pt x="1347667" y="7373"/>
                  <a:pt x="1529628" y="0"/>
                </a:cubicBezTo>
                <a:cubicBezTo>
                  <a:pt x="1711589" y="-7373"/>
                  <a:pt x="1856124" y="55536"/>
                  <a:pt x="2104677" y="0"/>
                </a:cubicBezTo>
                <a:cubicBezTo>
                  <a:pt x="2353230" y="-55536"/>
                  <a:pt x="2358362" y="5453"/>
                  <a:pt x="2484208" y="0"/>
                </a:cubicBezTo>
                <a:cubicBezTo>
                  <a:pt x="2610054" y="-5453"/>
                  <a:pt x="2661081" y="29883"/>
                  <a:pt x="2765982" y="0"/>
                </a:cubicBezTo>
                <a:cubicBezTo>
                  <a:pt x="2870883" y="-29883"/>
                  <a:pt x="3247911" y="53003"/>
                  <a:pt x="3536547" y="0"/>
                </a:cubicBezTo>
                <a:cubicBezTo>
                  <a:pt x="3825184" y="-53003"/>
                  <a:pt x="3898242" y="10520"/>
                  <a:pt x="4111595" y="0"/>
                </a:cubicBezTo>
                <a:cubicBezTo>
                  <a:pt x="4324948" y="-10520"/>
                  <a:pt x="4622173" y="75608"/>
                  <a:pt x="4882160" y="0"/>
                </a:cubicBezTo>
                <a:cubicBezTo>
                  <a:pt x="5142147" y="-75608"/>
                  <a:pt x="5236276" y="24815"/>
                  <a:pt x="5359450" y="0"/>
                </a:cubicBezTo>
                <a:cubicBezTo>
                  <a:pt x="5482624" y="-24815"/>
                  <a:pt x="5584073" y="13567"/>
                  <a:pt x="5641223" y="0"/>
                </a:cubicBezTo>
                <a:cubicBezTo>
                  <a:pt x="5698373" y="-13567"/>
                  <a:pt x="5994020" y="79439"/>
                  <a:pt x="6314030" y="0"/>
                </a:cubicBezTo>
                <a:cubicBezTo>
                  <a:pt x="6634040" y="-79439"/>
                  <a:pt x="6545208" y="26184"/>
                  <a:pt x="6693561" y="0"/>
                </a:cubicBezTo>
                <a:cubicBezTo>
                  <a:pt x="6841914" y="-26184"/>
                  <a:pt x="7193742" y="54465"/>
                  <a:pt x="7366368" y="0"/>
                </a:cubicBezTo>
                <a:cubicBezTo>
                  <a:pt x="7538994" y="-54465"/>
                  <a:pt x="7767324" y="12660"/>
                  <a:pt x="8136933" y="0"/>
                </a:cubicBezTo>
                <a:cubicBezTo>
                  <a:pt x="8506543" y="-12660"/>
                  <a:pt x="8489440" y="43520"/>
                  <a:pt x="8809739" y="0"/>
                </a:cubicBezTo>
                <a:cubicBezTo>
                  <a:pt x="9130038" y="-43520"/>
                  <a:pt x="9342968" y="59188"/>
                  <a:pt x="9775820" y="0"/>
                </a:cubicBezTo>
                <a:cubicBezTo>
                  <a:pt x="9819695" y="122710"/>
                  <a:pt x="9769979" y="291025"/>
                  <a:pt x="9775820" y="418362"/>
                </a:cubicBezTo>
                <a:cubicBezTo>
                  <a:pt x="9781661" y="545699"/>
                  <a:pt x="9731682" y="739398"/>
                  <a:pt x="9775820" y="890131"/>
                </a:cubicBezTo>
                <a:cubicBezTo>
                  <a:pt x="9582792" y="944987"/>
                  <a:pt x="9500275" y="867636"/>
                  <a:pt x="9298530" y="890131"/>
                </a:cubicBezTo>
                <a:cubicBezTo>
                  <a:pt x="9096785" y="912626"/>
                  <a:pt x="8775197" y="889369"/>
                  <a:pt x="8625724" y="890131"/>
                </a:cubicBezTo>
                <a:cubicBezTo>
                  <a:pt x="8476251" y="890893"/>
                  <a:pt x="8250406" y="830389"/>
                  <a:pt x="7952917" y="890131"/>
                </a:cubicBezTo>
                <a:cubicBezTo>
                  <a:pt x="7655428" y="949873"/>
                  <a:pt x="7714193" y="877061"/>
                  <a:pt x="7475627" y="890131"/>
                </a:cubicBezTo>
                <a:cubicBezTo>
                  <a:pt x="7237061" y="903201"/>
                  <a:pt x="7195247" y="840950"/>
                  <a:pt x="6998337" y="890131"/>
                </a:cubicBezTo>
                <a:cubicBezTo>
                  <a:pt x="6801427" y="939312"/>
                  <a:pt x="6652167" y="852329"/>
                  <a:pt x="6521047" y="890131"/>
                </a:cubicBezTo>
                <a:cubicBezTo>
                  <a:pt x="6389927" y="927933"/>
                  <a:pt x="6304372" y="849312"/>
                  <a:pt x="6141515" y="890131"/>
                </a:cubicBezTo>
                <a:cubicBezTo>
                  <a:pt x="5978658" y="930950"/>
                  <a:pt x="5736838" y="854335"/>
                  <a:pt x="5566467" y="890131"/>
                </a:cubicBezTo>
                <a:cubicBezTo>
                  <a:pt x="5396096" y="925927"/>
                  <a:pt x="5226325" y="824834"/>
                  <a:pt x="4991419" y="890131"/>
                </a:cubicBezTo>
                <a:cubicBezTo>
                  <a:pt x="4756513" y="955428"/>
                  <a:pt x="4521274" y="871377"/>
                  <a:pt x="4318612" y="890131"/>
                </a:cubicBezTo>
                <a:cubicBezTo>
                  <a:pt x="4115950" y="908885"/>
                  <a:pt x="4115987" y="855181"/>
                  <a:pt x="3939080" y="890131"/>
                </a:cubicBezTo>
                <a:cubicBezTo>
                  <a:pt x="3762173" y="925081"/>
                  <a:pt x="3645324" y="881394"/>
                  <a:pt x="3559549" y="890131"/>
                </a:cubicBezTo>
                <a:cubicBezTo>
                  <a:pt x="3473774" y="898868"/>
                  <a:pt x="3341465" y="870751"/>
                  <a:pt x="3180017" y="890131"/>
                </a:cubicBezTo>
                <a:cubicBezTo>
                  <a:pt x="3018569" y="909511"/>
                  <a:pt x="2812809" y="860539"/>
                  <a:pt x="2507210" y="890131"/>
                </a:cubicBezTo>
                <a:cubicBezTo>
                  <a:pt x="2201611" y="919723"/>
                  <a:pt x="2130796" y="849584"/>
                  <a:pt x="2029920" y="890131"/>
                </a:cubicBezTo>
                <a:cubicBezTo>
                  <a:pt x="1929044" y="930678"/>
                  <a:pt x="1770342" y="872202"/>
                  <a:pt x="1552630" y="890131"/>
                </a:cubicBezTo>
                <a:cubicBezTo>
                  <a:pt x="1334918" y="908060"/>
                  <a:pt x="1157086" y="869502"/>
                  <a:pt x="879824" y="890131"/>
                </a:cubicBezTo>
                <a:cubicBezTo>
                  <a:pt x="602562" y="910760"/>
                  <a:pt x="386607" y="797501"/>
                  <a:pt x="0" y="890131"/>
                </a:cubicBezTo>
                <a:cubicBezTo>
                  <a:pt x="-4435" y="778171"/>
                  <a:pt x="48646" y="671242"/>
                  <a:pt x="0" y="453967"/>
                </a:cubicBezTo>
                <a:cubicBezTo>
                  <a:pt x="-48646" y="236692"/>
                  <a:pt x="9499" y="197823"/>
                  <a:pt x="0" y="0"/>
                </a:cubicBezTo>
                <a:close/>
              </a:path>
            </a:pathLst>
          </a:custGeom>
          <a:ln w="38100">
            <a:solidFill>
              <a:schemeClr val="tx1">
                <a:lumMod val="95000"/>
                <a:lumOff val="5000"/>
              </a:schemeClr>
            </a:solidFill>
            <a:extLst>
              <a:ext uri="{C807C97D-BFC1-408E-A445-0C87EB9F89A2}">
                <ask:lineSketchStyleProps xmlns:ask="http://schemas.microsoft.com/office/drawing/2018/sketchyshapes" sd="1261680251">
                  <a:prstGeom prst="rect">
                    <a:avLst/>
                  </a:prstGeom>
                  <ask:type>
                    <ask:lineSketchScribble/>
                  </ask:type>
                </ask:lineSketchStyleProps>
              </a:ext>
            </a:extLst>
          </a:ln>
        </p:spPr>
      </p:pic>
    </p:spTree>
    <p:extLst>
      <p:ext uri="{BB962C8B-B14F-4D97-AF65-F5344CB8AC3E}">
        <p14:creationId xmlns:p14="http://schemas.microsoft.com/office/powerpoint/2010/main" val="221314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2D048-0944-E74A-E3A5-4647745CC7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B9ED36-C70C-BFBC-36EF-23EA512B87B5}"/>
              </a:ext>
            </a:extLst>
          </p:cNvPr>
          <p:cNvSpPr txBox="1"/>
          <p:nvPr/>
        </p:nvSpPr>
        <p:spPr>
          <a:xfrm>
            <a:off x="401053" y="276777"/>
            <a:ext cx="11133222" cy="2431435"/>
          </a:xfrm>
          <a:prstGeom prst="rect">
            <a:avLst/>
          </a:prstGeom>
          <a:noFill/>
        </p:spPr>
        <p:txBody>
          <a:bodyPr wrap="square">
            <a:spAutoFit/>
          </a:bodyPr>
          <a:lstStyle/>
          <a:p>
            <a:r>
              <a:rPr lang="en-US" sz="2400" b="1" i="1" dirty="0">
                <a:highlight>
                  <a:srgbClr val="FFFF00"/>
                </a:highlight>
              </a:rPr>
              <a:t>Executing custom SQL directly</a:t>
            </a:r>
          </a:p>
          <a:p>
            <a:r>
              <a:rPr lang="en-US" dirty="0"/>
              <a:t>Sometimes even </a:t>
            </a:r>
            <a:r>
              <a:rPr lang="en-US" sz="2000" b="1" dirty="0">
                <a:solidFill>
                  <a:schemeClr val="bg1"/>
                </a:solidFill>
                <a:highlight>
                  <a:srgbClr val="000080"/>
                </a:highlight>
              </a:rPr>
              <a:t>Manager.raw()  </a:t>
            </a:r>
            <a:r>
              <a:rPr lang="en-US" dirty="0"/>
              <a:t>  isn’t quite enough: you might need to perform queries that don’t map cleanly to models, or directly execute UPDATE, INSERT, or DELETE queries. In these cases, you can always access the database directly, routing around the model layer entirely. The object </a:t>
            </a:r>
            <a:r>
              <a:rPr lang="en-US" dirty="0" err="1">
                <a:solidFill>
                  <a:schemeClr val="bg1"/>
                </a:solidFill>
                <a:highlight>
                  <a:srgbClr val="000080"/>
                </a:highlight>
              </a:rPr>
              <a:t>django.db.connection</a:t>
            </a:r>
            <a:r>
              <a:rPr lang="en-US" dirty="0">
                <a:solidFill>
                  <a:schemeClr val="bg1"/>
                </a:solidFill>
                <a:highlight>
                  <a:srgbClr val="000080"/>
                </a:highlight>
              </a:rPr>
              <a:t> </a:t>
            </a:r>
            <a:r>
              <a:rPr lang="en-US" dirty="0"/>
              <a:t>represents the default database connection. To use the database connection, call </a:t>
            </a:r>
            <a:r>
              <a:rPr lang="en-US" dirty="0" err="1">
                <a:solidFill>
                  <a:schemeClr val="bg1"/>
                </a:solidFill>
                <a:highlight>
                  <a:srgbClr val="000080"/>
                </a:highlight>
              </a:rPr>
              <a:t>connection.cursor</a:t>
            </a:r>
            <a:r>
              <a:rPr lang="en-US" dirty="0">
                <a:solidFill>
                  <a:schemeClr val="bg1"/>
                </a:solidFill>
                <a:highlight>
                  <a:srgbClr val="000080"/>
                </a:highlight>
              </a:rPr>
              <a:t>() </a:t>
            </a:r>
            <a:r>
              <a:rPr lang="en-US" dirty="0"/>
              <a:t>to get a cursor object. Then, call </a:t>
            </a:r>
            <a:r>
              <a:rPr lang="en-US" dirty="0">
                <a:solidFill>
                  <a:schemeClr val="bg1"/>
                </a:solidFill>
                <a:highlight>
                  <a:srgbClr val="000080"/>
                </a:highlight>
              </a:rPr>
              <a:t> </a:t>
            </a:r>
            <a:r>
              <a:rPr lang="en-US" dirty="0" err="1">
                <a:solidFill>
                  <a:schemeClr val="bg1"/>
                </a:solidFill>
                <a:highlight>
                  <a:srgbClr val="000080"/>
                </a:highlight>
              </a:rPr>
              <a:t>cursor.execute</a:t>
            </a:r>
            <a:r>
              <a:rPr lang="en-US" dirty="0">
                <a:solidFill>
                  <a:schemeClr val="bg1"/>
                </a:solidFill>
                <a:highlight>
                  <a:srgbClr val="000080"/>
                </a:highlight>
              </a:rPr>
              <a:t>(</a:t>
            </a:r>
            <a:r>
              <a:rPr lang="en-US" dirty="0" err="1">
                <a:solidFill>
                  <a:schemeClr val="bg1"/>
                </a:solidFill>
                <a:highlight>
                  <a:srgbClr val="000080"/>
                </a:highlight>
              </a:rPr>
              <a:t>sql</a:t>
            </a:r>
            <a:r>
              <a:rPr lang="en-US" dirty="0">
                <a:solidFill>
                  <a:schemeClr val="bg1"/>
                </a:solidFill>
                <a:highlight>
                  <a:srgbClr val="000080"/>
                </a:highlight>
              </a:rPr>
              <a:t>, [params])  </a:t>
            </a:r>
            <a:r>
              <a:rPr lang="en-US" dirty="0"/>
              <a:t>  to execute the SQL and </a:t>
            </a:r>
            <a:r>
              <a:rPr lang="en-US" dirty="0" err="1">
                <a:solidFill>
                  <a:schemeClr val="bg1"/>
                </a:solidFill>
                <a:highlight>
                  <a:srgbClr val="000080"/>
                </a:highlight>
              </a:rPr>
              <a:t>cursor.fetchone</a:t>
            </a:r>
            <a:r>
              <a:rPr lang="en-US" dirty="0">
                <a:solidFill>
                  <a:schemeClr val="bg1"/>
                </a:solidFill>
                <a:highlight>
                  <a:srgbClr val="000080"/>
                </a:highlight>
              </a:rPr>
              <a:t>() </a:t>
            </a:r>
            <a:r>
              <a:rPr lang="en-US" dirty="0"/>
              <a:t>or </a:t>
            </a:r>
            <a:r>
              <a:rPr lang="en-US" dirty="0" err="1">
                <a:solidFill>
                  <a:schemeClr val="bg1"/>
                </a:solidFill>
                <a:highlight>
                  <a:srgbClr val="000080"/>
                </a:highlight>
              </a:rPr>
              <a:t>cursor.fetchall</a:t>
            </a:r>
            <a:r>
              <a:rPr lang="en-US" dirty="0">
                <a:solidFill>
                  <a:schemeClr val="bg1"/>
                </a:solidFill>
                <a:highlight>
                  <a:srgbClr val="000080"/>
                </a:highlight>
              </a:rPr>
              <a:t>() </a:t>
            </a:r>
            <a:r>
              <a:rPr lang="en-US" dirty="0"/>
              <a:t>to return the resulting rows.</a:t>
            </a:r>
          </a:p>
          <a:p>
            <a:r>
              <a:rPr lang="en-US" dirty="0"/>
              <a:t>For example:</a:t>
            </a:r>
          </a:p>
        </p:txBody>
      </p:sp>
      <p:pic>
        <p:nvPicPr>
          <p:cNvPr id="4" name="Picture 3">
            <a:extLst>
              <a:ext uri="{FF2B5EF4-FFF2-40B4-BE49-F238E27FC236}">
                <a16:creationId xmlns:a16="http://schemas.microsoft.com/office/drawing/2014/main" id="{88DDA41B-AF51-3DAD-0059-A6CBEA62F9FA}"/>
              </a:ext>
            </a:extLst>
          </p:cNvPr>
          <p:cNvPicPr>
            <a:picLocks noChangeAspect="1"/>
          </p:cNvPicPr>
          <p:nvPr/>
        </p:nvPicPr>
        <p:blipFill>
          <a:blip r:embed="rId2"/>
          <a:stretch>
            <a:fillRect/>
          </a:stretch>
        </p:blipFill>
        <p:spPr>
          <a:xfrm>
            <a:off x="401053" y="2708212"/>
            <a:ext cx="10876550" cy="3442813"/>
          </a:xfrm>
          <a:prstGeom prst="rect">
            <a:avLst/>
          </a:prstGeom>
        </p:spPr>
      </p:pic>
    </p:spTree>
    <p:extLst>
      <p:ext uri="{BB962C8B-B14F-4D97-AF65-F5344CB8AC3E}">
        <p14:creationId xmlns:p14="http://schemas.microsoft.com/office/powerpoint/2010/main" val="72415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49CDC-7772-3F6D-D63F-C1CF7ACA89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C7FC2E-F398-30A4-3F29-28FA7EA54DF5}"/>
              </a:ext>
            </a:extLst>
          </p:cNvPr>
          <p:cNvSpPr txBox="1"/>
          <p:nvPr/>
        </p:nvSpPr>
        <p:spPr>
          <a:xfrm>
            <a:off x="272715" y="270898"/>
            <a:ext cx="6039693" cy="4247317"/>
          </a:xfrm>
          <a:prstGeom prst="rect">
            <a:avLst/>
          </a:prstGeom>
          <a:noFill/>
        </p:spPr>
        <p:txBody>
          <a:bodyPr wrap="square">
            <a:spAutoFit/>
          </a:bodyPr>
          <a:lstStyle/>
          <a:p>
            <a:r>
              <a:rPr lang="en-US" dirty="0"/>
              <a:t>To protect against SQL injection, you must not include quotes around the %s placeholders in the SQL string. Note that if you want to include literal percent signs in the query, you have to double them in the case you are passing parameters:</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cursor.execute</a:t>
            </a:r>
            <a:r>
              <a:rPr lang="en-US" dirty="0">
                <a:latin typeface="Courier New" panose="02070309020205020404" pitchFamily="49" charset="0"/>
                <a:cs typeface="Courier New" panose="02070309020205020404" pitchFamily="49" charset="0"/>
              </a:rPr>
              <a:t>("SELECT foo FROM bar WHERE </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 '30%'")</a:t>
            </a:r>
          </a:p>
          <a:p>
            <a:r>
              <a:rPr lang="en-US" dirty="0" err="1">
                <a:latin typeface="Courier New" panose="02070309020205020404" pitchFamily="49" charset="0"/>
                <a:cs typeface="Courier New" panose="02070309020205020404" pitchFamily="49" charset="0"/>
              </a:rPr>
              <a:t>cursor.execute</a:t>
            </a:r>
            <a:r>
              <a:rPr lang="en-US" dirty="0">
                <a:latin typeface="Courier New" panose="02070309020205020404" pitchFamily="49" charset="0"/>
                <a:cs typeface="Courier New" panose="02070309020205020404" pitchFamily="49" charset="0"/>
              </a:rPr>
              <a:t>("SELECT foo FROM bar WHERE </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 '30%%' AND id = %s", [self.id])</a:t>
            </a:r>
          </a:p>
          <a:p>
            <a:endParaRPr lang="en-US" dirty="0">
              <a:latin typeface="Courier New" panose="02070309020205020404" pitchFamily="49" charset="0"/>
              <a:cs typeface="Courier New" panose="02070309020205020404" pitchFamily="49" charset="0"/>
            </a:endParaRPr>
          </a:p>
          <a:p>
            <a:r>
              <a:rPr lang="en-US" dirty="0"/>
              <a:t>If you are using more than one database, you can use </a:t>
            </a:r>
            <a:r>
              <a:rPr lang="en-US" dirty="0" err="1"/>
              <a:t>django.db.connections</a:t>
            </a:r>
            <a:r>
              <a:rPr lang="en-US" dirty="0"/>
              <a:t> to obtain the connection (and cursor) for a specific database. </a:t>
            </a:r>
            <a:r>
              <a:rPr lang="en-US" dirty="0" err="1"/>
              <a:t>django.db.connections</a:t>
            </a:r>
            <a:r>
              <a:rPr lang="en-US" dirty="0"/>
              <a:t> is a dictionary-like object that allows you to retrieve a specific connection using its alias:</a:t>
            </a:r>
          </a:p>
        </p:txBody>
      </p:sp>
      <p:pic>
        <p:nvPicPr>
          <p:cNvPr id="4" name="Picture 3">
            <a:extLst>
              <a:ext uri="{FF2B5EF4-FFF2-40B4-BE49-F238E27FC236}">
                <a16:creationId xmlns:a16="http://schemas.microsoft.com/office/drawing/2014/main" id="{53F37FDB-82C0-984E-4286-81C53F18E8C9}"/>
              </a:ext>
            </a:extLst>
          </p:cNvPr>
          <p:cNvPicPr>
            <a:picLocks noChangeAspect="1"/>
          </p:cNvPicPr>
          <p:nvPr/>
        </p:nvPicPr>
        <p:blipFill>
          <a:blip r:embed="rId2"/>
          <a:stretch>
            <a:fillRect/>
          </a:stretch>
        </p:blipFill>
        <p:spPr>
          <a:xfrm>
            <a:off x="272715" y="4518215"/>
            <a:ext cx="6039693" cy="1009791"/>
          </a:xfrm>
          <a:prstGeom prst="rect">
            <a:avLst/>
          </a:prstGeom>
        </p:spPr>
      </p:pic>
      <p:sp>
        <p:nvSpPr>
          <p:cNvPr id="6" name="TextBox 5">
            <a:extLst>
              <a:ext uri="{FF2B5EF4-FFF2-40B4-BE49-F238E27FC236}">
                <a16:creationId xmlns:a16="http://schemas.microsoft.com/office/drawing/2014/main" id="{5248992D-77C9-76B8-DC9E-41797D44259F}"/>
              </a:ext>
            </a:extLst>
          </p:cNvPr>
          <p:cNvSpPr txBox="1"/>
          <p:nvPr/>
        </p:nvSpPr>
        <p:spPr>
          <a:xfrm>
            <a:off x="6312408" y="270898"/>
            <a:ext cx="5606877" cy="1477328"/>
          </a:xfrm>
          <a:prstGeom prst="rect">
            <a:avLst/>
          </a:prstGeom>
          <a:noFill/>
        </p:spPr>
        <p:txBody>
          <a:bodyPr wrap="square">
            <a:spAutoFit/>
          </a:bodyPr>
          <a:lstStyle/>
          <a:p>
            <a:r>
              <a:rPr lang="en-US" dirty="0"/>
              <a:t>By default, the Python DB API will return results without their field names, which means you end up with a list of values, rather than a dict. At a small performance and memory cost, you can return results as a </a:t>
            </a:r>
            <a:r>
              <a:rPr lang="en-US" dirty="0" err="1"/>
              <a:t>dict</a:t>
            </a:r>
            <a:r>
              <a:rPr lang="en-US" dirty="0"/>
              <a:t> by using something like this:</a:t>
            </a:r>
          </a:p>
        </p:txBody>
      </p:sp>
      <p:pic>
        <p:nvPicPr>
          <p:cNvPr id="7" name="Picture 6">
            <a:extLst>
              <a:ext uri="{FF2B5EF4-FFF2-40B4-BE49-F238E27FC236}">
                <a16:creationId xmlns:a16="http://schemas.microsoft.com/office/drawing/2014/main" id="{FF0D9AA8-9916-73DF-1D0A-9E89849BF854}"/>
              </a:ext>
            </a:extLst>
          </p:cNvPr>
          <p:cNvPicPr>
            <a:picLocks noChangeAspect="1"/>
          </p:cNvPicPr>
          <p:nvPr/>
        </p:nvPicPr>
        <p:blipFill>
          <a:blip r:embed="rId3"/>
          <a:stretch>
            <a:fillRect/>
          </a:stretch>
        </p:blipFill>
        <p:spPr>
          <a:xfrm>
            <a:off x="6431103" y="1761429"/>
            <a:ext cx="5317900" cy="1832003"/>
          </a:xfrm>
          <a:prstGeom prst="rect">
            <a:avLst/>
          </a:prstGeom>
        </p:spPr>
      </p:pic>
      <p:sp>
        <p:nvSpPr>
          <p:cNvPr id="9" name="TextBox 8">
            <a:extLst>
              <a:ext uri="{FF2B5EF4-FFF2-40B4-BE49-F238E27FC236}">
                <a16:creationId xmlns:a16="http://schemas.microsoft.com/office/drawing/2014/main" id="{6D6DBE7A-7B4D-2280-F22F-594CCEAC2948}"/>
              </a:ext>
            </a:extLst>
          </p:cNvPr>
          <p:cNvSpPr txBox="1"/>
          <p:nvPr/>
        </p:nvSpPr>
        <p:spPr>
          <a:xfrm>
            <a:off x="6431103" y="3773680"/>
            <a:ext cx="5606877" cy="1754326"/>
          </a:xfrm>
          <a:prstGeom prst="rect">
            <a:avLst/>
          </a:prstGeom>
          <a:noFill/>
        </p:spPr>
        <p:txBody>
          <a:bodyPr wrap="square">
            <a:spAutoFit/>
          </a:bodyPr>
          <a:lstStyle/>
          <a:p>
            <a:r>
              <a:rPr lang="en-US" dirty="0"/>
              <a:t>Another option is to use </a:t>
            </a:r>
            <a:r>
              <a:rPr lang="en-US" dirty="0" err="1">
                <a:solidFill>
                  <a:schemeClr val="bg1"/>
                </a:solidFill>
                <a:highlight>
                  <a:srgbClr val="000080"/>
                </a:highlight>
              </a:rPr>
              <a:t>collections.namedtuple</a:t>
            </a:r>
            <a:r>
              <a:rPr lang="en-US" dirty="0">
                <a:solidFill>
                  <a:schemeClr val="bg1"/>
                </a:solidFill>
                <a:highlight>
                  <a:srgbClr val="000080"/>
                </a:highlight>
              </a:rPr>
              <a:t>() </a:t>
            </a:r>
            <a:r>
              <a:rPr lang="en-US" dirty="0"/>
              <a:t>from the Python standard library. A </a:t>
            </a:r>
            <a:r>
              <a:rPr lang="en-US" dirty="0" err="1"/>
              <a:t>namedtuple</a:t>
            </a:r>
            <a:r>
              <a:rPr lang="en-US" dirty="0"/>
              <a:t> is a tuple-like object that has fields accessible by attribute lookup; it’s also indexable and iterable. Results are immutable and accessible by field names or indices, which might be useful: </a:t>
            </a:r>
          </a:p>
        </p:txBody>
      </p:sp>
    </p:spTree>
    <p:extLst>
      <p:ext uri="{BB962C8B-B14F-4D97-AF65-F5344CB8AC3E}">
        <p14:creationId xmlns:p14="http://schemas.microsoft.com/office/powerpoint/2010/main" val="319037510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123</TotalTime>
  <Words>2003</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Corbel</vt:lpstr>
      <vt:lpstr>Courier New</vt:lpstr>
      <vt:lpstr>Verdana</vt:lpstr>
      <vt:lpstr>Vrinda</vt:lpstr>
      <vt:lpstr>Basis</vt:lpstr>
      <vt:lpstr>Raw SQL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1</cp:revision>
  <dcterms:created xsi:type="dcterms:W3CDTF">2024-12-16T13:30:30Z</dcterms:created>
  <dcterms:modified xsi:type="dcterms:W3CDTF">2024-12-16T15:33:34Z</dcterms:modified>
</cp:coreProperties>
</file>