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57" r:id="rId6"/>
    <p:sldId id="258" r:id="rId7"/>
    <p:sldId id="259" r:id="rId8"/>
    <p:sldId id="260" r:id="rId9"/>
    <p:sldId id="266" r:id="rId10"/>
    <p:sldId id="262"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tam Maurya" initials="GM" lastIdx="1" clrIdx="0">
    <p:extLst>
      <p:ext uri="{19B8F6BF-5375-455C-9EA6-DF929625EA0E}">
        <p15:presenceInfo xmlns:p15="http://schemas.microsoft.com/office/powerpoint/2012/main" userId="191b860307799bc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96" d="100"/>
          <a:sy n="96" d="100"/>
        </p:scale>
        <p:origin x="86" y="10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8/29/2024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8/29/2024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8/29/2024</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8/29/2024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8/29/2024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8/29/2024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8/29/2024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8/29/2024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8/29/2024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8/29/2024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8/29/2024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8/29/2024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8/29/2024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8/29/2024</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Augmented_Dickey%E2%80%93Fuller_test"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845899" y="1083973"/>
            <a:ext cx="3156337" cy="955565"/>
          </a:xfrm>
        </p:spPr>
        <p:txBody>
          <a:bodyPr anchor="ctr">
            <a:normAutofit fontScale="90000"/>
          </a:bodyPr>
          <a:lstStyle/>
          <a:p>
            <a:r>
              <a:rPr lang="en-US" u="sng" dirty="0"/>
              <a:t>internship</a:t>
            </a:r>
          </a:p>
        </p:txBody>
      </p:sp>
      <p:sp>
        <p:nvSpPr>
          <p:cNvPr id="7" name="Subtitle 6"/>
          <p:cNvSpPr>
            <a:spLocks noGrp="1"/>
          </p:cNvSpPr>
          <p:nvPr>
            <p:ph type="subTitle" idx="1"/>
          </p:nvPr>
        </p:nvSpPr>
        <p:spPr>
          <a:xfrm>
            <a:off x="2868387" y="2278429"/>
            <a:ext cx="5734050" cy="955565"/>
          </a:xfrm>
        </p:spPr>
        <p:txBody>
          <a:bodyPr>
            <a:normAutofit fontScale="92500" lnSpcReduction="20000"/>
          </a:bodyPr>
          <a:lstStyle/>
          <a:p>
            <a:pPr algn="ctr"/>
            <a:r>
              <a:rPr lang="en-US" sz="7800" dirty="0" err="1">
                <a:highlight>
                  <a:srgbClr val="00FFFF"/>
                </a:highlight>
              </a:rPr>
              <a:t>Mentorness</a:t>
            </a:r>
            <a:endParaRPr lang="en-US" dirty="0">
              <a:highlight>
                <a:srgbClr val="00FFFF"/>
              </a:highlight>
            </a:endParaRPr>
          </a:p>
        </p:txBody>
      </p:sp>
      <p:sp>
        <p:nvSpPr>
          <p:cNvPr id="5" name="Subtitle 6">
            <a:extLst>
              <a:ext uri="{FF2B5EF4-FFF2-40B4-BE49-F238E27FC236}">
                <a16:creationId xmlns:a16="http://schemas.microsoft.com/office/drawing/2014/main" id="{54C537F6-9934-A90F-552E-17EDCA1986B7}"/>
              </a:ext>
            </a:extLst>
          </p:cNvPr>
          <p:cNvSpPr txBox="1">
            <a:spLocks/>
          </p:cNvSpPr>
          <p:nvPr/>
        </p:nvSpPr>
        <p:spPr>
          <a:xfrm>
            <a:off x="2311984" y="3043332"/>
            <a:ext cx="6846855" cy="712240"/>
          </a:xfrm>
          <a:prstGeom prst="rect">
            <a:avLst/>
          </a:prstGeom>
        </p:spPr>
        <p:txBody>
          <a:bodyPr vert="horz" lIns="0" tIns="45720" rIns="0" bIns="45720" rtlCol="0">
            <a:normAutofit fontScale="92500"/>
          </a:bodyPr>
          <a:lstStyle>
            <a:lvl1pPr marL="0" indent="0" algn="l" defTabSz="914400" rtl="0" eaLnBrk="1" latinLnBrk="0" hangingPunct="1">
              <a:lnSpc>
                <a:spcPct val="90000"/>
              </a:lnSpc>
              <a:spcBef>
                <a:spcPts val="0"/>
              </a:spcBef>
              <a:buFont typeface="Wingdings" panose="05000000000000000000" pitchFamily="2" charset="2"/>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9pPr>
          </a:lstStyle>
          <a:p>
            <a:r>
              <a:rPr lang="en-US" sz="4800" u="sng" dirty="0">
                <a:solidFill>
                  <a:srgbClr val="C00000"/>
                </a:solidFill>
              </a:rPr>
              <a:t>Task-2</a:t>
            </a:r>
            <a:r>
              <a:rPr lang="en-US" sz="3600" dirty="0"/>
              <a:t>  Batch Name: </a:t>
            </a:r>
            <a:r>
              <a:rPr lang="en-US" sz="3600" dirty="0">
                <a:solidFill>
                  <a:srgbClr val="FF0000"/>
                </a:solidFill>
              </a:rPr>
              <a:t>MIP-ML-16</a:t>
            </a:r>
            <a:endParaRPr lang="en-US" dirty="0">
              <a:solidFill>
                <a:srgbClr val="FF0000"/>
              </a:solidFill>
            </a:endParaRPr>
          </a:p>
        </p:txBody>
      </p:sp>
      <p:sp>
        <p:nvSpPr>
          <p:cNvPr id="9" name="Subtitle 6">
            <a:extLst>
              <a:ext uri="{FF2B5EF4-FFF2-40B4-BE49-F238E27FC236}">
                <a16:creationId xmlns:a16="http://schemas.microsoft.com/office/drawing/2014/main" id="{FDF90F60-4661-04F8-4ECD-26C1B7A7FB4D}"/>
              </a:ext>
            </a:extLst>
          </p:cNvPr>
          <p:cNvSpPr txBox="1">
            <a:spLocks/>
          </p:cNvSpPr>
          <p:nvPr/>
        </p:nvSpPr>
        <p:spPr>
          <a:xfrm>
            <a:off x="875199" y="4184457"/>
            <a:ext cx="9558758" cy="71223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0"/>
              </a:spcBef>
              <a:buFont typeface="Wingdings" panose="05000000000000000000" pitchFamily="2" charset="2"/>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9pPr>
          </a:lstStyle>
          <a:p>
            <a:pPr algn="ctr"/>
            <a:r>
              <a:rPr lang="en-US" sz="3600" dirty="0">
                <a:highlight>
                  <a:srgbClr val="FFFF00"/>
                </a:highlight>
              </a:rPr>
              <a:t>Sales Forecasting for Furniture Store</a:t>
            </a:r>
          </a:p>
        </p:txBody>
      </p:sp>
      <p:sp>
        <p:nvSpPr>
          <p:cNvPr id="11" name="TextBox 10">
            <a:extLst>
              <a:ext uri="{FF2B5EF4-FFF2-40B4-BE49-F238E27FC236}">
                <a16:creationId xmlns:a16="http://schemas.microsoft.com/office/drawing/2014/main" id="{ED552DF8-4801-0748-FC10-138B7E68C258}"/>
              </a:ext>
            </a:extLst>
          </p:cNvPr>
          <p:cNvSpPr txBox="1"/>
          <p:nvPr/>
        </p:nvSpPr>
        <p:spPr>
          <a:xfrm>
            <a:off x="1914525" y="4971641"/>
            <a:ext cx="7360104" cy="584775"/>
          </a:xfrm>
          <a:prstGeom prst="rect">
            <a:avLst/>
          </a:prstGeom>
          <a:noFill/>
        </p:spPr>
        <p:txBody>
          <a:bodyPr wrap="square">
            <a:spAutoFit/>
          </a:bodyPr>
          <a:lstStyle/>
          <a:p>
            <a:pPr algn="ctr"/>
            <a:r>
              <a:rPr lang="en-US" sz="3200" dirty="0"/>
              <a:t>By:   Gautam Kumar </a:t>
            </a:r>
            <a:r>
              <a:rPr lang="en-US" sz="3200" dirty="0" err="1"/>
              <a:t>maurya</a:t>
            </a:r>
            <a:endParaRPr lang="en-US" sz="3200" dirty="0"/>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IN" b="1" dirty="0"/>
              <a:t>Time Series Forecasting Problem</a:t>
            </a:r>
            <a:endParaRPr lang="en-US" dirty="0"/>
          </a:p>
        </p:txBody>
      </p:sp>
      <p:sp>
        <p:nvSpPr>
          <p:cNvPr id="14" name="Content Placeholder 13"/>
          <p:cNvSpPr>
            <a:spLocks noGrp="1"/>
          </p:cNvSpPr>
          <p:nvPr>
            <p:ph idx="1"/>
          </p:nvPr>
        </p:nvSpPr>
        <p:spPr/>
        <p:txBody>
          <a:bodyPr/>
          <a:lstStyle/>
          <a:p>
            <a:pPr marL="0" indent="0">
              <a:buNone/>
            </a:pPr>
            <a:endParaRPr lang="en-US" dirty="0"/>
          </a:p>
          <a:p>
            <a:pPr marL="0" indent="0">
              <a:buNone/>
            </a:pPr>
            <a:r>
              <a:rPr lang="en-US" b="1" dirty="0">
                <a:solidFill>
                  <a:schemeClr val="tx1">
                    <a:lumMod val="50000"/>
                  </a:schemeClr>
                </a:solidFill>
              </a:rPr>
              <a:t>   To build the model we should perform the 4steps</a:t>
            </a:r>
          </a:p>
          <a:p>
            <a:endParaRPr lang="en-US" dirty="0"/>
          </a:p>
          <a:p>
            <a:pPr marL="457200" indent="-457200">
              <a:buAutoNum type="arabicPeriod"/>
            </a:pPr>
            <a:r>
              <a:rPr lang="en-US" dirty="0"/>
              <a:t>Data Preprocessing and visualization</a:t>
            </a:r>
          </a:p>
          <a:p>
            <a:pPr marL="457200" indent="-457200">
              <a:buAutoNum type="arabicPeriod"/>
            </a:pPr>
            <a:r>
              <a:rPr lang="en-US" dirty="0"/>
              <a:t>Augmented Dicky-Fuller test</a:t>
            </a:r>
          </a:p>
          <a:p>
            <a:pPr marL="457200" indent="-457200">
              <a:buAutoNum type="arabicPeriod"/>
            </a:pPr>
            <a:r>
              <a:rPr lang="en-US" dirty="0"/>
              <a:t>Selecting algorithm and model building</a:t>
            </a:r>
          </a:p>
          <a:p>
            <a:pPr marL="457200" indent="-457200">
              <a:buAutoNum type="arabicPeriod"/>
            </a:pPr>
            <a:r>
              <a:rPr lang="en-US" dirty="0"/>
              <a:t>Test the model and predict the future sales</a:t>
            </a:r>
          </a:p>
          <a:p>
            <a:pPr marL="0" indent="0">
              <a:buNone/>
            </a:pPr>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1304345" cy="1096962"/>
          </a:xfrm>
        </p:spPr>
        <p:txBody>
          <a:bodyPr/>
          <a:lstStyle/>
          <a:p>
            <a:pPr algn="ctr"/>
            <a:r>
              <a:rPr lang="en-US" dirty="0"/>
              <a:t>Step - 1</a:t>
            </a:r>
          </a:p>
        </p:txBody>
      </p:sp>
      <p:sp>
        <p:nvSpPr>
          <p:cNvPr id="7" name="TextBox 6">
            <a:extLst>
              <a:ext uri="{FF2B5EF4-FFF2-40B4-BE49-F238E27FC236}">
                <a16:creationId xmlns:a16="http://schemas.microsoft.com/office/drawing/2014/main" id="{FB9FCF70-22CA-9452-803C-6960F84CF9AD}"/>
              </a:ext>
            </a:extLst>
          </p:cNvPr>
          <p:cNvSpPr txBox="1"/>
          <p:nvPr/>
        </p:nvSpPr>
        <p:spPr>
          <a:xfrm>
            <a:off x="2122666" y="742998"/>
            <a:ext cx="6096000" cy="369332"/>
          </a:xfrm>
          <a:prstGeom prst="rect">
            <a:avLst/>
          </a:prstGeom>
          <a:noFill/>
        </p:spPr>
        <p:txBody>
          <a:bodyPr wrap="square">
            <a:spAutoFit/>
          </a:bodyPr>
          <a:lstStyle/>
          <a:p>
            <a:r>
              <a:rPr lang="en-US" dirty="0"/>
              <a:t>    Data preprocessing and visualization</a:t>
            </a:r>
          </a:p>
        </p:txBody>
      </p:sp>
      <p:sp>
        <p:nvSpPr>
          <p:cNvPr id="9" name="TextBox 8">
            <a:extLst>
              <a:ext uri="{FF2B5EF4-FFF2-40B4-BE49-F238E27FC236}">
                <a16:creationId xmlns:a16="http://schemas.microsoft.com/office/drawing/2014/main" id="{571A8DDF-CE7B-E060-FA8B-C9F767B3C1BB}"/>
              </a:ext>
            </a:extLst>
          </p:cNvPr>
          <p:cNvSpPr txBox="1"/>
          <p:nvPr/>
        </p:nvSpPr>
        <p:spPr>
          <a:xfrm>
            <a:off x="1104900" y="1435403"/>
            <a:ext cx="5478780" cy="1692771"/>
          </a:xfrm>
          <a:prstGeom prst="rect">
            <a:avLst/>
          </a:prstGeom>
          <a:noFill/>
        </p:spPr>
        <p:txBody>
          <a:bodyPr wrap="square">
            <a:spAutoFit/>
          </a:bodyPr>
          <a:lstStyle/>
          <a:p>
            <a:r>
              <a:rPr lang="en-US" sz="1600" dirty="0"/>
              <a:t>Read data set using pandas </a:t>
            </a:r>
            <a:r>
              <a:rPr lang="en-US" sz="1600" dirty="0" err="1"/>
              <a:t>read_csv</a:t>
            </a:r>
            <a:r>
              <a:rPr lang="en-US" sz="1600" dirty="0"/>
              <a:t> </a:t>
            </a:r>
            <a:r>
              <a:rPr lang="en-US" sz="1600" dirty="0" err="1"/>
              <a:t>fumtion</a:t>
            </a:r>
            <a:endParaRPr lang="en-US" sz="1600" dirty="0"/>
          </a:p>
          <a:p>
            <a:endParaRPr lang="en-US" sz="2400" dirty="0"/>
          </a:p>
          <a:p>
            <a:r>
              <a:rPr lang="en-US" sz="2400" dirty="0"/>
              <a:t>1</a:t>
            </a:r>
            <a:r>
              <a:rPr lang="en-US" sz="2000" dirty="0"/>
              <a:t>.The data has 2121 entry</a:t>
            </a:r>
          </a:p>
          <a:p>
            <a:r>
              <a:rPr lang="en-US" sz="2000" dirty="0"/>
              <a:t>2.The given data has no null values</a:t>
            </a:r>
          </a:p>
          <a:p>
            <a:r>
              <a:rPr lang="en-US" sz="2000" dirty="0"/>
              <a:t>3.The data has no duplicate rows</a:t>
            </a:r>
          </a:p>
        </p:txBody>
      </p:sp>
      <p:pic>
        <p:nvPicPr>
          <p:cNvPr id="4" name="Picture 3">
            <a:extLst>
              <a:ext uri="{FF2B5EF4-FFF2-40B4-BE49-F238E27FC236}">
                <a16:creationId xmlns:a16="http://schemas.microsoft.com/office/drawing/2014/main" id="{8B79D516-BBE4-0F82-37F2-9784D6E5E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404" y="3162559"/>
            <a:ext cx="8786192" cy="3407674"/>
          </a:xfrm>
          <a:prstGeom prst="rect">
            <a:avLst/>
          </a:prstGeo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3" name="Content Placeholder 2"/>
          <p:cNvSpPr>
            <a:spLocks noGrp="1"/>
          </p:cNvSpPr>
          <p:nvPr>
            <p:ph sz="half" idx="1"/>
          </p:nvPr>
        </p:nvSpPr>
        <p:spPr>
          <a:xfrm>
            <a:off x="1104900" y="1600201"/>
            <a:ext cx="4914900" cy="517358"/>
          </a:xfrm>
        </p:spPr>
        <p:txBody>
          <a:bodyPr/>
          <a:lstStyle/>
          <a:p>
            <a:r>
              <a:rPr lang="en-US" dirty="0"/>
              <a:t>The columns in store data set</a:t>
            </a:r>
          </a:p>
          <a:p>
            <a:endParaRPr lang="en-US" dirty="0"/>
          </a:p>
          <a:p>
            <a:pPr marL="0" indent="0">
              <a:buNone/>
            </a:pPr>
            <a:endParaRPr lang="en-US" dirty="0"/>
          </a:p>
        </p:txBody>
      </p:sp>
      <p:sp>
        <p:nvSpPr>
          <p:cNvPr id="8" name="Rectangle 3">
            <a:extLst>
              <a:ext uri="{FF2B5EF4-FFF2-40B4-BE49-F238E27FC236}">
                <a16:creationId xmlns:a16="http://schemas.microsoft.com/office/drawing/2014/main" id="{CA5813F2-1EFB-F196-6A42-B7BB45F1511F}"/>
              </a:ext>
            </a:extLst>
          </p:cNvPr>
          <p:cNvSpPr>
            <a:spLocks noChangeArrowheads="1"/>
          </p:cNvSpPr>
          <p:nvPr/>
        </p:nvSpPr>
        <p:spPr bwMode="auto">
          <a:xfrm>
            <a:off x="1034716" y="2335473"/>
            <a:ext cx="8542421"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var(--jp-code-font-family)"/>
              </a:rPr>
              <a:t>['Row ID', 'Order ID', 'Order Date', 'Ship Date', 'Ship Mode', 'Customer ID', 'Customer Name', 'Segment', 'Country', 'City', 'State', 'Postal Code', 'Region', 'Product ID', 'Category', 'Sub-Category', 'Product Name', 'Sales', 'Quantity', 'Discount', 'Profit']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A411305-D8B3-F026-DBF8-E4527AA214E2}"/>
              </a:ext>
            </a:extLst>
          </p:cNvPr>
          <p:cNvSpPr txBox="1"/>
          <p:nvPr/>
        </p:nvSpPr>
        <p:spPr>
          <a:xfrm>
            <a:off x="1034716" y="4174776"/>
            <a:ext cx="6096000" cy="923330"/>
          </a:xfrm>
          <a:prstGeom prst="rect">
            <a:avLst/>
          </a:prstGeom>
          <a:noFill/>
        </p:spPr>
        <p:txBody>
          <a:bodyPr wrap="square">
            <a:spAutoFit/>
          </a:bodyPr>
          <a:lstStyle/>
          <a:p>
            <a:r>
              <a:rPr lang="en-US" b="0" i="0" dirty="0">
                <a:effectLst/>
                <a:highlight>
                  <a:srgbClr val="FFFFFF"/>
                </a:highlight>
                <a:latin typeface="system-ui"/>
              </a:rPr>
              <a:t>we are going to prepare a model that will predict the future so that we need only "Order date" </a:t>
            </a:r>
            <a:r>
              <a:rPr lang="en-US" b="0" i="0" dirty="0">
                <a:effectLst/>
                <a:latin typeface="system-ui"/>
              </a:rPr>
              <a:t>and</a:t>
            </a:r>
            <a:r>
              <a:rPr lang="en-US" b="0" i="0" dirty="0">
                <a:effectLst/>
                <a:highlight>
                  <a:srgbClr val="FFFFFF"/>
                </a:highlight>
                <a:latin typeface="system-ui"/>
              </a:rPr>
              <a:t> "Sales" on that particular date that's why we remove all other columns </a:t>
            </a:r>
            <a:r>
              <a:rPr lang="en-US" b="0" i="0" dirty="0">
                <a:effectLst/>
                <a:latin typeface="system-ui"/>
              </a:rPr>
              <a:t>from</a:t>
            </a:r>
            <a:r>
              <a:rPr lang="en-US" b="0" i="0" dirty="0">
                <a:effectLst/>
                <a:highlight>
                  <a:srgbClr val="FFFFFF"/>
                </a:highlight>
                <a:latin typeface="system-ui"/>
              </a:rPr>
              <a:t> the data set</a:t>
            </a:r>
            <a:endParaRPr lang="en-US" dirty="0"/>
          </a:p>
        </p:txBody>
      </p:sp>
      <p:sp>
        <p:nvSpPr>
          <p:cNvPr id="12" name="TextBox 11">
            <a:extLst>
              <a:ext uri="{FF2B5EF4-FFF2-40B4-BE49-F238E27FC236}">
                <a16:creationId xmlns:a16="http://schemas.microsoft.com/office/drawing/2014/main" id="{6F640453-CD54-1157-120C-48D2274C8907}"/>
              </a:ext>
            </a:extLst>
          </p:cNvPr>
          <p:cNvSpPr txBox="1"/>
          <p:nvPr/>
        </p:nvSpPr>
        <p:spPr>
          <a:xfrm>
            <a:off x="1034716" y="5258288"/>
            <a:ext cx="6805270" cy="1200329"/>
          </a:xfrm>
          <a:prstGeom prst="rect">
            <a:avLst/>
          </a:prstGeom>
          <a:noFill/>
        </p:spPr>
        <p:txBody>
          <a:bodyPr wrap="square">
            <a:spAutoFit/>
          </a:bodyPr>
          <a:lstStyle/>
          <a:p>
            <a:r>
              <a:rPr lang="en-US" dirty="0">
                <a:highlight>
                  <a:srgbClr val="FFFFFF"/>
                </a:highlight>
                <a:latin typeface="system-ui"/>
              </a:rPr>
              <a:t>Now we have only two columns “Order Date”  and  ”Sales”</a:t>
            </a:r>
          </a:p>
          <a:p>
            <a:endParaRPr lang="en-US" dirty="0">
              <a:highlight>
                <a:srgbClr val="FFFFFF"/>
              </a:highlight>
              <a:latin typeface="system-ui"/>
            </a:endParaRPr>
          </a:p>
          <a:p>
            <a:r>
              <a:rPr lang="en-US" dirty="0">
                <a:highlight>
                  <a:srgbClr val="FFFFFF"/>
                </a:highlight>
                <a:latin typeface="system-ui"/>
              </a:rPr>
              <a:t>Now convert the date into monthly and same way Sales also</a:t>
            </a:r>
          </a:p>
          <a:p>
            <a:endParaRPr lang="en-US" dirty="0">
              <a:highlight>
                <a:srgbClr val="FFFFFF"/>
              </a:highlight>
              <a:latin typeface="system-ui"/>
            </a:endParaRP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err="1"/>
              <a:t>Visulization</a:t>
            </a:r>
            <a:endParaRPr lang="en-US" dirty="0"/>
          </a:p>
        </p:txBody>
      </p:sp>
      <p:sp>
        <p:nvSpPr>
          <p:cNvPr id="7" name="TextBox 6">
            <a:extLst>
              <a:ext uri="{FF2B5EF4-FFF2-40B4-BE49-F238E27FC236}">
                <a16:creationId xmlns:a16="http://schemas.microsoft.com/office/drawing/2014/main" id="{5AE8221F-AA89-EEA0-E925-49BFD7F8C4F0}"/>
              </a:ext>
            </a:extLst>
          </p:cNvPr>
          <p:cNvSpPr txBox="1"/>
          <p:nvPr/>
        </p:nvSpPr>
        <p:spPr>
          <a:xfrm>
            <a:off x="757364" y="3429000"/>
            <a:ext cx="3369364" cy="646331"/>
          </a:xfrm>
          <a:prstGeom prst="rect">
            <a:avLst/>
          </a:prstGeom>
          <a:noFill/>
        </p:spPr>
        <p:txBody>
          <a:bodyPr wrap="square">
            <a:spAutoFit/>
          </a:bodyPr>
          <a:lstStyle/>
          <a:p>
            <a:r>
              <a:rPr lang="en-US" dirty="0">
                <a:highlight>
                  <a:srgbClr val="FFFFFF"/>
                </a:highlight>
                <a:latin typeface="system-ui"/>
              </a:rPr>
              <a:t>We can see that the data is in seasonal format.</a:t>
            </a:r>
            <a:endParaRPr lang="en-IN" dirty="0"/>
          </a:p>
        </p:txBody>
      </p:sp>
      <p:pic>
        <p:nvPicPr>
          <p:cNvPr id="9" name="Picture 8">
            <a:extLst>
              <a:ext uri="{FF2B5EF4-FFF2-40B4-BE49-F238E27FC236}">
                <a16:creationId xmlns:a16="http://schemas.microsoft.com/office/drawing/2014/main" id="{207F7689-7A0E-6845-2099-1B86ACDDE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2580" y="1687853"/>
            <a:ext cx="6461437" cy="4441811"/>
          </a:xfrm>
          <a:prstGeom prst="rect">
            <a:avLst/>
          </a:prstGeom>
        </p:spPr>
      </p:pic>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 2 </a:t>
            </a:r>
            <a:r>
              <a:rPr lang="en-IN" b="0" i="0" u="none" strike="noStrike" dirty="0">
                <a:effectLst/>
                <a:highlight>
                  <a:srgbClr val="FFFFFF"/>
                </a:highlight>
                <a:latin typeface="Arial" panose="020B0604020202020204" pitchFamily="34" charset="0"/>
                <a:hlinkClick r:id="rId2"/>
              </a:rPr>
              <a:t>Augmented Dickey–Fuller test</a:t>
            </a:r>
            <a:br>
              <a:rPr lang="en-IN" b="0" i="0" u="none" strike="noStrike" dirty="0">
                <a:effectLst/>
                <a:highlight>
                  <a:srgbClr val="FFFFFF"/>
                </a:highlight>
                <a:latin typeface="Arial" panose="020B0604020202020204" pitchFamily="34" charset="0"/>
              </a:rPr>
            </a:br>
            <a:endParaRPr lang="en-US" dirty="0"/>
          </a:p>
        </p:txBody>
      </p:sp>
      <p:pic>
        <p:nvPicPr>
          <p:cNvPr id="14" name="Picture 13">
            <a:extLst>
              <a:ext uri="{FF2B5EF4-FFF2-40B4-BE49-F238E27FC236}">
                <a16:creationId xmlns:a16="http://schemas.microsoft.com/office/drawing/2014/main" id="{5E84C8A3-9132-ACBC-2264-A0ADA0A01C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70" y="2665682"/>
            <a:ext cx="4585267" cy="2106094"/>
          </a:xfrm>
          <a:prstGeom prst="rect">
            <a:avLst/>
          </a:prstGeom>
        </p:spPr>
      </p:pic>
      <p:sp>
        <p:nvSpPr>
          <p:cNvPr id="16" name="TextBox 15">
            <a:extLst>
              <a:ext uri="{FF2B5EF4-FFF2-40B4-BE49-F238E27FC236}">
                <a16:creationId xmlns:a16="http://schemas.microsoft.com/office/drawing/2014/main" id="{4C25B000-0D7C-57A9-E104-8287E17E4F9A}"/>
              </a:ext>
            </a:extLst>
          </p:cNvPr>
          <p:cNvSpPr txBox="1"/>
          <p:nvPr/>
        </p:nvSpPr>
        <p:spPr>
          <a:xfrm>
            <a:off x="1077470" y="5113683"/>
            <a:ext cx="10035542" cy="1200329"/>
          </a:xfrm>
          <a:prstGeom prst="rect">
            <a:avLst/>
          </a:prstGeom>
          <a:noFill/>
        </p:spPr>
        <p:txBody>
          <a:bodyPr wrap="square">
            <a:spAutoFit/>
          </a:bodyPr>
          <a:lstStyle/>
          <a:p>
            <a:r>
              <a:rPr lang="en-IN" dirty="0"/>
              <a:t>The Augmented Dickey-Fuller (ADF) test statistic of -4.697056 with a p-value of 0.000085 suggests strong evidence against the null hypothesis (H0), leading to the rejection of the null hypothesis. This indicates that the data has no unit root and is stationary, implying that it does not exhibit a trend and its statistical properties remain constant over time.</a:t>
            </a:r>
          </a:p>
        </p:txBody>
      </p:sp>
      <p:sp>
        <p:nvSpPr>
          <p:cNvPr id="4" name="TextBox 3">
            <a:extLst>
              <a:ext uri="{FF2B5EF4-FFF2-40B4-BE49-F238E27FC236}">
                <a16:creationId xmlns:a16="http://schemas.microsoft.com/office/drawing/2014/main" id="{38C0DFF8-3F24-ADF2-2785-79ED89C4FCBE}"/>
              </a:ext>
            </a:extLst>
          </p:cNvPr>
          <p:cNvSpPr txBox="1"/>
          <p:nvPr/>
        </p:nvSpPr>
        <p:spPr>
          <a:xfrm>
            <a:off x="1282148" y="1515069"/>
            <a:ext cx="7559702" cy="923330"/>
          </a:xfrm>
          <a:prstGeom prst="rect">
            <a:avLst/>
          </a:prstGeom>
          <a:noFill/>
        </p:spPr>
        <p:txBody>
          <a:bodyPr wrap="square">
            <a:spAutoFit/>
          </a:bodyPr>
          <a:lstStyle/>
          <a:p>
            <a:r>
              <a:rPr lang="en-US" dirty="0"/>
              <a:t>Checking null hypothesis </a:t>
            </a:r>
          </a:p>
          <a:p>
            <a:endParaRPr lang="en-US" dirty="0"/>
          </a:p>
          <a:p>
            <a:r>
              <a:rPr lang="en-US" dirty="0"/>
              <a:t>(H0) and (H1) </a:t>
            </a:r>
            <a:endParaRPr lang="en-IN" dirty="0"/>
          </a:p>
        </p:txBody>
      </p:sp>
      <p:sp>
        <p:nvSpPr>
          <p:cNvPr id="6" name="TextBox 5">
            <a:extLst>
              <a:ext uri="{FF2B5EF4-FFF2-40B4-BE49-F238E27FC236}">
                <a16:creationId xmlns:a16="http://schemas.microsoft.com/office/drawing/2014/main" id="{6647EB78-4B08-3018-C259-F505D54031A4}"/>
              </a:ext>
            </a:extLst>
          </p:cNvPr>
          <p:cNvSpPr txBox="1"/>
          <p:nvPr/>
        </p:nvSpPr>
        <p:spPr>
          <a:xfrm>
            <a:off x="5870051" y="2780306"/>
            <a:ext cx="3520439" cy="923330"/>
          </a:xfrm>
          <a:prstGeom prst="rect">
            <a:avLst/>
          </a:prstGeom>
          <a:noFill/>
        </p:spPr>
        <p:txBody>
          <a:bodyPr wrap="square">
            <a:spAutoFit/>
          </a:bodyPr>
          <a:lstStyle/>
          <a:p>
            <a:r>
              <a:rPr lang="en-US" dirty="0"/>
              <a:t>Because the </a:t>
            </a:r>
            <a:r>
              <a:rPr lang="en-US" dirty="0">
                <a:solidFill>
                  <a:srgbClr val="FF0000"/>
                </a:solidFill>
              </a:rPr>
              <a:t>P-vale &lt; 0.05</a:t>
            </a:r>
          </a:p>
          <a:p>
            <a:endParaRPr lang="en-IN" dirty="0"/>
          </a:p>
          <a:p>
            <a:r>
              <a:rPr lang="en-IN" dirty="0"/>
              <a:t>It show that data is </a:t>
            </a:r>
            <a:r>
              <a:rPr lang="en-IN" dirty="0" err="1"/>
              <a:t>satationary</a:t>
            </a:r>
            <a:endParaRPr lang="en-US" dirty="0"/>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961" y="-79360"/>
            <a:ext cx="9980682" cy="1096962"/>
          </a:xfrm>
        </p:spPr>
        <p:txBody>
          <a:bodyPr/>
          <a:lstStyle/>
          <a:p>
            <a:r>
              <a:rPr lang="en-US" dirty="0"/>
              <a:t>Step – 3:  Selecting algorithm and model building</a:t>
            </a:r>
          </a:p>
        </p:txBody>
      </p:sp>
      <p:sp>
        <p:nvSpPr>
          <p:cNvPr id="3" name="Text Placeholder 2"/>
          <p:cNvSpPr>
            <a:spLocks noGrp="1"/>
          </p:cNvSpPr>
          <p:nvPr>
            <p:ph type="body" idx="1"/>
          </p:nvPr>
        </p:nvSpPr>
        <p:spPr>
          <a:xfrm>
            <a:off x="817961" y="1488136"/>
            <a:ext cx="9980682" cy="327660"/>
          </a:xfrm>
        </p:spPr>
        <p:txBody>
          <a:bodyPr>
            <a:normAutofit fontScale="92500" lnSpcReduction="20000"/>
          </a:bodyPr>
          <a:lstStyle/>
          <a:p>
            <a:r>
              <a:rPr lang="en-US" dirty="0"/>
              <a:t>For model building, we use two algorithms and train and test them</a:t>
            </a:r>
          </a:p>
        </p:txBody>
      </p:sp>
      <p:sp>
        <p:nvSpPr>
          <p:cNvPr id="5" name="Text Placeholder 4"/>
          <p:cNvSpPr>
            <a:spLocks noGrp="1"/>
          </p:cNvSpPr>
          <p:nvPr>
            <p:ph type="body" sz="quarter" idx="3"/>
          </p:nvPr>
        </p:nvSpPr>
        <p:spPr>
          <a:xfrm>
            <a:off x="817961" y="1913677"/>
            <a:ext cx="4919472" cy="823912"/>
          </a:xfrm>
        </p:spPr>
        <p:txBody>
          <a:bodyPr>
            <a:noAutofit/>
          </a:bodyPr>
          <a:lstStyle/>
          <a:p>
            <a:r>
              <a:rPr lang="en-US" sz="2000" dirty="0"/>
              <a:t>1. ARIMA model</a:t>
            </a:r>
          </a:p>
          <a:p>
            <a:pPr marL="457200" indent="-457200">
              <a:buAutoNum type="arabicPeriod"/>
            </a:pPr>
            <a:endParaRPr lang="en-US" sz="2000" dirty="0"/>
          </a:p>
          <a:p>
            <a:r>
              <a:rPr lang="en-US" sz="2000" dirty="0"/>
              <a:t>2. SARIMA model </a:t>
            </a:r>
          </a:p>
        </p:txBody>
      </p:sp>
      <p:pic>
        <p:nvPicPr>
          <p:cNvPr id="9" name="Picture 8">
            <a:extLst>
              <a:ext uri="{FF2B5EF4-FFF2-40B4-BE49-F238E27FC236}">
                <a16:creationId xmlns:a16="http://schemas.microsoft.com/office/drawing/2014/main" id="{728D3266-B41C-7261-D4A8-518AFF26D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294" y="2972993"/>
            <a:ext cx="10136015" cy="2486372"/>
          </a:xfrm>
          <a:prstGeom prst="rect">
            <a:avLst/>
          </a:prstGeom>
        </p:spPr>
      </p:pic>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BC9922-90E9-799D-3214-E2A345DE9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978" y="1343470"/>
            <a:ext cx="8620044" cy="5514530"/>
          </a:xfrm>
          <a:prstGeom prst="rect">
            <a:avLst/>
          </a:prstGeom>
        </p:spPr>
      </p:pic>
      <p:sp>
        <p:nvSpPr>
          <p:cNvPr id="3" name="TextBox 2">
            <a:extLst>
              <a:ext uri="{FF2B5EF4-FFF2-40B4-BE49-F238E27FC236}">
                <a16:creationId xmlns:a16="http://schemas.microsoft.com/office/drawing/2014/main" id="{F058228E-08BD-436E-CCD4-5295943CBF91}"/>
              </a:ext>
            </a:extLst>
          </p:cNvPr>
          <p:cNvSpPr txBox="1"/>
          <p:nvPr/>
        </p:nvSpPr>
        <p:spPr>
          <a:xfrm>
            <a:off x="1231623" y="655828"/>
            <a:ext cx="6094674" cy="369332"/>
          </a:xfrm>
          <a:prstGeom prst="rect">
            <a:avLst/>
          </a:prstGeom>
          <a:noFill/>
        </p:spPr>
        <p:txBody>
          <a:bodyPr wrap="square">
            <a:spAutoFit/>
          </a:bodyPr>
          <a:lstStyle/>
          <a:p>
            <a:r>
              <a:rPr lang="en-US" sz="1800" dirty="0"/>
              <a:t>Step - 4 : Testing the both models</a:t>
            </a:r>
          </a:p>
        </p:txBody>
      </p:sp>
    </p:spTree>
    <p:extLst>
      <p:ext uri="{BB962C8B-B14F-4D97-AF65-F5344CB8AC3E}">
        <p14:creationId xmlns:p14="http://schemas.microsoft.com/office/powerpoint/2010/main" val="2249034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28075A-2C8B-1EC3-3630-A2A0817EB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919" y="2353666"/>
            <a:ext cx="8099956" cy="4504334"/>
          </a:xfrm>
          <a:prstGeom prst="rect">
            <a:avLst/>
          </a:prstGeom>
        </p:spPr>
      </p:pic>
      <p:sp>
        <p:nvSpPr>
          <p:cNvPr id="14" name="TextBox 13">
            <a:extLst>
              <a:ext uri="{FF2B5EF4-FFF2-40B4-BE49-F238E27FC236}">
                <a16:creationId xmlns:a16="http://schemas.microsoft.com/office/drawing/2014/main" id="{5A680559-2C8F-9F92-B5A6-A4B4999024FE}"/>
              </a:ext>
            </a:extLst>
          </p:cNvPr>
          <p:cNvSpPr txBox="1"/>
          <p:nvPr/>
        </p:nvSpPr>
        <p:spPr>
          <a:xfrm>
            <a:off x="1472919" y="582250"/>
            <a:ext cx="6096000" cy="369332"/>
          </a:xfrm>
          <a:prstGeom prst="rect">
            <a:avLst/>
          </a:prstGeom>
          <a:noFill/>
        </p:spPr>
        <p:txBody>
          <a:bodyPr wrap="square">
            <a:spAutoFit/>
          </a:bodyPr>
          <a:lstStyle/>
          <a:p>
            <a:r>
              <a:rPr lang="en-IN" dirty="0"/>
              <a:t>Creating new data for future prediction</a:t>
            </a:r>
          </a:p>
        </p:txBody>
      </p:sp>
      <p:pic>
        <p:nvPicPr>
          <p:cNvPr id="16" name="Picture 15">
            <a:extLst>
              <a:ext uri="{FF2B5EF4-FFF2-40B4-BE49-F238E27FC236}">
                <a16:creationId xmlns:a16="http://schemas.microsoft.com/office/drawing/2014/main" id="{5B180E29-B2D0-E94F-036A-C72D471A9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2919" y="1420086"/>
            <a:ext cx="7935432" cy="933580"/>
          </a:xfrm>
          <a:prstGeom prst="rect">
            <a:avLst/>
          </a:prstGeom>
        </p:spPr>
      </p:pic>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1541</TotalTime>
  <Words>402</Words>
  <Application>Microsoft Office PowerPoint</Application>
  <PresentationFormat>Widescreen</PresentationFormat>
  <Paragraphs>47</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Euphemia</vt:lpstr>
      <vt:lpstr>Plantagenet Cherokee</vt:lpstr>
      <vt:lpstr>system-ui</vt:lpstr>
      <vt:lpstr>var(--jp-code-font-family)</vt:lpstr>
      <vt:lpstr>Wingdings</vt:lpstr>
      <vt:lpstr>Academic Literature 16x9</vt:lpstr>
      <vt:lpstr>internship</vt:lpstr>
      <vt:lpstr>Time Series Forecasting Problem</vt:lpstr>
      <vt:lpstr>Step - 1</vt:lpstr>
      <vt:lpstr>Data Preprocessing</vt:lpstr>
      <vt:lpstr>Data Visulization</vt:lpstr>
      <vt:lpstr>Step – 2 Augmented Dickey–Fuller test </vt:lpstr>
      <vt:lpstr>Step – 3:  Selecting algorithm and model building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Gautam Maurya</dc:creator>
  <cp:lastModifiedBy>Gautam Maurya</cp:lastModifiedBy>
  <cp:revision>10</cp:revision>
  <dcterms:created xsi:type="dcterms:W3CDTF">2024-08-29T15:11:54Z</dcterms:created>
  <dcterms:modified xsi:type="dcterms:W3CDTF">2024-08-30T16:58:39Z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