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6" r:id="rId8"/>
    <p:sldId id="260" r:id="rId9"/>
    <p:sldId id="262" r:id="rId10"/>
    <p:sldId id="267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utam Maurya" initials="GM" lastIdx="1" clrIdx="0">
    <p:extLst>
      <p:ext uri="{19B8F6BF-5375-455C-9EA6-DF929625EA0E}">
        <p15:presenceInfo xmlns:p15="http://schemas.microsoft.com/office/powerpoint/2012/main" userId="191b860307799b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86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9/7/2024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9/7/2024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9/7/2024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9/7/2024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9/7/2024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9/7/2024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9/7/2024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845899" y="1083973"/>
            <a:ext cx="3156337" cy="955565"/>
          </a:xfrm>
        </p:spPr>
        <p:txBody>
          <a:bodyPr anchor="ctr">
            <a:normAutofit fontScale="90000"/>
          </a:bodyPr>
          <a:lstStyle/>
          <a:p>
            <a:r>
              <a:rPr lang="en-US" u="sng" dirty="0"/>
              <a:t>internship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868387" y="2278429"/>
            <a:ext cx="5734050" cy="955565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7800" dirty="0" err="1">
                <a:highlight>
                  <a:srgbClr val="00FFFF"/>
                </a:highlight>
              </a:rPr>
              <a:t>Mentorness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5" name="Subtitle 6">
            <a:extLst>
              <a:ext uri="{FF2B5EF4-FFF2-40B4-BE49-F238E27FC236}">
                <a16:creationId xmlns:a16="http://schemas.microsoft.com/office/drawing/2014/main" id="{54C537F6-9934-A90F-552E-17EDCA1986B7}"/>
              </a:ext>
            </a:extLst>
          </p:cNvPr>
          <p:cNvSpPr txBox="1">
            <a:spLocks/>
          </p:cNvSpPr>
          <p:nvPr/>
        </p:nvSpPr>
        <p:spPr>
          <a:xfrm>
            <a:off x="2311984" y="3043332"/>
            <a:ext cx="6846855" cy="712240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u="sng" dirty="0">
                <a:solidFill>
                  <a:srgbClr val="C00000"/>
                </a:solidFill>
              </a:rPr>
              <a:t>Task-3</a:t>
            </a:r>
            <a:r>
              <a:rPr lang="en-US" sz="3600" dirty="0"/>
              <a:t>  Batch Name: </a:t>
            </a:r>
            <a:r>
              <a:rPr lang="en-US" sz="3600" dirty="0">
                <a:solidFill>
                  <a:srgbClr val="FF0000"/>
                </a:solidFill>
              </a:rPr>
              <a:t>MIP-ML-16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Subtitle 6">
            <a:extLst>
              <a:ext uri="{FF2B5EF4-FFF2-40B4-BE49-F238E27FC236}">
                <a16:creationId xmlns:a16="http://schemas.microsoft.com/office/drawing/2014/main" id="{FDF90F60-4661-04F8-4ECD-26C1B7A7FB4D}"/>
              </a:ext>
            </a:extLst>
          </p:cNvPr>
          <p:cNvSpPr txBox="1">
            <a:spLocks/>
          </p:cNvSpPr>
          <p:nvPr/>
        </p:nvSpPr>
        <p:spPr>
          <a:xfrm>
            <a:off x="875199" y="4184457"/>
            <a:ext cx="9558758" cy="7122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dirty="0">
                <a:highlight>
                  <a:srgbClr val="FFFF00"/>
                </a:highlight>
              </a:rPr>
              <a:t>Predicting Customer Purchase </a:t>
            </a:r>
            <a:r>
              <a:rPr lang="en-IN" sz="3600" dirty="0" err="1">
                <a:highlight>
                  <a:srgbClr val="FFFF00"/>
                </a:highlight>
              </a:rPr>
              <a:t>Behavior</a:t>
            </a:r>
            <a:endParaRPr lang="en-US" sz="3600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552DF8-4801-0748-FC10-138B7E68C258}"/>
              </a:ext>
            </a:extLst>
          </p:cNvPr>
          <p:cNvSpPr txBox="1"/>
          <p:nvPr/>
        </p:nvSpPr>
        <p:spPr>
          <a:xfrm>
            <a:off x="1914525" y="4971641"/>
            <a:ext cx="73601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By:   Gautam Kumar </a:t>
            </a:r>
            <a:r>
              <a:rPr lang="en-US" sz="3200" dirty="0" err="1"/>
              <a:t>maurya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(Categorical Problem)</a:t>
            </a:r>
            <a:br>
              <a:rPr lang="en-IN" b="1" dirty="0"/>
            </a:br>
            <a:r>
              <a:rPr lang="en-IN" b="1" u="sng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Logistic Regression Model</a:t>
            </a:r>
            <a:endParaRPr lang="en-US" u="sng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chemeClr val="tx1">
                    <a:lumMod val="50000"/>
                  </a:schemeClr>
                </a:solidFill>
              </a:rPr>
              <a:t>To build the model I performed 4 steps.</a:t>
            </a:r>
          </a:p>
          <a:p>
            <a:endParaRPr lang="en-US" dirty="0"/>
          </a:p>
          <a:p>
            <a:pPr marL="0" indent="0" algn="l">
              <a:buNone/>
            </a:pPr>
            <a:r>
              <a:rPr lang="en-IN" b="1" i="0" dirty="0">
                <a:effectLst/>
                <a:latin typeface="system-ui"/>
              </a:rPr>
              <a:t>1. Data loading and Preprocessing</a:t>
            </a:r>
          </a:p>
          <a:p>
            <a:pPr marL="0" indent="0">
              <a:buNone/>
            </a:pPr>
            <a:r>
              <a:rPr lang="en-IN" b="1" dirty="0">
                <a:latin typeface="system-ui"/>
              </a:rPr>
              <a:t>2. </a:t>
            </a:r>
            <a:r>
              <a:rPr lang="en-IN" b="1" i="0" dirty="0">
                <a:effectLst/>
                <a:latin typeface="system-ui"/>
              </a:rPr>
              <a:t>Finding Correlation and Visualization</a:t>
            </a:r>
          </a:p>
          <a:p>
            <a:pPr marL="0" indent="0">
              <a:buNone/>
            </a:pPr>
            <a:r>
              <a:rPr lang="en-IN" b="1" dirty="0">
                <a:latin typeface="system-ui"/>
              </a:rPr>
              <a:t>3. </a:t>
            </a:r>
            <a:r>
              <a:rPr lang="en-US" b="1" i="0" dirty="0">
                <a:effectLst/>
                <a:latin typeface="system-ui"/>
              </a:rPr>
              <a:t>Feature Engineering and Split the data</a:t>
            </a:r>
          </a:p>
          <a:p>
            <a:pPr marL="0" indent="0">
              <a:buNone/>
            </a:pPr>
            <a:r>
              <a:rPr lang="en-IN" b="1" dirty="0">
                <a:latin typeface="system-ui"/>
              </a:rPr>
              <a:t>4. </a:t>
            </a:r>
            <a:r>
              <a:rPr lang="en-US" b="1" i="0" dirty="0">
                <a:effectLst/>
                <a:latin typeface="system-ui"/>
              </a:rPr>
              <a:t>Train and Test The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1304345" cy="1096962"/>
          </a:xfrm>
        </p:spPr>
        <p:txBody>
          <a:bodyPr/>
          <a:lstStyle/>
          <a:p>
            <a:pPr algn="ctr"/>
            <a:r>
              <a:rPr lang="en-US" dirty="0"/>
              <a:t>Step - 1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9FCF70-22CA-9452-803C-6960F84CF9AD}"/>
              </a:ext>
            </a:extLst>
          </p:cNvPr>
          <p:cNvSpPr txBox="1"/>
          <p:nvPr/>
        </p:nvSpPr>
        <p:spPr>
          <a:xfrm>
            <a:off x="2130617" y="662354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b="1" i="0" dirty="0">
                <a:effectLst/>
                <a:latin typeface="system-ui"/>
              </a:rPr>
              <a:t>  </a:t>
            </a:r>
            <a:r>
              <a:rPr lang="en-US" sz="2400" b="1" i="0" dirty="0">
                <a:effectLst/>
                <a:latin typeface="system-ui"/>
              </a:rPr>
              <a:t>Data loading and Preprocessing</a:t>
            </a:r>
            <a:endParaRPr lang="en-US" b="1" i="0" dirty="0">
              <a:effectLst/>
              <a:latin typeface="system-ui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1A8DDF-CE7B-E060-FA8B-C9F767B3C1BB}"/>
              </a:ext>
            </a:extLst>
          </p:cNvPr>
          <p:cNvSpPr txBox="1"/>
          <p:nvPr/>
        </p:nvSpPr>
        <p:spPr>
          <a:xfrm>
            <a:off x="1104900" y="1435403"/>
            <a:ext cx="547878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Read data set using pandas </a:t>
            </a:r>
            <a:r>
              <a:rPr lang="en-US" sz="1600" dirty="0" err="1"/>
              <a:t>read_csv</a:t>
            </a:r>
            <a:r>
              <a:rPr lang="en-US" sz="1600" dirty="0"/>
              <a:t> </a:t>
            </a:r>
            <a:r>
              <a:rPr lang="en-US" sz="1600" dirty="0" err="1"/>
              <a:t>fumtion</a:t>
            </a:r>
            <a:endParaRPr lang="en-US" sz="1600" dirty="0"/>
          </a:p>
          <a:p>
            <a:endParaRPr lang="en-US" sz="2400" dirty="0"/>
          </a:p>
          <a:p>
            <a:r>
              <a:rPr lang="en-US" sz="2400" dirty="0"/>
              <a:t>1</a:t>
            </a:r>
            <a:r>
              <a:rPr lang="en-US" sz="2000" dirty="0"/>
              <a:t>.The data has 1500 entry</a:t>
            </a:r>
          </a:p>
          <a:p>
            <a:r>
              <a:rPr lang="en-US" sz="2000" dirty="0"/>
              <a:t>2.The given data has no null values</a:t>
            </a:r>
          </a:p>
          <a:p>
            <a:r>
              <a:rPr lang="en-US" sz="2000" dirty="0"/>
              <a:t>3.The data has 112 duplicate rows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EF0EBA-85DC-0373-94FE-A78BCBEF9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3064209"/>
            <a:ext cx="9366969" cy="371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– 2 </a:t>
            </a:r>
            <a:r>
              <a:rPr lang="en-IN" b="1" i="0" dirty="0">
                <a:effectLst/>
                <a:latin typeface="system-ui"/>
              </a:rPr>
              <a:t>Finding Correlation and Visualization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B87C90A-A365-6B53-FC6B-9FC8C115977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71208" y="1926058"/>
            <a:ext cx="8943594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['Age', 'Gender', 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AnnualIncome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', 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NumberOfPurchases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', 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ProductCategory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', 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TimeSpentOnWebsite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', 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LoyaltyProgram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', 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DiscountsAvailed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', 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PurchaseStatus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869CB84-D657-274F-414C-AF9E9BDA9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1334166"/>
            <a:ext cx="1527662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Columns 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900266-4284-8281-B02F-14F64B17A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8" y="2577278"/>
            <a:ext cx="6641428" cy="42045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70569C-E910-40C0-1288-0120F8A8B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230" y="2641062"/>
            <a:ext cx="3926550" cy="329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Visulization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FEECD-4DA8-9C17-7EB5-D4A541F8D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79" y="2250219"/>
            <a:ext cx="5403152" cy="36680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5B92F1-264B-BCDA-F599-86A435670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201" y="2250219"/>
            <a:ext cx="4750338" cy="361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659" y="0"/>
            <a:ext cx="9980682" cy="1096962"/>
          </a:xfrm>
        </p:spPr>
        <p:txBody>
          <a:bodyPr/>
          <a:lstStyle/>
          <a:p>
            <a:r>
              <a:rPr lang="en-US" dirty="0"/>
              <a:t>Step – 3: </a:t>
            </a:r>
            <a:r>
              <a:rPr lang="en-US" b="1" i="0" dirty="0">
                <a:effectLst/>
                <a:latin typeface="system-ui"/>
              </a:rPr>
              <a:t>Feature Engineering and Split the data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5F6926-AC28-4179-6E5D-9A032712E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59" y="2276314"/>
            <a:ext cx="8202170" cy="11526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06B1E1-D183-237E-2EBD-856226DEA66A}"/>
              </a:ext>
            </a:extLst>
          </p:cNvPr>
          <p:cNvSpPr txBox="1"/>
          <p:nvPr/>
        </p:nvSpPr>
        <p:spPr>
          <a:xfrm>
            <a:off x="1042049" y="1575084"/>
            <a:ext cx="99806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sng" dirty="0">
                <a:effectLst/>
                <a:latin typeface="system-ui"/>
              </a:rPr>
              <a:t>Feature Engineering</a:t>
            </a:r>
            <a:r>
              <a:rPr lang="en-US" b="1" i="0" dirty="0">
                <a:effectLst/>
                <a:latin typeface="system-ui"/>
              </a:rPr>
              <a:t>:  I made a new column called “High Income” subtracted from Annual income whose quantile value is greater than 65% is considered 1 otherwise considered as 0.</a:t>
            </a:r>
          </a:p>
          <a:p>
            <a:r>
              <a:rPr lang="en-IN" dirty="0"/>
              <a:t> 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AEDADFF8-3413-B2C8-0E71-5E15F6778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659" y="3314630"/>
            <a:ext cx="109577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A. standardize</a:t>
            </a:r>
            <a:r>
              <a:rPr kumimoji="0" lang="en-US" altLang="en-US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the dataset’s columns:</a:t>
            </a:r>
            <a:r>
              <a:rPr lang="en-US" altLang="en-US" b="1" dirty="0"/>
              <a:t> </a:t>
            </a:r>
            <a:r>
              <a:rPr lang="en-US" altLang="en-US" sz="1400" dirty="0"/>
              <a:t>Because all the columns have different units so I standardize</a:t>
            </a:r>
            <a:r>
              <a:rPr kumimoji="0" lang="en-US" alt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the dataset’s columns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err="1"/>
              <a:t>B.Split</a:t>
            </a:r>
            <a:r>
              <a:rPr lang="en-US" altLang="en-US" b="1" dirty="0"/>
              <a:t> the train and test dataset :</a:t>
            </a:r>
            <a:endParaRPr kumimoji="0" lang="en-US" altLang="en-US" sz="60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A4AD393-E76F-0CDF-19F9-7DBFEE86F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47" y="4251398"/>
            <a:ext cx="10885256" cy="252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58228E-08BD-436E-CCD4-5295943CBF91}"/>
              </a:ext>
            </a:extLst>
          </p:cNvPr>
          <p:cNvSpPr txBox="1"/>
          <p:nvPr/>
        </p:nvSpPr>
        <p:spPr>
          <a:xfrm>
            <a:off x="991368" y="679682"/>
            <a:ext cx="6918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/>
              <a:t>Step - 4 </a:t>
            </a:r>
            <a:r>
              <a:rPr lang="en-US" sz="1800" dirty="0"/>
              <a:t>: </a:t>
            </a:r>
            <a:r>
              <a:rPr lang="en-US" b="1" i="0" dirty="0">
                <a:effectLst/>
                <a:latin typeface="system-ui"/>
              </a:rPr>
              <a:t>Train and Test The data (Without feature engineering)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5075CC-7181-74A6-AA6B-1E246C95A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40" y="2486484"/>
            <a:ext cx="10599053" cy="260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3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A680559-2C8F-9F92-B5A6-A4B4999024FE}"/>
              </a:ext>
            </a:extLst>
          </p:cNvPr>
          <p:cNvSpPr txBox="1"/>
          <p:nvPr/>
        </p:nvSpPr>
        <p:spPr>
          <a:xfrm>
            <a:off x="1032623" y="6703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ystem-ui"/>
              </a:rPr>
              <a:t>Train and Test The data (With feature engineering)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042F00-7A5D-DF62-BCCC-4EBA62204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44" y="2699569"/>
            <a:ext cx="10716894" cy="229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53E3A-E10B-4AF8-8210-A0A9B76F5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83965" y="3238168"/>
            <a:ext cx="6822551" cy="1516711"/>
          </a:xfrm>
        </p:spPr>
        <p:txBody>
          <a:bodyPr>
            <a:normAutofit/>
          </a:bodyPr>
          <a:lstStyle/>
          <a:p>
            <a:r>
              <a:rPr lang="en-US" sz="9600" b="1" u="sng" dirty="0">
                <a:solidFill>
                  <a:schemeClr val="bg2">
                    <a:lumMod val="25000"/>
                  </a:schemeClr>
                </a:solidFill>
              </a:rPr>
              <a:t>Thank you!</a:t>
            </a:r>
            <a:endParaRPr lang="en-IN" sz="9600" b="1" u="sng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39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2189</TotalTime>
  <Words>263</Words>
  <Application>Microsoft Office PowerPoint</Application>
  <PresentationFormat>Widescreen</PresentationFormat>
  <Paragraphs>35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Euphemia</vt:lpstr>
      <vt:lpstr>Plantagenet Cherokee</vt:lpstr>
      <vt:lpstr>system-ui</vt:lpstr>
      <vt:lpstr>var(--jp-code-font-family)</vt:lpstr>
      <vt:lpstr>Wingdings</vt:lpstr>
      <vt:lpstr>Academic Literature 16x9</vt:lpstr>
      <vt:lpstr>internship</vt:lpstr>
      <vt:lpstr>(Categorical Problem) Logistic Regression Model</vt:lpstr>
      <vt:lpstr>Step - 1</vt:lpstr>
      <vt:lpstr>Step – 2 Finding Correlation and Visualization</vt:lpstr>
      <vt:lpstr>Data Visulization</vt:lpstr>
      <vt:lpstr>Step – 3: Feature Engineering and Split the data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Gautam Maurya</dc:creator>
  <cp:lastModifiedBy>Gautam Maurya</cp:lastModifiedBy>
  <cp:revision>11</cp:revision>
  <dcterms:created xsi:type="dcterms:W3CDTF">2024-08-29T15:11:54Z</dcterms:created>
  <dcterms:modified xsi:type="dcterms:W3CDTF">2024-09-07T16:08:56Z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