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33" r:id="rId3"/>
    <p:sldId id="447" r:id="rId4"/>
    <p:sldId id="448" r:id="rId5"/>
    <p:sldId id="449" r:id="rId6"/>
    <p:sldId id="451" r:id="rId7"/>
    <p:sldId id="450" r:id="rId8"/>
    <p:sldId id="452" r:id="rId9"/>
    <p:sldId id="453" r:id="rId10"/>
    <p:sldId id="454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88714" autoAdjust="0"/>
  </p:normalViewPr>
  <p:slideViewPr>
    <p:cSldViewPr snapToGrid="0">
      <p:cViewPr varScale="1">
        <p:scale>
          <a:sx n="60" d="100"/>
          <a:sy n="60" d="100"/>
        </p:scale>
        <p:origin x="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30010-0381-4C29-980B-38E22A9AB23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0F6C3-E906-4FB9-B4F6-FBDDE74BD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14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02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1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08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92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12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1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85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72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7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28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08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8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8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1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0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2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0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1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8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0F6C3-E906-4FB9-B4F6-FBDDE74BD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7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0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6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3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6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328F-3654-47C2-BAE8-DFB4A3182DF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C103-0D58-4093-A818-67FFE7C8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5638" y="1927256"/>
            <a:ext cx="11060724" cy="145604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22078"/>
            <a:ext cx="9144000" cy="95765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2020/10/15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local removal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ExcludeDispatchKeyGuard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ExcludeDispatchKeyGuard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x)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: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tls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_(&amp;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raw_local_dispatch_key_set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, id_(x)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 ,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prev_state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_(x ==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::Undefined ? true :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tls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_-&gt;excluded().has(x))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if (!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prev_state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tls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_-&gt;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set_excluded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tls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_-&gt;excluded().add(x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));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//locally remove the already dispatched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   //keys, because we definitely want to try another key. </a:t>
            </a:r>
            <a:endParaRPr lang="en-US" altLang="zh-CN" sz="1600" dirty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ExcludeDispatchKeyGuard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::~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ExcludeDispatchKeyGuard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if (!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prev_state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tls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_-&gt;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set_excluded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tls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_-&gt;excluded().remove(id_)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94" y="127802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Dispatcher Class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0724" y="2144874"/>
            <a:ext cx="1871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altLang="zh-CN" dirty="0" smtClean="0">
              <a:latin typeface="Monaco" panose="020B0500000000000000" pitchFamily="34" charset="0"/>
            </a:endParaRPr>
          </a:p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OperatorDef</a:t>
            </a:r>
            <a:endParaRPr lang="en-US" altLang="zh-CN" dirty="0" smtClean="0">
              <a:latin typeface="Monaco" panose="020B0500000000000000" pitchFamily="34" charset="0"/>
            </a:endParaRPr>
          </a:p>
          <a:p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9675" y="2144874"/>
            <a:ext cx="1871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altLang="zh-CN" dirty="0" smtClean="0">
              <a:latin typeface="Monaco" panose="020B0500000000000000" pitchFamily="34" charset="0"/>
            </a:endParaRPr>
          </a:p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OperatorDef</a:t>
            </a:r>
            <a:endParaRPr lang="en-US" altLang="zh-CN" dirty="0" smtClean="0">
              <a:latin typeface="Monaco" panose="020B0500000000000000" pitchFamily="34" charset="0"/>
            </a:endParaRPr>
          </a:p>
          <a:p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9060" y="2133144"/>
            <a:ext cx="1871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altLang="zh-CN" dirty="0" smtClean="0">
              <a:latin typeface="Monaco" panose="020B0500000000000000" pitchFamily="34" charset="0"/>
            </a:endParaRPr>
          </a:p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OperatorDef</a:t>
            </a:r>
            <a:endParaRPr lang="en-US" altLang="zh-CN" dirty="0" smtClean="0">
              <a:latin typeface="Monaco" panose="020B0500000000000000" pitchFamily="34" charset="0"/>
            </a:endParaRPr>
          </a:p>
          <a:p>
            <a:endParaRPr lang="en-US" altLang="zh-CN" dirty="0" smtClean="0">
              <a:latin typeface="Monaco" panose="020B0500000000000000" pitchFamily="34" charset="0"/>
            </a:endParaRPr>
          </a:p>
        </p:txBody>
      </p:sp>
      <p:cxnSp>
        <p:nvCxnSpPr>
          <p:cNvPr id="11" name="肘形连接符 10"/>
          <p:cNvCxnSpPr>
            <a:stCxn id="7" idx="3"/>
          </p:cNvCxnSpPr>
          <p:nvPr/>
        </p:nvCxnSpPr>
        <p:spPr>
          <a:xfrm>
            <a:off x="10240992" y="2594809"/>
            <a:ext cx="322053" cy="461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402018" y="3056474"/>
            <a:ext cx="29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>
            <a:off x="4002656" y="2606539"/>
            <a:ext cx="87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768086" y="2606539"/>
            <a:ext cx="600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8069" y="3164851"/>
            <a:ext cx="171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aco" panose="020B0500000000000000" pitchFamily="34" charset="0"/>
              </a:rPr>
              <a:t>o</a:t>
            </a:r>
            <a:r>
              <a:rPr lang="en-US" altLang="zh-CN" sz="2000" dirty="0" smtClean="0">
                <a:latin typeface="Monaco" panose="020B0500000000000000" pitchFamily="34" charset="0"/>
              </a:rPr>
              <a:t>perators_</a:t>
            </a:r>
            <a:endParaRPr lang="zh-CN" altLang="en-US" sz="2000" dirty="0">
              <a:latin typeface="Monaco" panose="020B0500000000000000" pitchFamily="34" charset="0"/>
            </a:endParaRPr>
          </a:p>
        </p:txBody>
      </p:sp>
      <p:cxnSp>
        <p:nvCxnSpPr>
          <p:cNvPr id="22" name="肘形连接符 21"/>
          <p:cNvCxnSpPr>
            <a:stCxn id="18" idx="0"/>
            <a:endCxn id="4" idx="1"/>
          </p:cNvCxnSpPr>
          <p:nvPr/>
        </p:nvCxnSpPr>
        <p:spPr>
          <a:xfrm rot="5400000" flipH="1" flipV="1">
            <a:off x="1423404" y="2457532"/>
            <a:ext cx="558312" cy="856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18068" y="3950439"/>
            <a:ext cx="368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onaco" panose="020B0500000000000000" pitchFamily="34" charset="0"/>
              </a:rPr>
              <a:t>operatorLookupTable</a:t>
            </a:r>
            <a:r>
              <a:rPr lang="en-US" altLang="zh-CN" sz="2000" dirty="0" smtClean="0">
                <a:latin typeface="Monaco" panose="020B0500000000000000" pitchFamily="34" charset="0"/>
              </a:rPr>
              <a:t>_</a:t>
            </a:r>
            <a:endParaRPr lang="zh-CN" altLang="en-US" sz="2000" dirty="0">
              <a:latin typeface="Monaco" panose="020B0500000000000000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66402" y="4040288"/>
            <a:ext cx="1871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OperatorName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38333" y="4040287"/>
            <a:ext cx="24307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OperatorHandle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04162" y="3626516"/>
            <a:ext cx="66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</a:t>
            </a:r>
            <a:r>
              <a:rPr lang="en-US" altLang="zh-CN" sz="2000" dirty="0" smtClean="0"/>
              <a:t>ey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313182" y="3622460"/>
            <a:ext cx="88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value</a:t>
            </a:r>
            <a:endParaRPr lang="zh-CN" altLang="en-US" sz="2400" dirty="0"/>
          </a:p>
        </p:txBody>
      </p:sp>
      <p:cxnSp>
        <p:nvCxnSpPr>
          <p:cNvPr id="35" name="肘形连接符 34"/>
          <p:cNvCxnSpPr>
            <a:stCxn id="27" idx="0"/>
            <a:endCxn id="7" idx="2"/>
          </p:cNvCxnSpPr>
          <p:nvPr/>
        </p:nvCxnSpPr>
        <p:spPr>
          <a:xfrm rot="5400000" flipH="1" flipV="1">
            <a:off x="7737455" y="2472717"/>
            <a:ext cx="983813" cy="2151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21308" y="2427009"/>
            <a:ext cx="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25763" y="4873114"/>
            <a:ext cx="837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onaco" panose="020B0500000000000000" pitchFamily="34" charset="0"/>
              </a:rPr>
              <a:t>backendWithoutFallthrough</a:t>
            </a:r>
            <a:r>
              <a:rPr lang="en-US" altLang="zh-CN" sz="2000" dirty="0" smtClean="0">
                <a:latin typeface="Monaco" panose="020B0500000000000000" pitchFamily="34" charset="0"/>
              </a:rPr>
              <a:t>_   </a:t>
            </a:r>
            <a:r>
              <a:rPr lang="en-US" altLang="zh-CN" sz="2000" dirty="0" err="1" smtClean="0">
                <a:latin typeface="Monaco" panose="020B0500000000000000" pitchFamily="34" charset="0"/>
              </a:rPr>
              <a:t>DispatchKeySet</a:t>
            </a:r>
            <a:endParaRPr lang="zh-CN" altLang="en-US" sz="2000" dirty="0">
              <a:latin typeface="Monaco" panose="020B0500000000000000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22774" y="4017533"/>
            <a:ext cx="194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flat_hash_map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15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94" y="127802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OperatorEntry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DispatchTable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1127" y="1146318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794" y="1737932"/>
            <a:ext cx="2199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OperatorEntry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2794" y="2080839"/>
            <a:ext cx="2199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latin typeface="Monaco" panose="020B0500000000000000" pitchFamily="34" charset="0"/>
              </a:rPr>
              <a:t>s</a:t>
            </a:r>
            <a:r>
              <a:rPr lang="en-US" altLang="zh-CN" dirty="0" err="1" smtClean="0">
                <a:latin typeface="Monaco" panose="020B0500000000000000" pitchFamily="34" charset="0"/>
              </a:rPr>
              <a:t>ize_t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3018" y="1609842"/>
            <a:ext cx="2199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FunctionSchema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63018" y="1952749"/>
            <a:ext cx="2199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DispatchTable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63018" y="2322081"/>
            <a:ext cx="2199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latin typeface="Monaco" panose="020B0500000000000000" pitchFamily="34" charset="0"/>
              </a:rPr>
              <a:t>f</a:t>
            </a:r>
            <a:r>
              <a:rPr lang="en-US" altLang="zh-CN" dirty="0" err="1" smtClean="0">
                <a:latin typeface="Monaco" panose="020B0500000000000000" pitchFamily="34" charset="0"/>
              </a:rPr>
              <a:t>lat_hash_map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72595" y="3809340"/>
            <a:ext cx="36806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latin typeface="Monaco" panose="020B0500000000000000" pitchFamily="34" charset="0"/>
              </a:rPr>
              <a:t>i</a:t>
            </a:r>
            <a:r>
              <a:rPr lang="en-US" altLang="zh-CN" dirty="0" err="1" smtClean="0">
                <a:latin typeface="Monaco" panose="020B0500000000000000" pitchFamily="34" charset="0"/>
              </a:rPr>
              <a:t>mpl</a:t>
            </a:r>
            <a:r>
              <a:rPr lang="en-US" altLang="zh-CN" dirty="0" smtClean="0">
                <a:latin typeface="Monaco" panose="020B0500000000000000" pitchFamily="34" charset="0"/>
              </a:rPr>
              <a:t>::</a:t>
            </a:r>
            <a:r>
              <a:rPr lang="en-US" altLang="zh-CN" dirty="0" err="1" smtClean="0">
                <a:latin typeface="Monaco" panose="020B0500000000000000" pitchFamily="34" charset="0"/>
              </a:rPr>
              <a:t>KernelFunctionTable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72595" y="4152247"/>
            <a:ext cx="36806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KernelFunction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72595" y="4521579"/>
            <a:ext cx="36806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DispatchKeyExtractor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772595" y="4890911"/>
            <a:ext cx="36806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s</a:t>
            </a:r>
            <a:r>
              <a:rPr lang="en-US" altLang="zh-CN" dirty="0" smtClean="0">
                <a:latin typeface="Monaco" panose="020B0500000000000000" pitchFamily="34" charset="0"/>
              </a:rPr>
              <a:t>tring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941223" y="1603393"/>
            <a:ext cx="21634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Monaco" panose="020B0500000000000000" pitchFamily="34" charset="0"/>
              </a:rPr>
              <a:t>s</a:t>
            </a:r>
            <a:r>
              <a:rPr lang="en-US" altLang="zh-CN" dirty="0" smtClean="0">
                <a:latin typeface="Monaco" panose="020B0500000000000000" pitchFamily="34" charset="0"/>
              </a:rPr>
              <a:t>chema_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941223" y="1972725"/>
            <a:ext cx="21634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dispatchTable</a:t>
            </a:r>
            <a:r>
              <a:rPr lang="en-US" altLang="zh-CN" dirty="0" smtClean="0">
                <a:latin typeface="Monaco" panose="020B0500000000000000" pitchFamily="34" charset="0"/>
              </a:rPr>
              <a:t>_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941223" y="2342057"/>
            <a:ext cx="21634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Monaco" panose="020B0500000000000000" pitchFamily="34" charset="0"/>
              </a:rPr>
              <a:t>k</a:t>
            </a:r>
            <a:r>
              <a:rPr lang="en-US" altLang="zh-CN" dirty="0" smtClean="0">
                <a:latin typeface="Monaco" panose="020B0500000000000000" pitchFamily="34" charset="0"/>
              </a:rPr>
              <a:t>ernels_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49856" y="3809340"/>
            <a:ext cx="251059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Monaco" panose="020B0500000000000000" pitchFamily="34" charset="0"/>
              </a:rPr>
              <a:t>k</a:t>
            </a:r>
            <a:r>
              <a:rPr lang="en-US" altLang="zh-CN" dirty="0" smtClean="0">
                <a:latin typeface="Monaco" panose="020B0500000000000000" pitchFamily="34" charset="0"/>
              </a:rPr>
              <a:t>ernels_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49856" y="4152247"/>
            <a:ext cx="251059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catchallKernel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_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2838" y="3273179"/>
            <a:ext cx="2380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KernelFunction</a:t>
            </a:r>
            <a:r>
              <a:rPr lang="en-US" altLang="zh-CN" dirty="0" smtClean="0">
                <a:latin typeface="Monaco" panose="020B0500000000000000" pitchFamily="34" charset="0"/>
              </a:rPr>
              <a:t> *</a:t>
            </a:r>
            <a:endParaRPr lang="zh-CN" altLang="en-US" dirty="0">
              <a:latin typeface="Monaco" panose="020B0500000000000000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92838" y="3895579"/>
            <a:ext cx="2380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885870" y="5217255"/>
            <a:ext cx="230613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Monaco" panose="020B0500000000000000" pitchFamily="34" charset="0"/>
              </a:rPr>
              <a:t>NumDispatchKeys-1 </a:t>
            </a:r>
            <a:endParaRPr lang="zh-CN" altLang="en-US" sz="1600" dirty="0">
              <a:latin typeface="Monaco" panose="020B0500000000000000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885870" y="3273179"/>
            <a:ext cx="183742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 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392838" y="3632004"/>
            <a:ext cx="2380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KernelFunction</a:t>
            </a:r>
            <a:r>
              <a:rPr lang="en-US" altLang="zh-CN" dirty="0" smtClean="0">
                <a:latin typeface="Monaco" panose="020B0500000000000000" pitchFamily="34" charset="0"/>
              </a:rPr>
              <a:t> *</a:t>
            </a:r>
            <a:endParaRPr lang="zh-CN" altLang="en-US" dirty="0">
              <a:latin typeface="Monaco" panose="020B0500000000000000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92836" y="5217255"/>
            <a:ext cx="2380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KernelFunction</a:t>
            </a:r>
            <a:r>
              <a:rPr lang="en-US" altLang="zh-CN" dirty="0" smtClean="0">
                <a:latin typeface="Monaco" panose="020B0500000000000000" pitchFamily="34" charset="0"/>
              </a:rPr>
              <a:t> *</a:t>
            </a:r>
            <a:endParaRPr lang="zh-CN" altLang="en-US" dirty="0">
              <a:latin typeface="Monaco" panose="020B0500000000000000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92835" y="4863735"/>
            <a:ext cx="2380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KernelFunction</a:t>
            </a:r>
            <a:r>
              <a:rPr lang="en-US" altLang="zh-CN" dirty="0" smtClean="0">
                <a:latin typeface="Monaco" panose="020B0500000000000000" pitchFamily="34" charset="0"/>
              </a:rPr>
              <a:t> *</a:t>
            </a:r>
            <a:endParaRPr lang="zh-CN" altLang="en-US" dirty="0">
              <a:latin typeface="Monaco" panose="020B0500000000000000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462530" y="1609842"/>
            <a:ext cx="700488" cy="128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462530" y="2080839"/>
            <a:ext cx="700488" cy="58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28" idx="1"/>
          </p:cNvCxnSpPr>
          <p:nvPr/>
        </p:nvCxnSpPr>
        <p:spPr>
          <a:xfrm rot="10800000" flipV="1">
            <a:off x="2772596" y="2137414"/>
            <a:ext cx="390423" cy="1671925"/>
          </a:xfrm>
          <a:prstGeom prst="curved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28" idx="3"/>
            <a:endCxn id="45" idx="3"/>
          </p:cNvCxnSpPr>
          <p:nvPr/>
        </p:nvCxnSpPr>
        <p:spPr>
          <a:xfrm>
            <a:off x="5362754" y="2137415"/>
            <a:ext cx="1090445" cy="2938162"/>
          </a:xfrm>
          <a:prstGeom prst="curvedConnector3">
            <a:avLst>
              <a:gd name="adj1" fmla="val 128084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6453199" y="3273179"/>
            <a:ext cx="939636" cy="536161"/>
          </a:xfrm>
          <a:prstGeom prst="straightConnector1">
            <a:avLst/>
          </a:prstGeom>
          <a:ln w="1905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463907" y="4152247"/>
            <a:ext cx="901303" cy="1403562"/>
          </a:xfrm>
          <a:prstGeom prst="straightConnector1">
            <a:avLst/>
          </a:prstGeom>
          <a:ln w="1905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27078" y="1322043"/>
            <a:ext cx="16927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OperatorDef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7363" y="4863735"/>
            <a:ext cx="251059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operatorName</a:t>
            </a:r>
            <a:r>
              <a:rPr lang="en-US" altLang="zh-CN" dirty="0" smtClean="0">
                <a:latin typeface="Monaco" panose="020B0500000000000000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1879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94" y="127802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KernelFunction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1127" y="1146318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8448" y="1838821"/>
            <a:ext cx="6524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Monaco" panose="020B0500000000000000" pitchFamily="34" charset="0"/>
              </a:rPr>
              <a:t>std::function&lt;</a:t>
            </a:r>
            <a:r>
              <a:rPr lang="en-US" altLang="zh-CN" dirty="0" err="1" smtClean="0">
                <a:latin typeface="Monaco" panose="020B0500000000000000" pitchFamily="34" charset="0"/>
              </a:rPr>
              <a:t>unique_ptr</a:t>
            </a:r>
            <a:r>
              <a:rPr lang="en-US" altLang="zh-CN" dirty="0" smtClean="0">
                <a:latin typeface="Monaco" panose="020B0500000000000000" pitchFamily="34" charset="0"/>
              </a:rPr>
              <a:t>&lt;</a:t>
            </a:r>
            <a:r>
              <a:rPr lang="en-US" altLang="zh-CN" dirty="0" err="1" smtClean="0">
                <a:latin typeface="Monaco" panose="020B0500000000000000" pitchFamily="34" charset="0"/>
              </a:rPr>
              <a:t>OperatorKernel</a:t>
            </a:r>
            <a:r>
              <a:rPr lang="en-US" altLang="zh-CN" dirty="0" smtClean="0">
                <a:latin typeface="Monaco" panose="020B0500000000000000" pitchFamily="34" charset="0"/>
              </a:rPr>
              <a:t>&gt;()&gt;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8448" y="2194565"/>
            <a:ext cx="6524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s</a:t>
            </a:r>
            <a:r>
              <a:rPr lang="en-US" altLang="zh-CN" dirty="0" smtClean="0">
                <a:latin typeface="Monaco" panose="020B0500000000000000" pitchFamily="34" charset="0"/>
              </a:rPr>
              <a:t>td::shared_ptr&lt;</a:t>
            </a:r>
            <a:r>
              <a:rPr lang="en-US" altLang="zh-CN" dirty="0" err="1" smtClean="0">
                <a:latin typeface="Monaco" panose="020B0500000000000000" pitchFamily="34" charset="0"/>
              </a:rPr>
              <a:t>OperatorKernel</a:t>
            </a:r>
            <a:r>
              <a:rPr lang="en-US" altLang="zh-CN" dirty="0" smtClean="0">
                <a:latin typeface="Monaco" panose="020B0500000000000000" pitchFamily="34" charset="0"/>
              </a:rPr>
              <a:t>&gt;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18448" y="2562704"/>
            <a:ext cx="6524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Boxed_kernel_func</a:t>
            </a:r>
            <a:r>
              <a:rPr lang="en-US" altLang="zh-CN" dirty="0" smtClean="0">
                <a:latin typeface="Monaco" panose="020B0500000000000000" pitchFamily="34" charset="0"/>
              </a:rPr>
              <a:t>_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8446" y="3830274"/>
            <a:ext cx="4828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OperatorKernel</a:t>
            </a:r>
            <a:r>
              <a:rPr lang="en-US" altLang="zh-CN" dirty="0" smtClean="0">
                <a:latin typeface="Monaco" panose="020B0500000000000000" pitchFamily="34" charset="0"/>
              </a:rPr>
              <a:t> class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08904" y="4901033"/>
            <a:ext cx="606146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Monaco" panose="020B0500000000000000" pitchFamily="34" charset="0"/>
              </a:rPr>
              <a:t>FuncType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kernel_func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_;</a:t>
            </a:r>
          </a:p>
          <a:p>
            <a:endParaRPr lang="en-US" altLang="zh-CN" dirty="0" smtClean="0">
              <a:latin typeface="Monaco" panose="020B0500000000000000" pitchFamily="34" charset="0"/>
            </a:endParaRPr>
          </a:p>
          <a:p>
            <a:r>
              <a:rPr lang="en-US" altLang="zh-CN" dirty="0" smtClean="0">
                <a:latin typeface="Monaco" panose="020B0500000000000000" pitchFamily="34" charset="0"/>
              </a:rPr>
              <a:t>auto operator()(…</a:t>
            </a:r>
            <a:r>
              <a:rPr lang="en-US" altLang="zh-CN" dirty="0" err="1" smtClean="0">
                <a:latin typeface="Monaco" panose="020B0500000000000000" pitchFamily="34" charset="0"/>
              </a:rPr>
              <a:t>args</a:t>
            </a:r>
            <a:r>
              <a:rPr lang="en-US" altLang="zh-CN" dirty="0" smtClean="0">
                <a:latin typeface="Monaco" panose="020B0500000000000000" pitchFamily="34" charset="0"/>
              </a:rPr>
              <a:t>) {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 smtClean="0">
                <a:latin typeface="Monaco" panose="020B0500000000000000" pitchFamily="34" charset="0"/>
              </a:rPr>
              <a:t> return </a:t>
            </a:r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kernel_func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_</a:t>
            </a:r>
            <a:r>
              <a:rPr lang="en-US" altLang="zh-CN" dirty="0" smtClean="0">
                <a:latin typeface="Monaco" panose="020B0500000000000000" pitchFamily="34" charset="0"/>
              </a:rPr>
              <a:t>(forward(</a:t>
            </a:r>
            <a:r>
              <a:rPr lang="en-US" altLang="zh-CN" dirty="0" err="1" smtClean="0">
                <a:latin typeface="Monaco" panose="020B0500000000000000" pitchFamily="34" charset="0"/>
              </a:rPr>
              <a:t>args</a:t>
            </a:r>
            <a:r>
              <a:rPr lang="en-US" altLang="zh-CN" dirty="0" smtClean="0">
                <a:latin typeface="Monaco" panose="020B0500000000000000" pitchFamily="34" charset="0"/>
              </a:rPr>
              <a:t>)…;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}</a:t>
            </a:r>
            <a:endParaRPr lang="en-US" altLang="zh-CN" dirty="0">
              <a:latin typeface="Monaco" panose="020B0500000000000000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98744" y="1873367"/>
            <a:ext cx="253496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functorFactory</a:t>
            </a:r>
            <a:r>
              <a:rPr lang="en-US" altLang="zh-CN" dirty="0" smtClean="0">
                <a:latin typeface="Monaco" panose="020B0500000000000000" pitchFamily="34" charset="0"/>
              </a:rPr>
              <a:t>_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698744" y="2243660"/>
            <a:ext cx="219285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Monaco" panose="020B0500000000000000" pitchFamily="34" charset="0"/>
              </a:rPr>
              <a:t>f</a:t>
            </a:r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unctor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_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98744" y="2549646"/>
            <a:ext cx="290655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boxed_kernel_func</a:t>
            </a:r>
            <a:r>
              <a:rPr lang="en-US" altLang="zh-CN" dirty="0" smtClean="0">
                <a:latin typeface="Monaco" panose="020B0500000000000000" pitchFamily="34" charset="0"/>
              </a:rPr>
              <a:t>_</a:t>
            </a:r>
            <a:endParaRPr lang="en-US" altLang="zh-CN" dirty="0">
              <a:latin typeface="Monaco" panose="020B0500000000000000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48" y="1332526"/>
            <a:ext cx="2380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KernelFunction</a:t>
            </a:r>
            <a:endParaRPr lang="zh-CN" altLang="en-US" dirty="0">
              <a:latin typeface="Monaco" panose="020B0500000000000000" pitchFamily="34" charset="0"/>
            </a:endParaRPr>
          </a:p>
        </p:txBody>
      </p:sp>
      <p:cxnSp>
        <p:nvCxnSpPr>
          <p:cNvPr id="76" name="曲线连接符 75"/>
          <p:cNvCxnSpPr/>
          <p:nvPr/>
        </p:nvCxnSpPr>
        <p:spPr>
          <a:xfrm rot="10800000" flipV="1">
            <a:off x="3243534" y="2518322"/>
            <a:ext cx="1285335" cy="1267531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698744" y="2927762"/>
            <a:ext cx="321367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unboxed_kernel_func</a:t>
            </a:r>
            <a:r>
              <a:rPr lang="en-US" altLang="zh-CN" dirty="0" smtClean="0">
                <a:latin typeface="Monaco" panose="020B0500000000000000" pitchFamily="34" charset="0"/>
              </a:rPr>
              <a:t>_</a:t>
            </a:r>
            <a:endParaRPr lang="en-US" altLang="zh-CN" dirty="0">
              <a:latin typeface="Monaco" panose="020B0500000000000000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8447" y="4503143"/>
            <a:ext cx="4828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WrapRuntimeKernelFunctor</a:t>
            </a:r>
            <a:r>
              <a:rPr lang="en-US" altLang="zh-CN" dirty="0" smtClean="0">
                <a:latin typeface="Monaco" panose="020B0500000000000000" pitchFamily="34" charset="0"/>
              </a:rPr>
              <a:t> class</a:t>
            </a:r>
          </a:p>
        </p:txBody>
      </p:sp>
      <p:cxnSp>
        <p:nvCxnSpPr>
          <p:cNvPr id="9" name="直接箭头连接符 8"/>
          <p:cNvCxnSpPr>
            <a:stCxn id="40" idx="0"/>
          </p:cNvCxnSpPr>
          <p:nvPr/>
        </p:nvCxnSpPr>
        <p:spPr>
          <a:xfrm flipH="1" flipV="1">
            <a:off x="3132615" y="4199606"/>
            <a:ext cx="1" cy="303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18448" y="2909580"/>
            <a:ext cx="6524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Monaco" panose="020B0500000000000000" pitchFamily="34" charset="0"/>
              </a:rPr>
              <a:t>void *</a:t>
            </a:r>
          </a:p>
        </p:txBody>
      </p:sp>
      <p:cxnSp>
        <p:nvCxnSpPr>
          <p:cNvPr id="18" name="曲线连接符 17"/>
          <p:cNvCxnSpPr>
            <a:stCxn id="42" idx="3"/>
          </p:cNvCxnSpPr>
          <p:nvPr/>
        </p:nvCxnSpPr>
        <p:spPr>
          <a:xfrm>
            <a:off x="7242894" y="3094246"/>
            <a:ext cx="1398226" cy="167336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086868" y="4893872"/>
            <a:ext cx="4437422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latin typeface="Monaco" panose="020B0500000000000000" pitchFamily="34" charset="0"/>
              </a:rPr>
              <a:t>Usually it is a method routing call to </a:t>
            </a:r>
            <a:r>
              <a:rPr lang="en-US" altLang="zh-CN" dirty="0" err="1" smtClean="0">
                <a:latin typeface="Monaco" panose="020B0500000000000000" pitchFamily="34" charset="0"/>
              </a:rPr>
              <a:t>functor’s</a:t>
            </a:r>
            <a:r>
              <a:rPr lang="en-US" altLang="zh-CN" dirty="0" smtClean="0">
                <a:latin typeface="Monaco" panose="020B0500000000000000" pitchFamily="34" charset="0"/>
              </a:rPr>
              <a:t> </a:t>
            </a:r>
            <a:r>
              <a:rPr lang="en-US" altLang="zh-CN" dirty="0" err="1" smtClean="0">
                <a:latin typeface="Monaco" panose="020B0500000000000000" pitchFamily="34" charset="0"/>
              </a:rPr>
              <a:t>kernel_func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cxnSp>
        <p:nvCxnSpPr>
          <p:cNvPr id="41" name="曲线连接符 40"/>
          <p:cNvCxnSpPr/>
          <p:nvPr/>
        </p:nvCxnSpPr>
        <p:spPr>
          <a:xfrm rot="10800000" flipV="1">
            <a:off x="6294475" y="5527051"/>
            <a:ext cx="2860159" cy="294676"/>
          </a:xfrm>
          <a:prstGeom prst="curvedConnector3">
            <a:avLst>
              <a:gd name="adj1" fmla="val -1301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Wrap_kernel_functor_unboxed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69" y="1318847"/>
            <a:ext cx="115116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Monaco" panose="020B0500000000000000" pitchFamily="34" charset="0"/>
              </a:rPr>
              <a:t>template&lt;class 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KernelFunctor</a:t>
            </a:r>
            <a:r>
              <a:rPr lang="en-US" altLang="zh-CN" sz="1600" dirty="0">
                <a:latin typeface="Monaco" panose="020B0500000000000000" pitchFamily="34" charset="0"/>
              </a:rPr>
              <a:t>, class </a:t>
            </a:r>
            <a:r>
              <a:rPr lang="en-US" altLang="zh-CN" sz="1600" dirty="0" err="1">
                <a:latin typeface="Monaco" panose="020B0500000000000000" pitchFamily="34" charset="0"/>
              </a:rPr>
              <a:t>ReturnType</a:t>
            </a:r>
            <a:r>
              <a:rPr lang="en-US" altLang="zh-CN" sz="1600" dirty="0">
                <a:latin typeface="Monaco" panose="020B0500000000000000" pitchFamily="34" charset="0"/>
              </a:rPr>
              <a:t>, class... </a:t>
            </a:r>
            <a:r>
              <a:rPr lang="en-US" altLang="zh-CN" sz="1600" dirty="0" err="1">
                <a:latin typeface="Monaco" panose="020B0500000000000000" pitchFamily="34" charset="0"/>
              </a:rPr>
              <a:t>ParameterTypes</a:t>
            </a:r>
            <a:r>
              <a:rPr lang="en-US" altLang="zh-CN" sz="1600" dirty="0" smtClean="0">
                <a:latin typeface="Monaco" panose="020B0500000000000000" pitchFamily="34" charset="0"/>
              </a:rPr>
              <a:t>&gt;</a:t>
            </a:r>
          </a:p>
          <a:p>
            <a:r>
              <a:rPr lang="en-US" altLang="zh-CN" sz="1600" dirty="0" smtClean="0">
                <a:latin typeface="Monaco" panose="020B0500000000000000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</a:rPr>
              <a:t>struct</a:t>
            </a:r>
            <a:r>
              <a:rPr lang="en-US" altLang="zh-CN" sz="1600" dirty="0">
                <a:latin typeface="Monaco" panose="020B0500000000000000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</a:rPr>
              <a:t>wrap_kernel_functor_unboxed</a:t>
            </a:r>
            <a:r>
              <a:rPr lang="en-US" altLang="zh-CN" sz="1600" dirty="0" smtClean="0">
                <a:latin typeface="Monaco" panose="020B0500000000000000" pitchFamily="34" charset="0"/>
              </a:rPr>
              <a:t>_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 </a:t>
            </a:r>
            <a:r>
              <a:rPr lang="en-US" altLang="zh-CN" sz="1600" dirty="0" smtClean="0">
                <a:latin typeface="Monaco" panose="020B0500000000000000" pitchFamily="34" charset="0"/>
              </a:rPr>
              <a:t>               &lt;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KernelFunctor</a:t>
            </a:r>
            <a:r>
              <a:rPr lang="en-US" altLang="zh-CN" sz="1600" dirty="0">
                <a:latin typeface="Monaco" panose="020B0500000000000000" pitchFamily="34" charset="0"/>
              </a:rPr>
              <a:t>, </a:t>
            </a:r>
            <a:r>
              <a:rPr lang="en-US" altLang="zh-CN" sz="1600" dirty="0" err="1">
                <a:latin typeface="Monaco" panose="020B0500000000000000" pitchFamily="34" charset="0"/>
              </a:rPr>
              <a:t>ReturnType</a:t>
            </a:r>
            <a:r>
              <a:rPr lang="en-US" altLang="zh-CN" sz="1600" dirty="0">
                <a:latin typeface="Monaco" panose="020B0500000000000000" pitchFamily="34" charset="0"/>
              </a:rPr>
              <a:t>(</a:t>
            </a:r>
            <a:r>
              <a:rPr lang="en-US" altLang="zh-CN" sz="1600" dirty="0" err="1">
                <a:latin typeface="Monaco" panose="020B0500000000000000" pitchFamily="34" charset="0"/>
              </a:rPr>
              <a:t>ParameterTypes</a:t>
            </a:r>
            <a:r>
              <a:rPr lang="en-US" altLang="zh-CN" sz="1600" dirty="0">
                <a:latin typeface="Monaco" panose="020B0500000000000000" pitchFamily="34" charset="0"/>
              </a:rPr>
              <a:t>...)&gt; final </a:t>
            </a:r>
            <a:r>
              <a:rPr lang="en-US" altLang="zh-CN" sz="1600" dirty="0" smtClean="0">
                <a:latin typeface="Monaco" panose="020B0500000000000000" pitchFamily="34" charset="0"/>
              </a:rPr>
              <a:t>{</a:t>
            </a:r>
          </a:p>
          <a:p>
            <a:endParaRPr lang="en-US" altLang="zh-CN" sz="1600" dirty="0">
              <a:latin typeface="Monaco" panose="020B0500000000000000" pitchFamily="34" charset="0"/>
            </a:endParaRPr>
          </a:p>
          <a:p>
            <a:r>
              <a:rPr lang="en-US" altLang="zh-CN" sz="1600" dirty="0" smtClean="0">
                <a:latin typeface="Monaco" panose="020B0500000000000000" pitchFamily="34" charset="0"/>
              </a:rPr>
              <a:t>    </a:t>
            </a:r>
            <a:r>
              <a:rPr lang="en-US" altLang="zh-CN" sz="1600" dirty="0" err="1" smtClean="0">
                <a:latin typeface="Monaco" panose="020B0500000000000000" pitchFamily="34" charset="0"/>
              </a:rPr>
              <a:t>ReturnType</a:t>
            </a:r>
            <a:r>
              <a:rPr lang="en-US" altLang="zh-CN" sz="1600" dirty="0" smtClean="0">
                <a:latin typeface="Monaco" panose="020B0500000000000000" pitchFamily="34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</a:rPr>
              <a:t>call</a:t>
            </a:r>
            <a:r>
              <a:rPr lang="en-US" altLang="zh-CN" sz="1600" dirty="0">
                <a:latin typeface="Monaco" panose="020B0500000000000000" pitchFamily="34" charset="0"/>
              </a:rPr>
              <a:t>(</a:t>
            </a:r>
            <a:r>
              <a:rPr lang="en-US" altLang="zh-CN" sz="1600" dirty="0" err="1">
                <a:latin typeface="Monaco" panose="020B0500000000000000" pitchFamily="34" charset="0"/>
              </a:rPr>
              <a:t>OperatorKernel</a:t>
            </a:r>
            <a:r>
              <a:rPr lang="en-US" altLang="zh-CN" sz="1600" dirty="0">
                <a:latin typeface="Monaco" panose="020B0500000000000000" pitchFamily="34" charset="0"/>
              </a:rPr>
              <a:t>* </a:t>
            </a:r>
            <a:r>
              <a:rPr lang="en-US" altLang="zh-CN" sz="1600" dirty="0" err="1">
                <a:latin typeface="Monaco" panose="020B0500000000000000" pitchFamily="34" charset="0"/>
              </a:rPr>
              <a:t>functor</a:t>
            </a:r>
            <a:r>
              <a:rPr lang="en-US" altLang="zh-CN" sz="1600" dirty="0">
                <a:latin typeface="Monaco" panose="020B0500000000000000" pitchFamily="34" charset="0"/>
              </a:rPr>
              <a:t>, </a:t>
            </a:r>
            <a:r>
              <a:rPr lang="en-US" altLang="zh-CN" sz="1600" dirty="0" err="1">
                <a:latin typeface="Monaco" panose="020B0500000000000000" pitchFamily="34" charset="0"/>
              </a:rPr>
              <a:t>ParameterTypes</a:t>
            </a:r>
            <a:r>
              <a:rPr lang="en-US" altLang="zh-CN" sz="1600" dirty="0">
                <a:latin typeface="Monaco" panose="020B0500000000000000" pitchFamily="34" charset="0"/>
              </a:rPr>
              <a:t>... </a:t>
            </a:r>
            <a:r>
              <a:rPr lang="en-US" altLang="zh-CN" sz="1600" dirty="0" err="1">
                <a:latin typeface="Monaco" panose="020B0500000000000000" pitchFamily="34" charset="0"/>
              </a:rPr>
              <a:t>args</a:t>
            </a:r>
            <a:r>
              <a:rPr lang="en-US" altLang="zh-CN" sz="1600" dirty="0" smtClean="0">
                <a:latin typeface="Monaco" panose="020B0500000000000000" pitchFamily="34" charset="0"/>
              </a:rPr>
              <a:t>){</a:t>
            </a:r>
            <a:endParaRPr lang="en-US" altLang="zh-CN" sz="1600" dirty="0">
              <a:latin typeface="Monaco" panose="020B0500000000000000" pitchFamily="34" charset="0"/>
            </a:endParaRPr>
          </a:p>
          <a:p>
            <a:r>
              <a:rPr lang="en-US" altLang="zh-CN" sz="1600" dirty="0">
                <a:latin typeface="Monaco" panose="020B0500000000000000" pitchFamily="34" charset="0"/>
              </a:rPr>
              <a:t>      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KernelFunctor</a:t>
            </a:r>
            <a:r>
              <a:rPr lang="en-US" altLang="zh-CN" sz="1600" dirty="0">
                <a:latin typeface="Monaco" panose="020B0500000000000000" pitchFamily="34" charset="0"/>
              </a:rPr>
              <a:t>* </a:t>
            </a:r>
            <a:r>
              <a:rPr lang="en-US" altLang="zh-CN" sz="1600" dirty="0" err="1">
                <a:latin typeface="Monaco" panose="020B0500000000000000" pitchFamily="34" charset="0"/>
              </a:rPr>
              <a:t>functor</a:t>
            </a:r>
            <a:r>
              <a:rPr lang="en-US" altLang="zh-CN" sz="1600" dirty="0">
                <a:latin typeface="Monaco" panose="020B0500000000000000" pitchFamily="34" charset="0"/>
              </a:rPr>
              <a:t>_ = </a:t>
            </a:r>
            <a:r>
              <a:rPr lang="en-US" altLang="zh-CN" sz="1600" dirty="0" err="1">
                <a:latin typeface="Monaco" panose="020B0500000000000000" pitchFamily="34" charset="0"/>
              </a:rPr>
              <a:t>static_cast</a:t>
            </a:r>
            <a:r>
              <a:rPr lang="en-US" altLang="zh-CN" sz="1600" dirty="0">
                <a:latin typeface="Monaco" panose="020B0500000000000000" pitchFamily="34" charset="0"/>
              </a:rPr>
              <a:t>&lt;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KernelFunctor</a:t>
            </a:r>
            <a:r>
              <a:rPr lang="en-US" altLang="zh-CN" sz="1600" dirty="0">
                <a:latin typeface="Monaco" panose="020B0500000000000000" pitchFamily="34" charset="0"/>
              </a:rPr>
              <a:t>*&gt;(</a:t>
            </a:r>
            <a:r>
              <a:rPr lang="en-US" altLang="zh-CN" sz="1600" dirty="0" err="1">
                <a:latin typeface="Monaco" panose="020B0500000000000000" pitchFamily="34" charset="0"/>
              </a:rPr>
              <a:t>functor</a:t>
            </a:r>
            <a:r>
              <a:rPr lang="en-US" altLang="zh-CN" sz="1600" dirty="0">
                <a:latin typeface="Monaco" panose="020B0500000000000000" pitchFamily="34" charset="0"/>
              </a:rPr>
              <a:t>);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      return (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</a:rPr>
              <a:t>*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</a:rPr>
              <a:t>functor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</a:rPr>
              <a:t>_</a:t>
            </a:r>
            <a:r>
              <a:rPr lang="en-US" altLang="zh-CN" sz="1600" dirty="0">
                <a:latin typeface="Monaco" panose="020B0500000000000000" pitchFamily="34" charset="0"/>
              </a:rPr>
              <a:t>)(std::forward&lt;</a:t>
            </a:r>
            <a:r>
              <a:rPr lang="en-US" altLang="zh-CN" sz="1600" dirty="0" err="1">
                <a:latin typeface="Monaco" panose="020B0500000000000000" pitchFamily="34" charset="0"/>
              </a:rPr>
              <a:t>ParameterTypes</a:t>
            </a:r>
            <a:r>
              <a:rPr lang="en-US" altLang="zh-CN" sz="1600" dirty="0">
                <a:latin typeface="Monaco" panose="020B0500000000000000" pitchFamily="34" charset="0"/>
              </a:rPr>
              <a:t>&gt;(</a:t>
            </a:r>
            <a:r>
              <a:rPr lang="en-US" altLang="zh-CN" sz="1600" dirty="0" err="1">
                <a:latin typeface="Monaco" panose="020B0500000000000000" pitchFamily="34" charset="0"/>
              </a:rPr>
              <a:t>args</a:t>
            </a:r>
            <a:r>
              <a:rPr lang="en-US" altLang="zh-CN" sz="1600" dirty="0">
                <a:latin typeface="Monaco" panose="020B0500000000000000" pitchFamily="34" charset="0"/>
              </a:rPr>
              <a:t>)...);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    </a:t>
            </a:r>
            <a:r>
              <a:rPr lang="en-US" altLang="zh-CN" sz="1600" dirty="0" smtClean="0">
                <a:latin typeface="Monaco" panose="020B0500000000000000" pitchFamily="34" charset="0"/>
              </a:rPr>
              <a:t>}</a:t>
            </a:r>
          </a:p>
          <a:p>
            <a:endParaRPr lang="en-US" altLang="zh-CN" sz="1600" dirty="0">
              <a:latin typeface="Monaco" panose="020B0500000000000000" pitchFamily="34" charset="0"/>
            </a:endParaRPr>
          </a:p>
          <a:p>
            <a:endParaRPr lang="en-US" altLang="zh-CN" sz="1600" dirty="0" smtClean="0">
              <a:latin typeface="Monaco" panose="020B0500000000000000" pitchFamily="34" charset="0"/>
            </a:endParaRPr>
          </a:p>
          <a:p>
            <a:r>
              <a:rPr lang="en-US" altLang="zh-CN" sz="1600" dirty="0">
                <a:latin typeface="Monaco" panose="020B0500000000000000" pitchFamily="34" charset="0"/>
              </a:rPr>
              <a:t>template&lt;class 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KernelFunctor</a:t>
            </a:r>
            <a:r>
              <a:rPr lang="en-US" altLang="zh-CN" sz="1600" dirty="0">
                <a:latin typeface="Monaco" panose="020B0500000000000000" pitchFamily="34" charset="0"/>
              </a:rPr>
              <a:t>&gt;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inline 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KernelFunction</a:t>
            </a:r>
            <a:r>
              <a:rPr lang="en-US" altLang="zh-CN" sz="1600" dirty="0">
                <a:latin typeface="Monaco" panose="020B0500000000000000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KernelFunction</a:t>
            </a:r>
            <a:r>
              <a:rPr lang="en-US" altLang="zh-CN" sz="1600" dirty="0">
                <a:latin typeface="Monaco" panose="020B0500000000000000" pitchFamily="34" charset="0"/>
              </a:rPr>
              <a:t>::</a:t>
            </a:r>
            <a:r>
              <a:rPr lang="en-US" altLang="zh-CN" sz="1600" dirty="0" err="1">
                <a:latin typeface="Monaco" panose="020B0500000000000000" pitchFamily="34" charset="0"/>
              </a:rPr>
              <a:t>makeFromUnboxedOnlyFunctor</a:t>
            </a:r>
            <a:r>
              <a:rPr lang="en-US" altLang="zh-CN" sz="1600" dirty="0">
                <a:latin typeface="Monaco" panose="020B0500000000000000" pitchFamily="34" charset="0"/>
              </a:rPr>
              <a:t>(std::</a:t>
            </a:r>
            <a:r>
              <a:rPr lang="en-US" altLang="zh-CN" sz="1600" dirty="0" err="1">
                <a:latin typeface="Monaco" panose="020B0500000000000000" pitchFamily="34" charset="0"/>
              </a:rPr>
              <a:t>unique_ptr</a:t>
            </a:r>
            <a:r>
              <a:rPr lang="en-US" altLang="zh-CN" sz="1600" dirty="0">
                <a:latin typeface="Monaco" panose="020B0500000000000000" pitchFamily="34" charset="0"/>
              </a:rPr>
              <a:t>&lt;</a:t>
            </a:r>
            <a:r>
              <a:rPr lang="en-US" altLang="zh-CN" sz="1600" dirty="0" err="1">
                <a:latin typeface="Monaco" panose="020B0500000000000000" pitchFamily="34" charset="0"/>
              </a:rPr>
              <a:t>OperatorKernel</a:t>
            </a:r>
            <a:r>
              <a:rPr lang="en-US" altLang="zh-CN" sz="1600" dirty="0">
                <a:latin typeface="Monaco" panose="020B0500000000000000" pitchFamily="34" charset="0"/>
              </a:rPr>
              <a:t>&gt; 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kernelFunctor</a:t>
            </a:r>
            <a:r>
              <a:rPr lang="en-US" altLang="zh-CN" sz="1600" dirty="0">
                <a:latin typeface="Monaco" panose="020B0500000000000000" pitchFamily="34" charset="0"/>
              </a:rPr>
              <a:t>) {                               </a:t>
            </a:r>
          </a:p>
          <a:p>
            <a:endParaRPr lang="en-US" altLang="zh-CN" sz="1600" dirty="0">
              <a:latin typeface="Monaco" panose="020B0500000000000000" pitchFamily="34" charset="0"/>
            </a:endParaRPr>
          </a:p>
          <a:p>
            <a:r>
              <a:rPr lang="en-US" altLang="zh-CN" sz="1600" dirty="0">
                <a:latin typeface="Monaco" panose="020B0500000000000000" pitchFamily="34" charset="0"/>
              </a:rPr>
              <a:t>    return 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KernelFunction</a:t>
            </a:r>
            <a:r>
              <a:rPr lang="en-US" altLang="zh-CN" sz="1600" dirty="0">
                <a:latin typeface="Monaco" panose="020B0500000000000000" pitchFamily="34" charset="0"/>
              </a:rPr>
              <a:t>(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        </a:t>
            </a:r>
            <a:r>
              <a:rPr lang="en-US" altLang="zh-CN" sz="1600" dirty="0" smtClean="0">
                <a:latin typeface="Monaco" panose="020B0500000000000000" pitchFamily="34" charset="0"/>
              </a:rPr>
              <a:t>nullptr,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 </a:t>
            </a:r>
            <a:r>
              <a:rPr lang="en-US" altLang="zh-CN" sz="1600" dirty="0" smtClean="0">
                <a:latin typeface="Monaco" panose="020B0500000000000000" pitchFamily="34" charset="0"/>
              </a:rPr>
              <a:t>       std</a:t>
            </a:r>
            <a:r>
              <a:rPr lang="en-US" altLang="zh-CN" sz="1600" dirty="0">
                <a:latin typeface="Monaco" panose="020B0500000000000000" pitchFamily="34" charset="0"/>
              </a:rPr>
              <a:t>::move(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</a:rPr>
              <a:t>kernelFunctor</a:t>
            </a:r>
            <a:r>
              <a:rPr lang="en-US" altLang="zh-CN" sz="1600" dirty="0" smtClean="0">
                <a:latin typeface="Monaco" panose="020B0500000000000000" pitchFamily="34" charset="0"/>
              </a:rPr>
              <a:t>),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 </a:t>
            </a:r>
            <a:r>
              <a:rPr lang="en-US" altLang="zh-CN" sz="1600" dirty="0" smtClean="0">
                <a:latin typeface="Monaco" panose="020B0500000000000000" pitchFamily="34" charset="0"/>
              </a:rPr>
              <a:t>       nullptr</a:t>
            </a:r>
            <a:r>
              <a:rPr lang="en-US" altLang="zh-CN" sz="1600" dirty="0">
                <a:latin typeface="Monaco" panose="020B0500000000000000" pitchFamily="34" charset="0"/>
              </a:rPr>
              <a:t>, // Don't create a boxed kernel for this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        </a:t>
            </a:r>
            <a:r>
              <a:rPr lang="en-US" altLang="zh-CN" sz="1600" dirty="0" err="1">
                <a:latin typeface="Monaco" panose="020B0500000000000000" pitchFamily="34" charset="0"/>
              </a:rPr>
              <a:t>reinterpret_cast</a:t>
            </a:r>
            <a:r>
              <a:rPr lang="en-US" altLang="zh-CN" sz="1600" dirty="0">
                <a:latin typeface="Monaco" panose="020B0500000000000000" pitchFamily="34" charset="0"/>
              </a:rPr>
              <a:t>&lt;void*&gt;(&amp;detail::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</a:rPr>
              <a:t>wrap_kernel_functor_unboxed</a:t>
            </a:r>
            <a:r>
              <a:rPr lang="en-US" altLang="zh-CN" sz="1600" dirty="0">
                <a:latin typeface="Monaco" panose="020B0500000000000000" pitchFamily="34" charset="0"/>
              </a:rPr>
              <a:t>&lt;</a:t>
            </a:r>
            <a:r>
              <a:rPr lang="en-US" altLang="zh-CN" sz="1600" dirty="0" err="1">
                <a:latin typeface="Monaco" panose="020B0500000000000000" pitchFamily="34" charset="0"/>
              </a:rPr>
              <a:t>KernelFunctor</a:t>
            </a:r>
            <a:r>
              <a:rPr lang="en-US" altLang="zh-CN" sz="1600" dirty="0">
                <a:latin typeface="Monaco" panose="020B0500000000000000" pitchFamily="34" charset="0"/>
              </a:rPr>
              <a:t>&gt;::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</a:rPr>
              <a:t>call</a:t>
            </a:r>
            <a:r>
              <a:rPr lang="en-US" altLang="zh-CN" sz="1600" dirty="0">
                <a:latin typeface="Monaco" panose="020B0500000000000000" pitchFamily="34" charset="0"/>
              </a:rPr>
              <a:t>)</a:t>
            </a:r>
          </a:p>
          <a:p>
            <a:r>
              <a:rPr lang="en-US" altLang="zh-CN" sz="1600" dirty="0">
                <a:latin typeface="Monaco" panose="020B0500000000000000" pitchFamily="34" charset="0"/>
              </a:rPr>
              <a:t>    );</a:t>
            </a:r>
          </a:p>
          <a:p>
            <a:r>
              <a:rPr lang="en-US" altLang="zh-CN" sz="1600" dirty="0" smtClean="0">
                <a:latin typeface="Monaco" panose="020B0500000000000000" pitchFamily="34" charset="0"/>
              </a:rPr>
              <a:t>}</a:t>
            </a:r>
            <a:endParaRPr lang="en-US" altLang="zh-CN" sz="1600" dirty="0">
              <a:latin typeface="Monaco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Dispatch to kernel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69" y="1318847"/>
            <a:ext cx="115116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inline const </a:t>
            </a:r>
            <a:r>
              <a:rPr lang="en-US" altLang="zh-CN" dirty="0" err="1">
                <a:latin typeface="Monaco" panose="020B0500000000000000" pitchFamily="34" charset="0"/>
              </a:rPr>
              <a:t>KernelFunction</a:t>
            </a:r>
            <a:r>
              <a:rPr lang="en-US" altLang="zh-CN" dirty="0">
                <a:latin typeface="Monaco" panose="020B0500000000000000" pitchFamily="34" charset="0"/>
              </a:rPr>
              <a:t>&amp; Dispatcher::dispatch_(const </a:t>
            </a:r>
            <a:r>
              <a:rPr lang="en-US" altLang="zh-CN" dirty="0" err="1">
                <a:latin typeface="Monaco" panose="020B0500000000000000" pitchFamily="34" charset="0"/>
              </a:rPr>
              <a:t>DispatchTable</a:t>
            </a:r>
            <a:r>
              <a:rPr lang="en-US" altLang="zh-CN" dirty="0">
                <a:latin typeface="Monaco" panose="020B0500000000000000" pitchFamily="34" charset="0"/>
              </a:rPr>
              <a:t>&amp; </a:t>
            </a:r>
            <a:r>
              <a:rPr lang="en-US" altLang="zh-CN" dirty="0" err="1">
                <a:latin typeface="Monaco" panose="020B0500000000000000" pitchFamily="34" charset="0"/>
              </a:rPr>
              <a:t>dispatchTable</a:t>
            </a:r>
            <a:r>
              <a:rPr lang="en-US" altLang="zh-CN" dirty="0">
                <a:latin typeface="Monaco" panose="020B0500000000000000" pitchFamily="34" charset="0"/>
              </a:rPr>
              <a:t>, </a:t>
            </a:r>
            <a:r>
              <a:rPr lang="en-US" altLang="zh-CN" dirty="0" err="1">
                <a:latin typeface="Monaco" panose="020B0500000000000000" pitchFamily="34" charset="0"/>
              </a:rPr>
              <a:t>DispatchKey</a:t>
            </a:r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 err="1">
                <a:latin typeface="Monaco" panose="020B0500000000000000" pitchFamily="34" charset="0"/>
              </a:rPr>
              <a:t>dispatchKey</a:t>
            </a:r>
            <a:r>
              <a:rPr lang="en-US" altLang="zh-CN" dirty="0">
                <a:latin typeface="Monaco" panose="020B0500000000000000" pitchFamily="34" charset="0"/>
              </a:rPr>
              <a:t>) const </a:t>
            </a:r>
            <a:r>
              <a:rPr lang="en-US" altLang="zh-CN" dirty="0" smtClean="0">
                <a:latin typeface="Monaco" panose="020B0500000000000000" pitchFamily="34" charset="0"/>
              </a:rPr>
              <a:t>{</a:t>
            </a: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const </a:t>
            </a:r>
            <a:r>
              <a:rPr lang="en-US" altLang="zh-CN" dirty="0" err="1">
                <a:latin typeface="Monaco" panose="020B0500000000000000" pitchFamily="34" charset="0"/>
              </a:rPr>
              <a:t>KernelFunction</a:t>
            </a:r>
            <a:r>
              <a:rPr lang="en-US" altLang="zh-CN" dirty="0">
                <a:latin typeface="Monaco" panose="020B0500000000000000" pitchFamily="34" charset="0"/>
              </a:rPr>
              <a:t>* </a:t>
            </a:r>
            <a:r>
              <a:rPr lang="en-US" altLang="zh-CN" dirty="0" err="1">
                <a:latin typeface="Monaco" panose="020B0500000000000000" pitchFamily="34" charset="0"/>
              </a:rPr>
              <a:t>backendKernel</a:t>
            </a:r>
            <a:r>
              <a:rPr lang="en-US" altLang="zh-CN" dirty="0">
                <a:latin typeface="Monaco" panose="020B0500000000000000" pitchFamily="34" charset="0"/>
              </a:rPr>
              <a:t> = </a:t>
            </a:r>
            <a:r>
              <a:rPr lang="en-US" altLang="zh-CN" dirty="0" err="1">
                <a:latin typeface="Monaco" panose="020B0500000000000000" pitchFamily="34" charset="0"/>
              </a:rPr>
              <a:t>dispatchTable.lookup</a:t>
            </a:r>
            <a:r>
              <a:rPr lang="en-US" altLang="zh-CN" dirty="0">
                <a:latin typeface="Monaco" panose="020B0500000000000000" pitchFamily="34" charset="0"/>
              </a:rPr>
              <a:t>(</a:t>
            </a:r>
            <a:r>
              <a:rPr lang="en-US" altLang="zh-CN" dirty="0" err="1">
                <a:latin typeface="Monaco" panose="020B0500000000000000" pitchFamily="34" charset="0"/>
              </a:rPr>
              <a:t>dispatchKey</a:t>
            </a:r>
            <a:r>
              <a:rPr lang="en-US" altLang="zh-CN" dirty="0">
                <a:latin typeface="Monaco" panose="020B0500000000000000" pitchFamily="34" charset="0"/>
              </a:rPr>
              <a:t>);</a:t>
            </a: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if (nullptr != </a:t>
            </a:r>
            <a:r>
              <a:rPr lang="en-US" altLang="zh-CN" dirty="0" err="1">
                <a:latin typeface="Monaco" panose="020B0500000000000000" pitchFamily="34" charset="0"/>
              </a:rPr>
              <a:t>backendKernel</a:t>
            </a:r>
            <a:r>
              <a:rPr lang="en-US" altLang="zh-CN" dirty="0">
                <a:latin typeface="Monaco" panose="020B0500000000000000" pitchFamily="34" charset="0"/>
              </a:rPr>
              <a:t>) </a:t>
            </a:r>
            <a:r>
              <a:rPr lang="en-US" altLang="zh-CN" dirty="0" smtClean="0">
                <a:latin typeface="Monaco" panose="020B0500000000000000" pitchFamily="34" charset="0"/>
              </a:rPr>
              <a:t>{ 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//first, kernel defined for the key</a:t>
            </a:r>
            <a:endParaRPr lang="en-US" altLang="zh-CN" dirty="0">
              <a:solidFill>
                <a:srgbClr val="0000FF"/>
              </a:solidFill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return *</a:t>
            </a:r>
            <a:r>
              <a:rPr lang="en-US" altLang="zh-CN" dirty="0" err="1">
                <a:latin typeface="Monaco" panose="020B0500000000000000" pitchFamily="34" charset="0"/>
              </a:rPr>
              <a:t>backendKernel</a:t>
            </a:r>
            <a:r>
              <a:rPr lang="en-US" altLang="zh-CN" dirty="0" smtClean="0">
                <a:latin typeface="Monaco" panose="020B0500000000000000" pitchFamily="34" charset="0"/>
              </a:rPr>
              <a:t>;       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}</a:t>
            </a:r>
            <a:endParaRPr lang="en-US" altLang="zh-CN" dirty="0">
              <a:latin typeface="Monaco" panose="020B0500000000000000" pitchFamily="34" charset="0"/>
            </a:endParaRP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const auto&amp; </a:t>
            </a:r>
            <a:r>
              <a:rPr lang="en-US" altLang="zh-CN" dirty="0" err="1">
                <a:latin typeface="Monaco" panose="020B0500000000000000" pitchFamily="34" charset="0"/>
              </a:rPr>
              <a:t>backendFallbackKernel</a:t>
            </a:r>
            <a:r>
              <a:rPr lang="en-US" altLang="zh-CN" dirty="0">
                <a:latin typeface="Monaco" panose="020B0500000000000000" pitchFamily="34" charset="0"/>
              </a:rPr>
              <a:t> = </a:t>
            </a:r>
            <a:r>
              <a:rPr lang="en-US" altLang="zh-CN" dirty="0" err="1">
                <a:latin typeface="Monaco" panose="020B0500000000000000" pitchFamily="34" charset="0"/>
              </a:rPr>
              <a:t>backendFallbackKernels</a:t>
            </a:r>
            <a:r>
              <a:rPr lang="en-US" altLang="zh-CN" dirty="0">
                <a:latin typeface="Monaco" panose="020B0500000000000000" pitchFamily="34" charset="0"/>
              </a:rPr>
              <a:t>_[</a:t>
            </a:r>
            <a:r>
              <a:rPr lang="en-US" altLang="zh-CN" dirty="0" err="1">
                <a:latin typeface="Monaco" panose="020B0500000000000000" pitchFamily="34" charset="0"/>
              </a:rPr>
              <a:t>dispatchKey</a:t>
            </a:r>
            <a:r>
              <a:rPr lang="en-US" altLang="zh-CN" dirty="0">
                <a:latin typeface="Monaco" panose="020B0500000000000000" pitchFamily="34" charset="0"/>
              </a:rPr>
              <a:t>];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if (</a:t>
            </a:r>
            <a:r>
              <a:rPr lang="en-US" altLang="zh-CN" dirty="0" err="1">
                <a:latin typeface="Monaco" panose="020B0500000000000000" pitchFamily="34" charset="0"/>
              </a:rPr>
              <a:t>backendFallbackKernel.isValid</a:t>
            </a:r>
            <a:r>
              <a:rPr lang="en-US" altLang="zh-CN" dirty="0">
                <a:latin typeface="Monaco" panose="020B0500000000000000" pitchFamily="34" charset="0"/>
              </a:rPr>
              <a:t>()) 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{//</a:t>
            </a:r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second,fall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 back to dispatcher’s kernel?</a:t>
            </a:r>
            <a:endParaRPr lang="en-US" altLang="zh-CN" dirty="0">
              <a:solidFill>
                <a:srgbClr val="0000FF"/>
              </a:solidFill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return </a:t>
            </a:r>
            <a:r>
              <a:rPr lang="en-US" altLang="zh-CN" dirty="0" err="1">
                <a:latin typeface="Monaco" panose="020B0500000000000000" pitchFamily="34" charset="0"/>
              </a:rPr>
              <a:t>backendFallbackKernel</a:t>
            </a:r>
            <a:r>
              <a:rPr lang="en-US" altLang="zh-CN" dirty="0">
                <a:latin typeface="Monaco" panose="020B0500000000000000" pitchFamily="34" charset="0"/>
              </a:rPr>
              <a:t>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}</a:t>
            </a: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const </a:t>
            </a:r>
            <a:r>
              <a:rPr lang="en-US" altLang="zh-CN" dirty="0" err="1">
                <a:latin typeface="Monaco" panose="020B0500000000000000" pitchFamily="34" charset="0"/>
              </a:rPr>
              <a:t>KernelFunction</a:t>
            </a:r>
            <a:r>
              <a:rPr lang="en-US" altLang="zh-CN" dirty="0">
                <a:latin typeface="Monaco" panose="020B0500000000000000" pitchFamily="34" charset="0"/>
              </a:rPr>
              <a:t>* </a:t>
            </a:r>
            <a:r>
              <a:rPr lang="en-US" altLang="zh-CN" dirty="0" err="1">
                <a:latin typeface="Monaco" panose="020B0500000000000000" pitchFamily="34" charset="0"/>
              </a:rPr>
              <a:t>catchallKernel</a:t>
            </a:r>
            <a:r>
              <a:rPr lang="en-US" altLang="zh-CN" dirty="0">
                <a:latin typeface="Monaco" panose="020B0500000000000000" pitchFamily="34" charset="0"/>
              </a:rPr>
              <a:t> = </a:t>
            </a:r>
            <a:r>
              <a:rPr lang="en-US" altLang="zh-CN" dirty="0" err="1">
                <a:latin typeface="Monaco" panose="020B0500000000000000" pitchFamily="34" charset="0"/>
              </a:rPr>
              <a:t>dispatchTable.lookupCatchallKernel</a:t>
            </a:r>
            <a:r>
              <a:rPr lang="en-US" altLang="zh-CN" dirty="0">
                <a:latin typeface="Monaco" panose="020B0500000000000000" pitchFamily="34" charset="0"/>
              </a:rPr>
              <a:t>();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if (C10_LIKELY(nullptr != </a:t>
            </a:r>
            <a:r>
              <a:rPr lang="en-US" altLang="zh-CN" dirty="0" err="1">
                <a:latin typeface="Monaco" panose="020B0500000000000000" pitchFamily="34" charset="0"/>
              </a:rPr>
              <a:t>catchallKernel</a:t>
            </a:r>
            <a:r>
              <a:rPr lang="en-US" altLang="zh-CN" dirty="0">
                <a:latin typeface="Monaco" panose="020B0500000000000000" pitchFamily="34" charset="0"/>
              </a:rPr>
              <a:t>)) </a:t>
            </a:r>
            <a:r>
              <a:rPr lang="en-US" altLang="zh-CN" dirty="0" smtClean="0">
                <a:latin typeface="Monaco" panose="020B0500000000000000" pitchFamily="34" charset="0"/>
              </a:rPr>
              <a:t>{ 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//at </a:t>
            </a:r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last,try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 the catch all kernel</a:t>
            </a:r>
            <a:endParaRPr lang="en-US" altLang="zh-CN" dirty="0">
              <a:solidFill>
                <a:srgbClr val="0000FF"/>
              </a:solidFill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return *</a:t>
            </a:r>
            <a:r>
              <a:rPr lang="en-US" altLang="zh-CN" dirty="0" err="1">
                <a:latin typeface="Monaco" panose="020B0500000000000000" pitchFamily="34" charset="0"/>
              </a:rPr>
              <a:t>catchallKernel</a:t>
            </a:r>
            <a:r>
              <a:rPr lang="en-US" altLang="zh-CN" dirty="0">
                <a:latin typeface="Monaco" panose="020B0500000000000000" pitchFamily="34" charset="0"/>
              </a:rPr>
              <a:t>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}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}</a:t>
            </a:r>
            <a:endParaRPr lang="en-US" altLang="zh-CN" dirty="0">
              <a:latin typeface="Monaco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AVX2 and AVX dispatch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69" y="1236731"/>
            <a:ext cx="115116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template &lt;typename </a:t>
            </a:r>
            <a:r>
              <a:rPr lang="en-US" altLang="zh-CN" dirty="0" err="1">
                <a:latin typeface="Monaco" panose="020B0500000000000000" pitchFamily="34" charset="0"/>
              </a:rPr>
              <a:t>rT</a:t>
            </a:r>
            <a:r>
              <a:rPr lang="en-US" altLang="zh-CN" dirty="0">
                <a:latin typeface="Monaco" panose="020B0500000000000000" pitchFamily="34" charset="0"/>
              </a:rPr>
              <a:t>, typename T, typename... </a:t>
            </a:r>
            <a:r>
              <a:rPr lang="en-US" altLang="zh-CN" dirty="0" err="1">
                <a:latin typeface="Monaco" panose="020B0500000000000000" pitchFamily="34" charset="0"/>
              </a:rPr>
              <a:t>Args</a:t>
            </a:r>
            <a:r>
              <a:rPr lang="en-US" altLang="zh-CN" dirty="0">
                <a:latin typeface="Monaco" panose="020B0500000000000000" pitchFamily="34" charset="0"/>
              </a:rPr>
              <a:t>&gt;</a:t>
            </a:r>
          </a:p>
          <a:p>
            <a:r>
              <a:rPr lang="en-US" altLang="zh-CN" dirty="0" err="1">
                <a:latin typeface="Monaco" panose="020B0500000000000000" pitchFamily="34" charset="0"/>
              </a:rPr>
              <a:t>struct</a:t>
            </a:r>
            <a:r>
              <a:rPr lang="en-US" altLang="zh-CN" dirty="0">
                <a:latin typeface="Monaco" panose="020B0500000000000000" pitchFamily="34" charset="0"/>
              </a:rPr>
              <a:t> CAFFE2_API </a:t>
            </a:r>
            <a:r>
              <a:rPr lang="en-US" altLang="zh-CN" dirty="0" err="1">
                <a:latin typeface="Monaco" panose="020B0500000000000000" pitchFamily="34" charset="0"/>
              </a:rPr>
              <a:t>DispatchStub</a:t>
            </a:r>
            <a:r>
              <a:rPr lang="en-US" altLang="zh-CN" dirty="0">
                <a:latin typeface="Monaco" panose="020B0500000000000000" pitchFamily="34" charset="0"/>
              </a:rPr>
              <a:t>&lt;</a:t>
            </a:r>
            <a:r>
              <a:rPr lang="en-US" altLang="zh-CN" dirty="0" err="1">
                <a:latin typeface="Monaco" panose="020B0500000000000000" pitchFamily="34" charset="0"/>
              </a:rPr>
              <a:t>rT</a:t>
            </a:r>
            <a:r>
              <a:rPr lang="en-US" altLang="zh-CN" dirty="0">
                <a:latin typeface="Monaco" panose="020B0500000000000000" pitchFamily="34" charset="0"/>
              </a:rPr>
              <a:t> (*)(</a:t>
            </a:r>
            <a:r>
              <a:rPr lang="en-US" altLang="zh-CN" dirty="0" err="1">
                <a:latin typeface="Monaco" panose="020B0500000000000000" pitchFamily="34" charset="0"/>
              </a:rPr>
              <a:t>Args</a:t>
            </a:r>
            <a:r>
              <a:rPr lang="en-US" altLang="zh-CN" dirty="0">
                <a:latin typeface="Monaco" panose="020B0500000000000000" pitchFamily="34" charset="0"/>
              </a:rPr>
              <a:t>...), T&gt; {</a:t>
            </a: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 smtClean="0">
                <a:latin typeface="Monaco" panose="020B0500000000000000" pitchFamily="34" charset="0"/>
              </a:rPr>
              <a:t> </a:t>
            </a:r>
            <a:r>
              <a:rPr lang="en-US" altLang="zh-CN" dirty="0">
                <a:latin typeface="Monaco" panose="020B0500000000000000" pitchFamily="34" charset="0"/>
              </a:rPr>
              <a:t>static </a:t>
            </a:r>
            <a:r>
              <a:rPr lang="en-US" altLang="zh-CN" dirty="0" err="1">
                <a:latin typeface="Monaco" panose="020B0500000000000000" pitchFamily="34" charset="0"/>
              </a:rPr>
              <a:t>FnPtr</a:t>
            </a:r>
            <a:r>
              <a:rPr lang="en-US" altLang="zh-CN" dirty="0">
                <a:latin typeface="Monaco" panose="020B0500000000000000" pitchFamily="34" charset="0"/>
              </a:rPr>
              <a:t> DEFAULT;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ifdef</a:t>
            </a:r>
            <a:r>
              <a:rPr lang="en-US" altLang="zh-CN" dirty="0">
                <a:latin typeface="Monaco" panose="020B0500000000000000" pitchFamily="34" charset="0"/>
              </a:rPr>
              <a:t> HAVE_AVX_CPU_DEFINITION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static </a:t>
            </a:r>
            <a:r>
              <a:rPr lang="en-US" altLang="zh-CN" dirty="0" err="1">
                <a:latin typeface="Monaco" panose="020B0500000000000000" pitchFamily="34" charset="0"/>
              </a:rPr>
              <a:t>FnPtr</a:t>
            </a:r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AVX</a:t>
            </a:r>
            <a:r>
              <a:rPr lang="en-US" altLang="zh-CN" dirty="0">
                <a:latin typeface="Monaco" panose="020B0500000000000000" pitchFamily="34" charset="0"/>
              </a:rPr>
              <a:t>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endif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ifdef</a:t>
            </a:r>
            <a:r>
              <a:rPr lang="en-US" altLang="zh-CN" dirty="0">
                <a:latin typeface="Monaco" panose="020B0500000000000000" pitchFamily="34" charset="0"/>
              </a:rPr>
              <a:t> HAVE_AVX2_CPU_DEFINITION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static </a:t>
            </a:r>
            <a:r>
              <a:rPr lang="en-US" altLang="zh-CN" dirty="0" err="1">
                <a:latin typeface="Monaco" panose="020B0500000000000000" pitchFamily="34" charset="0"/>
              </a:rPr>
              <a:t>FnPtr</a:t>
            </a:r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Monaco" panose="020B0500000000000000" pitchFamily="34" charset="0"/>
              </a:rPr>
              <a:t>AVX2</a:t>
            </a:r>
            <a:r>
              <a:rPr lang="en-US" altLang="zh-CN" dirty="0">
                <a:latin typeface="Monaco" panose="020B0500000000000000" pitchFamily="34" charset="0"/>
              </a:rPr>
              <a:t>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endif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 smtClean="0">
                <a:latin typeface="Monaco" panose="020B0500000000000000" pitchFamily="34" charset="0"/>
              </a:rPr>
              <a:t>};</a:t>
            </a:r>
          </a:p>
          <a:p>
            <a:endParaRPr lang="en-US" altLang="zh-CN" dirty="0" smtClean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ifdef</a:t>
            </a:r>
            <a:r>
              <a:rPr lang="en-US" altLang="zh-CN" dirty="0">
                <a:latin typeface="Monaco" panose="020B0500000000000000" pitchFamily="34" charset="0"/>
              </a:rPr>
              <a:t> HAVE_AVX2_CPU_DEFINITION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#define REGISTER_AVX2_DISPATCH(name, </a:t>
            </a:r>
            <a:r>
              <a:rPr lang="en-US" altLang="zh-CN" dirty="0" err="1">
                <a:latin typeface="Monaco" panose="020B0500000000000000" pitchFamily="34" charset="0"/>
              </a:rPr>
              <a:t>fn</a:t>
            </a:r>
            <a:r>
              <a:rPr lang="en-US" altLang="zh-CN" dirty="0">
                <a:latin typeface="Monaco" panose="020B0500000000000000" pitchFamily="34" charset="0"/>
              </a:rPr>
              <a:t>) REGISTER_ARCH_DISPATCH(name, AVX2, </a:t>
            </a:r>
            <a:r>
              <a:rPr lang="en-US" altLang="zh-CN" dirty="0" err="1">
                <a:latin typeface="Monaco" panose="020B0500000000000000" pitchFamily="34" charset="0"/>
              </a:rPr>
              <a:t>fn</a:t>
            </a:r>
            <a:r>
              <a:rPr lang="en-US" altLang="zh-CN" dirty="0">
                <a:latin typeface="Monaco" panose="020B0500000000000000" pitchFamily="34" charset="0"/>
              </a:rPr>
              <a:t>)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#</a:t>
            </a:r>
            <a:r>
              <a:rPr lang="en-US" altLang="zh-CN" dirty="0" err="1" smtClean="0">
                <a:latin typeface="Monaco" panose="020B0500000000000000" pitchFamily="34" charset="0"/>
              </a:rPr>
              <a:t>endif</a:t>
            </a:r>
            <a:endParaRPr lang="en-US" altLang="zh-CN" dirty="0" smtClean="0">
              <a:latin typeface="Monaco" panose="020B0500000000000000" pitchFamily="34" charset="0"/>
            </a:endParaRP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#define REGISTER_ARCH_DISPATCH(name, arch, </a:t>
            </a:r>
            <a:r>
              <a:rPr lang="en-US" altLang="zh-CN" dirty="0" err="1">
                <a:latin typeface="Monaco" panose="020B0500000000000000" pitchFamily="34" charset="0"/>
              </a:rPr>
              <a:t>fn</a:t>
            </a:r>
            <a:r>
              <a:rPr lang="en-US" altLang="zh-CN" dirty="0">
                <a:latin typeface="Monaco" panose="020B0500000000000000" pitchFamily="34" charset="0"/>
              </a:rPr>
              <a:t>) \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template &lt;&gt; </a:t>
            </a:r>
            <a:r>
              <a:rPr lang="en-US" altLang="zh-CN" dirty="0" err="1">
                <a:latin typeface="Monaco" panose="020B0500000000000000" pitchFamily="34" charset="0"/>
              </a:rPr>
              <a:t>decltype</a:t>
            </a:r>
            <a:r>
              <a:rPr lang="en-US" altLang="zh-CN" dirty="0">
                <a:latin typeface="Monaco" panose="020B0500000000000000" pitchFamily="34" charset="0"/>
              </a:rPr>
              <a:t>(</a:t>
            </a:r>
            <a:r>
              <a:rPr lang="en-US" altLang="zh-CN" dirty="0" err="1">
                <a:latin typeface="Monaco" panose="020B0500000000000000" pitchFamily="34" charset="0"/>
              </a:rPr>
              <a:t>fn</a:t>
            </a:r>
            <a:r>
              <a:rPr lang="en-US" altLang="zh-CN" dirty="0">
                <a:latin typeface="Monaco" panose="020B0500000000000000" pitchFamily="34" charset="0"/>
              </a:rPr>
              <a:t>) </a:t>
            </a:r>
            <a:r>
              <a:rPr lang="en-US" altLang="zh-CN" dirty="0" err="1">
                <a:latin typeface="Monaco" panose="020B0500000000000000" pitchFamily="34" charset="0"/>
              </a:rPr>
              <a:t>DispatchStub</a:t>
            </a:r>
            <a:r>
              <a:rPr lang="en-US" altLang="zh-CN" dirty="0">
                <a:latin typeface="Monaco" panose="020B0500000000000000" pitchFamily="34" charset="0"/>
              </a:rPr>
              <a:t>&lt;</a:t>
            </a:r>
            <a:r>
              <a:rPr lang="en-US" altLang="zh-CN" dirty="0" err="1">
                <a:latin typeface="Monaco" panose="020B0500000000000000" pitchFamily="34" charset="0"/>
              </a:rPr>
              <a:t>decltype</a:t>
            </a:r>
            <a:r>
              <a:rPr lang="en-US" altLang="zh-CN" dirty="0">
                <a:latin typeface="Monaco" panose="020B0500000000000000" pitchFamily="34" charset="0"/>
              </a:rPr>
              <a:t>(</a:t>
            </a:r>
            <a:r>
              <a:rPr lang="en-US" altLang="zh-CN" dirty="0" err="1">
                <a:latin typeface="Monaco" panose="020B0500000000000000" pitchFamily="34" charset="0"/>
              </a:rPr>
              <a:t>fn</a:t>
            </a:r>
            <a:r>
              <a:rPr lang="en-US" altLang="zh-CN" dirty="0">
                <a:latin typeface="Monaco" panose="020B0500000000000000" pitchFamily="34" charset="0"/>
              </a:rPr>
              <a:t>), </a:t>
            </a:r>
            <a:r>
              <a:rPr lang="en-US" altLang="zh-CN" dirty="0" err="1">
                <a:latin typeface="Monaco" panose="020B0500000000000000" pitchFamily="34" charset="0"/>
              </a:rPr>
              <a:t>struct</a:t>
            </a:r>
            <a:r>
              <a:rPr lang="en-US" altLang="zh-CN" dirty="0">
                <a:latin typeface="Monaco" panose="020B0500000000000000" pitchFamily="34" charset="0"/>
              </a:rPr>
              <a:t> name&gt;::</a:t>
            </a:r>
            <a:r>
              <a:rPr lang="en-US" altLang="zh-CN" dirty="0">
                <a:solidFill>
                  <a:srgbClr val="0000FF"/>
                </a:solidFill>
                <a:latin typeface="Monaco" panose="020B0500000000000000" pitchFamily="34" charset="0"/>
              </a:rPr>
              <a:t>arch</a:t>
            </a:r>
            <a:r>
              <a:rPr lang="en-US" altLang="zh-CN" dirty="0">
                <a:latin typeface="Monaco" panose="020B0500000000000000" pitchFamily="34" charset="0"/>
              </a:rPr>
              <a:t> = </a:t>
            </a:r>
            <a:r>
              <a:rPr lang="en-US" altLang="zh-CN" dirty="0" err="1">
                <a:latin typeface="Monaco" panose="020B0500000000000000" pitchFamily="34" charset="0"/>
              </a:rPr>
              <a:t>fn</a:t>
            </a:r>
            <a:r>
              <a:rPr lang="en-US" altLang="zh-CN" dirty="0">
                <a:latin typeface="Monaco" panose="020B0500000000000000" pitchFamily="34" charset="0"/>
              </a:rPr>
              <a:t>;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  //The same file is compiled with AVX2/AVX enabled option         //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AVX2 here</a:t>
            </a:r>
            <a:endParaRPr lang="en-US" altLang="zh-CN" dirty="0">
              <a:solidFill>
                <a:srgbClr val="0000FF"/>
              </a:solidFill>
              <a:latin typeface="Monaco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AVX2 and AVX dispatch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69" y="1318847"/>
            <a:ext cx="115116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 err="1">
                <a:latin typeface="Monaco" panose="020B0500000000000000" pitchFamily="34" charset="0"/>
              </a:rPr>
              <a:t>FnPtr</a:t>
            </a:r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 err="1">
                <a:latin typeface="Monaco" panose="020B0500000000000000" pitchFamily="34" charset="0"/>
              </a:rPr>
              <a:t>choose_cpu_impl</a:t>
            </a:r>
            <a:r>
              <a:rPr lang="en-US" altLang="zh-CN" dirty="0">
                <a:latin typeface="Monaco" panose="020B0500000000000000" pitchFamily="34" charset="0"/>
              </a:rPr>
              <a:t>() {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auto capability = </a:t>
            </a:r>
            <a:r>
              <a:rPr lang="en-US" altLang="zh-CN" dirty="0" err="1">
                <a:latin typeface="Monaco" panose="020B0500000000000000" pitchFamily="34" charset="0"/>
              </a:rPr>
              <a:t>static_cast</a:t>
            </a:r>
            <a:r>
              <a:rPr lang="en-US" altLang="zh-CN" dirty="0">
                <a:latin typeface="Monaco" panose="020B0500000000000000" pitchFamily="34" charset="0"/>
              </a:rPr>
              <a:t>&lt;int&gt;(</a:t>
            </a:r>
            <a:r>
              <a:rPr lang="en-US" altLang="zh-CN" dirty="0" err="1">
                <a:latin typeface="Monaco" panose="020B0500000000000000" pitchFamily="34" charset="0"/>
              </a:rPr>
              <a:t>get_cpu_capability</a:t>
            </a:r>
            <a:r>
              <a:rPr lang="en-US" altLang="zh-CN" dirty="0">
                <a:latin typeface="Monaco" panose="020B0500000000000000" pitchFamily="34" charset="0"/>
              </a:rPr>
              <a:t>());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(void)capability;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ifdef</a:t>
            </a:r>
            <a:r>
              <a:rPr lang="en-US" altLang="zh-CN" dirty="0">
                <a:latin typeface="Monaco" panose="020B0500000000000000" pitchFamily="34" charset="0"/>
              </a:rPr>
              <a:t> HAVE_AVX2_CPU_DEFINITION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if (capability &gt;= </a:t>
            </a:r>
            <a:r>
              <a:rPr lang="en-US" altLang="zh-CN" dirty="0" err="1">
                <a:latin typeface="Monaco" panose="020B0500000000000000" pitchFamily="34" charset="0"/>
              </a:rPr>
              <a:t>static_cast</a:t>
            </a:r>
            <a:r>
              <a:rPr lang="en-US" altLang="zh-CN" dirty="0">
                <a:latin typeface="Monaco" panose="020B0500000000000000" pitchFamily="34" charset="0"/>
              </a:rPr>
              <a:t>&lt;int&gt;(</a:t>
            </a:r>
            <a:r>
              <a:rPr lang="en-US" altLang="zh-CN" dirty="0" err="1">
                <a:latin typeface="Monaco" panose="020B0500000000000000" pitchFamily="34" charset="0"/>
              </a:rPr>
              <a:t>CPUCapability</a:t>
            </a:r>
            <a:r>
              <a:rPr lang="en-US" altLang="zh-CN" dirty="0">
                <a:latin typeface="Monaco" panose="020B0500000000000000" pitchFamily="34" charset="0"/>
              </a:rPr>
              <a:t>::AVX2)) {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  AT_ASSERTM(AVX2, "</a:t>
            </a:r>
            <a:r>
              <a:rPr lang="en-US" altLang="zh-CN" dirty="0" err="1">
                <a:latin typeface="Monaco" panose="020B0500000000000000" pitchFamily="34" charset="0"/>
              </a:rPr>
              <a:t>DispatchStub</a:t>
            </a:r>
            <a:r>
              <a:rPr lang="en-US" altLang="zh-CN" dirty="0">
                <a:latin typeface="Monaco" panose="020B0500000000000000" pitchFamily="34" charset="0"/>
              </a:rPr>
              <a:t>: missing AVX2 kernel");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  return </a:t>
            </a:r>
            <a:r>
              <a:rPr lang="en-US" altLang="zh-CN" dirty="0">
                <a:solidFill>
                  <a:srgbClr val="0000FF"/>
                </a:solidFill>
                <a:latin typeface="Monaco" panose="020B0500000000000000" pitchFamily="34" charset="0"/>
              </a:rPr>
              <a:t>AVX2</a:t>
            </a:r>
            <a:r>
              <a:rPr lang="en-US" altLang="zh-CN" dirty="0" smtClean="0">
                <a:latin typeface="Monaco" panose="020B0500000000000000" pitchFamily="34" charset="0"/>
              </a:rPr>
              <a:t>; 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//highest priority</a:t>
            </a:r>
            <a:endParaRPr lang="en-US" altLang="zh-CN" dirty="0">
              <a:solidFill>
                <a:srgbClr val="0000FF"/>
              </a:solidFill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}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endif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ifdef</a:t>
            </a:r>
            <a:r>
              <a:rPr lang="en-US" altLang="zh-CN" dirty="0">
                <a:latin typeface="Monaco" panose="020B0500000000000000" pitchFamily="34" charset="0"/>
              </a:rPr>
              <a:t> HAVE_AVX_CPU_DEFINITION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if (capability &gt;= </a:t>
            </a:r>
            <a:r>
              <a:rPr lang="en-US" altLang="zh-CN" dirty="0" err="1">
                <a:latin typeface="Monaco" panose="020B0500000000000000" pitchFamily="34" charset="0"/>
              </a:rPr>
              <a:t>static_cast</a:t>
            </a:r>
            <a:r>
              <a:rPr lang="en-US" altLang="zh-CN" dirty="0">
                <a:latin typeface="Monaco" panose="020B0500000000000000" pitchFamily="34" charset="0"/>
              </a:rPr>
              <a:t>&lt;int&gt;(</a:t>
            </a:r>
            <a:r>
              <a:rPr lang="en-US" altLang="zh-CN" dirty="0" err="1">
                <a:latin typeface="Monaco" panose="020B0500000000000000" pitchFamily="34" charset="0"/>
              </a:rPr>
              <a:t>CPUCapability</a:t>
            </a:r>
            <a:r>
              <a:rPr lang="en-US" altLang="zh-CN" dirty="0">
                <a:latin typeface="Monaco" panose="020B0500000000000000" pitchFamily="34" charset="0"/>
              </a:rPr>
              <a:t>::AVX)) {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  AT_ASSERTM(AVX, "</a:t>
            </a:r>
            <a:r>
              <a:rPr lang="en-US" altLang="zh-CN" dirty="0" err="1">
                <a:latin typeface="Monaco" panose="020B0500000000000000" pitchFamily="34" charset="0"/>
              </a:rPr>
              <a:t>DispatchStub</a:t>
            </a:r>
            <a:r>
              <a:rPr lang="en-US" altLang="zh-CN" dirty="0">
                <a:latin typeface="Monaco" panose="020B0500000000000000" pitchFamily="34" charset="0"/>
              </a:rPr>
              <a:t>: missing AVX kernel");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  return 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AVX</a:t>
            </a:r>
            <a:r>
              <a:rPr lang="en-US" altLang="zh-CN" dirty="0" smtClean="0">
                <a:latin typeface="Monaco" panose="020B0500000000000000" pitchFamily="34" charset="0"/>
              </a:rPr>
              <a:t>; </a:t>
            </a:r>
            <a:r>
              <a:rPr lang="en-US" altLang="zh-CN" dirty="0" smtClean="0">
                <a:solidFill>
                  <a:srgbClr val="00B0F0"/>
                </a:solidFill>
                <a:latin typeface="Monaco" panose="020B0500000000000000" pitchFamily="34" charset="0"/>
              </a:rPr>
              <a:t>//higher priority</a:t>
            </a:r>
            <a:endParaRPr lang="en-US" altLang="zh-CN" dirty="0">
              <a:solidFill>
                <a:srgbClr val="00B0F0"/>
              </a:solidFill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}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#</a:t>
            </a:r>
            <a:r>
              <a:rPr lang="en-US" altLang="zh-CN" dirty="0" err="1">
                <a:latin typeface="Monaco" panose="020B0500000000000000" pitchFamily="34" charset="0"/>
              </a:rPr>
              <a:t>endif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AT_ASSERTM(DEFAULT, "</a:t>
            </a:r>
            <a:r>
              <a:rPr lang="en-US" altLang="zh-CN" dirty="0" err="1">
                <a:latin typeface="Monaco" panose="020B0500000000000000" pitchFamily="34" charset="0"/>
              </a:rPr>
              <a:t>DispatchStub</a:t>
            </a:r>
            <a:r>
              <a:rPr lang="en-US" altLang="zh-CN" dirty="0">
                <a:latin typeface="Monaco" panose="020B0500000000000000" pitchFamily="34" charset="0"/>
              </a:rPr>
              <a:t>: missing default kernel");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return DEFAULT</a:t>
            </a:r>
            <a:r>
              <a:rPr lang="en-US" altLang="zh-CN" dirty="0" smtClean="0">
                <a:latin typeface="Monaco" panose="020B0500000000000000" pitchFamily="34" charset="0"/>
              </a:rPr>
              <a:t>; //default </a:t>
            </a:r>
            <a:r>
              <a:rPr lang="en-US" altLang="zh-CN" dirty="0" err="1" smtClean="0">
                <a:latin typeface="Monaco" panose="020B0500000000000000" pitchFamily="34" charset="0"/>
              </a:rPr>
              <a:t>implemntation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638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Dispatch on double float and int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69" y="1318847"/>
            <a:ext cx="115116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#define AT_DISPATCH_ALL_TYPES_AND(SCALARTYPE, TYPE, NAME, </a:t>
            </a:r>
            <a:r>
              <a:rPr lang="en-US" altLang="zh-CN" dirty="0" smtClean="0">
                <a:latin typeface="Monaco" panose="020B0500000000000000" pitchFamily="34" charset="0"/>
              </a:rPr>
              <a:t>...) </a:t>
            </a:r>
            <a:r>
              <a:rPr lang="en-US" altLang="zh-CN" dirty="0">
                <a:latin typeface="Monaco" panose="020B0500000000000000" pitchFamily="34" charset="0"/>
              </a:rPr>
              <a:t>[&amp;] </a:t>
            </a:r>
            <a:r>
              <a:rPr lang="en-US" altLang="zh-CN" dirty="0" smtClean="0">
                <a:latin typeface="Monaco" panose="020B0500000000000000" pitchFamily="34" charset="0"/>
              </a:rPr>
              <a:t>{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switch </a:t>
            </a:r>
            <a:r>
              <a:rPr lang="en-US" altLang="zh-CN" dirty="0">
                <a:latin typeface="Monaco" panose="020B0500000000000000" pitchFamily="34" charset="0"/>
              </a:rPr>
              <a:t>(TYPE) </a:t>
            </a:r>
            <a:r>
              <a:rPr lang="en-US" altLang="zh-CN" dirty="0" smtClean="0">
                <a:latin typeface="Monaco" panose="020B0500000000000000" pitchFamily="34" charset="0"/>
              </a:rPr>
              <a:t>{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AT_PRIVATE_CASE_TYPE(at</a:t>
            </a:r>
            <a:r>
              <a:rPr lang="en-US" altLang="zh-CN" dirty="0">
                <a:latin typeface="Monaco" panose="020B0500000000000000" pitchFamily="34" charset="0"/>
              </a:rPr>
              <a:t>::</a:t>
            </a:r>
            <a:r>
              <a:rPr lang="en-US" altLang="zh-CN" dirty="0" err="1">
                <a:latin typeface="Monaco" panose="020B0500000000000000" pitchFamily="34" charset="0"/>
              </a:rPr>
              <a:t>ScalarType</a:t>
            </a:r>
            <a:r>
              <a:rPr lang="en-US" altLang="zh-CN" dirty="0">
                <a:latin typeface="Monaco" panose="020B0500000000000000" pitchFamily="34" charset="0"/>
              </a:rPr>
              <a:t>::Byte, uint8_t, __</a:t>
            </a:r>
            <a:r>
              <a:rPr lang="en-US" altLang="zh-CN" dirty="0" smtClean="0">
                <a:latin typeface="Monaco" panose="020B0500000000000000" pitchFamily="34" charset="0"/>
              </a:rPr>
              <a:t>VA_ARGS__)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  AT_PRIVATE_CASE_TYPE(at::</a:t>
            </a:r>
            <a:r>
              <a:rPr lang="en-US" altLang="zh-CN" dirty="0" err="1">
                <a:latin typeface="Monaco" panose="020B0500000000000000" pitchFamily="34" charset="0"/>
              </a:rPr>
              <a:t>ScalarType</a:t>
            </a:r>
            <a:r>
              <a:rPr lang="en-US" altLang="zh-CN" dirty="0">
                <a:latin typeface="Monaco" panose="020B0500000000000000" pitchFamily="34" charset="0"/>
              </a:rPr>
              <a:t>::Char, int8_t, __VA_ARGS</a:t>
            </a:r>
            <a:r>
              <a:rPr lang="en-US" altLang="zh-CN" dirty="0" smtClean="0">
                <a:latin typeface="Monaco" panose="020B0500000000000000" pitchFamily="34" charset="0"/>
              </a:rPr>
              <a:t>__)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 smtClean="0">
                <a:latin typeface="Monaco" panose="020B0500000000000000" pitchFamily="34" charset="0"/>
              </a:rPr>
              <a:t>     </a:t>
            </a:r>
            <a:r>
              <a:rPr lang="en-US" altLang="zh-CN" dirty="0">
                <a:latin typeface="Monaco" panose="020B0500000000000000" pitchFamily="34" charset="0"/>
              </a:rPr>
              <a:t>AT_PRIVATE_CASE_TYPE(at::</a:t>
            </a:r>
            <a:r>
              <a:rPr lang="en-US" altLang="zh-CN" dirty="0" err="1">
                <a:latin typeface="Monaco" panose="020B0500000000000000" pitchFamily="34" charset="0"/>
              </a:rPr>
              <a:t>ScalarType</a:t>
            </a:r>
            <a:r>
              <a:rPr lang="en-US" altLang="zh-CN" dirty="0">
                <a:latin typeface="Monaco" panose="020B0500000000000000" pitchFamily="34" charset="0"/>
              </a:rPr>
              <a:t>::Double, double, __</a:t>
            </a:r>
            <a:r>
              <a:rPr lang="en-US" altLang="zh-CN" dirty="0" smtClean="0">
                <a:latin typeface="Monaco" panose="020B0500000000000000" pitchFamily="34" charset="0"/>
              </a:rPr>
              <a:t>VA_ARGS__)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  AT_PRIVATE_CASE_TYPE(at::</a:t>
            </a:r>
            <a:r>
              <a:rPr lang="en-US" altLang="zh-CN" dirty="0" err="1">
                <a:latin typeface="Monaco" panose="020B0500000000000000" pitchFamily="34" charset="0"/>
              </a:rPr>
              <a:t>ScalarType</a:t>
            </a:r>
            <a:r>
              <a:rPr lang="en-US" altLang="zh-CN" dirty="0">
                <a:latin typeface="Monaco" panose="020B0500000000000000" pitchFamily="34" charset="0"/>
              </a:rPr>
              <a:t>::Float, float, __</a:t>
            </a:r>
            <a:r>
              <a:rPr lang="en-US" altLang="zh-CN" dirty="0" smtClean="0">
                <a:latin typeface="Monaco" panose="020B0500000000000000" pitchFamily="34" charset="0"/>
              </a:rPr>
              <a:t>VA_ARGS)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  AT_PRIVATE_CASE_TYPE(at::</a:t>
            </a:r>
            <a:r>
              <a:rPr lang="en-US" altLang="zh-CN" dirty="0" err="1">
                <a:latin typeface="Monaco" panose="020B0500000000000000" pitchFamily="34" charset="0"/>
              </a:rPr>
              <a:t>ScalarType</a:t>
            </a:r>
            <a:r>
              <a:rPr lang="en-US" altLang="zh-CN" dirty="0">
                <a:latin typeface="Monaco" panose="020B0500000000000000" pitchFamily="34" charset="0"/>
              </a:rPr>
              <a:t>::Int, int32_t, __</a:t>
            </a:r>
            <a:r>
              <a:rPr lang="en-US" altLang="zh-CN" dirty="0" smtClean="0">
                <a:latin typeface="Monaco" panose="020B0500000000000000" pitchFamily="34" charset="0"/>
              </a:rPr>
              <a:t>VA_ARGS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  AT_PRIVATE_CASE_TYPE(at::</a:t>
            </a:r>
            <a:r>
              <a:rPr lang="en-US" altLang="zh-CN" dirty="0" err="1">
                <a:latin typeface="Monaco" panose="020B0500000000000000" pitchFamily="34" charset="0"/>
              </a:rPr>
              <a:t>ScalarType</a:t>
            </a:r>
            <a:r>
              <a:rPr lang="en-US" altLang="zh-CN" dirty="0">
                <a:latin typeface="Monaco" panose="020B0500000000000000" pitchFamily="34" charset="0"/>
              </a:rPr>
              <a:t>::Long, int64_t, __VA_ARGS</a:t>
            </a:r>
            <a:r>
              <a:rPr lang="en-US" altLang="zh-CN" dirty="0" smtClean="0">
                <a:latin typeface="Monaco" panose="020B0500000000000000" pitchFamily="34" charset="0"/>
              </a:rPr>
              <a:t>__)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      AT_PRIVATE_CASE_TYPE(at::</a:t>
            </a:r>
            <a:r>
              <a:rPr lang="en-US" altLang="zh-CN" dirty="0" err="1" smtClean="0">
                <a:latin typeface="Monaco" panose="020B0500000000000000" pitchFamily="34" charset="0"/>
              </a:rPr>
              <a:t>ScalarType</a:t>
            </a:r>
            <a:r>
              <a:rPr lang="en-US" altLang="zh-CN" dirty="0" smtClean="0">
                <a:latin typeface="Monaco" panose="020B0500000000000000" pitchFamily="34" charset="0"/>
              </a:rPr>
              <a:t>::Short, int16_t, __VA_ARGS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      default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    AT_ERROR(#NAME, " not implemented for '", </a:t>
            </a:r>
            <a:r>
              <a:rPr lang="en-US" altLang="zh-CN" dirty="0" err="1">
                <a:latin typeface="Monaco" panose="020B0500000000000000" pitchFamily="34" charset="0"/>
              </a:rPr>
              <a:t>toString</a:t>
            </a:r>
            <a:r>
              <a:rPr lang="en-US" altLang="zh-CN" dirty="0">
                <a:latin typeface="Monaco" panose="020B0500000000000000" pitchFamily="34" charset="0"/>
              </a:rPr>
              <a:t>(TYPE), </a:t>
            </a:r>
            <a:r>
              <a:rPr lang="en-US" altLang="zh-CN" dirty="0" smtClean="0">
                <a:latin typeface="Monaco" panose="020B0500000000000000" pitchFamily="34" charset="0"/>
              </a:rPr>
              <a:t>"'");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 }  }()</a:t>
            </a: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#define AT_PRIVATE_CASE_TYPE(</a:t>
            </a:r>
            <a:r>
              <a:rPr lang="en-US" altLang="zh-CN" dirty="0" err="1">
                <a:latin typeface="Monaco" panose="020B0500000000000000" pitchFamily="34" charset="0"/>
              </a:rPr>
              <a:t>enum_type</a:t>
            </a:r>
            <a:r>
              <a:rPr lang="en-US" altLang="zh-CN" dirty="0">
                <a:latin typeface="Monaco" panose="020B0500000000000000" pitchFamily="34" charset="0"/>
              </a:rPr>
              <a:t>, type, ...) \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case </a:t>
            </a:r>
            <a:r>
              <a:rPr lang="en-US" altLang="zh-CN" dirty="0" err="1">
                <a:latin typeface="Monaco" panose="020B0500000000000000" pitchFamily="34" charset="0"/>
              </a:rPr>
              <a:t>enum_type</a:t>
            </a:r>
            <a:r>
              <a:rPr lang="en-US" altLang="zh-CN" dirty="0">
                <a:latin typeface="Monaco" panose="020B0500000000000000" pitchFamily="34" charset="0"/>
              </a:rPr>
              <a:t>: {                                \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using </a:t>
            </a:r>
            <a:r>
              <a:rPr lang="en-US" altLang="zh-CN" dirty="0" err="1">
                <a:solidFill>
                  <a:srgbClr val="0000FF"/>
                </a:solidFill>
                <a:latin typeface="Monaco" panose="020B0500000000000000" pitchFamily="34" charset="0"/>
              </a:rPr>
              <a:t>scalar_t</a:t>
            </a:r>
            <a:r>
              <a:rPr lang="en-US" altLang="zh-CN" dirty="0">
                <a:latin typeface="Monaco" panose="020B0500000000000000" pitchFamily="34" charset="0"/>
              </a:rPr>
              <a:t> = type;                         \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return __VA_ARGS__();                          </a:t>
            </a:r>
            <a:r>
              <a:rPr lang="en-US" altLang="zh-CN" dirty="0" smtClean="0">
                <a:latin typeface="Monaco" panose="020B0500000000000000" pitchFamily="34" charset="0"/>
              </a:rPr>
              <a:t>\ 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//</a:t>
            </a:r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scalar_t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 is consumed here</a:t>
            </a:r>
            <a:endParaRPr lang="en-US" altLang="zh-CN" dirty="0">
              <a:solidFill>
                <a:srgbClr val="0000FF"/>
              </a:solidFill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}</a:t>
            </a:r>
          </a:p>
          <a:p>
            <a:endParaRPr lang="en-US" altLang="zh-CN" dirty="0">
              <a:latin typeface="Monaco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94" y="127802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Operator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0724" y="2144874"/>
            <a:ext cx="1871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altLang="zh-CN" dirty="0" smtClean="0">
              <a:latin typeface="Monaco" panose="020B0500000000000000" pitchFamily="34" charset="0"/>
            </a:endParaRPr>
          </a:p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OperatorDef</a:t>
            </a:r>
            <a:endParaRPr lang="en-US" altLang="zh-CN" dirty="0" smtClean="0">
              <a:latin typeface="Monaco" panose="020B0500000000000000" pitchFamily="34" charset="0"/>
            </a:endParaRPr>
          </a:p>
          <a:p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9675" y="2144874"/>
            <a:ext cx="1871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altLang="zh-CN" dirty="0" smtClean="0">
              <a:latin typeface="Monaco" panose="020B0500000000000000" pitchFamily="34" charset="0"/>
            </a:endParaRPr>
          </a:p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OperatorDef</a:t>
            </a:r>
            <a:endParaRPr lang="en-US" altLang="zh-CN" dirty="0" smtClean="0">
              <a:latin typeface="Monaco" panose="020B0500000000000000" pitchFamily="34" charset="0"/>
            </a:endParaRPr>
          </a:p>
          <a:p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9060" y="2133144"/>
            <a:ext cx="1871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altLang="zh-CN" dirty="0" smtClean="0">
              <a:latin typeface="Monaco" panose="020B0500000000000000" pitchFamily="34" charset="0"/>
            </a:endParaRPr>
          </a:p>
          <a:p>
            <a:pPr algn="ctr"/>
            <a:r>
              <a:rPr lang="en-US" altLang="zh-CN" dirty="0" err="1" smtClean="0">
                <a:latin typeface="Monaco" panose="020B0500000000000000" pitchFamily="34" charset="0"/>
              </a:rPr>
              <a:t>OperatorDef</a:t>
            </a:r>
            <a:endParaRPr lang="en-US" altLang="zh-CN" dirty="0" smtClean="0">
              <a:latin typeface="Monaco" panose="020B0500000000000000" pitchFamily="34" charset="0"/>
            </a:endParaRPr>
          </a:p>
          <a:p>
            <a:endParaRPr lang="en-US" altLang="zh-CN" dirty="0" smtClean="0">
              <a:latin typeface="Monaco" panose="020B0500000000000000" pitchFamily="34" charset="0"/>
            </a:endParaRPr>
          </a:p>
        </p:txBody>
      </p:sp>
      <p:cxnSp>
        <p:nvCxnSpPr>
          <p:cNvPr id="11" name="肘形连接符 10"/>
          <p:cNvCxnSpPr>
            <a:stCxn id="7" idx="3"/>
          </p:cNvCxnSpPr>
          <p:nvPr/>
        </p:nvCxnSpPr>
        <p:spPr>
          <a:xfrm>
            <a:off x="10240992" y="2594809"/>
            <a:ext cx="322053" cy="46166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402018" y="3056474"/>
            <a:ext cx="2990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>
            <a:off x="4002656" y="2606539"/>
            <a:ext cx="87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768086" y="2606539"/>
            <a:ext cx="600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8069" y="3164851"/>
            <a:ext cx="171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aco" panose="020B0500000000000000" pitchFamily="34" charset="0"/>
              </a:rPr>
              <a:t>o</a:t>
            </a:r>
            <a:r>
              <a:rPr lang="en-US" altLang="zh-CN" sz="2000" dirty="0" smtClean="0">
                <a:latin typeface="Monaco" panose="020B0500000000000000" pitchFamily="34" charset="0"/>
              </a:rPr>
              <a:t>perators_</a:t>
            </a:r>
            <a:endParaRPr lang="zh-CN" altLang="en-US" sz="2000" dirty="0">
              <a:latin typeface="Monaco" panose="020B0500000000000000" pitchFamily="34" charset="0"/>
            </a:endParaRPr>
          </a:p>
        </p:txBody>
      </p:sp>
      <p:cxnSp>
        <p:nvCxnSpPr>
          <p:cNvPr id="22" name="肘形连接符 21"/>
          <p:cNvCxnSpPr>
            <a:stCxn id="18" idx="0"/>
            <a:endCxn id="4" idx="1"/>
          </p:cNvCxnSpPr>
          <p:nvPr/>
        </p:nvCxnSpPr>
        <p:spPr>
          <a:xfrm rot="5400000" flipH="1" flipV="1">
            <a:off x="1423404" y="2457532"/>
            <a:ext cx="558312" cy="856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18068" y="3950439"/>
            <a:ext cx="368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onaco" panose="020B0500000000000000" pitchFamily="34" charset="0"/>
              </a:rPr>
              <a:t>RegisterOperators</a:t>
            </a:r>
            <a:r>
              <a:rPr lang="en-US" altLang="zh-CN" sz="2000" dirty="0" smtClean="0">
                <a:latin typeface="Monaco" panose="020B0500000000000000" pitchFamily="34" charset="0"/>
              </a:rPr>
              <a:t> class</a:t>
            </a:r>
            <a:endParaRPr lang="zh-CN" altLang="en-US" sz="2000" dirty="0">
              <a:latin typeface="Monaco" panose="020B0500000000000000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21308" y="2427009"/>
            <a:ext cx="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369060" y="3895923"/>
            <a:ext cx="1871932" cy="92333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latin typeface="Monaco" panose="020B0500000000000000" pitchFamily="34" charset="0"/>
            </a:endParaRPr>
          </a:p>
          <a:p>
            <a:pPr algn="ctr"/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OperatorDef</a:t>
            </a:r>
            <a:endParaRPr lang="en-US" altLang="zh-CN" dirty="0" smtClean="0">
              <a:solidFill>
                <a:srgbClr val="0000FF"/>
              </a:solidFill>
              <a:latin typeface="Monaco" panose="020B0500000000000000" pitchFamily="34" charset="0"/>
            </a:endParaRPr>
          </a:p>
          <a:p>
            <a:endParaRPr lang="en-US" altLang="zh-CN" dirty="0" smtClean="0">
              <a:solidFill>
                <a:srgbClr val="0000FF"/>
              </a:solidFill>
              <a:latin typeface="Monaco" panose="020B0500000000000000" pitchFamily="34" charset="0"/>
            </a:endParaRPr>
          </a:p>
        </p:txBody>
      </p:sp>
      <p:cxnSp>
        <p:nvCxnSpPr>
          <p:cNvPr id="29" name="肘形连接符 28"/>
          <p:cNvCxnSpPr/>
          <p:nvPr/>
        </p:nvCxnSpPr>
        <p:spPr>
          <a:xfrm>
            <a:off x="10240992" y="4357588"/>
            <a:ext cx="322053" cy="46166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402018" y="4819253"/>
            <a:ext cx="29905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23" idx="0"/>
          </p:cNvCxnSpPr>
          <p:nvPr/>
        </p:nvCxnSpPr>
        <p:spPr>
          <a:xfrm>
            <a:off x="9305026" y="3056474"/>
            <a:ext cx="0" cy="83944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127348" y="4419143"/>
            <a:ext cx="3688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onaco" panose="020B0500000000000000" pitchFamily="34" charset="0"/>
              </a:rPr>
              <a:t>Create new </a:t>
            </a:r>
            <a:r>
              <a:rPr lang="en-US" altLang="zh-CN" sz="2000" dirty="0" err="1" smtClean="0">
                <a:latin typeface="Monaco" panose="020B0500000000000000" pitchFamily="34" charset="0"/>
              </a:rPr>
              <a:t>OperatorDef</a:t>
            </a:r>
            <a:r>
              <a:rPr lang="en-US" altLang="zh-CN" sz="2000" dirty="0" smtClean="0">
                <a:latin typeface="Monaco" panose="020B0500000000000000" pitchFamily="34" charset="0"/>
              </a:rPr>
              <a:t> from the parameters, then insert it to the operators_ list.</a:t>
            </a:r>
            <a:endParaRPr lang="zh-CN" altLang="en-US" sz="2000" dirty="0">
              <a:latin typeface="Monaco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1690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Dispatcher table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Kernel registration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Kernel dispatch</a:t>
            </a:r>
          </a:p>
        </p:txBody>
      </p:sp>
    </p:spTree>
    <p:extLst>
      <p:ext uri="{BB962C8B-B14F-4D97-AF65-F5344CB8AC3E}">
        <p14:creationId xmlns:p14="http://schemas.microsoft.com/office/powerpoint/2010/main" val="2931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94" y="127802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Register::Options and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RegisterOpeators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1127" y="1146318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0497" y="1737777"/>
            <a:ext cx="62148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c</a:t>
            </a:r>
            <a:r>
              <a:rPr lang="en-US" altLang="zh-CN" dirty="0" smtClean="0">
                <a:latin typeface="Monaco" panose="020B0500000000000000" pitchFamily="34" charset="0"/>
              </a:rPr>
              <a:t>10:optional&lt;</a:t>
            </a:r>
            <a:r>
              <a:rPr lang="en-US" altLang="zh-CN" dirty="0" err="1" smtClean="0">
                <a:latin typeface="Monaco" panose="020B0500000000000000" pitchFamily="34" charset="0"/>
              </a:rPr>
              <a:t>OperatorName,FunctionSchema</a:t>
            </a:r>
            <a:r>
              <a:rPr lang="en-US" altLang="zh-CN" dirty="0" smtClean="0">
                <a:latin typeface="Monaco" panose="020B0500000000000000" pitchFamily="34" charset="0"/>
              </a:rPr>
              <a:t>&gt;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0497" y="2080684"/>
            <a:ext cx="62148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s</a:t>
            </a:r>
            <a:r>
              <a:rPr lang="en-US" altLang="zh-CN" dirty="0" smtClean="0">
                <a:latin typeface="Monaco" panose="020B0500000000000000" pitchFamily="34" charset="0"/>
              </a:rPr>
              <a:t>td::vector&lt;</a:t>
            </a:r>
            <a:r>
              <a:rPr lang="en-US" altLang="zh-CN" dirty="0" err="1" smtClean="0">
                <a:latin typeface="Monaco" panose="020B0500000000000000" pitchFamily="34" charset="0"/>
              </a:rPr>
              <a:t>KernelRegistrationConfig</a:t>
            </a:r>
            <a:r>
              <a:rPr lang="en-US" altLang="zh-CN" dirty="0" smtClean="0">
                <a:latin typeface="Monaco" panose="020B0500000000000000" pitchFamily="34" charset="0"/>
              </a:rPr>
              <a:t>&gt;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00496" y="2434349"/>
            <a:ext cx="62148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AliasAnalysisKind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33497" y="4994557"/>
            <a:ext cx="45818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c10::optional&lt;</a:t>
            </a:r>
            <a:r>
              <a:rPr lang="en-US" altLang="zh-CN" dirty="0" err="1">
                <a:latin typeface="Monaco" panose="020B0500000000000000" pitchFamily="34" charset="0"/>
              </a:rPr>
              <a:t>DispatchKey</a:t>
            </a:r>
            <a:r>
              <a:rPr lang="en-US" altLang="zh-CN" dirty="0">
                <a:latin typeface="Monaco" panose="020B0500000000000000" pitchFamily="34" charset="0"/>
              </a:rPr>
              <a:t>&gt;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33498" y="5313712"/>
            <a:ext cx="45818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KernelFunction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33498" y="5672839"/>
            <a:ext cx="45818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std::</a:t>
            </a:r>
            <a:r>
              <a:rPr lang="en-US" altLang="zh-CN" dirty="0" err="1">
                <a:latin typeface="Monaco" panose="020B0500000000000000" pitchFamily="34" charset="0"/>
              </a:rPr>
              <a:t>unique_ptr</a:t>
            </a:r>
            <a:r>
              <a:rPr lang="en-US" altLang="zh-CN" dirty="0">
                <a:latin typeface="Monaco" panose="020B0500000000000000" pitchFamily="34" charset="0"/>
              </a:rPr>
              <a:t>&lt;</a:t>
            </a:r>
            <a:r>
              <a:rPr lang="en-US" altLang="zh-CN" dirty="0" err="1">
                <a:latin typeface="Monaco" panose="020B0500000000000000" pitchFamily="34" charset="0"/>
              </a:rPr>
              <a:t>FunctionSchema</a:t>
            </a:r>
            <a:r>
              <a:rPr lang="en-US" altLang="zh-CN" dirty="0">
                <a:latin typeface="Monaco" panose="020B0500000000000000" pitchFamily="34" charset="0"/>
              </a:rPr>
              <a:t>&gt;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51607" y="1737777"/>
            <a:ext cx="21634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schemaOrName</a:t>
            </a:r>
            <a:r>
              <a:rPr lang="en-US" altLang="zh-CN" dirty="0" smtClean="0">
                <a:latin typeface="Monaco" panose="020B0500000000000000" pitchFamily="34" charset="0"/>
              </a:rPr>
              <a:t>_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151607" y="2074759"/>
            <a:ext cx="21634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kernels_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151607" y="2385418"/>
            <a:ext cx="329140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aliasAnalysisKind</a:t>
            </a:r>
            <a:r>
              <a:rPr lang="en-US" altLang="zh-CN" dirty="0" smtClean="0">
                <a:latin typeface="Monaco" panose="020B0500000000000000" pitchFamily="34" charset="0"/>
              </a:rPr>
              <a:t>_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28081" y="4971345"/>
            <a:ext cx="195573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altLang="zh-CN" dirty="0" err="1" smtClean="0">
                <a:latin typeface="Monaco" panose="020B0500000000000000" pitchFamily="34" charset="0"/>
              </a:rPr>
              <a:t>dispatch_key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6071" y="5358925"/>
            <a:ext cx="144248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func</a:t>
            </a:r>
            <a:endParaRPr lang="en-US" altLang="zh-CN" dirty="0" smtClean="0">
              <a:solidFill>
                <a:srgbClr val="0000FF"/>
              </a:solidFill>
              <a:latin typeface="Monaco" panose="020B0500000000000000" pitchFamily="34" charset="0"/>
            </a:endParaRPr>
          </a:p>
        </p:txBody>
      </p:sp>
      <p:cxnSp>
        <p:nvCxnSpPr>
          <p:cNvPr id="19" name="曲线连接符 18"/>
          <p:cNvCxnSpPr>
            <a:stCxn id="28" idx="1"/>
          </p:cNvCxnSpPr>
          <p:nvPr/>
        </p:nvCxnSpPr>
        <p:spPr>
          <a:xfrm rot="10800000" flipH="1" flipV="1">
            <a:off x="600497" y="2265350"/>
            <a:ext cx="1594668" cy="2752418"/>
          </a:xfrm>
          <a:prstGeom prst="curvedConnector4">
            <a:avLst>
              <a:gd name="adj1" fmla="val -14335"/>
              <a:gd name="adj2" fmla="val 53355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62794" y="1195024"/>
            <a:ext cx="254551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mtClean="0">
                <a:latin typeface="Monaco" panose="020B0500000000000000" pitchFamily="34" charset="0"/>
              </a:rPr>
              <a:t>Register::Options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598414" y="4786679"/>
            <a:ext cx="384771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KernelRegistrationConfig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cxnSp>
        <p:nvCxnSpPr>
          <p:cNvPr id="51" name="曲线连接符 50"/>
          <p:cNvCxnSpPr/>
          <p:nvPr/>
        </p:nvCxnSpPr>
        <p:spPr>
          <a:xfrm rot="5400000">
            <a:off x="5127112" y="4016036"/>
            <a:ext cx="3712777" cy="259548"/>
          </a:xfrm>
          <a:prstGeom prst="curvedConnector3">
            <a:avLst>
              <a:gd name="adj1" fmla="val 92957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8" idx="3"/>
            <a:endCxn id="47" idx="1"/>
          </p:cNvCxnSpPr>
          <p:nvPr/>
        </p:nvCxnSpPr>
        <p:spPr>
          <a:xfrm flipV="1">
            <a:off x="6815395" y="2259425"/>
            <a:ext cx="336212" cy="5925"/>
          </a:xfrm>
          <a:prstGeom prst="straightConnector1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94" y="127802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RegisterOperators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1127" y="1146318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0497" y="2080684"/>
            <a:ext cx="62148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s</a:t>
            </a:r>
            <a:r>
              <a:rPr lang="en-US" altLang="zh-CN" dirty="0" smtClean="0">
                <a:latin typeface="Monaco" panose="020B0500000000000000" pitchFamily="34" charset="0"/>
              </a:rPr>
              <a:t>td::vector&lt;</a:t>
            </a:r>
            <a:r>
              <a:rPr lang="en-US" altLang="zh-CN" dirty="0" err="1" smtClean="0">
                <a:latin typeface="Monaco" panose="020B0500000000000000" pitchFamily="34" charset="0"/>
              </a:rPr>
              <a:t>OperatorRegistrar</a:t>
            </a:r>
            <a:r>
              <a:rPr lang="en-US" altLang="zh-CN" dirty="0" smtClean="0">
                <a:latin typeface="Monaco" panose="020B0500000000000000" pitchFamily="34" charset="0"/>
              </a:rPr>
              <a:t>&gt;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361089" y="4211822"/>
            <a:ext cx="7081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std::pair&lt;</a:t>
            </a:r>
            <a:r>
              <a:rPr lang="en-US" altLang="zh-CN" dirty="0" err="1">
                <a:latin typeface="Monaco" panose="020B0500000000000000" pitchFamily="34" charset="0"/>
              </a:rPr>
              <a:t>RegistrationHandleRAII</a:t>
            </a:r>
            <a:r>
              <a:rPr lang="en-US" altLang="zh-CN" dirty="0">
                <a:latin typeface="Monaco" panose="020B0500000000000000" pitchFamily="34" charset="0"/>
              </a:rPr>
              <a:t>, </a:t>
            </a:r>
            <a:r>
              <a:rPr lang="en-US" altLang="zh-CN" dirty="0" err="1">
                <a:latin typeface="Monaco" panose="020B0500000000000000" pitchFamily="34" charset="0"/>
              </a:rPr>
              <a:t>OperatorHandle</a:t>
            </a:r>
            <a:r>
              <a:rPr lang="en-US" altLang="zh-CN" dirty="0">
                <a:latin typeface="Monaco" panose="020B0500000000000000" pitchFamily="34" charset="0"/>
              </a:rPr>
              <a:t>&gt;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361088" y="4555524"/>
            <a:ext cx="70815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 c10::optional&lt;</a:t>
            </a:r>
            <a:r>
              <a:rPr lang="en-US" altLang="zh-CN" dirty="0" err="1">
                <a:latin typeface="Monaco" panose="020B0500000000000000" pitchFamily="34" charset="0"/>
              </a:rPr>
              <a:t>RegistrationHandleRAII</a:t>
            </a:r>
            <a:r>
              <a:rPr lang="en-US" altLang="zh-CN" dirty="0">
                <a:latin typeface="Monaco" panose="020B0500000000000000" pitchFamily="34" charset="0"/>
              </a:rPr>
              <a:t>&gt;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151607" y="2074759"/>
            <a:ext cx="216348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Monaco" panose="020B0500000000000000" pitchFamily="34" charset="0"/>
              </a:rPr>
              <a:t>Registratrs</a:t>
            </a:r>
            <a:r>
              <a:rPr lang="en-US" altLang="zh-CN" dirty="0" smtClean="0">
                <a:solidFill>
                  <a:srgbClr val="0000FF"/>
                </a:solidFill>
                <a:latin typeface="Monaco" panose="020B0500000000000000" pitchFamily="34" charset="0"/>
              </a:rPr>
              <a:t>_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63256" y="4211822"/>
            <a:ext cx="110561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altLang="zh-CN" dirty="0">
                <a:latin typeface="Monaco" panose="020B0500000000000000" pitchFamily="34" charset="0"/>
              </a:rPr>
              <a:t>op_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1126" y="4571998"/>
            <a:ext cx="205996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Monaco" panose="020B0500000000000000" pitchFamily="34" charset="0"/>
              </a:rPr>
              <a:t>kernel_registration_handle</a:t>
            </a:r>
            <a:r>
              <a:rPr lang="en-US" altLang="zh-CN" dirty="0">
                <a:solidFill>
                  <a:schemeClr val="tx1"/>
                </a:solidFill>
                <a:latin typeface="Monaco" panose="020B0500000000000000" pitchFamily="34" charset="0"/>
              </a:rPr>
              <a:t>_</a:t>
            </a:r>
            <a:endParaRPr lang="en-US" altLang="zh-CN" dirty="0" smtClean="0">
              <a:solidFill>
                <a:schemeClr val="tx1"/>
              </a:solidFill>
              <a:latin typeface="Monaco" panose="020B0500000000000000" pitchFamily="34" charset="0"/>
            </a:endParaRPr>
          </a:p>
        </p:txBody>
      </p:sp>
      <p:cxnSp>
        <p:nvCxnSpPr>
          <p:cNvPr id="19" name="曲线连接符 18"/>
          <p:cNvCxnSpPr/>
          <p:nvPr/>
        </p:nvCxnSpPr>
        <p:spPr>
          <a:xfrm rot="5400000">
            <a:off x="1477222" y="3327956"/>
            <a:ext cx="1767731" cy="12700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>
            <a:off x="4529470" y="2444091"/>
            <a:ext cx="4913210" cy="1767731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6071" y="1434353"/>
            <a:ext cx="254551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 smtClean="0">
                <a:latin typeface="Monaco" panose="020B0500000000000000" pitchFamily="34" charset="0"/>
              </a:rPr>
              <a:t>RegisterOperators</a:t>
            </a:r>
            <a:endParaRPr lang="en-US" altLang="zh-CN" dirty="0" smtClean="0">
              <a:latin typeface="Monaco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Schema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69" y="1318847"/>
            <a:ext cx="1151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 err="1">
                <a:latin typeface="Monaco" panose="020B0500000000000000" pitchFamily="34" charset="0"/>
              </a:rPr>
              <a:t>OperatorHandle</a:t>
            </a:r>
            <a:r>
              <a:rPr lang="en-US" altLang="zh-CN" dirty="0">
                <a:latin typeface="Monaco" panose="020B0500000000000000" pitchFamily="34" charset="0"/>
              </a:rPr>
              <a:t> Dispatcher::</a:t>
            </a:r>
            <a:r>
              <a:rPr lang="en-US" altLang="zh-CN" dirty="0" err="1">
                <a:latin typeface="Monaco" panose="020B0500000000000000" pitchFamily="34" charset="0"/>
              </a:rPr>
              <a:t>findOrRegisterSchema</a:t>
            </a:r>
            <a:r>
              <a:rPr lang="en-US" altLang="zh-CN" dirty="0">
                <a:latin typeface="Monaco" panose="020B0500000000000000" pitchFamily="34" charset="0"/>
              </a:rPr>
              <a:t>_(</a:t>
            </a:r>
            <a:r>
              <a:rPr lang="en-US" altLang="zh-CN" dirty="0" err="1">
                <a:latin typeface="Monaco" panose="020B0500000000000000" pitchFamily="34" charset="0"/>
              </a:rPr>
              <a:t>FunctionSchema</a:t>
            </a:r>
            <a:r>
              <a:rPr lang="en-US" altLang="zh-CN" dirty="0">
                <a:latin typeface="Monaco" panose="020B0500000000000000" pitchFamily="34" charset="0"/>
              </a:rPr>
              <a:t>&amp;&amp; schema) {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    const auto found = </a:t>
            </a:r>
            <a:r>
              <a:rPr lang="en-US" altLang="zh-CN" dirty="0" err="1" smtClean="0">
                <a:latin typeface="Monaco" panose="020B0500000000000000" pitchFamily="34" charset="0"/>
              </a:rPr>
              <a:t>findSchema</a:t>
            </a:r>
            <a:r>
              <a:rPr lang="en-US" altLang="zh-CN" dirty="0" smtClean="0">
                <a:latin typeface="Monaco" panose="020B0500000000000000" pitchFamily="34" charset="0"/>
              </a:rPr>
              <a:t>(</a:t>
            </a:r>
            <a:r>
              <a:rPr lang="en-US" altLang="zh-CN" dirty="0" err="1" smtClean="0">
                <a:latin typeface="Monaco" panose="020B0500000000000000" pitchFamily="34" charset="0"/>
              </a:rPr>
              <a:t>schema.operator_name</a:t>
            </a:r>
            <a:r>
              <a:rPr lang="en-US" altLang="zh-CN" dirty="0" smtClean="0">
                <a:latin typeface="Monaco" panose="020B0500000000000000" pitchFamily="34" charset="0"/>
              </a:rPr>
              <a:t>());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    if (found != c10::</a:t>
            </a:r>
            <a:r>
              <a:rPr lang="en-US" altLang="zh-CN" dirty="0" err="1" smtClean="0">
                <a:latin typeface="Monaco" panose="020B0500000000000000" pitchFamily="34" charset="0"/>
              </a:rPr>
              <a:t>nullopt</a:t>
            </a:r>
            <a:r>
              <a:rPr lang="en-US" altLang="zh-CN" dirty="0" smtClean="0">
                <a:latin typeface="Monaco" panose="020B0500000000000000" pitchFamily="34" charset="0"/>
              </a:rPr>
              <a:t>) {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 smtClean="0">
                <a:latin typeface="Monaco" panose="020B0500000000000000" pitchFamily="34" charset="0"/>
              </a:rPr>
              <a:t>      //some code are removed, since it’s not relevant here.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       return *found;</a:t>
            </a:r>
          </a:p>
          <a:p>
            <a:r>
              <a:rPr lang="en-US" altLang="zh-CN" dirty="0" smtClean="0">
                <a:latin typeface="Monaco" panose="020B0500000000000000" pitchFamily="34" charset="0"/>
              </a:rPr>
              <a:t>    }</a:t>
            </a: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</a:t>
            </a:r>
            <a:r>
              <a:rPr lang="en-US" altLang="zh-CN" dirty="0" err="1">
                <a:latin typeface="Monaco" panose="020B0500000000000000" pitchFamily="34" charset="0"/>
              </a:rPr>
              <a:t>OperatorName</a:t>
            </a:r>
            <a:r>
              <a:rPr lang="en-US" altLang="zh-CN" dirty="0">
                <a:latin typeface="Monaco" panose="020B0500000000000000" pitchFamily="34" charset="0"/>
              </a:rPr>
              <a:t> </a:t>
            </a:r>
            <a:r>
              <a:rPr lang="en-US" altLang="zh-CN" dirty="0" err="1">
                <a:latin typeface="Monaco" panose="020B0500000000000000" pitchFamily="34" charset="0"/>
              </a:rPr>
              <a:t>op_name</a:t>
            </a:r>
            <a:r>
              <a:rPr lang="en-US" altLang="zh-CN" dirty="0">
                <a:latin typeface="Monaco" panose="020B0500000000000000" pitchFamily="34" charset="0"/>
              </a:rPr>
              <a:t> = </a:t>
            </a:r>
            <a:r>
              <a:rPr lang="en-US" altLang="zh-CN" dirty="0" err="1">
                <a:latin typeface="Monaco" panose="020B0500000000000000" pitchFamily="34" charset="0"/>
              </a:rPr>
              <a:t>schema.operator_name</a:t>
            </a:r>
            <a:r>
              <a:rPr lang="en-US" altLang="zh-CN" dirty="0">
                <a:latin typeface="Monaco" panose="020B0500000000000000" pitchFamily="34" charset="0"/>
              </a:rPr>
              <a:t>();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operators_.</a:t>
            </a:r>
            <a:r>
              <a:rPr lang="en-US" altLang="zh-CN" dirty="0" err="1">
                <a:latin typeface="Monaco" panose="020B0500000000000000" pitchFamily="34" charset="0"/>
              </a:rPr>
              <a:t>emplace_back</a:t>
            </a:r>
            <a:r>
              <a:rPr lang="en-US" altLang="zh-CN" dirty="0">
                <a:latin typeface="Monaco" panose="020B0500000000000000" pitchFamily="34" charset="0"/>
              </a:rPr>
              <a:t>(std::move(schema</a:t>
            </a:r>
            <a:r>
              <a:rPr lang="en-US" altLang="zh-CN" dirty="0" smtClean="0">
                <a:latin typeface="Monaco" panose="020B0500000000000000" pitchFamily="34" charset="0"/>
              </a:rPr>
              <a:t>)); //create new node, insert to back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</a:t>
            </a:r>
            <a:r>
              <a:rPr lang="en-US" altLang="zh-CN" dirty="0" err="1">
                <a:latin typeface="Monaco" panose="020B0500000000000000" pitchFamily="34" charset="0"/>
              </a:rPr>
              <a:t>OperatorHandle</a:t>
            </a:r>
            <a:r>
              <a:rPr lang="en-US" altLang="zh-CN" dirty="0">
                <a:latin typeface="Monaco" panose="020B0500000000000000" pitchFamily="34" charset="0"/>
              </a:rPr>
              <a:t> handle(--</a:t>
            </a:r>
            <a:r>
              <a:rPr lang="en-US" altLang="zh-CN" dirty="0" err="1">
                <a:latin typeface="Monaco" panose="020B0500000000000000" pitchFamily="34" charset="0"/>
              </a:rPr>
              <a:t>operators_.end</a:t>
            </a:r>
            <a:r>
              <a:rPr lang="en-US" altLang="zh-CN" dirty="0" smtClean="0">
                <a:latin typeface="Monaco" panose="020B0500000000000000" pitchFamily="34" charset="0"/>
              </a:rPr>
              <a:t>());  //point to the newly created node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</a:t>
            </a:r>
            <a:r>
              <a:rPr lang="en-US" altLang="zh-CN" dirty="0" err="1">
                <a:latin typeface="Monaco" panose="020B0500000000000000" pitchFamily="34" charset="0"/>
              </a:rPr>
              <a:t>operatorLookupTable</a:t>
            </a:r>
            <a:r>
              <a:rPr lang="en-US" altLang="zh-CN" dirty="0">
                <a:latin typeface="Monaco" panose="020B0500000000000000" pitchFamily="34" charset="0"/>
              </a:rPr>
              <a:t>_.write([&amp;] (</a:t>
            </a:r>
            <a:r>
              <a:rPr lang="en-US" altLang="zh-CN" dirty="0" err="1">
                <a:latin typeface="Monaco" panose="020B0500000000000000" pitchFamily="34" charset="0"/>
              </a:rPr>
              <a:t>ska</a:t>
            </a:r>
            <a:r>
              <a:rPr lang="en-US" altLang="zh-CN" dirty="0">
                <a:latin typeface="Monaco" panose="020B0500000000000000" pitchFamily="34" charset="0"/>
              </a:rPr>
              <a:t>::</a:t>
            </a:r>
            <a:r>
              <a:rPr lang="en-US" altLang="zh-CN" dirty="0" err="1">
                <a:latin typeface="Monaco" panose="020B0500000000000000" pitchFamily="34" charset="0"/>
              </a:rPr>
              <a:t>flat_hash_map</a:t>
            </a:r>
            <a:r>
              <a:rPr lang="en-US" altLang="zh-CN" dirty="0">
                <a:latin typeface="Monaco" panose="020B0500000000000000" pitchFamily="34" charset="0"/>
              </a:rPr>
              <a:t>&lt;</a:t>
            </a:r>
            <a:r>
              <a:rPr lang="en-US" altLang="zh-CN" dirty="0" err="1">
                <a:latin typeface="Monaco" panose="020B0500000000000000" pitchFamily="34" charset="0"/>
              </a:rPr>
              <a:t>OperatorName</a:t>
            </a:r>
            <a:r>
              <a:rPr lang="en-US" altLang="zh-CN" dirty="0">
                <a:latin typeface="Monaco" panose="020B0500000000000000" pitchFamily="34" charset="0"/>
              </a:rPr>
              <a:t>, </a:t>
            </a:r>
            <a:r>
              <a:rPr lang="en-US" altLang="zh-CN" dirty="0" err="1">
                <a:latin typeface="Monaco" panose="020B0500000000000000" pitchFamily="34" charset="0"/>
              </a:rPr>
              <a:t>OperatorHandle</a:t>
            </a:r>
            <a:r>
              <a:rPr lang="en-US" altLang="zh-CN" dirty="0">
                <a:latin typeface="Monaco" panose="020B0500000000000000" pitchFamily="34" charset="0"/>
              </a:rPr>
              <a:t>&gt;&amp; </a:t>
            </a:r>
            <a:r>
              <a:rPr lang="en-US" altLang="zh-CN" dirty="0" err="1">
                <a:latin typeface="Monaco" panose="020B0500000000000000" pitchFamily="34" charset="0"/>
              </a:rPr>
              <a:t>operatorLookupTable</a:t>
            </a:r>
            <a:r>
              <a:rPr lang="en-US" altLang="zh-CN" dirty="0">
                <a:latin typeface="Monaco" panose="020B0500000000000000" pitchFamily="34" charset="0"/>
              </a:rPr>
              <a:t>) </a:t>
            </a:r>
            <a:r>
              <a:rPr lang="en-US" altLang="zh-CN" dirty="0" smtClean="0">
                <a:latin typeface="Monaco" panose="020B0500000000000000" pitchFamily="34" charset="0"/>
              </a:rPr>
              <a:t>{ //setup hash map here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  </a:t>
            </a:r>
            <a:r>
              <a:rPr lang="en-US" altLang="zh-CN" dirty="0" err="1">
                <a:latin typeface="Monaco" panose="020B0500000000000000" pitchFamily="34" charset="0"/>
              </a:rPr>
              <a:t>operatorLookupTable.emplace</a:t>
            </a:r>
            <a:r>
              <a:rPr lang="en-US" altLang="zh-CN" dirty="0">
                <a:latin typeface="Monaco" panose="020B0500000000000000" pitchFamily="34" charset="0"/>
              </a:rPr>
              <a:t>(</a:t>
            </a:r>
            <a:r>
              <a:rPr lang="en-US" altLang="zh-CN" dirty="0" err="1">
                <a:latin typeface="Monaco" panose="020B0500000000000000" pitchFamily="34" charset="0"/>
              </a:rPr>
              <a:t>op_name</a:t>
            </a:r>
            <a:r>
              <a:rPr lang="en-US" altLang="zh-CN" dirty="0">
                <a:latin typeface="Monaco" panose="020B0500000000000000" pitchFamily="34" charset="0"/>
              </a:rPr>
              <a:t>, handle);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});</a:t>
            </a:r>
          </a:p>
          <a:p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  return handle</a:t>
            </a:r>
            <a:r>
              <a:rPr lang="en-US" altLang="zh-CN" dirty="0" smtClean="0">
                <a:latin typeface="Monaco" panose="020B0500000000000000" pitchFamily="34" charset="0"/>
              </a:rPr>
              <a:t>;</a:t>
            </a:r>
            <a:endParaRPr lang="en-US" altLang="zh-CN" dirty="0">
              <a:latin typeface="Monaco" panose="020B0500000000000000" pitchFamily="34" charset="0"/>
            </a:endParaRPr>
          </a:p>
          <a:p>
            <a:r>
              <a:rPr lang="en-US" altLang="zh-CN" dirty="0">
                <a:latin typeface="Monaco" panose="020B0500000000000000" pitchFamily="3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56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Kernel Registration Example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69" y="1318847"/>
            <a:ext cx="115860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aco" panose="020B0500000000000000" pitchFamily="34" charset="0"/>
              </a:rPr>
              <a:t>auto </a:t>
            </a:r>
            <a:r>
              <a:rPr lang="en-US" altLang="zh-CN" dirty="0" err="1">
                <a:latin typeface="Monaco" panose="020B0500000000000000" pitchFamily="34" charset="0"/>
              </a:rPr>
              <a:t>registerer</a:t>
            </a:r>
            <a:r>
              <a:rPr lang="en-US" altLang="zh-CN" dirty="0">
                <a:latin typeface="Monaco" panose="020B0500000000000000" pitchFamily="34" charset="0"/>
              </a:rPr>
              <a:t> = torch::</a:t>
            </a:r>
            <a:r>
              <a:rPr lang="en-US" altLang="zh-CN" dirty="0" err="1">
                <a:latin typeface="Monaco" panose="020B0500000000000000" pitchFamily="34" charset="0"/>
              </a:rPr>
              <a:t>RegisterOperators</a:t>
            </a:r>
            <a:r>
              <a:rPr lang="en-US" altLang="zh-CN" dirty="0">
                <a:latin typeface="Monaco" panose="020B0500000000000000" pitchFamily="34" charset="0"/>
              </a:rPr>
              <a:t>()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.op(torch::</a:t>
            </a:r>
            <a:r>
              <a:rPr lang="en-US" altLang="zh-CN" dirty="0" err="1">
                <a:latin typeface="Monaco" panose="020B0500000000000000" pitchFamily="34" charset="0"/>
              </a:rPr>
              <a:t>RegisterOperators</a:t>
            </a:r>
            <a:r>
              <a:rPr lang="en-US" altLang="zh-CN" dirty="0">
                <a:latin typeface="Monaco" panose="020B0500000000000000" pitchFamily="34" charset="0"/>
              </a:rPr>
              <a:t>::options()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.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schema("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aten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::__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irshift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__.Scalar(Tensor(a!) self, Scalar other) -&gt; Tensor(a!)")</a:t>
            </a:r>
          </a:p>
          <a:p>
            <a:r>
              <a:rPr lang="en-US" altLang="zh-CN" dirty="0">
                <a:latin typeface="Monaco" panose="020B0500000000000000" pitchFamily="34" charset="0"/>
              </a:rPr>
              <a:t>    .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impl_unboxedOnlyKernel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&lt;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decltype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(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VariableType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::__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irshift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___Scalar),</a:t>
            </a:r>
          </a:p>
          <a:p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        &amp;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VariableType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::__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irshift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___Scalar&gt;(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DispatchKey</a:t>
            </a:r>
            <a:r>
              <a:rPr lang="en-US" altLang="zh-CN" dirty="0">
                <a:solidFill>
                  <a:srgbClr val="00B0F0"/>
                </a:solidFill>
                <a:latin typeface="Monaco" panose="020B0500000000000000" pitchFamily="34" charset="0"/>
              </a:rPr>
              <a:t>::</a:t>
            </a:r>
            <a:r>
              <a:rPr lang="en-US" altLang="zh-CN" dirty="0" err="1">
                <a:solidFill>
                  <a:srgbClr val="00B0F0"/>
                </a:solidFill>
                <a:latin typeface="Monaco" panose="020B0500000000000000" pitchFamily="34" charset="0"/>
              </a:rPr>
              <a:t>VariableTensorId</a:t>
            </a:r>
            <a:r>
              <a:rPr lang="en-US" altLang="zh-CN" dirty="0" smtClean="0">
                <a:solidFill>
                  <a:srgbClr val="00B0F0"/>
                </a:solidFill>
                <a:latin typeface="Monaco" panose="020B0500000000000000" pitchFamily="34" charset="0"/>
              </a:rPr>
              <a:t>))</a:t>
            </a:r>
          </a:p>
          <a:p>
            <a:endParaRPr lang="en-US" altLang="zh-CN" dirty="0">
              <a:solidFill>
                <a:srgbClr val="00B0F0"/>
              </a:solidFill>
              <a:latin typeface="Monaco" panose="020B0500000000000000" pitchFamily="34" charset="0"/>
            </a:endParaRPr>
          </a:p>
          <a:p>
            <a:endParaRPr lang="en-US" altLang="zh-CN" dirty="0" smtClean="0">
              <a:solidFill>
                <a:srgbClr val="00B0F0"/>
              </a:solidFill>
              <a:latin typeface="Monaco" panose="020B05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new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Populate the kernel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function,dispatch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key, so the kernel is ready to use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Dispatcher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79" y="1095621"/>
            <a:ext cx="7315215" cy="5486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7880" y="6435926"/>
            <a:ext cx="753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http://blog.ezyang.com/2020/09/lets-talk-about-the-pytorch-dispatcher/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calculation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125331"/>
            <a:ext cx="7315215" cy="5486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7880" y="6435926"/>
            <a:ext cx="753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http://blog.ezyang.com/2020/09/lets-talk-about-the-pytorch-dispatcher/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2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calculation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54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Tensor::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key_set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() const { //Tensor::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key_set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in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TensorBody.h</a:t>
            </a: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return 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impl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_-&gt;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key_set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(); </a:t>
            </a:r>
            <a:endParaRPr lang="en-US" altLang="zh-CN" sz="1600" dirty="0" smtClean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   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}</a:t>
            </a: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latin typeface="Monaco" panose="020B0500000000000000" pitchFamily="34" charset="0"/>
                <a:cs typeface="Arial" panose="020B0604020202020204" pitchFamily="34" charset="0"/>
              </a:rPr>
              <a:t>DispatchKeySet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Monaco" panose="020B0500000000000000" pitchFamily="34" charset="0"/>
                <a:cs typeface="Arial" panose="020B0604020202020204" pitchFamily="34" charset="0"/>
              </a:rPr>
              <a:t>TensorOptions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::</a:t>
            </a:r>
            <a:r>
              <a:rPr lang="en-US" altLang="zh-CN" sz="1600" dirty="0" err="1" smtClean="0">
                <a:latin typeface="Monaco" panose="020B0500000000000000" pitchFamily="34" charset="0"/>
                <a:cs typeface="Arial" panose="020B0604020202020204" pitchFamily="34" charset="0"/>
              </a:rPr>
              <a:t>key_set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() const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noexcept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{    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// c10/core/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TensorOptions.h</a:t>
            </a:r>
            <a:endParaRPr lang="en-US" altLang="zh-CN" sz="1600" dirty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  return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00B0F0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computeDispatchKey</a:t>
            </a:r>
            <a:r>
              <a:rPr lang="en-US" altLang="zh-CN" sz="1600" dirty="0">
                <a:solidFill>
                  <a:srgbClr val="00B0F0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()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).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add(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BackendSelect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inline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computeDispatchKey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() const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switch (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layout()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 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{   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//calculate the dispatch key based on layout and device</a:t>
            </a:r>
            <a:endParaRPr lang="en-US" altLang="zh-CN" sz="1600" dirty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case Layout::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Strided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  switch (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device().type()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    case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DeviceType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::CPU: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      auto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dtype_tmp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typeMetaToScalarType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dtype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      if (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isQIntType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dtype_tmp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        return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QuantizedCPUTensorId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; }</a:t>
            </a: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      return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</a:t>
            </a:r>
            <a:r>
              <a:rPr lang="en-US" altLang="zh-CN" sz="1600" dirty="0" err="1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CPUTensorId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;   }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endParaRPr lang="en-US" altLang="zh-CN" sz="1600" dirty="0" smtClean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calculation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 smtClean="0"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Monaco" panose="020B0500000000000000" pitchFamily="34" charset="0"/>
                <a:cs typeface="Arial" panose="020B0604020202020204" pitchFamily="34" charset="0"/>
              </a:rPr>
              <a:t>dispatchTypeId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( </a:t>
            </a:r>
            <a:r>
              <a:rPr lang="en-US" altLang="zh-CN" sz="1600" dirty="0" err="1" smtClean="0">
                <a:latin typeface="Monaco" panose="020B0500000000000000" pitchFamily="34" charset="0"/>
                <a:cs typeface="Arial" panose="020B0604020202020204" pitchFamily="34" charset="0"/>
              </a:rPr>
              <a:t>DispatchKeySet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Monaco" panose="020B0500000000000000" pitchFamily="34" charset="0"/>
                <a:cs typeface="Arial" panose="020B0604020202020204" pitchFamily="34" charset="0"/>
              </a:rPr>
              <a:t>ks,DispatchKeySet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Monaco" panose="020B0500000000000000" pitchFamily="34" charset="0"/>
                <a:cs typeface="Arial" panose="020B0604020202020204" pitchFamily="34" charset="0"/>
              </a:rPr>
              <a:t>key_mask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) 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c10::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impl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LocalDispatchKeySet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local = c10::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impl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tls_local_dispatch_key_set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 return ((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         (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ks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|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local.included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 |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always_included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 - 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local.excluded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_)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          &amp;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key_mask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).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highestPriorityTypeId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for different classes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MultiDispatchKeySet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: at::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IterArgs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MultiDispatchKeySet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&gt; {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  void 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operator()(const at::Tensor&amp; x) 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{ 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//combine multiple keys of arguments</a:t>
            </a:r>
            <a:endParaRPr lang="en-US" altLang="zh-CN" sz="1600" dirty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|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x.key_set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();  }</a:t>
            </a: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void operator()(const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TensorOptions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&amp; x)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|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x.key_set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(); }</a:t>
            </a:r>
          </a:p>
          <a:p>
            <a:pPr marL="0" indent="0">
              <a:buNone/>
            </a:pP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void operator()(at::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ArrayRef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&lt;at::Tensor&gt;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xs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for (const auto&amp; x :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xs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|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x.key_set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();  }</a:t>
            </a: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void operator()(at::Generator* gen)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if (gen != nullptr)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| gen-&gt;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key_set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(); }</a:t>
            </a: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}</a:t>
            </a:r>
            <a:endParaRPr lang="en-US" altLang="zh-CN" sz="1600" dirty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BackendSelect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8069" y="1318847"/>
            <a:ext cx="11106665" cy="526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template&lt;class...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Args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&gt; //In class </a:t>
            </a:r>
            <a:r>
              <a:rPr lang="en-US" altLang="zh-CN" sz="1600" dirty="0" err="1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DispatchKeyExtractor.h</a:t>
            </a:r>
            <a:endParaRPr lang="en-US" altLang="zh-CN" sz="1600" dirty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getDispatchKeyUnboxed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DispatchKeySet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backendsWithoutFallthrough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, </a:t>
            </a:r>
            <a:endParaRPr lang="en-US" altLang="zh-CN" sz="1600" dirty="0" smtClean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                                  const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Args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&amp;...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args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 const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auto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ks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>
                <a:solidFill>
                  <a:srgbClr val="00B0F0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detail::</a:t>
            </a:r>
            <a:r>
              <a:rPr lang="en-US" altLang="zh-CN" sz="1600" dirty="0" err="1">
                <a:solidFill>
                  <a:srgbClr val="00B0F0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multi_dispatch_key_set</a:t>
            </a: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args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...); 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//</a:t>
            </a:r>
            <a:r>
              <a:rPr lang="en-US" altLang="zh-CN" sz="1600" dirty="0" err="1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BackendSelect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 is added to the set if one of the </a:t>
            </a:r>
            <a:r>
              <a:rPr lang="en-US" altLang="zh-CN" sz="1600" dirty="0" err="1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args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’ type is </a:t>
            </a:r>
            <a:r>
              <a:rPr lang="en-US" altLang="zh-CN" sz="1600" dirty="0" err="1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TensorOption</a:t>
            </a:r>
            <a:endParaRPr lang="en-US" altLang="zh-CN" sz="1600" dirty="0"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return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dispatchKeySetToDispatchKey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_(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backendsWithoutFallthrough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ks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//In </a:t>
            </a:r>
            <a:r>
              <a:rPr lang="en-US" altLang="zh-CN" sz="1600" dirty="0" err="1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backendselect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 kernel</a:t>
            </a:r>
            <a:endParaRPr lang="en-US" altLang="zh-CN" sz="1600" dirty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Tensor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randn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IntArrayRef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size, const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TensorOptions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&amp; options={}) {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key = </a:t>
            </a:r>
            <a:r>
              <a:rPr lang="en-US" altLang="zh-CN" sz="1600" dirty="0" err="1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options.computeDispatchKey</a:t>
            </a:r>
            <a:r>
              <a:rPr lang="en-US" altLang="zh-CN" sz="1600" dirty="0" smtClean="0">
                <a:latin typeface="Monaco" panose="020B0500000000000000" pitchFamily="34" charset="0"/>
                <a:cs typeface="Arial" panose="020B0604020202020204" pitchFamily="34" charset="0"/>
              </a:rPr>
              <a:t>();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//compute the key based on layout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Monaco" panose="020B0500000000000000" pitchFamily="34" charset="0"/>
                <a:cs typeface="Arial" panose="020B0604020202020204" pitchFamily="34" charset="0"/>
              </a:rPr>
              <a:t>   //and device, this routes the call to the real kernel, not backend select again.</a:t>
            </a:r>
            <a:endParaRPr lang="en-US" altLang="zh-CN" sz="1600" dirty="0">
              <a:solidFill>
                <a:srgbClr val="0000FF"/>
              </a:solidFill>
              <a:latin typeface="Monaco" panose="020B0500000000000000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static auto op = c10::Dispatcher::singleton().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findSchemaOrThrow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("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aten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::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randn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", "");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  return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op.callUnboxedWithDispatchKey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&lt;Tensor,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IntArrayRef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, const </a:t>
            </a:r>
            <a:r>
              <a:rPr lang="en-US" altLang="zh-CN" sz="1600" dirty="0" err="1">
                <a:latin typeface="Monaco" panose="020B0500000000000000" pitchFamily="34" charset="0"/>
                <a:cs typeface="Arial" panose="020B0604020202020204" pitchFamily="34" charset="0"/>
              </a:rPr>
              <a:t>TensorOptions</a:t>
            </a: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&amp;&gt;(key, size, options);</a:t>
            </a:r>
          </a:p>
          <a:p>
            <a:pPr marL="0" indent="0">
              <a:buNone/>
            </a:pPr>
            <a:r>
              <a:rPr lang="en-US" altLang="zh-CN" sz="1600" dirty="0">
                <a:latin typeface="Monaco" panose="020B0500000000000000" pitchFamily="34" charset="0"/>
                <a:cs typeface="Arial" panose="020B0604020202020204" pitchFamily="3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320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069" y="224449"/>
            <a:ext cx="10515600" cy="109439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Dispatchkey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removal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30" y="1108489"/>
            <a:ext cx="7315215" cy="5486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2605" y="6410234"/>
            <a:ext cx="753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http://blog.ezyang.com/2020/09/lets-talk-about-the-pytorch-dispatcher/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4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29275</TotalTime>
  <Words>1549</Words>
  <Application>Microsoft Office PowerPoint</Application>
  <PresentationFormat>宽屏</PresentationFormat>
  <Paragraphs>325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Monaco</vt:lpstr>
      <vt:lpstr>Office 主题​​</vt:lpstr>
      <vt:lpstr>PyTorch Dispatcher</vt:lpstr>
      <vt:lpstr>Contents</vt:lpstr>
      <vt:lpstr>PyTorch Dispatcher</vt:lpstr>
      <vt:lpstr>Dispatchkey calculation</vt:lpstr>
      <vt:lpstr>Dispatchkey calculation</vt:lpstr>
      <vt:lpstr>Dispatchkey calculation</vt:lpstr>
      <vt:lpstr>Dispatchkey for different classes</vt:lpstr>
      <vt:lpstr>BackendSelect key</vt:lpstr>
      <vt:lpstr>Dispatchkey removal</vt:lpstr>
      <vt:lpstr>Dispatchkey local removal</vt:lpstr>
      <vt:lpstr>Dispatcher Class</vt:lpstr>
      <vt:lpstr>OperatorEntry and DispatchTable Class</vt:lpstr>
      <vt:lpstr>KernelFunction Class</vt:lpstr>
      <vt:lpstr>Wrap_kernel_functor_unboxed Class</vt:lpstr>
      <vt:lpstr>Dispatch to kernel</vt:lpstr>
      <vt:lpstr>AVX2 and AVX dispatch</vt:lpstr>
      <vt:lpstr>AVX2 and AVX dispatch</vt:lpstr>
      <vt:lpstr>Dispatch on double float and int</vt:lpstr>
      <vt:lpstr>Register Operator</vt:lpstr>
      <vt:lpstr>Register::Options and RegisterOpeators</vt:lpstr>
      <vt:lpstr>RegisterOperators class</vt:lpstr>
      <vt:lpstr>Register Schema</vt:lpstr>
      <vt:lpstr>Kernel Registration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template proramming</dc:title>
  <dc:creator>cambricon</dc:creator>
  <cp:lastModifiedBy>wangjin</cp:lastModifiedBy>
  <cp:revision>570</cp:revision>
  <dcterms:created xsi:type="dcterms:W3CDTF">2020-01-01T02:50:09Z</dcterms:created>
  <dcterms:modified xsi:type="dcterms:W3CDTF">2020-10-22T11:33:25Z</dcterms:modified>
</cp:coreProperties>
</file>