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259" r:id="rId14"/>
    <p:sldId id="271" r:id="rId15"/>
    <p:sldId id="319" r:id="rId16"/>
    <p:sldId id="267" r:id="rId17"/>
    <p:sldId id="273" r:id="rId18"/>
    <p:sldId id="272" r:id="rId19"/>
    <p:sldId id="318" r:id="rId20"/>
    <p:sldId id="281" r:id="rId21"/>
    <p:sldId id="284" r:id="rId22"/>
    <p:sldId id="276" r:id="rId23"/>
    <p:sldId id="292" r:id="rId24"/>
    <p:sldId id="275" r:id="rId25"/>
    <p:sldId id="274" r:id="rId26"/>
    <p:sldId id="277" r:id="rId27"/>
    <p:sldId id="279" r:id="rId28"/>
    <p:sldId id="285" r:id="rId29"/>
    <p:sldId id="286" r:id="rId30"/>
    <p:sldId id="268" r:id="rId31"/>
    <p:sldId id="269" r:id="rId32"/>
    <p:sldId id="270" r:id="rId33"/>
    <p:sldId id="320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true"/>
          <p:nvPr>
            <p:ph type="title" hasCustomPrompt="tru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true"/>
          <p:nvPr>
            <p:ph type="body" sz="quarter" idx="1" hasCustomPrompt="true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SzTx/>
              <a:buFontTx/>
              <a:buNone/>
              <a:defRPr sz="2400"/>
            </a:lvl1pPr>
            <a:lvl2pPr marL="0" indent="457200" algn="ctr">
              <a:lnSpc>
                <a:spcPct val="90000"/>
              </a:lnSpc>
              <a:buSzTx/>
              <a:buFontTx/>
              <a:buNone/>
              <a:defRPr sz="2400"/>
            </a:lvl2pPr>
            <a:lvl3pPr marL="0" indent="914400" algn="ctr">
              <a:lnSpc>
                <a:spcPct val="90000"/>
              </a:lnSpc>
              <a:buSzTx/>
              <a:buFontTx/>
              <a:buNone/>
              <a:defRPr sz="2400"/>
            </a:lvl3pPr>
            <a:lvl4pPr marL="0" indent="1371600" algn="ctr">
              <a:lnSpc>
                <a:spcPct val="90000"/>
              </a:lnSpc>
              <a:buSzTx/>
              <a:buFontTx/>
              <a:buNone/>
              <a:defRPr sz="2400"/>
            </a:lvl4pPr>
            <a:lvl5pPr marL="0" indent="1828800" algn="ctr">
              <a:lnSpc>
                <a:spcPct val="90000"/>
              </a:lnSpc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true"/>
          <p:nvPr>
            <p:ph type="title" hasCustomPrompt="tru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true"/>
          <p:nvPr>
            <p:ph type="body" idx="1" hasCustomPrompt="tru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true"/>
          <p:nvPr>
            <p:ph type="title" hasCustomPrompt="tru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1" name="正文级别 1…"/>
          <p:cNvSpPr txBox="true"/>
          <p:nvPr>
            <p:ph type="body" sz="quarter" idx="1" hasCustomPrompt="true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lnSpc>
                <a:spcPct val="90000"/>
              </a:lnSpc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true"/>
          <p:nvPr>
            <p:ph type="title" hasCustomPrompt="tru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true"/>
          <p:nvPr>
            <p:ph type="body" sz="half" idx="1" hasCustomPrompt="true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lnSpc>
                <a:spcPct val="90000"/>
              </a:lnSpc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lnSpc>
                <a:spcPct val="90000"/>
              </a:lnSpc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lnSpc>
                <a:spcPct val="90000"/>
              </a:lnSpc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lnSpc>
                <a:spcPct val="90000"/>
              </a:lnSpc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true"/>
          <p:nvPr>
            <p:ph type="title" hasCustomPrompt="tru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正文级别 1…"/>
          <p:cNvSpPr txBox="true"/>
          <p:nvPr>
            <p:ph type="body" sz="quarter" idx="1" hasCustomPrompt="true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lnSpc>
                <a:spcPct val="90000"/>
              </a:lnSpc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lnSpc>
                <a:spcPct val="90000"/>
              </a:lnSpc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lnSpc>
                <a:spcPct val="90000"/>
              </a:lnSpc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lnSpc>
                <a:spcPct val="90000"/>
              </a:lnSpc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1" name="幻灯片编号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true"/>
          <p:nvPr>
            <p:ph type="title" hasCustomPrompt="tru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59" name="幻灯片编号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true"/>
          <p:nvPr>
            <p:ph type="title" hasCustomPrompt="tru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正文级别 1…"/>
          <p:cNvSpPr txBox="true"/>
          <p:nvPr>
            <p:ph type="body" sz="half" idx="1" hasCustomPrompt="true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185" indent="-260985">
              <a:lnSpc>
                <a:spcPct val="90000"/>
              </a:lnSpc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lnSpc>
                <a:spcPct val="90000"/>
              </a:lnSpc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lnSpc>
                <a:spcPct val="90000"/>
              </a:lnSpc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lnSpc>
                <a:spcPct val="90000"/>
              </a:lnSpc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6" name="幻灯片编号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true"/>
          <p:nvPr>
            <p:ph type="title" hasCustomPrompt="tru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4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5" name="正文级别 1…"/>
          <p:cNvSpPr txBox="true"/>
          <p:nvPr>
            <p:ph type="body" sz="quarter" idx="1" hasCustomPrompt="true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lnSpc>
                <a:spcPct val="90000"/>
              </a:lnSpc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lnSpc>
                <a:spcPct val="90000"/>
              </a:lnSpc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lnSpc>
                <a:spcPct val="90000"/>
              </a:lnSpc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lnSpc>
                <a:spcPct val="90000"/>
              </a:lnSpc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true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" name="图片 27" descr="图片 2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49220" y="158043"/>
            <a:ext cx="1209159" cy="4141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幻灯片编号"/>
          <p:cNvSpPr txBox="true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9pPr>
    </p:titleStyle>
    <p:bodyStyle>
      <a:lvl1pPr marL="228600" marR="0" indent="-2286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1pPr>
      <a:lvl2pPr marL="723900" marR="0" indent="-2667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2pPr>
      <a:lvl3pPr marL="1234440" marR="0" indent="-32004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3pPr>
      <a:lvl4pPr marL="1727200" marR="0" indent="-3556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4pPr>
      <a:lvl5pPr marL="2184400" marR="0" indent="-3556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5pPr>
      <a:lvl6pPr marL="2641600" marR="0" indent="-3556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6pPr>
      <a:lvl7pPr marL="3098800" marR="0" indent="-3556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7pPr>
      <a:lvl8pPr marL="3556000" marR="0" indent="-3556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8pPr>
      <a:lvl9pPr marL="4013200" marR="0" indent="-3556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Microsoft YaHei UI"/>
          <a:ea typeface="Microsoft YaHei UI"/>
          <a:cs typeface="Microsoft YaHei UI"/>
          <a:sym typeface="Microsoft YaHei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true"/>
          <p:nvPr>
            <p:ph type="ctrTitle"/>
          </p:nvPr>
        </p:nvSpPr>
        <p:spPr>
          <a:xfrm>
            <a:off x="872490" y="1579562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t>cnmix</a:t>
            </a:r>
            <a:r>
              <a:rPr lang="zh-CN"/>
              <a:t>入门介绍</a:t>
            </a:r>
            <a:endParaRPr lang="zh-CN"/>
          </a:p>
        </p:txBody>
      </p:sp>
      <p:sp>
        <p:nvSpPr>
          <p:cNvPr id="2" name="Text Box 1"/>
          <p:cNvSpPr txBox="true"/>
          <p:nvPr/>
        </p:nvSpPr>
        <p:spPr>
          <a:xfrm>
            <a:off x="10016490" y="5761355"/>
            <a:ext cx="16560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朱靖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665" y="2165350"/>
            <a:ext cx="10058400" cy="393573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3625850" y="1148715"/>
            <a:ext cx="631444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梯度更新前将梯度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unscale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回去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283210" y="674370"/>
            <a:ext cx="1061466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2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、备份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FP32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权重（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Master Weights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）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—</a:t>
            </a:r>
            <a:r>
              <a:rPr kumimoji="0" lang="en-US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&gt;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解决舍入误差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pic>
        <p:nvPicPr>
          <p:cNvPr id="4" name="Picture 3" descr="1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21730" y="1576070"/>
            <a:ext cx="5591175" cy="461010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441960" y="3260090"/>
            <a:ext cx="538226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混合精度训练过程中，权重、激活、梯度使用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fp16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存储，需要额外拷贝一份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fp32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权重主备份，训练过程中用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fp16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计算，梯度更新时使用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fp32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权重。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true"/>
          <p:nvPr>
            <p:ph type="title"/>
          </p:nvPr>
        </p:nvSpPr>
        <p:spPr>
          <a:xfrm>
            <a:off x="459740" y="29146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混合精度训练</a:t>
            </a:r>
            <a:r>
              <a:t>工作流程</a:t>
            </a:r>
          </a:p>
        </p:txBody>
      </p:sp>
      <p:pic>
        <p:nvPicPr>
          <p:cNvPr id="105" name="cnmix_presentation-Page-8.png" descr="cnmix_presentation-Page-8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001" y="1546725"/>
            <a:ext cx="5502474" cy="49823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6" name="一次迭代的op示例…"/>
          <p:cNvSpPr txBox="true"/>
          <p:nvPr/>
        </p:nvSpPr>
        <p:spPr>
          <a:xfrm>
            <a:off x="7499985" y="2098675"/>
            <a:ext cx="3854450" cy="20612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/>
            </a:pPr>
            <a:r>
              <a:t>一次迭代的op示例</a:t>
            </a:r>
          </a:p>
          <a:p>
            <a:r>
              <a:t>    1. fp32的weight cast到fp16</a:t>
            </a:r>
          </a:p>
          <a:p>
            <a:r>
              <a:t>    2. 前向fp16计算</a:t>
            </a:r>
          </a:p>
          <a:p>
            <a:r>
              <a:t>    3. 对loss进行scale</a:t>
            </a:r>
          </a:p>
          <a:p>
            <a:r>
              <a:t>    4. 反向fp16计算</a:t>
            </a:r>
          </a:p>
          <a:p>
            <a:r>
              <a:t>    5. 计算得到fp16的Gradient</a:t>
            </a:r>
          </a:p>
          <a:p>
            <a:r>
              <a:t>    6. Optimzer执行fp32的update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2379345" y="2549525"/>
            <a:ext cx="6333490" cy="1325880"/>
          </a:xfrm>
        </p:spPr>
        <p:txBody>
          <a:bodyPr/>
          <a:p>
            <a:r>
              <a:rPr lang="zh-CN" altLang="en-US"/>
              <a:t>如何使用</a:t>
            </a:r>
            <a:r>
              <a:rPr lang="en-US"/>
              <a:t>cnmix pytorch 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349885" y="17780"/>
            <a:ext cx="10515600" cy="1325563"/>
          </a:xfrm>
        </p:spPr>
        <p:txBody>
          <a:bodyPr/>
          <a:p>
            <a:r>
              <a:rPr>
                <a:solidFill>
                  <a:schemeClr val="tx1"/>
                </a:solidFill>
                <a:effectLst/>
                <a:sym typeface="+mn-ea"/>
              </a:rPr>
              <a:t>cnmix</a:t>
            </a:r>
            <a:r>
              <a:rPr lang="en-US">
                <a:solidFill>
                  <a:schemeClr val="tx1"/>
                </a:solidFill>
                <a:effectLst/>
                <a:sym typeface="+mn-ea"/>
              </a:rPr>
              <a:t> pytorch</a:t>
            </a:r>
            <a:r>
              <a:rPr lang="zh-CN" altLang="en-US">
                <a:solidFill>
                  <a:schemeClr val="tx1"/>
                </a:solidFill>
                <a:effectLst/>
                <a:sym typeface="+mn-ea"/>
              </a:rPr>
              <a:t>的编译安装</a:t>
            </a:r>
            <a:endParaRPr lang="zh-CN" altLang="en-US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398780" y="1252855"/>
            <a:ext cx="360870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r>
              <a:rPr kumimoji="0" lang="zh-CN" altLang="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、编译</a:t>
            </a:r>
            <a:endParaRPr kumimoji="0" lang="zh-CN" altLang="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endParaRPr kumimoji="0" lang="zh-CN" altLang="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zh-CN" altLang="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依赖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bazel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版本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3.4.1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pic>
        <p:nvPicPr>
          <p:cNvPr id="6" name="Picture 5" descr="1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2315845"/>
            <a:ext cx="10058400" cy="121793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503555" y="3837940"/>
            <a:ext cx="1066927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命令：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</a:t>
            </a:r>
            <a:r>
              <a:rPr kumimoji="0" lang="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        bazel clean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bazel build //cnmix:pip_package -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-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config=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pytorch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503555" y="5330190"/>
            <a:ext cx="735012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、安装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pip install </a:t>
            </a:r>
            <a:r>
              <a:rPr kumimoji="0" lang="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./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bazel-bin/cnmix/wheel/cnmix*.whl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# Initialization…"/>
          <p:cNvSpPr txBox="true"/>
          <p:nvPr/>
        </p:nvSpPr>
        <p:spPr>
          <a:xfrm>
            <a:off x="407035" y="1235075"/>
            <a:ext cx="10458450" cy="535432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 初始化model, optimizer和opt_level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tx1"/>
                </a:solidFill>
                <a:effectLst/>
              </a:rPr>
              <a:t>opt_level = 'O1'</a:t>
            </a: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tx1"/>
                </a:solidFill>
                <a:effectLst/>
              </a:rPr>
              <a:t>model, optimizer = cnmix.initialize(model, optimizer, opt_level=opt_level)</a:t>
            </a: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 配置batch_size和训练集样本数data_num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（自适应量化需要）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tx1"/>
                </a:solidFill>
                <a:effectLst/>
              </a:rPr>
              <a:t>cnmix.cnmix_set_amp_quantify_params('all', {'batch_size': </a:t>
            </a:r>
            <a:r>
              <a:rPr lang="en-US">
                <a:solidFill>
                  <a:schemeClr val="tx1"/>
                </a:solidFill>
                <a:effectLst/>
              </a:rPr>
              <a:t>xxx</a:t>
            </a:r>
            <a:r>
              <a:rPr>
                <a:solidFill>
                  <a:schemeClr val="tx1"/>
                </a:solidFill>
                <a:effectLst/>
              </a:rPr>
              <a:t>, 'data_num': </a:t>
            </a:r>
            <a:r>
              <a:rPr lang="en-US">
                <a:solidFill>
                  <a:schemeClr val="tx1"/>
                </a:solidFill>
                <a:effectLst/>
              </a:rPr>
              <a:t>xxx</a:t>
            </a:r>
            <a:r>
              <a:rPr>
                <a:solidFill>
                  <a:schemeClr val="tx1"/>
                </a:solidFill>
                <a:effectLst/>
              </a:rPr>
              <a:t>})</a:t>
            </a: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 训练网络</a:t>
            </a: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tx1"/>
                </a:solidFill>
                <a:effectLst/>
              </a:rPr>
              <a:t>...</a:t>
            </a: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tx1"/>
                </a:solidFill>
                <a:effectLst/>
              </a:rPr>
              <a:t>with cnmix.scale_loss(loss, optimizer) as scaled_loss:</a:t>
            </a: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tx1"/>
                </a:solidFill>
                <a:effectLst/>
              </a:rPr>
              <a:t>    scaled_loss.backward()</a:t>
            </a: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tx1"/>
                </a:solidFill>
                <a:effectLst/>
              </a:rPr>
              <a:t>...</a:t>
            </a: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 保存checkpoint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tx1"/>
                </a:solidFill>
                <a:effectLst/>
              </a:rPr>
              <a:t>checkpoint = {"model": model.state_dict(),</a:t>
            </a: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tx1"/>
                </a:solidFill>
                <a:effectLst/>
              </a:rPr>
              <a:t>              </a:t>
            </a:r>
            <a:r>
              <a:rPr lang="en-US">
                <a:solidFill>
                  <a:schemeClr val="tx1"/>
                </a:solidFill>
                <a:effectLst/>
              </a:rPr>
              <a:t>          </a:t>
            </a:r>
            <a:r>
              <a:rPr>
                <a:solidFill>
                  <a:schemeClr val="tx1"/>
                </a:solidFill>
                <a:effectLst/>
              </a:rPr>
              <a:t>"optimizer": optimizer.state_dict(),</a:t>
            </a: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tx1"/>
                </a:solidFill>
                <a:effectLst/>
              </a:rPr>
              <a:t>             </a:t>
            </a:r>
            <a:r>
              <a:rPr lang="en-US">
                <a:solidFill>
                  <a:schemeClr val="tx1"/>
                </a:solidFill>
                <a:effectLst/>
              </a:rPr>
              <a:t>          </a:t>
            </a:r>
            <a:r>
              <a:rPr>
                <a:solidFill>
                  <a:schemeClr val="tx1"/>
                </a:solidFill>
                <a:effectLst/>
              </a:rPr>
              <a:t> "cnmix": cnmix.state_dict()</a:t>
            </a:r>
            <a:r>
              <a:rPr lang="en-US">
                <a:solidFill>
                  <a:schemeClr val="tx1"/>
                </a:solidFill>
                <a:effectLst/>
              </a:rPr>
              <a:t> </a:t>
            </a:r>
            <a:r>
              <a:rPr>
                <a:solidFill>
                  <a:schemeClr val="tx1"/>
                </a:solidFill>
                <a:effectLst/>
              </a:rPr>
              <a:t>}</a:t>
            </a: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tx1"/>
                </a:solidFill>
                <a:effectLst/>
              </a:rPr>
              <a:t>torch.save(checkpoint, 'cnmix_checkpoint')</a:t>
            </a:r>
            <a:endParaRPr>
              <a:solidFill>
                <a:schemeClr val="tx1"/>
              </a:solidFill>
              <a:effectLst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>
                <a:solidFill>
                  <a:schemeClr val="tx1"/>
                </a:solidFill>
                <a:effectLst/>
              </a:rPr>
              <a:t>...</a:t>
            </a:r>
            <a:endParaRPr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349885" y="17780"/>
            <a:ext cx="10515600" cy="1325563"/>
          </a:xfrm>
        </p:spPr>
        <p:txBody>
          <a:bodyPr/>
          <a:p>
            <a:r>
              <a:rPr>
                <a:solidFill>
                  <a:schemeClr val="tx1"/>
                </a:solidFill>
                <a:effectLst/>
                <a:sym typeface="+mn-ea"/>
              </a:rPr>
              <a:t>cnmix</a:t>
            </a:r>
            <a:r>
              <a:rPr lang="en-US">
                <a:solidFill>
                  <a:schemeClr val="tx1"/>
                </a:solidFill>
                <a:effectLst/>
                <a:sym typeface="+mn-ea"/>
              </a:rPr>
              <a:t> pytorch</a:t>
            </a:r>
            <a:r>
              <a:rPr lang="zh-CN" altLang="en-US">
                <a:solidFill>
                  <a:schemeClr val="tx1"/>
                </a:solidFill>
                <a:effectLst/>
                <a:sym typeface="+mn-ea"/>
              </a:rPr>
              <a:t>用例</a:t>
            </a:r>
            <a:endParaRPr lang="zh-CN" altLang="en-US">
              <a:solidFill>
                <a:schemeClr val="tx1"/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>
                <a:solidFill>
                  <a:schemeClr val="tx1"/>
                </a:solidFill>
                <a:effectLst/>
                <a:sym typeface="+mn-ea"/>
              </a:rPr>
              <a:t>cnmix.initialize</a:t>
            </a:r>
            <a:r>
              <a:rPr lang="en-US">
                <a:solidFill>
                  <a:schemeClr val="tx1"/>
                </a:solidFill>
                <a:effectLst/>
                <a:sym typeface="+mn-ea"/>
              </a:rPr>
              <a:t>()</a:t>
            </a:r>
            <a:endParaRPr lang="en-US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448310" y="2141220"/>
            <a:ext cx="10184130" cy="369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chemeClr val="tx1"/>
                </a:solidFill>
                <a:sym typeface="+mn-ea"/>
              </a:rPr>
              <a:t>model, </a:t>
            </a:r>
            <a:r>
              <a:rPr lang="en-US">
                <a:solidFill>
                  <a:schemeClr val="tx1"/>
                </a:solidFill>
                <a:sym typeface="+mn-ea"/>
              </a:rPr>
              <a:t>  </a:t>
            </a:r>
            <a:r>
              <a:rPr>
                <a:solidFill>
                  <a:schemeClr val="tx1"/>
                </a:solidFill>
                <a:sym typeface="+mn-ea"/>
              </a:rPr>
              <a:t>optimizer = cnmix.initialize(</a:t>
            </a:r>
            <a:r>
              <a:rPr lang="en-US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model, </a:t>
            </a:r>
            <a:r>
              <a:rPr lang="en-US">
                <a:solidFill>
                  <a:schemeClr val="tx1"/>
                </a:solidFill>
                <a:sym typeface="+mn-ea"/>
              </a:rPr>
              <a:t>   </a:t>
            </a:r>
            <a:r>
              <a:rPr>
                <a:solidFill>
                  <a:schemeClr val="tx1"/>
                </a:solidFill>
                <a:sym typeface="+mn-ea"/>
              </a:rPr>
              <a:t>optimizer, 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chemeClr val="tx1"/>
                </a:solidFill>
                <a:sym typeface="+mn-ea"/>
              </a:rPr>
              <a:t> </a:t>
            </a:r>
            <a:r>
              <a:rPr lang="en-US">
                <a:solidFill>
                  <a:schemeClr val="tx1"/>
                </a:solidFill>
                <a:sym typeface="+mn-ea"/>
              </a:rPr>
              <a:t>                        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>
                <a:solidFill>
                  <a:schemeClr val="tx1"/>
                </a:solidFill>
                <a:sym typeface="+mn-ea"/>
              </a:rPr>
              <a:t>opt_level</a:t>
            </a:r>
            <a:r>
              <a:rPr lang="en-US">
                <a:solidFill>
                  <a:schemeClr val="tx1"/>
                </a:solidFill>
                <a:sym typeface="+mn-ea"/>
              </a:rPr>
              <a:t>, 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                            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    		</a:t>
            </a:r>
            <a:r>
              <a:rPr>
                <a:solidFill>
                  <a:schemeClr val="tx1"/>
                </a:solidFill>
                <a:sym typeface="+mn-ea"/>
              </a:rPr>
              <a:t>cast_model_type=None,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 </a:t>
            </a: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>
                <a:solidFill>
                  <a:schemeClr val="tx1"/>
                </a:solidFill>
                <a:sym typeface="+mn-ea"/>
              </a:rPr>
              <a:t>patch_torch_functions=None,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 </a:t>
            </a: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>
                <a:solidFill>
                  <a:schemeClr val="tx1"/>
                </a:solidFill>
                <a:sym typeface="+mn-ea"/>
              </a:rPr>
              <a:t>keep_batchnorm_fp32=None,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 </a:t>
            </a: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>
                <a:solidFill>
                  <a:schemeClr val="tx1"/>
                </a:solidFill>
                <a:sym typeface="+mn-ea"/>
              </a:rPr>
              <a:t>master_weights=None,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 </a:t>
            </a: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>
                <a:solidFill>
                  <a:schemeClr val="tx1"/>
                </a:solidFill>
                <a:sym typeface="+mn-ea"/>
              </a:rPr>
              <a:t>loss_scale=None,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 </a:t>
            </a: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>
                <a:solidFill>
                  <a:schemeClr val="tx1"/>
                </a:solidFill>
                <a:sym typeface="+mn-ea"/>
              </a:rPr>
              <a:t>cast_model_outputs=None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  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                         </a:t>
            </a:r>
            <a:r>
              <a:rPr lang="en-US">
                <a:solidFill>
                  <a:schemeClr val="tx1"/>
                </a:solidFill>
                <a:sym typeface="+mn-ea"/>
              </a:rPr>
              <a:t>... </a:t>
            </a:r>
            <a:r>
              <a:rPr>
                <a:solidFill>
                  <a:schemeClr val="tx1"/>
                </a:solidFill>
                <a:sym typeface="+mn-ea"/>
              </a:rPr>
              <a:t>)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583940" y="2700655"/>
            <a:ext cx="360045" cy="360045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false" upright="false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328160" y="2700655"/>
            <a:ext cx="426339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对下面一系列特性的不同组合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859145" y="3679190"/>
            <a:ext cx="342900" cy="144018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false" upright="false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6461760" y="4215765"/>
            <a:ext cx="426339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每个参数代表一个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property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，可以手动调整以获得更好的性能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17195" y="280670"/>
            <a:ext cx="10515600" cy="1325563"/>
          </a:xfrm>
        </p:spPr>
        <p:txBody>
          <a:bodyPr/>
          <a:p>
            <a:r>
              <a:rPr lang="en-US">
                <a:solidFill>
                  <a:schemeClr val="tx1"/>
                </a:solidFill>
                <a:effectLst/>
                <a:sym typeface="+mn-ea"/>
              </a:rPr>
              <a:t>cnmix</a:t>
            </a:r>
            <a:r>
              <a:rPr lang="en-US" altLang="en-US">
                <a:solidFill>
                  <a:schemeClr val="tx1"/>
                </a:solidFill>
                <a:effectLst/>
                <a:sym typeface="+mn-ea"/>
              </a:rPr>
              <a:t> pytorch </a:t>
            </a:r>
            <a:r>
              <a:rPr lang="zh-CN" altLang="en-US">
                <a:solidFill>
                  <a:schemeClr val="tx1"/>
                </a:solidFill>
                <a:effectLst/>
                <a:sym typeface="+mn-ea"/>
              </a:rPr>
              <a:t>优化级别（</a:t>
            </a:r>
            <a:r>
              <a:rPr lang="en-US" altLang="zh-CN">
                <a:solidFill>
                  <a:schemeClr val="tx1"/>
                </a:solidFill>
                <a:effectLst/>
                <a:sym typeface="+mn-ea"/>
              </a:rPr>
              <a:t>290</a:t>
            </a:r>
            <a:r>
              <a:rPr lang="zh-CN" altLang="en-US">
                <a:solidFill>
                  <a:schemeClr val="tx1"/>
                </a:solidFill>
                <a:effectLst/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570" y="1691005"/>
            <a:ext cx="4752340" cy="2232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9910" y="4066540"/>
            <a:ext cx="4752340" cy="2232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570" y="4066540"/>
            <a:ext cx="4752340" cy="2232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29910" y="1691005"/>
            <a:ext cx="4752340" cy="2232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682625" y="1751965"/>
            <a:ext cx="10521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“</a:t>
            </a:r>
            <a:r>
              <a:rPr kumimoji="0" lang="en-US" altLang="zh-CN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O0</a:t>
            </a: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”</a:t>
            </a:r>
            <a:endParaRPr kumimoji="0" lang="zh-CN" altLang="en-US" sz="1800" b="0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5680710" y="4066540"/>
            <a:ext cx="10521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“</a:t>
            </a:r>
            <a:r>
              <a:rPr kumimoji="0" lang="en-US" altLang="zh-CN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O3</a:t>
            </a: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”</a:t>
            </a:r>
            <a:endParaRPr kumimoji="0" lang="zh-CN" altLang="en-US" sz="1800" b="0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744855" y="4066540"/>
            <a:ext cx="10521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“</a:t>
            </a:r>
            <a:r>
              <a:rPr kumimoji="0" lang="en-US" altLang="zh-CN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O2</a:t>
            </a: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”</a:t>
            </a:r>
            <a:endParaRPr kumimoji="0" lang="zh-CN" altLang="en-US" sz="1800" b="0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5680710" y="1691005"/>
            <a:ext cx="10521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“</a:t>
            </a:r>
            <a:r>
              <a:rPr kumimoji="0" lang="en-US" altLang="zh-CN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O1</a:t>
            </a: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”</a:t>
            </a:r>
            <a:endParaRPr kumimoji="0" lang="zh-CN" altLang="en-US" sz="1800" b="0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2463165" y="3037840"/>
            <a:ext cx="2799715" cy="78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</a:t>
            </a: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cast_model_type = ' '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patch_functions = False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keep_batchnorm = None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master_weights = None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loss_scale = 1.0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838200" y="2118995"/>
            <a:ext cx="3919855" cy="78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输入输出： 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全部算子输入输出均为 fp32 类型；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计算：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nn.module.xxx 量化算子采用自适应量化方式计算；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F.xxx/torch.xxx/tensor.xxx 量化算子采用固定 int31量化方式计算；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415415" y="3357245"/>
            <a:ext cx="1080135" cy="14414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6987540" y="2901315"/>
            <a:ext cx="3395345" cy="1059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</a:t>
            </a: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cast_model_type = ‘float16’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patch_functions = False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keep_batchnorm = True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master_weights = True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loss_scale = ‘dynamic’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</a:t>
            </a:r>
            <a:r>
              <a:rPr kumimoji="0" lang="en-US" sz="900" b="1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adaptive_quantify_params["max_bitwidth"]= 16</a:t>
            </a:r>
            <a:endParaRPr kumimoji="0" lang="en-US" sz="900" b="1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900" b="1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6447790" y="1751965"/>
            <a:ext cx="3482975" cy="1059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输入输出：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全部算子的输入输出均为 fp16 类型；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计算：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nn.module.BatchNormxx 算子采用 fp32 类型计算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nn.module.xxx 量化算子自适应位宽最大 int16；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F.xxx/torch.xxx/tensor.xxx 量化算子固定位宽为 int16；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使用Dynamic  loss scale 和 master weight 操作;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2141220" y="5351780"/>
            <a:ext cx="312102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</a:t>
            </a:r>
            <a:r>
              <a:rPr lang="en-US" sz="900">
                <a:solidFill>
                  <a:schemeClr val="accent2"/>
                </a:solidFill>
                <a:sym typeface="Calibri"/>
              </a:rPr>
              <a:t>cast_model_type = ‘float16’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patch_functions = False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keep_batchnorm = True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master_weights = True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loss_scale = 2.0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adaptive_quantify_params["max_bitwidth"]= 16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1456055" y="4216400"/>
            <a:ext cx="3919855" cy="1059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输入输出：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全部算子的输入输出均为 fp16 类型；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计算：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nn.module.BatchNormxx 算子采用 fp32 类型计算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nn.module.xxx 量化算子自适应位宽最大 int16；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F.xxx/torch.xxx/tensor.xxx 量化算子固定位宽为 int16；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使用Fixed loss scale和 master weight 操作;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965200" y="5740400"/>
            <a:ext cx="1080135" cy="14414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7042150" y="5292090"/>
            <a:ext cx="314642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</a:t>
            </a:r>
            <a:r>
              <a:rPr lang="en-US" sz="900">
                <a:solidFill>
                  <a:schemeClr val="accent2"/>
                </a:solidFill>
                <a:sym typeface="Calibri"/>
              </a:rPr>
              <a:t>cast_model_type = ‘float16’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patch_functions = False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keep_batchnorm = False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master_weights = False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loss_scale = 1.0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adaptive_quantify_params["max_bitwidth"]= 16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5791200" y="4433570"/>
            <a:ext cx="3919855" cy="78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输入输出：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全部算子的输入输出均为 fp16 类型；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计算：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nn.module.xxx 量化算子自适应位宽最大位宽 int16；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F.xxx/torch.xxx/tensor.xxx 量化算子固定位宽 int16；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962015" y="5680075"/>
            <a:ext cx="1080135" cy="14414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907405" y="3263900"/>
            <a:ext cx="1080135" cy="14414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7" name="Text Box 36"/>
          <p:cNvSpPr txBox="true"/>
          <p:nvPr/>
        </p:nvSpPr>
        <p:spPr>
          <a:xfrm>
            <a:off x="1569085" y="3128645"/>
            <a:ext cx="7734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i="0" u="none" strike="noStrike" cap="none" spc="0" normalizeH="0" baseline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properties.</a:t>
            </a:r>
            <a:endParaRPr kumimoji="0" lang="en-US" sz="900" i="0" u="none" strike="noStrike" cap="none" spc="0" normalizeH="0" baseline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Text Box 37"/>
          <p:cNvSpPr txBox="true"/>
          <p:nvPr/>
        </p:nvSpPr>
        <p:spPr>
          <a:xfrm>
            <a:off x="1118870" y="5511800"/>
            <a:ext cx="7734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i="0" u="none" strike="noStrike" cap="none" spc="0" normalizeH="0" baseline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properties.</a:t>
            </a:r>
            <a:endParaRPr kumimoji="0" lang="en-US" sz="900" i="0" u="none" strike="noStrike" cap="none" spc="0" normalizeH="0" baseline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Text Box 38"/>
          <p:cNvSpPr txBox="true"/>
          <p:nvPr/>
        </p:nvSpPr>
        <p:spPr>
          <a:xfrm>
            <a:off x="6061075" y="3037840"/>
            <a:ext cx="7734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i="0" u="none" strike="noStrike" cap="none" spc="0" normalizeH="0" baseline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properties.</a:t>
            </a:r>
            <a:endParaRPr kumimoji="0" lang="en-US" sz="900" i="0" u="none" strike="noStrike" cap="none" spc="0" normalizeH="0" baseline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Text Box 39"/>
          <p:cNvSpPr txBox="true"/>
          <p:nvPr/>
        </p:nvSpPr>
        <p:spPr>
          <a:xfrm>
            <a:off x="6115685" y="5451475"/>
            <a:ext cx="7734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i="0" u="none" strike="noStrike" cap="none" spc="0" normalizeH="0" baseline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properties.</a:t>
            </a:r>
            <a:endParaRPr kumimoji="0" lang="en-US" sz="900" i="0" u="none" strike="noStrike" cap="none" spc="0" normalizeH="0" baseline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417195" y="280670"/>
            <a:ext cx="10515600" cy="1325563"/>
          </a:xfrm>
        </p:spPr>
        <p:txBody>
          <a:bodyPr/>
          <a:p>
            <a:r>
              <a:rPr lang="en-US">
                <a:solidFill>
                  <a:schemeClr val="tx1"/>
                </a:solidFill>
                <a:effectLst/>
                <a:sym typeface="+mn-ea"/>
              </a:rPr>
              <a:t>cnmix</a:t>
            </a:r>
            <a:r>
              <a:rPr lang="en-US" altLang="en-US">
                <a:solidFill>
                  <a:schemeClr val="tx1"/>
                </a:solidFill>
                <a:effectLst/>
                <a:sym typeface="+mn-ea"/>
              </a:rPr>
              <a:t> pytorch </a:t>
            </a:r>
            <a:r>
              <a:rPr lang="zh-CN" altLang="en-US">
                <a:solidFill>
                  <a:schemeClr val="tx1"/>
                </a:solidFill>
                <a:effectLst/>
                <a:sym typeface="+mn-ea"/>
              </a:rPr>
              <a:t>优化级别（</a:t>
            </a:r>
            <a:r>
              <a:rPr lang="en-US" altLang="zh-CN">
                <a:solidFill>
                  <a:schemeClr val="tx1"/>
                </a:solidFill>
                <a:effectLst/>
                <a:sym typeface="+mn-ea"/>
              </a:rPr>
              <a:t>370</a:t>
            </a:r>
            <a:r>
              <a:rPr lang="zh-CN" altLang="en-US">
                <a:solidFill>
                  <a:schemeClr val="tx1"/>
                </a:solidFill>
                <a:effectLst/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3570" y="1691005"/>
            <a:ext cx="4752340" cy="2232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9910" y="4066540"/>
            <a:ext cx="4752340" cy="2232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3570" y="4066540"/>
            <a:ext cx="4752340" cy="2232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29910" y="1691005"/>
            <a:ext cx="4752340" cy="2232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682625" y="1751965"/>
            <a:ext cx="10521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“</a:t>
            </a:r>
            <a:r>
              <a:rPr kumimoji="0" lang="en-US" altLang="zh-CN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O0</a:t>
            </a: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”</a:t>
            </a:r>
            <a:endParaRPr kumimoji="0" lang="zh-CN" altLang="en-US" sz="1800" b="0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5680710" y="4066540"/>
            <a:ext cx="10521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“</a:t>
            </a:r>
            <a:r>
              <a:rPr kumimoji="0" lang="en-US" altLang="zh-CN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O3</a:t>
            </a: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”</a:t>
            </a:r>
            <a:endParaRPr kumimoji="0" lang="zh-CN" altLang="en-US" sz="1800" b="0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744855" y="4066540"/>
            <a:ext cx="10521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“</a:t>
            </a:r>
            <a:r>
              <a:rPr kumimoji="0" lang="en-US" altLang="zh-CN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O2</a:t>
            </a: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”</a:t>
            </a:r>
            <a:endParaRPr kumimoji="0" lang="zh-CN" altLang="en-US" sz="1800" b="0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5680710" y="1691005"/>
            <a:ext cx="10521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“</a:t>
            </a:r>
            <a:r>
              <a:rPr kumimoji="0" lang="en-US" altLang="zh-CN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O1</a:t>
            </a:r>
            <a:r>
              <a:rPr kumimoji="0" lang="zh-CN" altLang="en-US" sz="18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”</a:t>
            </a:r>
            <a:endParaRPr kumimoji="0" lang="zh-CN" altLang="en-US" sz="1800" b="0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2463165" y="3037840"/>
            <a:ext cx="2799715" cy="78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</a:t>
            </a: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cast_model_type = ' '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patch_functions = False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keep_batchnorm = None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master_weights = None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loss_scale = 1.0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838200" y="2118995"/>
            <a:ext cx="391985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输入输出： 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全部算子输入输出均为 fp32 类型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计算：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前向反向计算均为fp32类型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415415" y="3357245"/>
            <a:ext cx="1080135" cy="14414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6987540" y="2901315"/>
            <a:ext cx="3395345" cy="1059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</a:t>
            </a: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cast_model_type = None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patch_functions = True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keep_batchnorm = True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master_weights = None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loss_scale = ‘dynamic’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900" b="1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900" b="1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6447790" y="1751965"/>
            <a:ext cx="382968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输入输出：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算子的输入输出根据算子类型分为为fp16或fp32类型；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计算：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白名单计算fp16，黑名单计算fp32，传输根据计算op的精度分为fp16    或fp32(名单参照apex)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使用Dynamic loss scale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2141220" y="5351780"/>
            <a:ext cx="3121025" cy="1059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</a:t>
            </a:r>
            <a:r>
              <a:rPr lang="en-US" sz="900">
                <a:solidFill>
                  <a:schemeClr val="accent2"/>
                </a:solidFill>
                <a:sym typeface="Calibri"/>
              </a:rPr>
              <a:t>cast_model_type = ‘float16’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patch_functions = False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keep_batchnorm = True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master_weights = True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loss_scale = </a:t>
            </a:r>
            <a:r>
              <a:rPr lang="en-US" sz="900">
                <a:solidFill>
                  <a:schemeClr val="accent2"/>
                </a:solidFill>
                <a:sym typeface="Calibri"/>
              </a:rPr>
              <a:t>‘dynamic’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1456055" y="4216400"/>
            <a:ext cx="3919855" cy="78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输入输出：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全部算子的输入输出均为 fp16 类型；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计算：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Batchnorm为fp32，其他op均为fp16计算类型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使用Dynamic loss scale和master weights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965200" y="5740400"/>
            <a:ext cx="1080135" cy="14414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7042150" y="5292090"/>
            <a:ext cx="314642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</a:t>
            </a:r>
            <a:r>
              <a:rPr lang="en-US" sz="900">
                <a:solidFill>
                  <a:schemeClr val="accent2"/>
                </a:solidFill>
                <a:sym typeface="Calibri"/>
              </a:rPr>
              <a:t>cast_model_type = ‘float16’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patch_functions = False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keep_batchnorm = False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master_weights = False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loss_scale = 1.0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>
                <a:solidFill>
                  <a:schemeClr val="accent2"/>
                </a:solidFill>
                <a:sym typeface="Calibri"/>
              </a:rPr>
              <a:t>   </a:t>
            </a:r>
            <a:endParaRPr kumimoji="0" lang="en-US" sz="900" b="0" i="0" u="none" strike="noStrike" cap="none" spc="0" normalizeH="0" baseline="0">
              <a:solidFill>
                <a:schemeClr val="accent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5791200" y="4433570"/>
            <a:ext cx="3919855" cy="78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输入输出：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全部算子的输入输出均为 fp16 类型；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计算：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前向反向计算均为fp16类型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    不使用loss scale</a:t>
            </a:r>
            <a:endParaRPr kumimoji="0" lang="en-US" sz="9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962015" y="5680075"/>
            <a:ext cx="1080135" cy="14414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907405" y="3263900"/>
            <a:ext cx="1080135" cy="14414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7" name="Text Box 36"/>
          <p:cNvSpPr txBox="true"/>
          <p:nvPr/>
        </p:nvSpPr>
        <p:spPr>
          <a:xfrm>
            <a:off x="1569085" y="3128645"/>
            <a:ext cx="7734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i="0" u="none" strike="noStrike" cap="none" spc="0" normalizeH="0" baseline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properties.</a:t>
            </a:r>
            <a:endParaRPr kumimoji="0" lang="en-US" sz="900" i="0" u="none" strike="noStrike" cap="none" spc="0" normalizeH="0" baseline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Text Box 37"/>
          <p:cNvSpPr txBox="true"/>
          <p:nvPr/>
        </p:nvSpPr>
        <p:spPr>
          <a:xfrm>
            <a:off x="1118870" y="5511800"/>
            <a:ext cx="7734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i="0" u="none" strike="noStrike" cap="none" spc="0" normalizeH="0" baseline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properties.</a:t>
            </a:r>
            <a:endParaRPr kumimoji="0" lang="en-US" sz="900" i="0" u="none" strike="noStrike" cap="none" spc="0" normalizeH="0" baseline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Text Box 38"/>
          <p:cNvSpPr txBox="true"/>
          <p:nvPr/>
        </p:nvSpPr>
        <p:spPr>
          <a:xfrm>
            <a:off x="6061075" y="3037840"/>
            <a:ext cx="7734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i="0" u="none" strike="noStrike" cap="none" spc="0" normalizeH="0" baseline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properties.</a:t>
            </a:r>
            <a:endParaRPr kumimoji="0" lang="en-US" sz="900" i="0" u="none" strike="noStrike" cap="none" spc="0" normalizeH="0" baseline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Text Box 39"/>
          <p:cNvSpPr txBox="true"/>
          <p:nvPr/>
        </p:nvSpPr>
        <p:spPr>
          <a:xfrm>
            <a:off x="6115685" y="5451475"/>
            <a:ext cx="7734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900" i="0" u="none" strike="noStrike" cap="none" spc="0" normalizeH="0" baseline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properties.</a:t>
            </a:r>
            <a:endParaRPr kumimoji="0" lang="en-US" sz="900" i="0" u="none" strike="noStrike" cap="none" spc="0" normalizeH="0" baseline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1.</a:t>
            </a:r>
            <a:r>
              <a:rPr lang="zh-CN" altLang="en-US"/>
              <a:t>浮点混合精度相关</a:t>
            </a:r>
            <a:r>
              <a:rPr lang="en-US" altLang="zh-CN"/>
              <a:t>properties</a:t>
            </a:r>
            <a:endParaRPr lang="en-US" altLang="zh-CN"/>
          </a:p>
        </p:txBody>
      </p:sp>
      <p:sp>
        <p:nvSpPr>
          <p:cNvPr id="5" name="Text Box 4"/>
          <p:cNvSpPr txBox="true"/>
          <p:nvPr/>
        </p:nvSpPr>
        <p:spPr>
          <a:xfrm>
            <a:off x="1134745" y="1691005"/>
            <a:ext cx="8561705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cast</a:t>
            </a: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_model_type 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（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torch</a:t>
            </a: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.dtype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）</a:t>
            </a:r>
            <a:endParaRPr kumimoji="0" lang="en-US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将模型的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parameters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buffers cast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成指定类型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keep_batchnorm_fp32 (True or False)</a:t>
            </a:r>
            <a:endParaRPr kumimoji="0" lang="en-US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是否单独保留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batchnorm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以指定类型计算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patch</a:t>
            </a: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_torch_functions (True or False)</a:t>
            </a:r>
            <a:endParaRPr kumimoji="0" lang="en-US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根据黑白名单，将指定算子以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fp</a:t>
            </a: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32/fp16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类型计算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master</a:t>
            </a: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_weights (True or False)</a:t>
            </a:r>
            <a:endParaRPr kumimoji="0" lang="en-US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备份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fp32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的权重用来梯度更新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loss</a:t>
            </a: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_scale (float or “dynamic”)</a:t>
            </a:r>
            <a:endParaRPr kumimoji="0" lang="en-US" alt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loss</a:t>
            </a: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_scale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为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float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类型，直接使用该值对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loss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进行静态缩放。否则使用策略动态调整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scale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的值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ontent Placeholder 2"/>
          <p:cNvSpPr txBox="true"/>
          <p:nvPr>
            <p:ph type="body" idx="1"/>
          </p:nvPr>
        </p:nvSpPr>
        <p:spPr>
          <a:xfrm>
            <a:off x="534670" y="2257425"/>
            <a:ext cx="10108099" cy="3830794"/>
          </a:xfrm>
          <a:prstGeom prst="rect">
            <a:avLst/>
          </a:prstGeom>
        </p:spPr>
        <p:txBody>
          <a:bodyPr/>
          <a:lstStyle/>
          <a:p>
            <a:pPr marL="221615" indent="-221615" defTabSz="887095">
              <a:spcBef>
                <a:spcPts val="900"/>
              </a:spcBef>
              <a:defRPr sz="2715"/>
            </a:pPr>
            <a:r>
              <a:rPr lang=""/>
              <a:t>What : </a:t>
            </a:r>
            <a:r>
              <a:rPr lang="zh-CN" altLang=""/>
              <a:t>什么是</a:t>
            </a:r>
            <a:r>
              <a:rPr lang="en-US" altLang="zh-CN"/>
              <a:t>cnmix </a:t>
            </a:r>
            <a:endParaRPr>
              <a:solidFill>
                <a:schemeClr val="accent1"/>
              </a:solidFill>
            </a:endParaRPr>
          </a:p>
          <a:p>
            <a:pPr marL="221615" indent="-221615" defTabSz="887095">
              <a:spcBef>
                <a:spcPts val="900"/>
              </a:spcBef>
              <a:defRPr sz="2715"/>
            </a:pPr>
            <a:r>
              <a:rPr lang="en-US">
                <a:sym typeface="+mn-ea"/>
              </a:rPr>
              <a:t>Why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为什么用</a:t>
            </a:r>
            <a:r>
              <a:rPr lang="en-US" altLang="zh-CN">
                <a:sym typeface="+mn-ea"/>
              </a:rPr>
              <a:t>cnmix </a:t>
            </a:r>
            <a:endParaRPr>
              <a:solidFill>
                <a:schemeClr val="accent1"/>
              </a:solidFill>
            </a:endParaRPr>
          </a:p>
          <a:p>
            <a:pPr defTabSz="887095">
              <a:spcBef>
                <a:spcPts val="900"/>
              </a:spcBef>
              <a:defRPr sz="2715"/>
            </a:pPr>
            <a:r>
              <a:rPr lang="en-US">
                <a:sym typeface="+mn-ea"/>
              </a:rPr>
              <a:t>How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cnmix</a:t>
            </a:r>
            <a:r>
              <a:rPr lang="zh-CN" altLang="en-US">
                <a:sym typeface="+mn-ea"/>
              </a:rPr>
              <a:t>如何设计</a:t>
            </a: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cnmix</a:t>
            </a:r>
            <a:endParaRPr lang="en-US" altLang="zh-CN">
              <a:solidFill>
                <a:schemeClr val="accent1"/>
              </a:solidFill>
            </a:endParaRPr>
          </a:p>
          <a:p>
            <a:pPr marL="0" indent="0" defTabSz="887095">
              <a:spcBef>
                <a:spcPts val="900"/>
              </a:spcBef>
              <a:buNone/>
              <a:defRPr sz="2715"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5" name="Title 1"/>
          <p:cNvSpPr txBox="true"/>
          <p:nvPr>
            <p:ph type="ctrTitle"/>
          </p:nvPr>
        </p:nvSpPr>
        <p:spPr>
          <a:xfrm>
            <a:off x="3031490" y="462280"/>
            <a:ext cx="6384290" cy="1972310"/>
          </a:xfrm>
          <a:prstGeom prst="rect">
            <a:avLst/>
          </a:prstGeom>
        </p:spPr>
        <p:txBody>
          <a:bodyPr/>
          <a:p>
            <a:r>
              <a:rPr lang="en-US"/>
              <a:t>TALK OVERVIEW</a:t>
            </a:r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2</a:t>
            </a:r>
            <a:r>
              <a:rPr lang="en-US" altLang="en-US"/>
              <a:t>.</a:t>
            </a:r>
            <a:r>
              <a:rPr lang="zh-CN" altLang="en-US"/>
              <a:t>定点量化相关</a:t>
            </a:r>
            <a:r>
              <a:rPr lang="en-US" altLang="zh-CN"/>
              <a:t>properties</a:t>
            </a:r>
            <a:endParaRPr lang="en-US" altLang="zh-CN"/>
          </a:p>
        </p:txBody>
      </p:sp>
      <p:sp>
        <p:nvSpPr>
          <p:cNvPr id="5" name="Text Box 4"/>
          <p:cNvSpPr txBox="true"/>
          <p:nvPr/>
        </p:nvSpPr>
        <p:spPr>
          <a:xfrm>
            <a:off x="1024890" y="2063115"/>
            <a:ext cx="8561705" cy="3136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adaptive_quantify_params</a:t>
            </a: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[</a:t>
            </a: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"max_bitwidth"</a:t>
            </a: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] 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（</a:t>
            </a: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8,16,31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）</a:t>
            </a:r>
            <a:endParaRPr kumimoji="0" lang="en-US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控制自适应量化类算子运行的最大位宽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en-US" b="1">
                <a:sym typeface="Calibri"/>
              </a:rPr>
              <a:t>adaptive_quantify_params</a:t>
            </a:r>
            <a:r>
              <a:rPr lang="en-US" altLang="en-US" b="1">
                <a:sym typeface="Calibri"/>
              </a:rPr>
              <a:t>[</a:t>
            </a:r>
            <a:r>
              <a:rPr lang="en-US" b="1">
                <a:sym typeface="Calibri"/>
              </a:rPr>
              <a:t>"quantify_rate"</a:t>
            </a:r>
            <a:r>
              <a:rPr lang="en-US" altLang="en-US" b="1">
                <a:sym typeface="Calibri"/>
              </a:rPr>
              <a:t>]</a:t>
            </a:r>
            <a:endParaRPr lang="en-US" altLang="en-US" b="1"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en-US" b="1">
                <a:sym typeface="Calibri"/>
              </a:rPr>
              <a:t>adaptive_quantify_params</a:t>
            </a:r>
            <a:r>
              <a:rPr lang="en-US" altLang="en-US" b="1">
                <a:sym typeface="Calibri"/>
              </a:rPr>
              <a:t>[</a:t>
            </a:r>
            <a:r>
              <a:rPr lang="en-US" b="1">
                <a:sym typeface="Calibri"/>
              </a:rPr>
              <a:t>"alpha"</a:t>
            </a:r>
            <a:r>
              <a:rPr lang="en-US" altLang="en-US" b="1">
                <a:sym typeface="Calibri"/>
              </a:rPr>
              <a:t>]</a:t>
            </a:r>
            <a:endParaRPr lang="en-US" altLang="en-US" b="1"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en-US" b="1">
                <a:sym typeface="Calibri"/>
              </a:rPr>
              <a:t>adaptive_quantify_params</a:t>
            </a:r>
            <a:r>
              <a:rPr lang="en-US" altLang="en-US" b="1">
                <a:sym typeface="Calibri"/>
              </a:rPr>
              <a:t>[</a:t>
            </a:r>
            <a:r>
              <a:rPr lang="en-US" b="1">
                <a:sym typeface="Calibri"/>
              </a:rPr>
              <a:t>"</a:t>
            </a:r>
            <a:r>
              <a:rPr lang="en-US" altLang="en-US" b="1">
                <a:sym typeface="Calibri"/>
              </a:rPr>
              <a:t>beta</a:t>
            </a:r>
            <a:r>
              <a:rPr lang="en-US" b="1">
                <a:sym typeface="Calibri"/>
              </a:rPr>
              <a:t>"</a:t>
            </a:r>
            <a:r>
              <a:rPr lang="en-US" altLang="en-US" b="1">
                <a:sym typeface="Calibri"/>
              </a:rPr>
              <a:t>]</a:t>
            </a:r>
            <a:endParaRPr lang="en-US" altLang="en-US" b="1"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en-US" altLang="en-US" b="1">
                <a:sym typeface="Calibri"/>
              </a:rPr>
              <a:t> ... ...</a:t>
            </a:r>
            <a:endParaRPr lang="en-US" altLang="en-US" b="1"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自适应量化策略相关超参，建议保持默认值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701800" y="2766060"/>
            <a:ext cx="9754235" cy="1325880"/>
          </a:xfrm>
        </p:spPr>
        <p:txBody>
          <a:bodyPr/>
          <a:p>
            <a:r>
              <a:rPr lang="en-US"/>
              <a:t>cnmix pytorch </a:t>
            </a:r>
            <a:r>
              <a:rPr lang="zh-CN" altLang="en-US"/>
              <a:t>接入自适应量化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demo.png" descr="demo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091" y="1463028"/>
            <a:ext cx="8365914" cy="47482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Title 1"/>
          <p:cNvSpPr/>
          <p:nvPr/>
        </p:nvSpPr>
        <p:spPr>
          <a:xfrm>
            <a:off x="372745" y="68580"/>
            <a:ext cx="9914255" cy="132588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Microsoft YaHei UI"/>
                <a:ea typeface="Microsoft YaHei UI"/>
                <a:cs typeface="Microsoft YaHei UI"/>
                <a:sym typeface="Microsoft YaHei UI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Microsoft YaHei UI"/>
                <a:ea typeface="Microsoft YaHei UI"/>
                <a:cs typeface="Microsoft YaHei UI"/>
                <a:sym typeface="Microsoft YaHei UI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Microsoft YaHei UI"/>
                <a:ea typeface="Microsoft YaHei UI"/>
                <a:cs typeface="Microsoft YaHei UI"/>
                <a:sym typeface="Microsoft YaHei UI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Microsoft YaHei UI"/>
                <a:ea typeface="Microsoft YaHei UI"/>
                <a:cs typeface="Microsoft YaHei UI"/>
                <a:sym typeface="Microsoft YaHei UI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Microsoft YaHei UI"/>
                <a:ea typeface="Microsoft YaHei UI"/>
                <a:cs typeface="Microsoft YaHei UI"/>
                <a:sym typeface="Microsoft YaHei UI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Microsoft YaHei UI"/>
                <a:ea typeface="Microsoft YaHei UI"/>
                <a:cs typeface="Microsoft YaHei UI"/>
                <a:sym typeface="Microsoft YaHei UI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Microsoft YaHei UI"/>
                <a:ea typeface="Microsoft YaHei UI"/>
                <a:cs typeface="Microsoft YaHei UI"/>
                <a:sym typeface="Microsoft YaHei UI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Microsoft YaHei UI"/>
                <a:ea typeface="Microsoft YaHei UI"/>
                <a:cs typeface="Microsoft YaHei UI"/>
                <a:sym typeface="Microsoft YaHei UI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000000"/>
                </a:solidFill>
                <a:uFillTx/>
                <a:latin typeface="Microsoft YaHei UI"/>
                <a:ea typeface="Microsoft YaHei UI"/>
                <a:cs typeface="Microsoft YaHei UI"/>
                <a:sym typeface="Microsoft YaHei UI"/>
              </a:defRPr>
            </a:lvl9pPr>
          </a:lstStyle>
          <a:p>
            <a:r>
              <a:rPr lang="en-US"/>
              <a:t>1</a:t>
            </a:r>
            <a:r>
              <a:rPr lang="en-US" altLang="en-US"/>
              <a:t>.</a:t>
            </a:r>
            <a:r>
              <a:rPr lang="zh-CN" altLang="en-US"/>
              <a:t>替换自适应量化类算子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pytorch_origin_op_dispatch_conv2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97655" y="1057275"/>
            <a:ext cx="7067550" cy="488315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769620" y="3330575"/>
            <a:ext cx="2422525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pytorch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原生调用逻辑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41020" y="3587750"/>
            <a:ext cx="2880360" cy="36004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8" name="pytorch_op_dispatch_conv2d.png" descr="pytorch_op_dispatch_conv2d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25215" y="610870"/>
            <a:ext cx="7269480" cy="58578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Text Box 6"/>
          <p:cNvSpPr txBox="true"/>
          <p:nvPr/>
        </p:nvSpPr>
        <p:spPr>
          <a:xfrm>
            <a:off x="433705" y="2892425"/>
            <a:ext cx="2422525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cnmix pytorch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调用逻辑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0670" y="3141345"/>
            <a:ext cx="2880360" cy="36004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21310" y="254635"/>
            <a:ext cx="10125710" cy="1140460"/>
          </a:xfrm>
        </p:spPr>
        <p:txBody>
          <a:bodyPr/>
          <a:p>
            <a:r>
              <a:rPr lang="en-US"/>
              <a:t>2.</a:t>
            </a:r>
            <a:r>
              <a:rPr lang="zh-CN" altLang="en-US"/>
              <a:t>自适应量化类算子实现</a:t>
            </a:r>
            <a:endParaRPr lang="zh-CN" altLang="en-US"/>
          </a:p>
        </p:txBody>
      </p:sp>
      <p:grpSp>
        <p:nvGrpSpPr>
          <p:cNvPr id="119" name="成组"/>
          <p:cNvGrpSpPr/>
          <p:nvPr/>
        </p:nvGrpSpPr>
        <p:grpSpPr>
          <a:xfrm>
            <a:off x="715305" y="1522238"/>
            <a:ext cx="9881280" cy="4772653"/>
            <a:chOff x="0" y="0"/>
            <a:chExt cx="9881279" cy="4772651"/>
          </a:xfrm>
        </p:grpSpPr>
        <p:pic>
          <p:nvPicPr>
            <p:cNvPr id="116" name="Untitled Diagram-Page-1.png" descr="Untitled Diagram-Page-1.png"/>
            <p:cNvPicPr>
              <a:picLocks noChangeAspect="true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0" y="0"/>
              <a:ext cx="9459420" cy="477265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17" name="tensor名字进行索引，保存对应量化参数"/>
            <p:cNvSpPr txBox="true"/>
            <p:nvPr/>
          </p:nvSpPr>
          <p:spPr>
            <a:xfrm>
              <a:off x="5750519" y="3217376"/>
              <a:ext cx="413076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p>
              <a:r>
                <a:t>tensor名字进行索引，保存对应量化参数</a:t>
              </a:r>
            </a:p>
          </p:txBody>
        </p:sp>
        <p:sp>
          <p:nvSpPr>
            <p:cNvPr id="118" name="多组量化参数采用状态机管理host-device同步"/>
            <p:cNvSpPr txBox="true"/>
            <p:nvPr/>
          </p:nvSpPr>
          <p:spPr>
            <a:xfrm>
              <a:off x="7063194" y="212561"/>
              <a:ext cx="2633847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p>
              <a:r>
                <a:t>多组量化参数采用状态机管理host-device同步</a:t>
              </a:r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1" name="成组"/>
          <p:cNvGrpSpPr/>
          <p:nvPr/>
        </p:nvGrpSpPr>
        <p:grpSpPr>
          <a:xfrm>
            <a:off x="878794" y="1192782"/>
            <a:ext cx="4595222" cy="4722192"/>
            <a:chOff x="0" y="0"/>
            <a:chExt cx="4595221" cy="4722191"/>
          </a:xfrm>
        </p:grpSpPr>
        <p:pic>
          <p:nvPicPr>
            <p:cNvPr id="129" name="adaptive_strategy-Page-1.png" descr="adaptive_strategy-Page-1.png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595222" cy="424668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30" name="三个阶段的判断逻辑"/>
            <p:cNvSpPr txBox="true"/>
            <p:nvPr/>
          </p:nvSpPr>
          <p:spPr>
            <a:xfrm>
              <a:off x="1125156" y="4313251"/>
              <a:ext cx="216154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p>
              <a:r>
                <a:t>三个阶段的判断逻辑</a:t>
              </a:r>
            </a:p>
          </p:txBody>
        </p:sp>
      </p:grpSp>
      <p:pic>
        <p:nvPicPr>
          <p:cNvPr id="132" name="adaptive.png" descr="adaptive.pn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323" y="2316703"/>
            <a:ext cx="4481301" cy="34566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根据stage和interval判断是否调用Strategy算子"/>
          <p:cNvSpPr txBox="true"/>
          <p:nvPr/>
        </p:nvSpPr>
        <p:spPr>
          <a:xfrm>
            <a:off x="6205789" y="1314855"/>
            <a:ext cx="4573226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p>
            <a:r>
              <a:t>根据stage和interval判断是否调用Strategy算子</a:t>
            </a:r>
          </a:p>
        </p:txBody>
      </p:sp>
      <p:sp>
        <p:nvSpPr>
          <p:cNvPr id="134" name="线条"/>
          <p:cNvSpPr/>
          <p:nvPr/>
        </p:nvSpPr>
        <p:spPr>
          <a:xfrm flipV="true">
            <a:off x="7985252" y="1695218"/>
            <a:ext cx="1475611" cy="324149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p/>
        </p:txBody>
      </p:sp>
      <p:sp>
        <p:nvSpPr>
          <p:cNvPr id="135" name="线条"/>
          <p:cNvSpPr/>
          <p:nvPr/>
        </p:nvSpPr>
        <p:spPr>
          <a:xfrm flipH="true">
            <a:off x="5528153" y="1786720"/>
            <a:ext cx="1469617" cy="45949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p/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482090" y="2533015"/>
            <a:ext cx="9609455" cy="1325880"/>
          </a:xfrm>
        </p:spPr>
        <p:txBody>
          <a:bodyPr/>
          <a:p>
            <a:r>
              <a:rPr lang="en-US"/>
              <a:t>cnmix pytorch</a:t>
            </a:r>
            <a:r>
              <a:rPr lang="zh-CN" altLang="en-US"/>
              <a:t>模型保存与加载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96875" y="334010"/>
            <a:ext cx="10515600" cy="1325563"/>
          </a:xfrm>
        </p:spPr>
        <p:txBody>
          <a:bodyPr/>
          <a:p>
            <a:r>
              <a:rPr lang="en-US"/>
              <a:t>1</a:t>
            </a:r>
            <a:r>
              <a:rPr lang="en-US" altLang="en-US"/>
              <a:t>.</a:t>
            </a:r>
            <a:r>
              <a:rPr lang="zh-CN" altLang="en-US"/>
              <a:t>浮点模型</a:t>
            </a:r>
            <a:r>
              <a:rPr lang="en-US" altLang="zh-CN"/>
              <a:t>load &amp; save</a:t>
            </a:r>
            <a:endParaRPr lang="en-US" altLang="zh-CN"/>
          </a:p>
        </p:txBody>
      </p:sp>
      <p:sp>
        <p:nvSpPr>
          <p:cNvPr id="145" name="# Initialization…"/>
          <p:cNvSpPr txBox="true"/>
          <p:nvPr/>
        </p:nvSpPr>
        <p:spPr>
          <a:xfrm>
            <a:off x="221615" y="2259330"/>
            <a:ext cx="6969760" cy="313817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wrap="square" lIns="45719" rIns="45719">
            <a:spAutoFit/>
          </a:bodyPr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# save the checkpint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torch.save({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    'state_dict': model.state_dict(),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    'optimizer': optimizer.state_dict(),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}, 'saved_checkpoint.pth')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# load the checkpoint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checkpoint =torch.load('saved_checkpoint.pth')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model.load_state_dict(checkpoint['state_dict'])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optimizer.load_state_dict(checkpoint['optimizer'])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103235" y="3217739"/>
            <a:ext cx="3024505" cy="648581"/>
          </a:xfrm>
          <a:prstGeom prst="wedgeRoundRectCallout">
            <a:avLst>
              <a:gd name="adj1" fmla="val -64276"/>
              <a:gd name="adj2" fmla="val 153211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加载和保存浮点模型，使用原生接口即可，无需额外操作</a:t>
            </a:r>
            <a:endParaRPr kumimoji="0" lang="zh-CN" altLang="en-US" sz="16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title"/>
          </p:nvPr>
        </p:nvSpPr>
        <p:spPr>
          <a:xfrm>
            <a:off x="396875" y="334010"/>
            <a:ext cx="10515600" cy="1325563"/>
          </a:xfrm>
        </p:spPr>
        <p:txBody>
          <a:bodyPr/>
          <a:p>
            <a:r>
              <a:rPr lang="en-US" altLang="en-US"/>
              <a:t>2.</a:t>
            </a:r>
            <a:r>
              <a:rPr lang="zh-CN" altLang="en-US"/>
              <a:t>定点模型</a:t>
            </a:r>
            <a:r>
              <a:rPr lang="en-US" altLang="zh-CN"/>
              <a:t>load &amp; save</a:t>
            </a:r>
            <a:endParaRPr lang="en-US" altLang="zh-CN"/>
          </a:p>
        </p:txBody>
      </p:sp>
      <p:sp>
        <p:nvSpPr>
          <p:cNvPr id="145" name="# Initialization…"/>
          <p:cNvSpPr txBox="true"/>
          <p:nvPr/>
        </p:nvSpPr>
        <p:spPr>
          <a:xfrm>
            <a:off x="231775" y="2049145"/>
            <a:ext cx="6969760" cy="341503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wrap="square" lIns="45719" rIns="45719">
            <a:spAutoFit/>
          </a:bodyPr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# save the checkpint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torch.save({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    'state_dict': model.state_dict(),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    'optimizer': optimizer.state_dict(),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   </a:t>
            </a:r>
            <a:r>
              <a:rPr 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 'cnmix': cnmix.state_dict()</a:t>
            </a: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,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}, 'saved_checkpoint.pth')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# load the checkpoint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checkpoint =torch.load('saved_checkpoint.pth')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model.load_state_dict(checkpoint['state_dict'])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optimizer.load_state_dict(checkpoint['optimizer'])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rPr 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cnmix.load_state_dictcheckpoint['cnmix']</a:t>
            </a:r>
            <a:endParaRPr 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103235" y="3219384"/>
            <a:ext cx="3024505" cy="645291"/>
          </a:xfrm>
          <a:prstGeom prst="wedgeRoundRectCallout">
            <a:avLst>
              <a:gd name="adj1" fmla="val -64276"/>
              <a:gd name="adj2" fmla="val 153211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j-lt"/>
                <a:ea typeface="宋体" charset="0"/>
                <a:cs typeface="+mj-cs"/>
                <a:sym typeface="Calibri"/>
              </a:rPr>
              <a:t>加载和保存定点模型，需要量化算子相关状态信息</a:t>
            </a:r>
            <a:endParaRPr kumimoji="0" lang="zh-CN" altLang="en-US" sz="1600" b="0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53390" y="34480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/>
              <a:t>混合精度训练</a:t>
            </a:r>
            <a:r>
              <a:rPr lang="" altLang="zh-CN"/>
              <a:t>(Mixed Precision Training)</a:t>
            </a:r>
            <a:endParaRPr lang="" altLang="zh-CN"/>
          </a:p>
        </p:txBody>
      </p:sp>
      <p:sp>
        <p:nvSpPr>
          <p:cNvPr id="5" name="Text Box 4"/>
          <p:cNvSpPr txBox="true"/>
          <p:nvPr/>
        </p:nvSpPr>
        <p:spPr>
          <a:xfrm>
            <a:off x="728345" y="2466340"/>
            <a:ext cx="7061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434465" y="1821815"/>
            <a:ext cx="353695" cy="16560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vertOverflow="overflow" horzOverflow="overflow" vert="horz" wrap="square" lIns="91439" tIns="45719" rIns="91439" bIns="45719" numCol="1" spcCol="38100" rtlCol="0" anchor="t" forceAA="false" upright="false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898015" y="1821815"/>
            <a:ext cx="24879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half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16bits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）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98015" y="2466340"/>
            <a:ext cx="26701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single  </a:t>
            </a:r>
            <a:r>
              <a:rPr lang="zh-CN" altLang="en-US">
                <a:ea typeface="宋体" charset="0"/>
                <a:sym typeface="Calibri"/>
              </a:rPr>
              <a:t>（</a:t>
            </a:r>
            <a:r>
              <a:rPr lang="en-US" altLang="zh-CN">
                <a:ea typeface="宋体" charset="0"/>
                <a:sym typeface="Calibri"/>
              </a:rPr>
              <a:t>32bits</a:t>
            </a:r>
            <a:r>
              <a:rPr lang="zh-CN" altLang="en-US">
                <a:ea typeface="宋体" charset="0"/>
                <a:sym typeface="Calibri"/>
              </a:rPr>
              <a:t>）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898015" y="3110865"/>
            <a:ext cx="29324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double </a:t>
            </a:r>
            <a:r>
              <a:rPr lang="zh-CN" altLang="en-US">
                <a:ea typeface="宋体" charset="0"/>
                <a:sym typeface="Calibri"/>
              </a:rPr>
              <a:t>（</a:t>
            </a:r>
            <a:r>
              <a:rPr lang="en-US" altLang="zh-CN">
                <a:ea typeface="宋体" charset="0"/>
                <a:sym typeface="Calibri"/>
              </a:rPr>
              <a:t>64bits</a:t>
            </a:r>
            <a:r>
              <a:rPr lang="zh-CN" altLang="en-US">
                <a:ea typeface="宋体" charset="0"/>
                <a:sym typeface="Calibri"/>
              </a:rPr>
              <a:t>）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687705" y="4511675"/>
            <a:ext cx="9180830" cy="951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Mixed Precision</a:t>
            </a:r>
            <a:r>
              <a:rPr kumimoji="0" lang="zh-CN" altLang="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：</a:t>
            </a:r>
            <a:endParaRPr kumimoji="0" lang="zh-CN" altLang="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</a:t>
            </a:r>
            <a:r>
              <a:rPr kumimoji="0" lang="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     </a:t>
            </a:r>
            <a:endParaRPr kumimoji="0" lang="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             </a:t>
            </a:r>
            <a:r>
              <a:rPr kumimoji="0" lang="zh-CN" altLang="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训练过程中不同层使用不同的浮点精度</a:t>
            </a:r>
            <a:r>
              <a:rPr kumimoji="0" lang="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(fp16 or fp32)</a:t>
            </a:r>
            <a:r>
              <a:rPr kumimoji="0" lang="zh-CN" altLang="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进行计算</a:t>
            </a:r>
            <a:endParaRPr kumimoji="0" lang="zh-CN" altLang="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87705" y="5168900"/>
            <a:ext cx="935990" cy="143510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ytorch_save_and_load_adaptive_info.png" descr="pytorch_save_and_load_adaptive_info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616" y="1741387"/>
            <a:ext cx="8197598" cy="49106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itle 2"/>
          <p:cNvSpPr/>
          <p:nvPr>
            <p:ph type="title"/>
          </p:nvPr>
        </p:nvSpPr>
        <p:spPr>
          <a:xfrm>
            <a:off x="396875" y="334010"/>
            <a:ext cx="10515600" cy="1325563"/>
          </a:xfrm>
        </p:spPr>
        <p:txBody>
          <a:bodyPr/>
          <a:p>
            <a:r>
              <a:rPr lang="zh-CN"/>
              <a:t>量化信息的保存和加载</a:t>
            </a:r>
            <a:endParaRPr lang="zh-CN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title"/>
          </p:nvPr>
        </p:nvSpPr>
        <p:spPr>
          <a:xfrm>
            <a:off x="396875" y="334010"/>
            <a:ext cx="10515600" cy="1325563"/>
          </a:xfrm>
        </p:spPr>
        <p:txBody>
          <a:bodyPr/>
          <a:p>
            <a:r>
              <a:rPr lang="en-US" altLang="zh-CN"/>
              <a:t>cnmix</a:t>
            </a:r>
            <a:r>
              <a:rPr lang="zh-CN" altLang="en-US"/>
              <a:t>参考资料</a:t>
            </a:r>
            <a:endParaRPr lang="zh-CN" altLang="en-US"/>
          </a:p>
        </p:txBody>
      </p:sp>
      <p:sp>
        <p:nvSpPr>
          <p:cNvPr id="2" name="Text Box 1"/>
          <p:cNvSpPr txBox="true"/>
          <p:nvPr/>
        </p:nvSpPr>
        <p:spPr>
          <a:xfrm>
            <a:off x="396875" y="1659890"/>
            <a:ext cx="11365230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、官方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userguide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http://gitlab.software.cambricon.com/neuware/platform/cnmix/-/tree/master/docs/userguide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cnmix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设计文档：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http://gitlab.software.cambricon.com/neuware/platform/cnmix/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-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/tree/master/docs/design_doc_source/design_doc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3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cnmix pytorch 量化训练使用指南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http://wiki.cambricon.com/pages/viewpage.action?pageId=59741578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4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cnmix pytorch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相关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wiki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组：http://wiki.cambricon.com/pages/viewpage.action?pageId=25265199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pic>
        <p:nvPicPr>
          <p:cNvPr id="4" name="Picture 3" descr="1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715375" y="4286250"/>
            <a:ext cx="3209925" cy="22574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103745" y="4581525"/>
            <a:ext cx="1440180" cy="143510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541395" y="2680970"/>
            <a:ext cx="5879465" cy="1105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66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Thanks</a:t>
            </a:r>
            <a:endParaRPr kumimoji="0" lang="en-US" sz="66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zh-CN" altLang=""/>
              <a:t>为什么使用混合精度</a:t>
            </a:r>
            <a:r>
              <a:rPr lang="zh-CN" altLang="en-US"/>
              <a:t>（动机）</a:t>
            </a:r>
            <a:endParaRPr lang="zh-C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38200" y="2035810"/>
            <a:ext cx="10515600" cy="4351338"/>
          </a:xfrm>
        </p:spPr>
        <p:txBody>
          <a:bodyPr/>
          <a:p>
            <a:r>
              <a:rPr lang="en-US"/>
              <a:t>1.</a:t>
            </a:r>
            <a:r>
              <a:rPr lang="zh-CN" altLang="en-US"/>
              <a:t>需要</a:t>
            </a:r>
            <a:r>
              <a:rPr lang="en-US" altLang="zh-CN"/>
              <a:t>memory</a:t>
            </a:r>
            <a:r>
              <a:rPr lang="zh-CN" altLang="en-US"/>
              <a:t>更少，可以训练更大的网络</a:t>
            </a:r>
            <a:endParaRPr lang="zh-CN" altLang="en-US"/>
          </a:p>
          <a:p>
            <a:r>
              <a:rPr lang="en-US"/>
              <a:t>2.</a:t>
            </a:r>
            <a:r>
              <a:rPr lang="zh-CN" altLang="en-US"/>
              <a:t>需要</a:t>
            </a:r>
            <a:r>
              <a:rPr lang="en-US" altLang="zh-CN"/>
              <a:t>memory</a:t>
            </a:r>
            <a:r>
              <a:rPr lang="zh-CN" altLang="en-US"/>
              <a:t>带宽更少，可以加速一些数据传输操作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数学运算操作速度更快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83235" y="168275"/>
            <a:ext cx="10515600" cy="1325563"/>
          </a:xfrm>
        </p:spPr>
        <p:txBody>
          <a:bodyPr/>
          <a:p>
            <a:r>
              <a:rPr lang="zh-CN" altLang="en-US"/>
              <a:t>低精度的问题</a:t>
            </a:r>
            <a:endParaRPr lang="zh-CN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546100" y="1494155"/>
            <a:ext cx="911225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、溢出（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UnderFlow</a:t>
            </a:r>
            <a:r>
              <a:rPr kumimoji="0" lang="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/OverFlow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）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pic>
        <p:nvPicPr>
          <p:cNvPr id="6" name="Picture 5" descr="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2078355"/>
            <a:ext cx="10058400" cy="41452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66125" y="697865"/>
            <a:ext cx="3152775" cy="581977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409575" y="2134235"/>
            <a:ext cx="6946265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fp16</a:t>
            </a:r>
            <a:r>
              <a:rPr kumimoji="0" lang="zh-CN" altLang="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的动态范围（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6x10e-8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～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65504</a:t>
            </a:r>
            <a:r>
              <a:rPr kumimoji="0" lang="zh-CN" altLang="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远低于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fp32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的动态范围（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1.4x10e-45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～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1.7x10e38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），计算过程中很容易出现上溢和下溢的错误。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在深度学习应用中，激活的梯度旺旺比权重要小的多，很容易出现下溢的情况。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247890" y="3644900"/>
            <a:ext cx="1296035" cy="14414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230505" y="422275"/>
            <a:ext cx="911225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2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、舍入误差（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Rounding Error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）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pic>
        <p:nvPicPr>
          <p:cNvPr id="6" name="Picture 5" descr="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1748790"/>
            <a:ext cx="8896350" cy="41814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33375" y="207645"/>
            <a:ext cx="10515600" cy="1325563"/>
          </a:xfrm>
        </p:spPr>
        <p:txBody>
          <a:bodyPr/>
          <a:p>
            <a:r>
              <a:rPr lang="zh-CN" altLang="en-US"/>
              <a:t>如何解决低精度带来的问题</a:t>
            </a:r>
            <a:endParaRPr lang="zh-CN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546100" y="1494155"/>
            <a:ext cx="911225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、损失放大（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Loss Scale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）</a:t>
            </a:r>
            <a:r>
              <a:rPr kumimoji="0" lang="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—</a:t>
            </a:r>
            <a:r>
              <a:rPr kumimoji="0" lang="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&gt;  </a:t>
            </a:r>
            <a:r>
              <a:rPr kumimoji="0" lang="zh-CN" altLang="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解决溢出问题</a:t>
            </a:r>
            <a:endParaRPr kumimoji="0" lang="zh-CN" altLang="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  <p:pic>
        <p:nvPicPr>
          <p:cNvPr id="6" name="Picture 5" descr="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2302510"/>
            <a:ext cx="10058400" cy="40627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871345"/>
            <a:ext cx="10058400" cy="400050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2049145" y="864235"/>
            <a:ext cx="750125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false" upright="false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对</a:t>
            </a: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loss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进行放大，以充分利用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fp16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Calibri"/>
              </a:rPr>
              <a:t>的动态范围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false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false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false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false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false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false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6260</Words>
  <Application>WPS Presentation</Application>
  <PresentationFormat/>
  <Paragraphs>368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DejaVu Sans</vt:lpstr>
      <vt:lpstr>Microsoft YaHei UI</vt:lpstr>
      <vt:lpstr>AR PL UKai CN</vt:lpstr>
      <vt:lpstr>Arial</vt:lpstr>
      <vt:lpstr>Nimbus Roman No9 L</vt:lpstr>
      <vt:lpstr>Calibri Light</vt:lpstr>
      <vt:lpstr>Menlo Regular</vt:lpstr>
      <vt:lpstr>宋体</vt:lpstr>
      <vt:lpstr>Droid Sans Fallback</vt:lpstr>
      <vt:lpstr>微软雅黑</vt:lpstr>
      <vt:lpstr>Arial Unicode MS</vt:lpstr>
      <vt:lpstr>Abyssinica SIL</vt:lpstr>
      <vt:lpstr>OpenSymbol</vt:lpstr>
      <vt:lpstr>Calibri</vt:lpstr>
      <vt:lpstr>Helvetica</vt:lpstr>
      <vt:lpstr>Office Theme</vt:lpstr>
      <vt:lpstr>cnmix代码介绍</vt:lpstr>
      <vt:lpstr>cnmix入门介绍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cnmix工作流程</vt:lpstr>
      <vt:lpstr>cnmix pytorch 介绍</vt:lpstr>
      <vt:lpstr>cnmix pytorch用例</vt:lpstr>
      <vt:lpstr>cnmix.initialize()</vt:lpstr>
      <vt:lpstr>cnmix.initialize()</vt:lpstr>
      <vt:lpstr>cnmix pytorch 优化级别</vt:lpstr>
      <vt:lpstr>cnmix pytorch 优化级别（INT）</vt:lpstr>
      <vt:lpstr>1.浮点混合精度相关properties</vt:lpstr>
      <vt:lpstr>2.定点量化相关properties</vt:lpstr>
      <vt:lpstr>cnmix pytorch 接入自适应量化</vt:lpstr>
      <vt:lpstr>PowerPoint 演示文稿</vt:lpstr>
      <vt:lpstr>PowerPoint 演示文稿</vt:lpstr>
      <vt:lpstr>PowerPoint 演示文稿</vt:lpstr>
      <vt:lpstr>2.自适应量化类算子实现</vt:lpstr>
      <vt:lpstr>PowerPoint 演示文稿</vt:lpstr>
      <vt:lpstr>cnmix pytorch模型保存与加载</vt:lpstr>
      <vt:lpstr>1.浮点模型load &amp; save</vt:lpstr>
      <vt:lpstr>2.定点模型load &amp; save</vt:lpstr>
      <vt:lpstr>量化信息的保存和加载</vt:lpstr>
      <vt:lpstr>量化信息的保存和加载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cnmix代码介绍</dc:title>
  <dc:creator/>
  <cp:lastModifiedBy>zhujing</cp:lastModifiedBy>
  <cp:revision>74</cp:revision>
  <dcterms:created xsi:type="dcterms:W3CDTF">2021-08-03T09:49:24Z</dcterms:created>
  <dcterms:modified xsi:type="dcterms:W3CDTF">2021-08-03T09:49:24Z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