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84" r:id="rId2"/>
    <p:sldId id="388" r:id="rId3"/>
    <p:sldId id="752" r:id="rId4"/>
    <p:sldId id="753" r:id="rId5"/>
    <p:sldId id="751" r:id="rId6"/>
    <p:sldId id="757" r:id="rId7"/>
    <p:sldId id="754" r:id="rId8"/>
    <p:sldId id="760" r:id="rId9"/>
    <p:sldId id="761" r:id="rId10"/>
    <p:sldId id="758" r:id="rId11"/>
    <p:sldId id="762" r:id="rId12"/>
    <p:sldId id="765" r:id="rId13"/>
    <p:sldId id="763" r:id="rId14"/>
    <p:sldId id="764" r:id="rId15"/>
    <p:sldId id="766" r:id="rId16"/>
    <p:sldId id="767" r:id="rId17"/>
    <p:sldId id="768" r:id="rId18"/>
    <p:sldId id="771" r:id="rId19"/>
    <p:sldId id="769" r:id="rId20"/>
    <p:sldId id="711" r:id="rId21"/>
    <p:sldId id="775" r:id="rId22"/>
    <p:sldId id="776" r:id="rId23"/>
    <p:sldId id="777" r:id="rId24"/>
    <p:sldId id="778" r:id="rId25"/>
    <p:sldId id="779" r:id="rId26"/>
    <p:sldId id="772" r:id="rId27"/>
    <p:sldId id="781" r:id="rId28"/>
    <p:sldId id="780" r:id="rId29"/>
  </p:sldIdLst>
  <p:sldSz cx="12192000" cy="6858000"/>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7"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7" charset="-128"/>
        <a:cs typeface="+mn-cs"/>
      </a:defRPr>
    </a:lvl9pPr>
  </p:defaultTextStyle>
  <p:extLst>
    <p:ext uri="{EFAFB233-063F-42B5-8137-9DF3F51BA10A}">
      <p15:sldGuideLst xmlns:p15="http://schemas.microsoft.com/office/powerpoint/2012/main">
        <p15:guide id="1" orient="horz" pos="2069" userDrawn="1">
          <p15:clr>
            <a:srgbClr val="A4A3A4"/>
          </p15:clr>
        </p15:guide>
        <p15:guide id="2" pos="626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blett, Lisa" initials="NL" lastIdx="86" clrIdx="0">
    <p:extLst>
      <p:ext uri="{19B8F6BF-5375-455C-9EA6-DF929625EA0E}">
        <p15:presenceInfo xmlns:p15="http://schemas.microsoft.com/office/powerpoint/2012/main" userId="Niblett, Lisa" providerId="None"/>
      </p:ext>
    </p:extLst>
  </p:cmAuthor>
  <p:cmAuthor id="2" name="Niblett, Lisa" initials="NL [2]" lastIdx="30" clrIdx="1">
    <p:extLst>
      <p:ext uri="{19B8F6BF-5375-455C-9EA6-DF929625EA0E}">
        <p15:presenceInfo xmlns:p15="http://schemas.microsoft.com/office/powerpoint/2012/main" userId="S::RPM844@CRA-ARC.GC.CA::fba3534d-db6c-438f-b91d-2ad08ef19c02" providerId="AD"/>
      </p:ext>
    </p:extLst>
  </p:cmAuthor>
  <p:cmAuthor id="3" name="Walker, Calan" initials="WC" lastIdx="24" clrIdx="2">
    <p:extLst>
      <p:ext uri="{19B8F6BF-5375-455C-9EA6-DF929625EA0E}">
        <p15:presenceInfo xmlns:p15="http://schemas.microsoft.com/office/powerpoint/2012/main" userId="S-1-5-21-1287501387-3249052258-898514827-1839779" providerId="AD"/>
      </p:ext>
    </p:extLst>
  </p:cmAuthor>
  <p:cmAuthor id="4" name="Belmore, Lisa" initials="BL" lastIdx="1" clrIdx="3">
    <p:extLst>
      <p:ext uri="{19B8F6BF-5375-455C-9EA6-DF929625EA0E}">
        <p15:presenceInfo xmlns:p15="http://schemas.microsoft.com/office/powerpoint/2012/main" userId="S::ZNN526@CRA-ARC.GC.CA::f61e8b6b-a753-4f4b-a536-b9e258b60968" providerId="AD"/>
      </p:ext>
    </p:extLst>
  </p:cmAuthor>
  <p:cmAuthor id="5" name="Boehm, Fabian" initials="BF" lastIdx="2" clrIdx="4">
    <p:extLst>
      <p:ext uri="{19B8F6BF-5375-455C-9EA6-DF929625EA0E}">
        <p15:presenceInfo xmlns:p15="http://schemas.microsoft.com/office/powerpoint/2012/main" userId="S::WMS262@CRA-ARC.GC.CA::7da89671-b6f2-4963-b330-c5545f088b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E34"/>
    <a:srgbClr val="191919"/>
    <a:srgbClr val="157AC0"/>
    <a:srgbClr val="595959"/>
    <a:srgbClr val="7F7F7F"/>
    <a:srgbClr val="7030A0"/>
    <a:srgbClr val="E47623"/>
    <a:srgbClr val="73B632"/>
    <a:srgbClr val="0092D2"/>
    <a:srgbClr val="008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7688" autoAdjust="0"/>
  </p:normalViewPr>
  <p:slideViewPr>
    <p:cSldViewPr snapToGrid="0" snapToObjects="1">
      <p:cViewPr varScale="1">
        <p:scale>
          <a:sx n="75" d="100"/>
          <a:sy n="75" d="100"/>
        </p:scale>
        <p:origin x="960" y="58"/>
      </p:cViewPr>
      <p:guideLst>
        <p:guide orient="horz" pos="2069"/>
        <p:guide pos="6267"/>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snapToObjects="1">
      <p:cViewPr varScale="1">
        <p:scale>
          <a:sx n="73" d="100"/>
          <a:sy n="73" d="100"/>
        </p:scale>
        <p:origin x="-414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04D6973-754B-47CD-95F4-E4177A42261F}" type="datetimeFigureOut">
              <a:rPr lang="en-US" altLang="en-US"/>
              <a:pPr/>
              <a:t>7/26/2022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E8D216E-3286-4007-A09A-41655211AEC2}" type="slidenum">
              <a:rPr lang="en-US" altLang="en-US"/>
              <a:pPr/>
              <a:t>‹#›</a:t>
            </a:fld>
            <a:endParaRPr lang="en-US" altLang="en-US"/>
          </a:p>
        </p:txBody>
      </p:sp>
    </p:spTree>
    <p:extLst>
      <p:ext uri="{BB962C8B-B14F-4D97-AF65-F5344CB8AC3E}">
        <p14:creationId xmlns:p14="http://schemas.microsoft.com/office/powerpoint/2010/main" val="40591046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2979507-E6EB-4E09-9330-8A6222761008}" type="datetimeFigureOut">
              <a:rPr lang="en-US" altLang="en-US"/>
              <a:pPr/>
              <a:t>7/26/2022</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8B6414A-BA14-4DDA-AFF4-139240F35821}" type="slidenum">
              <a:rPr lang="en-US" altLang="en-US"/>
              <a:pPr/>
              <a:t>‹#›</a:t>
            </a:fld>
            <a:endParaRPr lang="en-US" altLang="en-US"/>
          </a:p>
        </p:txBody>
      </p:sp>
    </p:spTree>
    <p:extLst>
      <p:ext uri="{BB962C8B-B14F-4D97-AF65-F5344CB8AC3E}">
        <p14:creationId xmlns:p14="http://schemas.microsoft.com/office/powerpoint/2010/main" val="225283980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8B6414A-BA14-4DDA-AFF4-139240F35821}" type="slidenum">
              <a:rPr lang="en-US" altLang="en-US" smtClean="0"/>
              <a:pPr/>
              <a:t>1</a:t>
            </a:fld>
            <a:endParaRPr lang="en-US" altLang="en-US"/>
          </a:p>
        </p:txBody>
      </p:sp>
    </p:spTree>
    <p:extLst>
      <p:ext uri="{BB962C8B-B14F-4D97-AF65-F5344CB8AC3E}">
        <p14:creationId xmlns:p14="http://schemas.microsoft.com/office/powerpoint/2010/main" val="280024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10</a:t>
            </a:fld>
            <a:endParaRPr lang="en-US" altLang="en-US"/>
          </a:p>
        </p:txBody>
      </p:sp>
    </p:spTree>
    <p:extLst>
      <p:ext uri="{BB962C8B-B14F-4D97-AF65-F5344CB8AC3E}">
        <p14:creationId xmlns:p14="http://schemas.microsoft.com/office/powerpoint/2010/main" val="3121023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11</a:t>
            </a:fld>
            <a:endParaRPr lang="en-US" altLang="en-US"/>
          </a:p>
        </p:txBody>
      </p:sp>
    </p:spTree>
    <p:extLst>
      <p:ext uri="{BB962C8B-B14F-4D97-AF65-F5344CB8AC3E}">
        <p14:creationId xmlns:p14="http://schemas.microsoft.com/office/powerpoint/2010/main" val="1270226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12</a:t>
            </a:fld>
            <a:endParaRPr lang="en-US" altLang="en-US"/>
          </a:p>
        </p:txBody>
      </p:sp>
    </p:spTree>
    <p:extLst>
      <p:ext uri="{BB962C8B-B14F-4D97-AF65-F5344CB8AC3E}">
        <p14:creationId xmlns:p14="http://schemas.microsoft.com/office/powerpoint/2010/main" val="304866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13</a:t>
            </a:fld>
            <a:endParaRPr lang="en-US" altLang="en-US"/>
          </a:p>
        </p:txBody>
      </p:sp>
    </p:spTree>
    <p:extLst>
      <p:ext uri="{BB962C8B-B14F-4D97-AF65-F5344CB8AC3E}">
        <p14:creationId xmlns:p14="http://schemas.microsoft.com/office/powerpoint/2010/main" val="2918195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14</a:t>
            </a:fld>
            <a:endParaRPr lang="en-US" altLang="en-US"/>
          </a:p>
        </p:txBody>
      </p:sp>
    </p:spTree>
    <p:extLst>
      <p:ext uri="{BB962C8B-B14F-4D97-AF65-F5344CB8AC3E}">
        <p14:creationId xmlns:p14="http://schemas.microsoft.com/office/powerpoint/2010/main" val="634995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15</a:t>
            </a:fld>
            <a:endParaRPr lang="en-US" altLang="en-US"/>
          </a:p>
        </p:txBody>
      </p:sp>
    </p:spTree>
    <p:extLst>
      <p:ext uri="{BB962C8B-B14F-4D97-AF65-F5344CB8AC3E}">
        <p14:creationId xmlns:p14="http://schemas.microsoft.com/office/powerpoint/2010/main" val="1813306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16</a:t>
            </a:fld>
            <a:endParaRPr lang="en-US" altLang="en-US"/>
          </a:p>
        </p:txBody>
      </p:sp>
    </p:spTree>
    <p:extLst>
      <p:ext uri="{BB962C8B-B14F-4D97-AF65-F5344CB8AC3E}">
        <p14:creationId xmlns:p14="http://schemas.microsoft.com/office/powerpoint/2010/main" val="58738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17</a:t>
            </a:fld>
            <a:endParaRPr lang="en-US" altLang="en-US"/>
          </a:p>
        </p:txBody>
      </p:sp>
    </p:spTree>
    <p:extLst>
      <p:ext uri="{BB962C8B-B14F-4D97-AF65-F5344CB8AC3E}">
        <p14:creationId xmlns:p14="http://schemas.microsoft.com/office/powerpoint/2010/main" val="127096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18</a:t>
            </a:fld>
            <a:endParaRPr lang="en-US" altLang="en-US"/>
          </a:p>
        </p:txBody>
      </p:sp>
    </p:spTree>
    <p:extLst>
      <p:ext uri="{BB962C8B-B14F-4D97-AF65-F5344CB8AC3E}">
        <p14:creationId xmlns:p14="http://schemas.microsoft.com/office/powerpoint/2010/main" val="3502293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19</a:t>
            </a:fld>
            <a:endParaRPr lang="en-US" altLang="en-US"/>
          </a:p>
        </p:txBody>
      </p:sp>
    </p:spTree>
    <p:extLst>
      <p:ext uri="{BB962C8B-B14F-4D97-AF65-F5344CB8AC3E}">
        <p14:creationId xmlns:p14="http://schemas.microsoft.com/office/powerpoint/2010/main" val="326216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a:t>
            </a:fld>
            <a:endParaRPr lang="en-US" altLang="en-US"/>
          </a:p>
        </p:txBody>
      </p:sp>
    </p:spTree>
    <p:extLst>
      <p:ext uri="{BB962C8B-B14F-4D97-AF65-F5344CB8AC3E}">
        <p14:creationId xmlns:p14="http://schemas.microsoft.com/office/powerpoint/2010/main" val="3618582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20</a:t>
            </a:fld>
            <a:endParaRPr lang="en-US" altLang="en-US"/>
          </a:p>
        </p:txBody>
      </p:sp>
    </p:spTree>
    <p:extLst>
      <p:ext uri="{BB962C8B-B14F-4D97-AF65-F5344CB8AC3E}">
        <p14:creationId xmlns:p14="http://schemas.microsoft.com/office/powerpoint/2010/main" val="1006555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21</a:t>
            </a:fld>
            <a:endParaRPr lang="en-US" altLang="en-US"/>
          </a:p>
        </p:txBody>
      </p:sp>
    </p:spTree>
    <p:extLst>
      <p:ext uri="{BB962C8B-B14F-4D97-AF65-F5344CB8AC3E}">
        <p14:creationId xmlns:p14="http://schemas.microsoft.com/office/powerpoint/2010/main" val="205157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22</a:t>
            </a:fld>
            <a:endParaRPr lang="en-US" altLang="en-US"/>
          </a:p>
        </p:txBody>
      </p:sp>
    </p:spTree>
    <p:extLst>
      <p:ext uri="{BB962C8B-B14F-4D97-AF65-F5344CB8AC3E}">
        <p14:creationId xmlns:p14="http://schemas.microsoft.com/office/powerpoint/2010/main" val="1685038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23</a:t>
            </a:fld>
            <a:endParaRPr lang="en-US" altLang="en-US"/>
          </a:p>
        </p:txBody>
      </p:sp>
    </p:spTree>
    <p:extLst>
      <p:ext uri="{BB962C8B-B14F-4D97-AF65-F5344CB8AC3E}">
        <p14:creationId xmlns:p14="http://schemas.microsoft.com/office/powerpoint/2010/main" val="3821707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24</a:t>
            </a:fld>
            <a:endParaRPr lang="en-US" altLang="en-US"/>
          </a:p>
        </p:txBody>
      </p:sp>
    </p:spTree>
    <p:extLst>
      <p:ext uri="{BB962C8B-B14F-4D97-AF65-F5344CB8AC3E}">
        <p14:creationId xmlns:p14="http://schemas.microsoft.com/office/powerpoint/2010/main" val="1761699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25</a:t>
            </a:fld>
            <a:endParaRPr lang="en-US" altLang="en-US"/>
          </a:p>
        </p:txBody>
      </p:sp>
    </p:spTree>
    <p:extLst>
      <p:ext uri="{BB962C8B-B14F-4D97-AF65-F5344CB8AC3E}">
        <p14:creationId xmlns:p14="http://schemas.microsoft.com/office/powerpoint/2010/main" val="4207897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26</a:t>
            </a:fld>
            <a:endParaRPr lang="en-US" altLang="en-US"/>
          </a:p>
        </p:txBody>
      </p:sp>
    </p:spTree>
    <p:extLst>
      <p:ext uri="{BB962C8B-B14F-4D97-AF65-F5344CB8AC3E}">
        <p14:creationId xmlns:p14="http://schemas.microsoft.com/office/powerpoint/2010/main" val="3876973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27</a:t>
            </a:fld>
            <a:endParaRPr lang="en-US" altLang="en-US"/>
          </a:p>
        </p:txBody>
      </p:sp>
    </p:spTree>
    <p:extLst>
      <p:ext uri="{BB962C8B-B14F-4D97-AF65-F5344CB8AC3E}">
        <p14:creationId xmlns:p14="http://schemas.microsoft.com/office/powerpoint/2010/main" val="3235869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28</a:t>
            </a:fld>
            <a:endParaRPr lang="en-US" altLang="en-US"/>
          </a:p>
        </p:txBody>
      </p:sp>
    </p:spTree>
    <p:extLst>
      <p:ext uri="{BB962C8B-B14F-4D97-AF65-F5344CB8AC3E}">
        <p14:creationId xmlns:p14="http://schemas.microsoft.com/office/powerpoint/2010/main" val="68600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3</a:t>
            </a:fld>
            <a:endParaRPr lang="en-US" altLang="en-US"/>
          </a:p>
        </p:txBody>
      </p:sp>
    </p:spTree>
    <p:extLst>
      <p:ext uri="{BB962C8B-B14F-4D97-AF65-F5344CB8AC3E}">
        <p14:creationId xmlns:p14="http://schemas.microsoft.com/office/powerpoint/2010/main" val="1743196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4</a:t>
            </a:fld>
            <a:endParaRPr lang="en-US" altLang="en-US"/>
          </a:p>
        </p:txBody>
      </p:sp>
    </p:spTree>
    <p:extLst>
      <p:ext uri="{BB962C8B-B14F-4D97-AF65-F5344CB8AC3E}">
        <p14:creationId xmlns:p14="http://schemas.microsoft.com/office/powerpoint/2010/main" val="1504751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a:t>
            </a:r>
          </a:p>
        </p:txBody>
      </p:sp>
      <p:sp>
        <p:nvSpPr>
          <p:cNvPr id="4" name="Slide Number Placeholder 3"/>
          <p:cNvSpPr>
            <a:spLocks noGrp="1"/>
          </p:cNvSpPr>
          <p:nvPr>
            <p:ph type="sldNum" sz="quarter" idx="10"/>
          </p:nvPr>
        </p:nvSpPr>
        <p:spPr/>
        <p:txBody>
          <a:bodyPr/>
          <a:lstStyle/>
          <a:p>
            <a:fld id="{0798A309-08CF-431D-9520-0948DDD81E43}" type="slidenum">
              <a:rPr lang="en-CA" smtClean="0"/>
              <a:t>5</a:t>
            </a:fld>
            <a:endParaRPr lang="en-CA" dirty="0"/>
          </a:p>
        </p:txBody>
      </p:sp>
    </p:spTree>
    <p:extLst>
      <p:ext uri="{BB962C8B-B14F-4D97-AF65-F5344CB8AC3E}">
        <p14:creationId xmlns:p14="http://schemas.microsoft.com/office/powerpoint/2010/main" val="38702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6</a:t>
            </a:fld>
            <a:endParaRPr lang="en-US" altLang="en-US"/>
          </a:p>
        </p:txBody>
      </p:sp>
    </p:spTree>
    <p:extLst>
      <p:ext uri="{BB962C8B-B14F-4D97-AF65-F5344CB8AC3E}">
        <p14:creationId xmlns:p14="http://schemas.microsoft.com/office/powerpoint/2010/main" val="491034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7</a:t>
            </a:fld>
            <a:endParaRPr lang="en-US" altLang="en-US"/>
          </a:p>
        </p:txBody>
      </p:sp>
    </p:spTree>
    <p:extLst>
      <p:ext uri="{BB962C8B-B14F-4D97-AF65-F5344CB8AC3E}">
        <p14:creationId xmlns:p14="http://schemas.microsoft.com/office/powerpoint/2010/main" val="3032109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8</a:t>
            </a:fld>
            <a:endParaRPr lang="en-US" altLang="en-US"/>
          </a:p>
        </p:txBody>
      </p:sp>
    </p:spTree>
    <p:extLst>
      <p:ext uri="{BB962C8B-B14F-4D97-AF65-F5344CB8AC3E}">
        <p14:creationId xmlns:p14="http://schemas.microsoft.com/office/powerpoint/2010/main" val="265653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8B6414A-BA14-4DDA-AFF4-139240F35821}" type="slidenum">
              <a:rPr lang="en-US" altLang="en-US" smtClean="0"/>
              <a:pPr/>
              <a:t>9</a:t>
            </a:fld>
            <a:endParaRPr lang="en-US" altLang="en-US"/>
          </a:p>
        </p:txBody>
      </p:sp>
    </p:spTree>
    <p:extLst>
      <p:ext uri="{BB962C8B-B14F-4D97-AF65-F5344CB8AC3E}">
        <p14:creationId xmlns:p14="http://schemas.microsoft.com/office/powerpoint/2010/main" val="4161705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0" name="Content Placeholder 2"/>
          <p:cNvSpPr>
            <a:spLocks noGrp="1"/>
          </p:cNvSpPr>
          <p:nvPr>
            <p:ph idx="11"/>
          </p:nvPr>
        </p:nvSpPr>
        <p:spPr>
          <a:xfrm>
            <a:off x="6259061" y="753534"/>
            <a:ext cx="5323339"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650626" y="753535"/>
            <a:ext cx="5056533" cy="2376252"/>
          </a:xfrm>
        </p:spPr>
        <p:txBody>
          <a:bodyPr>
            <a:normAutofit/>
          </a:bodyPr>
          <a:lstStyle>
            <a:lvl1pPr algn="l">
              <a:defRPr sz="4000" b="0" i="0">
                <a:solidFill>
                  <a:srgbClr val="0082C9"/>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50625" y="3336749"/>
            <a:ext cx="5056535"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2" name="Slide Number Placeholder 5"/>
          <p:cNvSpPr>
            <a:spLocks noGrp="1"/>
          </p:cNvSpPr>
          <p:nvPr>
            <p:ph type="sldNum" sz="quarter" idx="12"/>
          </p:nvPr>
        </p:nvSpPr>
        <p:spPr/>
        <p:txBody>
          <a:bodyPr/>
          <a:lstStyle>
            <a:lvl1pPr>
              <a:defRPr/>
            </a:lvl1pPr>
          </a:lstStyle>
          <a:p>
            <a:fld id="{A3C1C3F4-7627-499B-A387-D46B6B71D0BD}"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665817" y="3231388"/>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p:cNvCxnSpPr/>
          <p:nvPr userDrawn="1"/>
        </p:nvCxnSpPr>
        <p:spPr>
          <a:xfrm>
            <a:off x="581933" y="6276975"/>
            <a:ext cx="11000468"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prod.prv\shared\NCR\CMO\CMB_NEW\0400-Comms Svcs\480 - Publishing and Production\!Flag Signatures\Canada Wordmark\Colour\Canada_Colour.png"/>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72332" y="6363877"/>
            <a:ext cx="1116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1" y="248400"/>
            <a:ext cx="2154461" cy="216000"/>
          </a:xfrm>
          <a:prstGeom prst="rect">
            <a:avLst/>
          </a:prstGeom>
          <a:noFill/>
          <a:extLst>
            <a:ext uri="{909E8E84-426E-40DD-AFC4-6F175D3DCCD1}">
              <a14:hiddenFill xmlns:a14="http://schemas.microsoft.com/office/drawing/2010/main">
                <a:solidFill>
                  <a:srgbClr val="FFFFFF"/>
                </a:solidFill>
              </a14:hiddenFill>
            </a:ext>
          </a:extLst>
        </p:spPr>
      </p:pic>
      <p:sp>
        <p:nvSpPr>
          <p:cNvPr id="5" name="hrSlideMaster.Title Slide half image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78258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7D325CEB-1D58-4033-B3AA-47E6E8AA1651}" type="slidenum">
              <a:rPr lang="en-US" altLang="en-US"/>
              <a:pPr/>
              <a:t>‹#›</a:t>
            </a:fld>
            <a:endParaRPr lang="en-US" altLang="en-US"/>
          </a:p>
        </p:txBody>
      </p:sp>
      <p:sp>
        <p:nvSpPr>
          <p:cNvPr id="3" name="hrSlideMaster.Title Only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418642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5"/>
          <p:cNvSpPr>
            <a:spLocks noGrp="1"/>
          </p:cNvSpPr>
          <p:nvPr>
            <p:ph type="sldNum" sz="quarter" idx="10"/>
          </p:nvPr>
        </p:nvSpPr>
        <p:spPr/>
        <p:txBody>
          <a:bodyPr/>
          <a:lstStyle>
            <a:lvl1pPr>
              <a:defRPr/>
            </a:lvl1pPr>
          </a:lstStyle>
          <a:p>
            <a:fld id="{816CE915-54DE-42DF-81C9-6A96210B07F3}" type="slidenum">
              <a:rPr lang="en-US" altLang="en-US"/>
              <a:pPr/>
              <a:t>‹#›</a:t>
            </a:fld>
            <a:endParaRPr lang="en-US" altLang="en-US"/>
          </a:p>
        </p:txBody>
      </p:sp>
      <p:sp>
        <p:nvSpPr>
          <p:cNvPr id="2" name="hrSlideMaster.Blank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78359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1" y="273050"/>
            <a:ext cx="4011084" cy="1162050"/>
          </a:xfrm>
        </p:spPr>
        <p:txBody>
          <a:bodyPr/>
          <a:lstStyle>
            <a:lvl1pPr algn="l">
              <a:defRPr sz="2000" b="0">
                <a:solidFill>
                  <a:srgbClr val="0082C9"/>
                </a:solidFill>
              </a:defRPr>
            </a:lvl1pPr>
          </a:lstStyle>
          <a:p>
            <a:r>
              <a:rPr lang="en-CA" dirty="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buClr>
                <a:srgbClr val="0082C9"/>
              </a:buClr>
              <a:defRPr sz="2600"/>
            </a:lvl1pPr>
            <a:lvl2pPr>
              <a:buClr>
                <a:srgbClr val="0082C9"/>
              </a:buClr>
              <a:defRPr sz="2400"/>
            </a:lvl2pPr>
            <a:lvl3pPr>
              <a:buClr>
                <a:srgbClr val="0082C9"/>
              </a:buClr>
              <a:defRPr sz="2200"/>
            </a:lvl3pPr>
            <a:lvl4pPr>
              <a:buClr>
                <a:srgbClr val="0082C9"/>
              </a:buClr>
              <a:defRPr sz="2000"/>
            </a:lvl4pPr>
            <a:lvl5pPr>
              <a:buClr>
                <a:srgbClr val="0082C9"/>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8" name="Slide Number Placeholder 5"/>
          <p:cNvSpPr>
            <a:spLocks noGrp="1"/>
          </p:cNvSpPr>
          <p:nvPr>
            <p:ph type="sldNum" sz="quarter" idx="10"/>
          </p:nvPr>
        </p:nvSpPr>
        <p:spPr/>
        <p:txBody>
          <a:bodyPr/>
          <a:lstStyle>
            <a:lvl1pPr>
              <a:defRPr/>
            </a:lvl1pPr>
          </a:lstStyle>
          <a:p>
            <a:fld id="{07B34F6D-27DC-4F94-8982-5FFA21468BA5}" type="slidenum">
              <a:rPr lang="en-US" altLang="en-US"/>
              <a:pPr/>
              <a:t>‹#›</a:t>
            </a:fld>
            <a:endParaRPr lang="en-US" altLang="en-US"/>
          </a:p>
        </p:txBody>
      </p:sp>
      <p:sp>
        <p:nvSpPr>
          <p:cNvPr id="5" name="hrSlideMaster.Content with Caption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762684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2389717" y="4800600"/>
            <a:ext cx="73152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p:cNvSpPr>
            <a:spLocks noGrp="1"/>
          </p:cNvSpPr>
          <p:nvPr>
            <p:ph type="sldNum" sz="quarter" idx="10"/>
          </p:nvPr>
        </p:nvSpPr>
        <p:spPr/>
        <p:txBody>
          <a:bodyPr/>
          <a:lstStyle>
            <a:lvl1pPr>
              <a:defRPr/>
            </a:lvl1pPr>
          </a:lstStyle>
          <a:p>
            <a:fld id="{098A5B3A-4079-4B46-A0FF-A550B3FE2682}" type="slidenum">
              <a:rPr lang="en-US" altLang="en-US"/>
              <a:pPr/>
              <a:t>‹#›</a:t>
            </a:fld>
            <a:endParaRPr lang="en-US" altLang="en-US"/>
          </a:p>
        </p:txBody>
      </p:sp>
      <p:sp>
        <p:nvSpPr>
          <p:cNvPr id="7" name="hrSlideMaster.Picture with Caption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329405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082C9"/>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082C9"/>
              </a:buClr>
              <a:defRPr/>
            </a:lvl1pPr>
            <a:lvl2pPr>
              <a:buClr>
                <a:srgbClr val="0082C9"/>
              </a:buClr>
              <a:defRPr/>
            </a:lvl2pPr>
            <a:lvl3pPr>
              <a:buClr>
                <a:srgbClr val="0082C9"/>
              </a:buClr>
              <a:defRPr/>
            </a:lvl3pPr>
            <a:lvl4pPr>
              <a:buClr>
                <a:srgbClr val="0082C9"/>
              </a:buClr>
              <a:defRPr/>
            </a:lvl4pPr>
            <a:lvl5pPr>
              <a:buClr>
                <a:srgbClr val="0082C9"/>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49DFE12-9688-42E0-BA90-99DAB2AC9520}" type="slidenum">
              <a:rPr lang="en-US" altLang="en-US"/>
              <a:pPr/>
              <a:t>‹#›</a:t>
            </a:fld>
            <a:endParaRPr lang="en-US" altLang="en-US"/>
          </a:p>
        </p:txBody>
      </p:sp>
      <p:sp>
        <p:nvSpPr>
          <p:cNvPr id="6" name="hrSlideMaster.Title and Vertical Tex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351996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2C9"/>
                </a:solidFill>
              </a:defRPr>
            </a:lvl1pPr>
          </a:lstStyle>
          <a:p>
            <a:r>
              <a:rPr lang="en-US" dirty="0"/>
              <a:t>Click to edit Master title style</a:t>
            </a:r>
            <a:endParaRPr lang="en-CA" dirty="0"/>
          </a:p>
        </p:txBody>
      </p:sp>
      <p:sp>
        <p:nvSpPr>
          <p:cNvPr id="3" name="Slide Number Placeholder 2"/>
          <p:cNvSpPr>
            <a:spLocks noGrp="1"/>
          </p:cNvSpPr>
          <p:nvPr>
            <p:ph type="sldNum" sz="quarter" idx="10"/>
          </p:nvPr>
        </p:nvSpPr>
        <p:spPr/>
        <p:txBody>
          <a:bodyPr/>
          <a:lstStyle/>
          <a:p>
            <a:fld id="{4AF31215-D414-49A1-B0BE-FA6A849F09BB}" type="slidenum">
              <a:rPr lang="en-US" altLang="en-US" smtClean="0"/>
              <a:pPr/>
              <a:t>‹#›</a:t>
            </a:fld>
            <a:endParaRPr lang="en-US" altLang="en-US"/>
          </a:p>
        </p:txBody>
      </p:sp>
      <p:cxnSp>
        <p:nvCxnSpPr>
          <p:cNvPr id="4" name="Straight Connector 3"/>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5" name="hrSlideMaster.Custom Layou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69743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dirty="0"/>
          </a:p>
        </p:txBody>
      </p:sp>
      <p:sp>
        <p:nvSpPr>
          <p:cNvPr id="7" name="hrSlideMaster.1_Comparison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598433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 name="hrSlideMaster.2_ComparisonHeader" descr=" ">
            <a:extLst>
              <a:ext uri="{FF2B5EF4-FFF2-40B4-BE49-F238E27FC236}">
                <a16:creationId xmlns:a16="http://schemas.microsoft.com/office/drawing/2014/main" id="{DAC39A9F-FFDE-44D8-8469-AF4AF35A6A9D}"/>
              </a:ext>
            </a:extLst>
          </p:cNvPr>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70941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082C9"/>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082C9"/>
              </a:buClr>
              <a:buFont typeface="Arial"/>
              <a:buChar char="•"/>
              <a:defRPr sz="2600" b="0" i="0">
                <a:solidFill>
                  <a:srgbClr val="595959"/>
                </a:solidFill>
                <a:latin typeface="Century Gothic" pitchFamily="34" charset="0"/>
                <a:cs typeface="Century Gothic" pitchFamily="34" charset="0"/>
              </a:defRPr>
            </a:lvl1pPr>
            <a:lvl2pPr marL="742950" indent="-285750">
              <a:buClr>
                <a:srgbClr val="0082C9"/>
              </a:buClr>
              <a:buFont typeface="Arial"/>
              <a:buChar char="•"/>
              <a:defRPr sz="2400" b="0" i="0">
                <a:solidFill>
                  <a:srgbClr val="595959"/>
                </a:solidFill>
                <a:latin typeface="Century Gothic" pitchFamily="34" charset="0"/>
                <a:cs typeface="Century Gothic" pitchFamily="34" charset="0"/>
              </a:defRPr>
            </a:lvl2pPr>
            <a:lvl3pPr marL="1143000" indent="-228600">
              <a:buClr>
                <a:srgbClr val="0082C9"/>
              </a:buClr>
              <a:buFont typeface="Arial"/>
              <a:buChar char="•"/>
              <a:defRPr sz="2200" b="0" i="0">
                <a:solidFill>
                  <a:srgbClr val="595959"/>
                </a:solidFill>
                <a:latin typeface="Century Gothic" pitchFamily="34" charset="0"/>
                <a:cs typeface="Century Gothic" pitchFamily="34" charset="0"/>
              </a:defRPr>
            </a:lvl3pPr>
            <a:lvl4pPr marL="1600200" indent="-228600">
              <a:buClr>
                <a:srgbClr val="0082C9"/>
              </a:buClr>
              <a:buFont typeface="Arial"/>
              <a:buChar char="•"/>
              <a:defRPr sz="2000" b="0" i="0">
                <a:solidFill>
                  <a:srgbClr val="595959"/>
                </a:solidFill>
                <a:latin typeface="Century Gothic" pitchFamily="34" charset="0"/>
                <a:cs typeface="Century Gothic" pitchFamily="34" charset="0"/>
              </a:defRPr>
            </a:lvl4pPr>
            <a:lvl5pPr marL="2057400" indent="-228600">
              <a:buClr>
                <a:srgbClr val="0082C9"/>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p:cNvSpPr>
            <a:spLocks noGrp="1"/>
          </p:cNvSpPr>
          <p:nvPr>
            <p:ph type="sldNum" sz="quarter" idx="10"/>
          </p:nvPr>
        </p:nvSpPr>
        <p:spPr/>
        <p:txBody>
          <a:bodyPr/>
          <a:lstStyle>
            <a:lvl1pPr>
              <a:defRPr/>
            </a:lvl1pPr>
          </a:lstStyle>
          <a:p>
            <a:fld id="{78075564-AF6E-40FC-905A-F6C5E8D29614}" type="slidenum">
              <a:rPr lang="en-US" altLang="en-US"/>
              <a:pPr/>
              <a:t>‹#›</a:t>
            </a:fld>
            <a:endParaRPr lang="en-US" altLang="en-US"/>
          </a:p>
        </p:txBody>
      </p:sp>
      <p:sp>
        <p:nvSpPr>
          <p:cNvPr id="4" name="hrSlideMaster.Title and Conten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303478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12" name="Rectangle 11"/>
          <p:cNvSpPr/>
          <p:nvPr userDrawn="1"/>
        </p:nvSpPr>
        <p:spPr>
          <a:xfrm>
            <a:off x="0" y="670335"/>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891823" y="1941161"/>
            <a:ext cx="9482667" cy="2376252"/>
          </a:xfrm>
        </p:spPr>
        <p:txBody>
          <a:bodyPr>
            <a:normAutofit/>
          </a:bodyPr>
          <a:lstStyle>
            <a:lvl1pPr algn="l">
              <a:defRPr sz="4000" b="0" i="0">
                <a:solidFill>
                  <a:srgbClr val="0082C9"/>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891822" y="4524375"/>
            <a:ext cx="9482668"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p:cNvSpPr>
            <a:spLocks noGrp="1"/>
          </p:cNvSpPr>
          <p:nvPr>
            <p:ph type="sldNum" sz="quarter" idx="12"/>
          </p:nvPr>
        </p:nvSpPr>
        <p:spPr/>
        <p:txBody>
          <a:bodyPr/>
          <a:lstStyle>
            <a:lvl1pPr>
              <a:defRPr/>
            </a:lvl1pPr>
          </a:lstStyle>
          <a:p>
            <a:fld id="{2B042CE3-6392-4968-B209-93A52C299364}" type="slidenum">
              <a:rPr lang="en-US" altLang="en-US"/>
              <a:pPr/>
              <a:t>‹#›</a:t>
            </a:fld>
            <a:endParaRPr lang="en-US" altLang="en-US"/>
          </a:p>
        </p:txBody>
      </p:sp>
      <p:pic>
        <p:nvPicPr>
          <p:cNvPr id="14"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55467" y="4424289"/>
            <a:ext cx="974287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581932" y="544183"/>
            <a:ext cx="11006400"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descr="\\prod.prv\shared\NCR\CMO\CMB_NEW\0400-Comms Svcs\480 - Publishing and Production\!Flag Signatures\Canada Wordmark\Colour\Canada_Colour.png"/>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472332" y="6363877"/>
            <a:ext cx="1116000" cy="2742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0"/>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580801" y="248400"/>
            <a:ext cx="2154461" cy="216000"/>
          </a:xfrm>
          <a:prstGeom prst="rect">
            <a:avLst/>
          </a:prstGeom>
          <a:noFill/>
          <a:extLst>
            <a:ext uri="{909E8E84-426E-40DD-AFC4-6F175D3DCCD1}">
              <a14:hiddenFill xmlns:a14="http://schemas.microsoft.com/office/drawing/2010/main">
                <a:solidFill>
                  <a:srgbClr val="FFFFFF"/>
                </a:solidFill>
              </a14:hiddenFill>
            </a:ext>
          </a:extLst>
        </p:spPr>
      </p:pic>
      <p:sp>
        <p:nvSpPr>
          <p:cNvPr id="4" name="hrSlideMaster.Title Slide full image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78702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963084" y="4406901"/>
            <a:ext cx="10363200" cy="1362075"/>
          </a:xfrm>
        </p:spPr>
        <p:txBody>
          <a:bodyPr anchor="t"/>
          <a:lstStyle>
            <a:lvl1pPr algn="l">
              <a:defRPr sz="4000" b="0" cap="all">
                <a:solidFill>
                  <a:srgbClr val="0082C9"/>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p:cNvSpPr>
            <a:spLocks noGrp="1"/>
          </p:cNvSpPr>
          <p:nvPr>
            <p:ph type="sldNum" sz="quarter" idx="10"/>
          </p:nvPr>
        </p:nvSpPr>
        <p:spPr/>
        <p:txBody>
          <a:bodyPr/>
          <a:lstStyle>
            <a:lvl1pPr>
              <a:defRPr/>
            </a:lvl1pPr>
          </a:lstStyle>
          <a:p>
            <a:fld id="{00CFA99A-0B6A-4F6F-BA8D-AFBE694F623A}" type="slidenum">
              <a:rPr lang="en-US" altLang="en-US"/>
              <a:pPr/>
              <a:t>‹#›</a:t>
            </a:fld>
            <a:endParaRPr lang="en-US" altLang="en-US"/>
          </a:p>
        </p:txBody>
      </p:sp>
      <p:cxnSp>
        <p:nvCxnSpPr>
          <p:cNvPr id="8" name="Straight Connector 7"/>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hrSlideMaster.Section Header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4034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8" name="Slide Number Placeholder 5"/>
          <p:cNvSpPr>
            <a:spLocks noGrp="1"/>
          </p:cNvSpPr>
          <p:nvPr>
            <p:ph type="sldNum" sz="quarter" idx="10"/>
          </p:nvPr>
        </p:nvSpPr>
        <p:spPr/>
        <p:txBody>
          <a:bodyPr/>
          <a:lstStyle>
            <a:lvl1pPr>
              <a:defRPr/>
            </a:lvl1pPr>
          </a:lstStyle>
          <a:p>
            <a:fld id="{A7F49F12-9138-49F1-96D4-CC6FC00A57C3}" type="slidenum">
              <a:rPr lang="en-US" altLang="en-US"/>
              <a:pPr/>
              <a:t>‹#›</a:t>
            </a:fld>
            <a:endParaRPr lang="en-US" altLang="en-US"/>
          </a:p>
        </p:txBody>
      </p:sp>
      <p:sp>
        <p:nvSpPr>
          <p:cNvPr id="5" name="hrSlideMaster.Two Conten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50418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563784" y="2805114"/>
            <a:ext cx="5628216"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p>
        </p:txBody>
      </p:sp>
      <p:sp>
        <p:nvSpPr>
          <p:cNvPr id="8" name="Rectangle 7"/>
          <p:cNvSpPr/>
          <p:nvPr userDrawn="1"/>
        </p:nvSpPr>
        <p:spPr>
          <a:xfrm>
            <a:off x="12039600" y="2805114"/>
            <a:ext cx="152400" cy="3119437"/>
          </a:xfrm>
          <a:prstGeom prst="rect">
            <a:avLst/>
          </a:prstGeom>
          <a:solidFill>
            <a:srgbClr val="0082C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0082C9"/>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903591" y="3057770"/>
            <a:ext cx="4868659"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0606BA19-779A-4930-9322-0B47357BACC7}" type="slidenum">
              <a:rPr lang="en-US" altLang="en-US"/>
              <a:pPr/>
              <a:t>‹#›</a:t>
            </a:fld>
            <a:endParaRPr lang="en-US" altLang="en-US"/>
          </a:p>
        </p:txBody>
      </p:sp>
      <p:sp>
        <p:nvSpPr>
          <p:cNvPr id="4" name="hrSlideMaster.2_Two Conten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91881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7" name="Rectangle 6"/>
          <p:cNvSpPr/>
          <p:nvPr userDrawn="1"/>
        </p:nvSpPr>
        <p:spPr>
          <a:xfrm>
            <a:off x="6563785" y="1600201"/>
            <a:ext cx="5065183" cy="452596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890564" y="1944078"/>
            <a:ext cx="4738403"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3E294082-DFA0-4304-8D39-BC23FA45EDA4}" type="slidenum">
              <a:rPr lang="en-US" altLang="en-US"/>
              <a:pPr/>
              <a:t>‹#›</a:t>
            </a:fld>
            <a:endParaRPr lang="en-US" altLang="en-US"/>
          </a:p>
        </p:txBody>
      </p:sp>
      <p:pic>
        <p:nvPicPr>
          <p:cNvPr id="13" name="Picture 7"/>
          <p:cNvPicPr>
            <a:picLocks/>
          </p:cNvPicPr>
          <p:nvPr userDrawn="1"/>
        </p:nvPicPr>
        <p:blipFill>
          <a:blip r:embed="rId2">
            <a:extLst>
              <a:ext uri="{28A0092B-C50C-407E-A947-70E740481C1C}">
                <a14:useLocalDpi xmlns:a14="http://schemas.microsoft.com/office/drawing/2010/main" val="0"/>
              </a:ext>
            </a:extLst>
          </a:blip>
          <a:stretch>
            <a:fillRect/>
          </a:stretch>
        </p:blipFill>
        <p:spPr bwMode="auto">
          <a:xfrm>
            <a:off x="7100484" y="5866132"/>
            <a:ext cx="5103408"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hrSlideMaster.4_Two Conten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04656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12"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609601" y="3995738"/>
            <a:ext cx="11019367"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CA">
              <a:solidFill>
                <a:srgbClr val="ECECEC"/>
              </a:solidFill>
            </a:endParaRPr>
          </a:p>
        </p:txBody>
      </p:sp>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609600" y="1600202"/>
            <a:ext cx="10972800" cy="2157607"/>
          </a:xfrm>
        </p:spPr>
        <p:txBody>
          <a:bodyPr/>
          <a:lstStyle>
            <a:lvl1pPr>
              <a:buClr>
                <a:srgbClr val="0082C9"/>
              </a:buClr>
              <a:defRPr sz="2800"/>
            </a:lvl1pPr>
            <a:lvl2pPr>
              <a:buClr>
                <a:srgbClr val="0082C9"/>
              </a:buClr>
              <a:defRPr sz="2400"/>
            </a:lvl2pPr>
            <a:lvl3pPr>
              <a:buClr>
                <a:srgbClr val="0082C9"/>
              </a:buClr>
              <a:defRPr sz="2000"/>
            </a:lvl3pPr>
            <a:lvl4pPr>
              <a:buClr>
                <a:srgbClr val="0082C9"/>
              </a:buClr>
              <a:defRPr sz="1800"/>
            </a:lvl4pPr>
            <a:lvl5pPr>
              <a:buClr>
                <a:srgbClr val="0082C9"/>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807590" y="4140741"/>
            <a:ext cx="10821377"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11" name="Slide Number Placeholder 5"/>
          <p:cNvSpPr>
            <a:spLocks noGrp="1"/>
          </p:cNvSpPr>
          <p:nvPr>
            <p:ph type="sldNum" sz="quarter" idx="13"/>
          </p:nvPr>
        </p:nvSpPr>
        <p:spPr/>
        <p:txBody>
          <a:bodyPr/>
          <a:lstStyle>
            <a:lvl1pPr>
              <a:defRPr/>
            </a:lvl1pPr>
          </a:lstStyle>
          <a:p>
            <a:fld id="{AB52D289-F740-481C-B2A6-EE2832E288B0}" type="slidenum">
              <a:rPr lang="en-US" altLang="en-US"/>
              <a:pPr/>
              <a:t>‹#›</a:t>
            </a:fld>
            <a:endParaRPr lang="en-US" altLang="en-US"/>
          </a:p>
        </p:txBody>
      </p:sp>
      <p:pic>
        <p:nvPicPr>
          <p:cNvPr id="14"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1343151" y="5650232"/>
            <a:ext cx="10873501"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hrSlideMaster.3_Two Content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357376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7" descr="maple_leaf.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649818" y="6276975"/>
            <a:ext cx="10932583"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082C9"/>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buClr>
                <a:srgbClr val="0082C9"/>
              </a:buClr>
              <a:defRPr sz="2400"/>
            </a:lvl1pPr>
            <a:lvl2pPr>
              <a:buClr>
                <a:srgbClr val="0082C9"/>
              </a:buClr>
              <a:defRPr sz="2000"/>
            </a:lvl2pPr>
            <a:lvl3pPr>
              <a:buClr>
                <a:srgbClr val="0082C9"/>
              </a:buClr>
              <a:defRPr sz="1800"/>
            </a:lvl3pPr>
            <a:lvl4pPr>
              <a:buClr>
                <a:srgbClr val="0082C9"/>
              </a:buClr>
              <a:defRPr sz="1600"/>
            </a:lvl4pPr>
            <a:lvl5pPr>
              <a:buClr>
                <a:srgbClr val="0082C9"/>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Slide Number Placeholder 5"/>
          <p:cNvSpPr>
            <a:spLocks noGrp="1"/>
          </p:cNvSpPr>
          <p:nvPr>
            <p:ph type="sldNum" sz="quarter" idx="10"/>
          </p:nvPr>
        </p:nvSpPr>
        <p:spPr/>
        <p:txBody>
          <a:bodyPr/>
          <a:lstStyle>
            <a:lvl1pPr>
              <a:defRPr/>
            </a:lvl1pPr>
          </a:lstStyle>
          <a:p>
            <a:fld id="{398FBFBE-36BC-482D-A777-8BE920DF890D}" type="slidenum">
              <a:rPr lang="en-US" altLang="en-US"/>
              <a:pPr/>
              <a:t>‹#›</a:t>
            </a:fld>
            <a:endParaRPr lang="en-US" altLang="en-US"/>
          </a:p>
        </p:txBody>
      </p:sp>
      <p:sp>
        <p:nvSpPr>
          <p:cNvPr id="7" name="hrSlideMaster.ComparisonHeader" descr=" "/>
          <p:cNvSpPr txBox="1"/>
          <p:nvPr userDrawn="1"/>
        </p:nvSpPr>
        <p:spPr>
          <a:xfrm>
            <a:off x="0" y="0"/>
            <a:ext cx="12192000" cy="223138"/>
          </a:xfrm>
          <a:prstGeom prst="rect">
            <a:avLst/>
          </a:prstGeom>
          <a:noFill/>
        </p:spPr>
        <p:txBody>
          <a:bodyPr vert="horz" wrap="square" rtlCol="0">
            <a:spAutoFit/>
          </a:bodyPr>
          <a:lstStyle/>
          <a:p>
            <a:pPr algn="r"/>
            <a:r>
              <a:rPr lang="en-CA" sz="850" b="0" i="0" u="none" baseline="0">
                <a:solidFill>
                  <a:srgbClr val="000000"/>
                </a:solidFill>
                <a:latin typeface="Microsoft Sans Serif" panose="020B0604020202020204" pitchFamily="34" charset="0"/>
              </a:rPr>
              <a:t> </a:t>
            </a:r>
            <a:endParaRPr lang="en-CA" sz="850" b="0" i="0" u="none" baseline="0" dirty="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36721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ple_leaf.jpg"/>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889876" y="2697164"/>
            <a:ext cx="4282016"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Title Placeholder 1"/>
          <p:cNvSpPr>
            <a:spLocks noGrp="1"/>
          </p:cNvSpPr>
          <p:nvPr>
            <p:ph type="title"/>
          </p:nvPr>
        </p:nvSpPr>
        <p:spPr bwMode="auto">
          <a:xfrm>
            <a:off x="609600" y="274639"/>
            <a:ext cx="109728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dirty="0"/>
              <a:t>Click to edit Master title style</a:t>
            </a:r>
            <a:endParaRPr lang="en-US" altLang="en-US" dirty="0"/>
          </a:p>
        </p:txBody>
      </p:sp>
      <p:sp>
        <p:nvSpPr>
          <p:cNvPr id="1027" name="Text Placeholder 2"/>
          <p:cNvSpPr>
            <a:spLocks noGrp="1"/>
          </p:cNvSpPr>
          <p:nvPr>
            <p:ph type="body" idx="1"/>
          </p:nvPr>
        </p:nvSpPr>
        <p:spPr bwMode="auto">
          <a:xfrm>
            <a:off x="609600" y="1436689"/>
            <a:ext cx="109728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dirty="0"/>
              <a:t>Click to edit Master text styles</a:t>
            </a:r>
          </a:p>
          <a:p>
            <a:pPr lvl="1"/>
            <a:r>
              <a:rPr lang="en-CA" altLang="en-US" dirty="0"/>
              <a:t>Second level</a:t>
            </a:r>
          </a:p>
          <a:p>
            <a:pPr lvl="2"/>
            <a:r>
              <a:rPr lang="en-CA" altLang="en-US" dirty="0"/>
              <a:t>Third level</a:t>
            </a:r>
          </a:p>
          <a:p>
            <a:pPr lvl="3"/>
            <a:r>
              <a:rPr lang="en-CA" altLang="en-US" dirty="0"/>
              <a:t>Fourth level</a:t>
            </a:r>
          </a:p>
          <a:p>
            <a:pPr lvl="4"/>
            <a:r>
              <a:rPr lang="en-CA" altLang="en-US" dirty="0"/>
              <a:t>Fifth level</a:t>
            </a:r>
            <a:endParaRPr lang="en-US" altLang="en-US" dirty="0"/>
          </a:p>
        </p:txBody>
      </p:sp>
      <p:sp>
        <p:nvSpPr>
          <p:cNvPr id="6" name="Slide Number Placeholder 5"/>
          <p:cNvSpPr>
            <a:spLocks noGrp="1"/>
          </p:cNvSpPr>
          <p:nvPr>
            <p:ph type="sldNum" sz="quarter" idx="4"/>
          </p:nvPr>
        </p:nvSpPr>
        <p:spPr>
          <a:xfrm>
            <a:off x="609601" y="6356351"/>
            <a:ext cx="1310217"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7F7F7F"/>
                </a:solidFill>
                <a:latin typeface="Century Gothic" panose="020B0502020202020204" pitchFamily="34" charset="0"/>
              </a:defRPr>
            </a:lvl1pPr>
          </a:lstStyle>
          <a:p>
            <a:fld id="{4AF31215-D414-49A1-B0BE-FA6A849F09B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75" r:id="rId15"/>
    <p:sldLayoutId id="2147483976" r:id="rId16"/>
    <p:sldLayoutId id="2147483977" r:id="rId17"/>
  </p:sldLayoutIdLst>
  <p:hf hdr="0"/>
  <p:txStyles>
    <p:titleStyle>
      <a:lvl1pPr algn="l" defTabSz="457200" rtl="0" eaLnBrk="0" fontAlgn="base" hangingPunct="0">
        <a:spcBef>
          <a:spcPct val="0"/>
        </a:spcBef>
        <a:spcAft>
          <a:spcPct val="0"/>
        </a:spcAft>
        <a:defRPr lang="en-US" sz="3600" kern="1200" dirty="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p:cNvSpPr>
            <a:spLocks noGrp="1"/>
          </p:cNvSpPr>
          <p:nvPr>
            <p:ph type="ctrTitle"/>
          </p:nvPr>
        </p:nvSpPr>
        <p:spPr>
          <a:xfrm>
            <a:off x="818891" y="3221425"/>
            <a:ext cx="9671588" cy="1023937"/>
          </a:xfrm>
        </p:spPr>
        <p:txBody>
          <a:bodyPr>
            <a:normAutofit fontScale="90000"/>
          </a:bodyPr>
          <a:lstStyle/>
          <a:p>
            <a:r>
              <a:rPr lang="en-CA" sz="4000" b="1" dirty="0">
                <a:latin typeface="+mj-lt"/>
                <a:cs typeface="Calibri" panose="020F0502020204030204" pitchFamily="34" charset="0"/>
              </a:rPr>
              <a:t>Scientific Research &amp; Experimental Development  (SR&amp;ED) – Phase 2</a:t>
            </a:r>
            <a:br>
              <a:rPr lang="en-CA" altLang="en-US" dirty="0">
                <a:solidFill>
                  <a:srgbClr val="157AC0"/>
                </a:solidFill>
                <a:ea typeface="ヒラギノ角ゴ Pro W3" pitchFamily="127" charset="-128"/>
              </a:rPr>
            </a:br>
            <a:r>
              <a:rPr lang="en-CA" altLang="en-US" sz="3100" dirty="0">
                <a:solidFill>
                  <a:srgbClr val="157AC0"/>
                </a:solidFill>
                <a:ea typeface="ヒラギノ角ゴ Pro W3" pitchFamily="127" charset="-128"/>
              </a:rPr>
              <a:t>Content Optimization Project</a:t>
            </a:r>
          </a:p>
        </p:txBody>
      </p:sp>
      <p:sp>
        <p:nvSpPr>
          <p:cNvPr id="15" name="Subtitle 6"/>
          <p:cNvSpPr>
            <a:spLocks noGrp="1"/>
          </p:cNvSpPr>
          <p:nvPr>
            <p:ph type="subTitle" idx="1"/>
          </p:nvPr>
        </p:nvSpPr>
        <p:spPr>
          <a:xfrm>
            <a:off x="818891" y="4864773"/>
            <a:ext cx="6900862" cy="817200"/>
          </a:xfrm>
        </p:spPr>
        <p:txBody>
          <a:bodyPr>
            <a:normAutofit fontScale="92500" lnSpcReduction="10000"/>
          </a:bodyPr>
          <a:lstStyle/>
          <a:p>
            <a:r>
              <a:rPr lang="en-CA" altLang="en-US" dirty="0">
                <a:ea typeface="ヒラギノ角ゴ Pro W3" pitchFamily="127" charset="-128"/>
              </a:rPr>
              <a:t>Task scenario workshop</a:t>
            </a:r>
          </a:p>
          <a:p>
            <a:r>
              <a:rPr lang="en-CA" altLang="en-US" dirty="0">
                <a:ea typeface="ヒラギノ角ゴ Pro W3" pitchFamily="127" charset="-128"/>
              </a:rPr>
              <a:t>July 28, 2022</a:t>
            </a:r>
          </a:p>
        </p:txBody>
      </p:sp>
      <p:sp>
        <p:nvSpPr>
          <p:cNvPr id="26626" name="Slide Number Placeholder 5"/>
          <p:cNvSpPr>
            <a:spLocks noGrp="1"/>
          </p:cNvSpPr>
          <p:nvPr>
            <p:ph type="sldNum" sz="quarter" idx="12"/>
          </p:nvPr>
        </p:nvSpPr>
        <p:spPr bwMode="auto">
          <a:xfrm>
            <a:off x="-4976813" y="7416800"/>
            <a:ext cx="9826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ヒラギノ角ゴ Pro W3" pitchFamily="127" charset="-128"/>
              </a:defRPr>
            </a:lvl1pPr>
            <a:lvl2pPr marL="742950" indent="-285750" eaLnBrk="0" hangingPunct="0">
              <a:defRPr sz="2400">
                <a:solidFill>
                  <a:schemeClr val="tx1"/>
                </a:solidFill>
                <a:latin typeface="Calibri" panose="020F0502020204030204" pitchFamily="34" charset="0"/>
                <a:ea typeface="ヒラギノ角ゴ Pro W3" pitchFamily="127" charset="-128"/>
              </a:defRPr>
            </a:lvl2pPr>
            <a:lvl3pPr marL="1143000" indent="-228600" eaLnBrk="0" hangingPunct="0">
              <a:defRPr sz="2400">
                <a:solidFill>
                  <a:schemeClr val="tx1"/>
                </a:solidFill>
                <a:latin typeface="Calibri" panose="020F0502020204030204" pitchFamily="34" charset="0"/>
                <a:ea typeface="ヒラギノ角ゴ Pro W3" pitchFamily="127" charset="-128"/>
              </a:defRPr>
            </a:lvl3pPr>
            <a:lvl4pPr marL="1600200" indent="-228600" eaLnBrk="0" hangingPunct="0">
              <a:defRPr sz="2400">
                <a:solidFill>
                  <a:schemeClr val="tx1"/>
                </a:solidFill>
                <a:latin typeface="Calibri" panose="020F0502020204030204" pitchFamily="34" charset="0"/>
                <a:ea typeface="ヒラギノ角ゴ Pro W3" pitchFamily="127" charset="-128"/>
              </a:defRPr>
            </a:lvl4pPr>
            <a:lvl5pPr marL="2057400" indent="-228600" eaLnBrk="0" hangingPunct="0">
              <a:defRPr sz="2400">
                <a:solidFill>
                  <a:schemeClr val="tx1"/>
                </a:solidFill>
                <a:latin typeface="Calibri" panose="020F0502020204030204" pitchFamily="34" charset="0"/>
                <a:ea typeface="ヒラギノ角ゴ Pro W3" pitchFamily="127"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ヒラギノ角ゴ Pro W3" pitchFamily="127" charset="-128"/>
              </a:defRPr>
            </a:lvl9pPr>
          </a:lstStyle>
          <a:p>
            <a:pPr eaLnBrk="1" hangingPunct="1"/>
            <a:fld id="{03D4ADAF-039D-454F-9A17-48D0687AB1E5}" type="slidenum">
              <a:rPr lang="en-US" altLang="en-US" sz="1200">
                <a:solidFill>
                  <a:srgbClr val="7F7F7F"/>
                </a:solidFill>
                <a:latin typeface="Century Gothic" panose="020B0502020202020204" pitchFamily="34" charset="0"/>
              </a:rPr>
              <a:pPr eaLnBrk="1" hangingPunct="1"/>
              <a:t>1</a:t>
            </a:fld>
            <a:endParaRPr lang="en-US" altLang="en-US" sz="1200" dirty="0">
              <a:solidFill>
                <a:srgbClr val="7F7F7F"/>
              </a:solidFill>
              <a:latin typeface="Century Gothic" panose="020B0502020202020204" pitchFamily="34" charset="0"/>
            </a:endParaRPr>
          </a:p>
        </p:txBody>
      </p:sp>
    </p:spTree>
    <p:extLst>
      <p:ext uri="{BB962C8B-B14F-4D97-AF65-F5344CB8AC3E}">
        <p14:creationId xmlns:p14="http://schemas.microsoft.com/office/powerpoint/2010/main" val="39733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What is a task?</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10</a:t>
            </a:fld>
            <a:endParaRPr lang="en-US" altLang="en-US"/>
          </a:p>
        </p:txBody>
      </p:sp>
      <p:sp>
        <p:nvSpPr>
          <p:cNvPr id="4" name="Content Placeholder 2">
            <a:extLst>
              <a:ext uri="{FF2B5EF4-FFF2-40B4-BE49-F238E27FC236}">
                <a16:creationId xmlns:a16="http://schemas.microsoft.com/office/drawing/2014/main" id="{582EA989-9093-46DF-B904-2ADEDEDCC1CA}"/>
              </a:ext>
            </a:extLst>
          </p:cNvPr>
          <p:cNvSpPr>
            <a:spLocks noGrp="1"/>
          </p:cNvSpPr>
          <p:nvPr>
            <p:ph idx="1"/>
          </p:nvPr>
        </p:nvSpPr>
        <p:spPr>
          <a:xfrm>
            <a:off x="800100" y="1409269"/>
            <a:ext cx="9696449" cy="2295955"/>
          </a:xfrm>
        </p:spPr>
        <p:txBody>
          <a:bodyPr/>
          <a:lstStyle/>
          <a:p>
            <a:r>
              <a:rPr lang="en-CA" sz="1800" dirty="0">
                <a:solidFill>
                  <a:srgbClr val="191919"/>
                </a:solidFill>
                <a:latin typeface="Arial" panose="020B0604020202020204" pitchFamily="34" charset="0"/>
                <a:cs typeface="Arial" panose="020B0604020202020204" pitchFamily="34" charset="0"/>
              </a:rPr>
              <a:t>A task is whatever a user wants </a:t>
            </a:r>
            <a:r>
              <a:rPr lang="en-CA" sz="1800" b="1" dirty="0">
                <a:solidFill>
                  <a:srgbClr val="191919"/>
                </a:solidFill>
                <a:latin typeface="Arial" panose="020B0604020202020204" pitchFamily="34" charset="0"/>
                <a:cs typeface="Arial" panose="020B0604020202020204" pitchFamily="34" charset="0"/>
              </a:rPr>
              <a:t>to do</a:t>
            </a:r>
            <a:r>
              <a:rPr lang="en-CA" sz="1800" dirty="0">
                <a:solidFill>
                  <a:srgbClr val="191919"/>
                </a:solidFill>
                <a:latin typeface="Arial" panose="020B0604020202020204" pitchFamily="34" charset="0"/>
                <a:cs typeface="Arial" panose="020B0604020202020204" pitchFamily="34" charset="0"/>
              </a:rPr>
              <a:t>. A user performs various tasks to achieve a goal, or fulfill a need. </a:t>
            </a:r>
          </a:p>
          <a:p>
            <a:r>
              <a:rPr lang="en-CA" sz="1800" dirty="0">
                <a:solidFill>
                  <a:srgbClr val="191919"/>
                </a:solidFill>
                <a:latin typeface="Arial" panose="020B0604020202020204" pitchFamily="34" charset="0"/>
                <a:cs typeface="Arial" panose="020B0604020202020204" pitchFamily="34" charset="0"/>
              </a:rPr>
              <a:t>Task success is measurable; did the user fulfill their goal?</a:t>
            </a:r>
          </a:p>
          <a:p>
            <a:endParaRPr lang="en-CA" sz="1800" dirty="0">
              <a:solidFill>
                <a:srgbClr val="191919"/>
              </a:solidFill>
              <a:latin typeface="Arial" panose="020B0604020202020204" pitchFamily="34" charset="0"/>
              <a:cs typeface="Arial" panose="020B0604020202020204" pitchFamily="34" charset="0"/>
            </a:endParaRPr>
          </a:p>
          <a:p>
            <a:pPr marL="0" indent="0" algn="ctr">
              <a:buNone/>
            </a:pPr>
            <a:r>
              <a:rPr lang="en-CA" sz="1800" b="1" dirty="0">
                <a:solidFill>
                  <a:srgbClr val="191919"/>
                </a:solidFill>
                <a:latin typeface="Arial" panose="020B0604020202020204" pitchFamily="34" charset="0"/>
                <a:cs typeface="Arial" panose="020B0604020202020204" pitchFamily="34" charset="0"/>
              </a:rPr>
              <a:t>Task Example: </a:t>
            </a:r>
            <a:r>
              <a:rPr lang="en-CA" sz="1800" i="1" u="sng" dirty="0">
                <a:solidFill>
                  <a:srgbClr val="191919"/>
                </a:solidFill>
                <a:latin typeface="Arial" panose="020B0604020202020204" pitchFamily="34" charset="0"/>
                <a:cs typeface="Arial" panose="020B0604020202020204" pitchFamily="34" charset="0"/>
              </a:rPr>
              <a:t>Get</a:t>
            </a:r>
            <a:r>
              <a:rPr lang="en-CA" sz="1800" i="1" dirty="0">
                <a:solidFill>
                  <a:srgbClr val="191919"/>
                </a:solidFill>
                <a:latin typeface="Arial" panose="020B0604020202020204" pitchFamily="34" charset="0"/>
                <a:cs typeface="Arial" panose="020B0604020202020204" pitchFamily="34" charset="0"/>
              </a:rPr>
              <a:t> a copy of my notice of assessment or reassessment</a:t>
            </a:r>
            <a:br>
              <a:rPr lang="en-CA" sz="1800" i="1" dirty="0">
                <a:solidFill>
                  <a:srgbClr val="191919"/>
                </a:solidFill>
                <a:latin typeface="Arial" panose="020B0604020202020204" pitchFamily="34" charset="0"/>
                <a:cs typeface="Arial" panose="020B0604020202020204" pitchFamily="34" charset="0"/>
              </a:rPr>
            </a:br>
            <a:r>
              <a:rPr lang="en-CA" sz="1800" b="1" dirty="0">
                <a:solidFill>
                  <a:srgbClr val="191919"/>
                </a:solidFill>
                <a:latin typeface="Arial" panose="020B0604020202020204" pitchFamily="34" charset="0"/>
                <a:cs typeface="Arial" panose="020B0604020202020204" pitchFamily="34" charset="0"/>
              </a:rPr>
              <a:t>Goal Example: </a:t>
            </a:r>
            <a:r>
              <a:rPr lang="en-CA" sz="1800" i="1" dirty="0">
                <a:solidFill>
                  <a:srgbClr val="191919"/>
                </a:solidFill>
                <a:latin typeface="Arial" panose="020B0604020202020204" pitchFamily="34" charset="0"/>
                <a:cs typeface="Arial" panose="020B0604020202020204" pitchFamily="34" charset="0"/>
              </a:rPr>
              <a:t>So I can determine if I owe the CRA, or will get a refund</a:t>
            </a:r>
          </a:p>
          <a:p>
            <a:pPr marL="0" indent="0" algn="ctr">
              <a:buNone/>
            </a:pPr>
            <a:endParaRPr lang="en-CA" sz="1800" i="1" dirty="0">
              <a:solidFill>
                <a:srgbClr val="191919"/>
              </a:solidFill>
              <a:latin typeface="Arial" panose="020B0604020202020204" pitchFamily="34" charset="0"/>
              <a:cs typeface="Arial" panose="020B0604020202020204" pitchFamily="34" charset="0"/>
            </a:endParaRPr>
          </a:p>
          <a:p>
            <a:pPr marL="0" indent="0">
              <a:buNone/>
            </a:pPr>
            <a:endParaRPr lang="en-CA" sz="1800" dirty="0">
              <a:solidFill>
                <a:srgbClr val="191919"/>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DAF34F3A-A71B-4C50-8896-ECDD202B093D}"/>
              </a:ext>
            </a:extLst>
          </p:cNvPr>
          <p:cNvGrpSpPr/>
          <p:nvPr/>
        </p:nvGrpSpPr>
        <p:grpSpPr>
          <a:xfrm>
            <a:off x="1885507" y="3990185"/>
            <a:ext cx="8420986" cy="1684023"/>
            <a:chOff x="1599315" y="4021932"/>
            <a:chExt cx="8420986" cy="1684023"/>
          </a:xfrm>
        </p:grpSpPr>
        <p:sp>
          <p:nvSpPr>
            <p:cNvPr id="6" name="Content Placeholder 2">
              <a:extLst>
                <a:ext uri="{FF2B5EF4-FFF2-40B4-BE49-F238E27FC236}">
                  <a16:creationId xmlns:a16="http://schemas.microsoft.com/office/drawing/2014/main" id="{AD5E6DA1-A0F9-433E-820E-5BAEA936D5B2}"/>
                </a:ext>
              </a:extLst>
            </p:cNvPr>
            <p:cNvSpPr txBox="1">
              <a:spLocks/>
            </p:cNvSpPr>
            <p:nvPr/>
          </p:nvSpPr>
          <p:spPr>
            <a:xfrm>
              <a:off x="1599315" y="4033838"/>
              <a:ext cx="3982336" cy="1672117"/>
            </a:xfrm>
            <a:prstGeom prst="rect">
              <a:avLst/>
            </a:prstGeom>
            <a:ln w="28575">
              <a:solidFill>
                <a:srgbClr val="0070C0"/>
              </a:solidFill>
            </a:ln>
          </p:spPr>
          <p:txBody>
            <a:bodyPr vert="horz" lIns="108000" tIns="34290" rIns="68580" bIns="3429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000" dirty="0">
                  <a:solidFill>
                    <a:srgbClr val="157AC0"/>
                  </a:solidFill>
                  <a:latin typeface="Arial" panose="020B0604020202020204" pitchFamily="34" charset="0"/>
                  <a:cs typeface="Arial" panose="020B0604020202020204" pitchFamily="34" charset="0"/>
                </a:rPr>
                <a:t>A task is: </a:t>
              </a:r>
            </a:p>
            <a:p>
              <a:pPr lvl="1"/>
              <a:r>
                <a:rPr lang="en-CA" sz="1400" dirty="0">
                  <a:solidFill>
                    <a:srgbClr val="191919"/>
                  </a:solidFill>
                  <a:latin typeface="Arial" panose="020B0604020202020204" pitchFamily="34" charset="0"/>
                  <a:cs typeface="Arial" panose="020B0604020202020204" pitchFamily="34" charset="0"/>
                </a:rPr>
                <a:t>A verb (action)</a:t>
              </a:r>
            </a:p>
            <a:p>
              <a:pPr lvl="2"/>
              <a:r>
                <a:rPr lang="en-CA" sz="1200" dirty="0">
                  <a:solidFill>
                    <a:srgbClr val="191919"/>
                  </a:solidFill>
                  <a:latin typeface="Arial" panose="020B0604020202020204" pitchFamily="34" charset="0"/>
                  <a:cs typeface="Arial" panose="020B0604020202020204" pitchFamily="34" charset="0"/>
                </a:rPr>
                <a:t>Apply, calculate, access</a:t>
              </a:r>
            </a:p>
            <a:p>
              <a:pPr lvl="1"/>
              <a:r>
                <a:rPr lang="en-CA" sz="1400" dirty="0">
                  <a:solidFill>
                    <a:srgbClr val="191919"/>
                  </a:solidFill>
                  <a:latin typeface="Arial" panose="020B0604020202020204" pitchFamily="34" charset="0"/>
                  <a:cs typeface="Arial" panose="020B0604020202020204" pitchFamily="34" charset="0"/>
                </a:rPr>
                <a:t>Based on what users are trying to do</a:t>
              </a:r>
            </a:p>
            <a:p>
              <a:pPr lvl="1"/>
              <a:r>
                <a:rPr lang="en-CA" sz="1400" dirty="0">
                  <a:solidFill>
                    <a:srgbClr val="191919"/>
                  </a:solidFill>
                  <a:latin typeface="Arial" panose="020B0604020202020204" pitchFamily="34" charset="0"/>
                  <a:cs typeface="Arial" panose="020B0604020202020204" pitchFamily="34" charset="0"/>
                </a:rPr>
                <a:t>Measurable, with an achievable goal</a:t>
              </a:r>
            </a:p>
          </p:txBody>
        </p:sp>
        <p:sp>
          <p:nvSpPr>
            <p:cNvPr id="7" name="Content Placeholder 4">
              <a:extLst>
                <a:ext uri="{FF2B5EF4-FFF2-40B4-BE49-F238E27FC236}">
                  <a16:creationId xmlns:a16="http://schemas.microsoft.com/office/drawing/2014/main" id="{37D42C7F-2DD6-4C29-A42E-2917B612746D}"/>
                </a:ext>
              </a:extLst>
            </p:cNvPr>
            <p:cNvSpPr txBox="1">
              <a:spLocks/>
            </p:cNvSpPr>
            <p:nvPr/>
          </p:nvSpPr>
          <p:spPr>
            <a:xfrm>
              <a:off x="5809807" y="4021932"/>
              <a:ext cx="4210494" cy="1668218"/>
            </a:xfrm>
            <a:prstGeom prst="rect">
              <a:avLst/>
            </a:prstGeom>
            <a:ln w="28575">
              <a:solidFill>
                <a:srgbClr val="0070C0"/>
              </a:solidFill>
            </a:ln>
          </p:spPr>
          <p:txBody>
            <a:bodyPr lIns="10800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000" dirty="0">
                  <a:solidFill>
                    <a:srgbClr val="157AC0"/>
                  </a:solidFill>
                  <a:latin typeface="Arial" panose="020B0604020202020204" pitchFamily="34" charset="0"/>
                  <a:cs typeface="Arial" panose="020B0604020202020204" pitchFamily="34" charset="0"/>
                </a:rPr>
                <a:t>A task is </a:t>
              </a:r>
              <a:r>
                <a:rPr lang="en-CA" sz="2000" b="1" dirty="0">
                  <a:solidFill>
                    <a:srgbClr val="157AC0"/>
                  </a:solidFill>
                  <a:latin typeface="Arial" panose="020B0604020202020204" pitchFamily="34" charset="0"/>
                  <a:cs typeface="Arial" panose="020B0604020202020204" pitchFamily="34" charset="0"/>
                </a:rPr>
                <a:t>not</a:t>
              </a:r>
              <a:r>
                <a:rPr lang="en-CA" sz="2000" dirty="0">
                  <a:solidFill>
                    <a:srgbClr val="157AC0"/>
                  </a:solidFill>
                  <a:latin typeface="Arial" panose="020B0604020202020204" pitchFamily="34" charset="0"/>
                  <a:cs typeface="Arial" panose="020B0604020202020204" pitchFamily="34" charset="0"/>
                </a:rPr>
                <a:t>: </a:t>
              </a:r>
            </a:p>
            <a:p>
              <a:pPr lvl="1"/>
              <a:r>
                <a:rPr lang="en-CA" sz="1400" dirty="0">
                  <a:solidFill>
                    <a:srgbClr val="191919"/>
                  </a:solidFill>
                  <a:latin typeface="Arial" panose="020B0604020202020204" pitchFamily="34" charset="0"/>
                  <a:cs typeface="Arial" panose="020B0604020202020204" pitchFamily="34" charset="0"/>
                </a:rPr>
                <a:t>A noun (product, service)</a:t>
              </a:r>
            </a:p>
            <a:p>
              <a:pPr lvl="2"/>
              <a:r>
                <a:rPr lang="en-CA" sz="1200" dirty="0">
                  <a:solidFill>
                    <a:srgbClr val="191919"/>
                  </a:solidFill>
                  <a:latin typeface="Arial" panose="020B0604020202020204" pitchFamily="34" charset="0"/>
                  <a:cs typeface="Arial" panose="020B0604020202020204" pitchFamily="34" charset="0"/>
                </a:rPr>
                <a:t>Canada Recovery Benefit</a:t>
              </a:r>
            </a:p>
            <a:p>
              <a:pPr lvl="1"/>
              <a:r>
                <a:rPr lang="en-CA" sz="1400" dirty="0">
                  <a:solidFill>
                    <a:srgbClr val="191919"/>
                  </a:solidFill>
                  <a:latin typeface="Arial" panose="020B0604020202020204" pitchFamily="34" charset="0"/>
                  <a:cs typeface="Arial" panose="020B0604020202020204" pitchFamily="34" charset="0"/>
                </a:rPr>
                <a:t>Channel specific</a:t>
              </a:r>
            </a:p>
            <a:p>
              <a:pPr lvl="1"/>
              <a:r>
                <a:rPr lang="en-CA" sz="1400" dirty="0">
                  <a:solidFill>
                    <a:srgbClr val="191919"/>
                  </a:solidFill>
                  <a:latin typeface="Arial" panose="020B0604020202020204" pitchFamily="34" charset="0"/>
                  <a:cs typeface="Arial" panose="020B0604020202020204" pitchFamily="34" charset="0"/>
                </a:rPr>
                <a:t>Based on internal processes</a:t>
              </a:r>
            </a:p>
          </p:txBody>
        </p:sp>
      </p:grpSp>
    </p:spTree>
    <p:extLst>
      <p:ext uri="{BB962C8B-B14F-4D97-AF65-F5344CB8AC3E}">
        <p14:creationId xmlns:p14="http://schemas.microsoft.com/office/powerpoint/2010/main" val="3466503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Use job stories to craft task scenarios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11</a:t>
            </a:fld>
            <a:endParaRPr lang="en-US" altLang="en-US"/>
          </a:p>
        </p:txBody>
      </p:sp>
      <p:graphicFrame>
        <p:nvGraphicFramePr>
          <p:cNvPr id="4" name="Google Shape;265;p49">
            <a:extLst>
              <a:ext uri="{FF2B5EF4-FFF2-40B4-BE49-F238E27FC236}">
                <a16:creationId xmlns:a16="http://schemas.microsoft.com/office/drawing/2014/main" id="{75DB1833-58C2-44CF-996B-0AA890BF53C5}"/>
              </a:ext>
            </a:extLst>
          </p:cNvPr>
          <p:cNvGraphicFramePr/>
          <p:nvPr>
            <p:extLst>
              <p:ext uri="{D42A27DB-BD31-4B8C-83A1-F6EECF244321}">
                <p14:modId xmlns:p14="http://schemas.microsoft.com/office/powerpoint/2010/main" val="1112594114"/>
              </p:ext>
            </p:extLst>
          </p:nvPr>
        </p:nvGraphicFramePr>
        <p:xfrm>
          <a:off x="793049" y="1688222"/>
          <a:ext cx="10703625" cy="3481556"/>
        </p:xfrm>
        <a:graphic>
          <a:graphicData uri="http://schemas.openxmlformats.org/drawingml/2006/table">
            <a:tbl>
              <a:tblPr>
                <a:tableStyleId>{0E3FDE45-AF77-4B5C-9715-49D594BDF05E}</a:tableStyleId>
              </a:tblPr>
              <a:tblGrid>
                <a:gridCol w="2284586">
                  <a:extLst>
                    <a:ext uri="{9D8B030D-6E8A-4147-A177-3AD203B41FA5}">
                      <a16:colId xmlns:a16="http://schemas.microsoft.com/office/drawing/2014/main" val="20000"/>
                    </a:ext>
                  </a:extLst>
                </a:gridCol>
                <a:gridCol w="5177756">
                  <a:extLst>
                    <a:ext uri="{9D8B030D-6E8A-4147-A177-3AD203B41FA5}">
                      <a16:colId xmlns:a16="http://schemas.microsoft.com/office/drawing/2014/main" val="20001"/>
                    </a:ext>
                  </a:extLst>
                </a:gridCol>
                <a:gridCol w="3241283">
                  <a:extLst>
                    <a:ext uri="{9D8B030D-6E8A-4147-A177-3AD203B41FA5}">
                      <a16:colId xmlns:a16="http://schemas.microsoft.com/office/drawing/2014/main" val="20002"/>
                    </a:ext>
                  </a:extLst>
                </a:gridCol>
              </a:tblGrid>
              <a:tr h="550530">
                <a:tc>
                  <a:txBody>
                    <a:bodyPr/>
                    <a:lstStyle/>
                    <a:p>
                      <a:pPr marL="0" marR="0" lvl="0" indent="0" algn="l" rtl="0">
                        <a:spcBef>
                          <a:spcPts val="0"/>
                        </a:spcBef>
                        <a:spcAft>
                          <a:spcPts val="0"/>
                        </a:spcAft>
                        <a:buClr>
                          <a:srgbClr val="FFFFFF"/>
                        </a:buClr>
                        <a:buSzPts val="2100"/>
                        <a:buFont typeface="Calibri"/>
                        <a:buNone/>
                      </a:pPr>
                      <a:r>
                        <a:rPr lang="en-GB" sz="2000" dirty="0">
                          <a:solidFill>
                            <a:schemeClr val="bg1"/>
                          </a:solidFill>
                          <a:latin typeface="Arial" panose="020B0604020202020204" pitchFamily="34" charset="0"/>
                          <a:cs typeface="Arial" panose="020B0604020202020204" pitchFamily="34" charset="0"/>
                        </a:rPr>
                        <a:t>Title</a:t>
                      </a:r>
                      <a:endParaRPr sz="2000" b="1" dirty="0">
                        <a:solidFill>
                          <a:schemeClr val="bg1"/>
                        </a:solidFill>
                        <a:latin typeface="Arial" panose="020B0604020202020204" pitchFamily="34" charset="0"/>
                        <a:cs typeface="Arial" panose="020B0604020202020204" pitchFamily="34" charset="0"/>
                      </a:endParaRPr>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Clr>
                          <a:srgbClr val="FFFFFF"/>
                        </a:buClr>
                        <a:buSzPts val="2100"/>
                        <a:buFont typeface="Calibri"/>
                        <a:buNone/>
                      </a:pPr>
                      <a:r>
                        <a:rPr lang="en-GB" sz="2000" dirty="0">
                          <a:solidFill>
                            <a:schemeClr val="bg1"/>
                          </a:solidFill>
                          <a:latin typeface="Arial" panose="020B0604020202020204" pitchFamily="34" charset="0"/>
                          <a:cs typeface="Arial" panose="020B0604020202020204" pitchFamily="34" charset="0"/>
                        </a:rPr>
                        <a:t>Task scenario posed to participants </a:t>
                      </a:r>
                      <a:endParaRPr sz="2000" b="1" dirty="0">
                        <a:solidFill>
                          <a:schemeClr val="bg1"/>
                        </a:solidFill>
                        <a:latin typeface="Arial" panose="020B0604020202020204" pitchFamily="34" charset="0"/>
                        <a:cs typeface="Arial" panose="020B0604020202020204" pitchFamily="34" charset="0"/>
                      </a:endParaRPr>
                    </a:p>
                  </a:txBody>
                  <a:tcPr marL="91425" marR="91425" marT="91425" marB="91425">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Clr>
                          <a:srgbClr val="FFFFFF"/>
                        </a:buClr>
                        <a:buSzPts val="2100"/>
                        <a:buFont typeface="Calibri"/>
                        <a:buNone/>
                      </a:pPr>
                      <a:r>
                        <a:rPr lang="en-GB" sz="2000" dirty="0">
                          <a:solidFill>
                            <a:schemeClr val="bg1"/>
                          </a:solidFill>
                          <a:latin typeface="Arial" panose="020B0604020202020204" pitchFamily="34" charset="0"/>
                          <a:cs typeface="Arial" panose="020B0604020202020204" pitchFamily="34" charset="0"/>
                        </a:rPr>
                        <a:t>Answer</a:t>
                      </a:r>
                      <a:endParaRPr sz="2000" b="1" dirty="0">
                        <a:solidFill>
                          <a:schemeClr val="bg1"/>
                        </a:solidFill>
                        <a:latin typeface="Arial" panose="020B0604020202020204" pitchFamily="34" charset="0"/>
                        <a:cs typeface="Arial" panose="020B0604020202020204" pitchFamily="34" charset="0"/>
                      </a:endParaRPr>
                    </a:p>
                  </a:txBody>
                  <a:tcPr marL="91425" marR="91425" marT="91425" marB="91425">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1305049">
                <a:tc>
                  <a:txBody>
                    <a:bodyPr/>
                    <a:lstStyle/>
                    <a:p>
                      <a:pPr marL="0" marR="0" lvl="0" indent="0" algn="l" rtl="0">
                        <a:lnSpc>
                          <a:spcPct val="100000"/>
                        </a:lnSpc>
                        <a:spcBef>
                          <a:spcPts val="0"/>
                        </a:spcBef>
                        <a:spcAft>
                          <a:spcPts val="0"/>
                        </a:spcAft>
                        <a:buClr>
                          <a:schemeClr val="dk1"/>
                        </a:buClr>
                        <a:buSzPts val="1500"/>
                        <a:buFont typeface="Calibri"/>
                        <a:buNone/>
                      </a:pPr>
                      <a:r>
                        <a:rPr lang="en-GB" sz="1600" dirty="0">
                          <a:solidFill>
                            <a:srgbClr val="595959"/>
                          </a:solidFill>
                          <a:latin typeface="Arial" panose="020B0604020202020204" pitchFamily="34" charset="0"/>
                          <a:cs typeface="Arial" panose="020B0604020202020204" pitchFamily="34" charset="0"/>
                        </a:rPr>
                        <a:t>CERB eligibility periods</a:t>
                      </a:r>
                      <a:endParaRPr sz="1600" dirty="0">
                        <a:solidFill>
                          <a:srgbClr val="595959"/>
                        </a:solidFill>
                        <a:latin typeface="Arial" panose="020B0604020202020204" pitchFamily="34" charset="0"/>
                        <a:cs typeface="Arial" panose="020B0604020202020204" pitchFamily="34" charset="0"/>
                      </a:endParaRPr>
                    </a:p>
                  </a:txBody>
                  <a:tcPr marL="68575" marR="68575" marT="91425" marB="91425"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chemeClr val="dk1"/>
                        </a:buClr>
                        <a:buSzPts val="800"/>
                        <a:buFont typeface="Arial"/>
                        <a:buNone/>
                      </a:pPr>
                      <a:r>
                        <a:rPr lang="en-GB" sz="1600" u="none" strike="noStrike" dirty="0">
                          <a:solidFill>
                            <a:srgbClr val="595959"/>
                          </a:solidFill>
                          <a:latin typeface="Arial" panose="020B0604020202020204" pitchFamily="34" charset="0"/>
                          <a:cs typeface="Arial" panose="020B0604020202020204" pitchFamily="34" charset="0"/>
                        </a:rPr>
                        <a:t>Marc had to stop working on April 27, 2020. Marc used to make $700 a week. Find out which period he should apply for to receive the Canada Emergency Response Benefit.</a:t>
                      </a:r>
                      <a:endParaRPr sz="1600" i="1" dirty="0">
                        <a:solidFill>
                          <a:srgbClr val="595959"/>
                        </a:solidFill>
                        <a:latin typeface="Arial" panose="020B0604020202020204" pitchFamily="34" charset="0"/>
                        <a:cs typeface="Arial" panose="020B0604020202020204" pitchFamily="34" charset="0"/>
                      </a:endParaRPr>
                    </a:p>
                  </a:txBody>
                  <a:tcPr marL="68575" marR="68575" marT="91425" marB="914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800"/>
                        <a:buFont typeface="Arial"/>
                        <a:buNone/>
                      </a:pPr>
                      <a:r>
                        <a:rPr lang="en-GB" sz="1600" dirty="0">
                          <a:solidFill>
                            <a:srgbClr val="595959"/>
                          </a:solidFill>
                          <a:latin typeface="Arial" panose="020B0604020202020204" pitchFamily="34" charset="0"/>
                          <a:cs typeface="Arial" panose="020B0604020202020204" pitchFamily="34" charset="0"/>
                        </a:rPr>
                        <a:t>May 10 - June 6</a:t>
                      </a:r>
                      <a:endParaRPr sz="1600" dirty="0">
                        <a:solidFill>
                          <a:srgbClr val="595959"/>
                        </a:solidFill>
                        <a:latin typeface="Arial" panose="020B0604020202020204" pitchFamily="34" charset="0"/>
                        <a:cs typeface="Arial" panose="020B0604020202020204" pitchFamily="34" charset="0"/>
                      </a:endParaRPr>
                    </a:p>
                    <a:p>
                      <a:pPr marL="0" marR="0" lvl="0" indent="0" algn="l" rtl="0">
                        <a:lnSpc>
                          <a:spcPct val="100000"/>
                        </a:lnSpc>
                        <a:spcBef>
                          <a:spcPts val="0"/>
                        </a:spcBef>
                        <a:spcAft>
                          <a:spcPts val="0"/>
                        </a:spcAft>
                        <a:buClr>
                          <a:srgbClr val="000000"/>
                        </a:buClr>
                        <a:buSzPts val="800"/>
                        <a:buFont typeface="Arial"/>
                        <a:buNone/>
                      </a:pPr>
                      <a:endParaRPr sz="1600" dirty="0">
                        <a:solidFill>
                          <a:srgbClr val="595959"/>
                        </a:solidFill>
                        <a:latin typeface="Arial" panose="020B0604020202020204" pitchFamily="34" charset="0"/>
                        <a:cs typeface="Arial" panose="020B0604020202020204" pitchFamily="34" charset="0"/>
                      </a:endParaRPr>
                    </a:p>
                  </a:txBody>
                  <a:tcPr marL="91425" marR="91425" marT="91425" marB="91425"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25977">
                <a:tc>
                  <a:txBody>
                    <a:bodyPr/>
                    <a:lstStyle/>
                    <a:p>
                      <a:pPr marL="0" marR="0" lvl="0" indent="0" algn="l" rtl="0">
                        <a:lnSpc>
                          <a:spcPct val="100000"/>
                        </a:lnSpc>
                        <a:spcBef>
                          <a:spcPts val="0"/>
                        </a:spcBef>
                        <a:spcAft>
                          <a:spcPts val="0"/>
                        </a:spcAft>
                        <a:buClr>
                          <a:schemeClr val="dk1"/>
                        </a:buClr>
                        <a:buSzPts val="1500"/>
                        <a:buFont typeface="Calibri"/>
                        <a:buNone/>
                      </a:pPr>
                      <a:r>
                        <a:rPr lang="en-GB" sz="1600" dirty="0">
                          <a:solidFill>
                            <a:srgbClr val="595959"/>
                          </a:solidFill>
                          <a:latin typeface="Arial" panose="020B0604020202020204" pitchFamily="34" charset="0"/>
                          <a:cs typeface="Arial" panose="020B0604020202020204" pitchFamily="34" charset="0"/>
                        </a:rPr>
                        <a:t>Claiming your home office work space</a:t>
                      </a:r>
                      <a:endParaRPr sz="1600" dirty="0">
                        <a:solidFill>
                          <a:srgbClr val="595959"/>
                        </a:solidFill>
                        <a:latin typeface="Arial" panose="020B0604020202020204" pitchFamily="34" charset="0"/>
                        <a:cs typeface="Arial" panose="020B0604020202020204" pitchFamily="34" charset="0"/>
                      </a:endParaRPr>
                    </a:p>
                  </a:txBody>
                  <a:tcPr marL="51425" marR="51425" marT="68575" marB="68575"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r>
                        <a:rPr lang="en-GB" sz="1600" dirty="0">
                          <a:solidFill>
                            <a:srgbClr val="595959"/>
                          </a:solidFill>
                          <a:latin typeface="Arial" panose="020B0604020202020204" pitchFamily="34" charset="0"/>
                          <a:cs typeface="Arial" panose="020B0604020202020204" pitchFamily="34" charset="0"/>
                        </a:rPr>
                        <a:t>Jamie and his wife have been working from home since COVID-19 started. Jamie works from home at his dining room table while his wife works in the home office. She will be claiming the office as her work space on her taxes. Can Jamie claim anything?</a:t>
                      </a:r>
                      <a:endParaRPr sz="1600" dirty="0">
                        <a:solidFill>
                          <a:srgbClr val="595959"/>
                        </a:solidFill>
                        <a:latin typeface="Arial" panose="020B0604020202020204" pitchFamily="34" charset="0"/>
                        <a:cs typeface="Arial" panose="020B0604020202020204" pitchFamily="34" charset="0"/>
                      </a:endParaRPr>
                    </a:p>
                  </a:txBody>
                  <a:tcPr marL="51425" marR="51425" marT="68575" marB="68575"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rtl="0">
                        <a:lnSpc>
                          <a:spcPct val="100000"/>
                        </a:lnSpc>
                        <a:spcBef>
                          <a:spcPts val="0"/>
                        </a:spcBef>
                        <a:spcAft>
                          <a:spcPts val="0"/>
                        </a:spcAft>
                        <a:buClr>
                          <a:srgbClr val="000000"/>
                        </a:buClr>
                        <a:buSzPts val="800"/>
                        <a:buFont typeface="Arial"/>
                        <a:buNone/>
                      </a:pPr>
                      <a:r>
                        <a:rPr lang="en-GB" sz="1600" dirty="0">
                          <a:solidFill>
                            <a:srgbClr val="595959"/>
                          </a:solidFill>
                          <a:latin typeface="Arial" panose="020B0604020202020204" pitchFamily="34" charset="0"/>
                          <a:cs typeface="Arial" panose="020B0604020202020204" pitchFamily="34" charset="0"/>
                        </a:rPr>
                        <a:t>Jamie can claim the dining room for his total work hours per week</a:t>
                      </a:r>
                      <a:endParaRPr sz="1600" dirty="0">
                        <a:solidFill>
                          <a:srgbClr val="595959"/>
                        </a:solidFill>
                        <a:latin typeface="Arial" panose="020B0604020202020204" pitchFamily="34" charset="0"/>
                        <a:cs typeface="Arial" panose="020B0604020202020204" pitchFamily="34" charset="0"/>
                      </a:endParaRPr>
                    </a:p>
                  </a:txBody>
                  <a:tcPr marL="68575" marR="68575" marT="68575" marB="68575" anchor="ctr">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Google Shape;266;p49">
            <a:extLst>
              <a:ext uri="{FF2B5EF4-FFF2-40B4-BE49-F238E27FC236}">
                <a16:creationId xmlns:a16="http://schemas.microsoft.com/office/drawing/2014/main" id="{714E49E0-2EF4-42E0-B594-153CE4A44B4A}"/>
              </a:ext>
            </a:extLst>
          </p:cNvPr>
          <p:cNvSpPr txBox="1">
            <a:spLocks/>
          </p:cNvSpPr>
          <p:nvPr/>
        </p:nvSpPr>
        <p:spPr bwMode="auto">
          <a:xfrm>
            <a:off x="650175" y="5432600"/>
            <a:ext cx="8039400" cy="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t" anchorCtr="0" compatLnSpc="1">
            <a:prstTxWarp prst="textNoShape">
              <a:avLst/>
            </a:prstTxWarp>
            <a:noAutofit/>
          </a:bodyPr>
          <a:lstStyle>
            <a:lvl1pPr algn="l" defTabSz="457200" rtl="0" eaLnBrk="0" fontAlgn="base" hangingPunct="0">
              <a:spcBef>
                <a:spcPct val="0"/>
              </a:spcBef>
              <a:spcAft>
                <a:spcPct val="0"/>
              </a:spcAft>
              <a:defRPr lang="en-US" sz="3600" kern="120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lnSpc>
                <a:spcPct val="90000"/>
              </a:lnSpc>
              <a:spcBef>
                <a:spcPts val="0"/>
              </a:spcBef>
              <a:spcAft>
                <a:spcPts val="0"/>
              </a:spcAft>
              <a:buClr>
                <a:schemeClr val="dk1"/>
              </a:buClr>
              <a:buSzPts val="1800"/>
            </a:pPr>
            <a:r>
              <a:rPr lang="en-GB" sz="1600" b="1" dirty="0">
                <a:latin typeface="Arial" panose="020B0604020202020204" pitchFamily="34" charset="0"/>
                <a:ea typeface="Arial"/>
                <a:cs typeface="Arial" panose="020B0604020202020204" pitchFamily="34" charset="0"/>
                <a:sym typeface="Arial"/>
              </a:rPr>
              <a:t>Example: </a:t>
            </a:r>
            <a:r>
              <a:rPr lang="en-GB" sz="1600" dirty="0">
                <a:latin typeface="Arial" panose="020B0604020202020204" pitchFamily="34" charset="0"/>
                <a:ea typeface="Arial"/>
                <a:cs typeface="Arial" panose="020B0604020202020204" pitchFamily="34" charset="0"/>
                <a:sym typeface="Arial"/>
              </a:rPr>
              <a:t>COVID-19 projects</a:t>
            </a:r>
          </a:p>
        </p:txBody>
      </p:sp>
    </p:spTree>
    <p:extLst>
      <p:ext uri="{BB962C8B-B14F-4D97-AF65-F5344CB8AC3E}">
        <p14:creationId xmlns:p14="http://schemas.microsoft.com/office/powerpoint/2010/main" val="52762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Example</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12</a:t>
            </a:fld>
            <a:endParaRPr lang="en-US" altLang="en-US"/>
          </a:p>
        </p:txBody>
      </p:sp>
      <p:pic>
        <p:nvPicPr>
          <p:cNvPr id="4" name="Google Shape;273;p50">
            <a:extLst>
              <a:ext uri="{FF2B5EF4-FFF2-40B4-BE49-F238E27FC236}">
                <a16:creationId xmlns:a16="http://schemas.microsoft.com/office/drawing/2014/main" id="{36174A1D-7A10-43A6-9425-F1021DED9A88}"/>
              </a:ext>
            </a:extLst>
          </p:cNvPr>
          <p:cNvPicPr preferRelativeResize="0"/>
          <p:nvPr/>
        </p:nvPicPr>
        <p:blipFill rotWithShape="1">
          <a:blip r:embed="rId3">
            <a:alphaModFix/>
          </a:blip>
          <a:srcRect/>
          <a:stretch/>
        </p:blipFill>
        <p:spPr>
          <a:xfrm>
            <a:off x="2867026" y="338874"/>
            <a:ext cx="8594670" cy="5823801"/>
          </a:xfrm>
          <a:prstGeom prst="rect">
            <a:avLst/>
          </a:prstGeom>
          <a:noFill/>
          <a:ln w="28575">
            <a:solidFill>
              <a:srgbClr val="EBEBEB"/>
            </a:solidFill>
          </a:ln>
        </p:spPr>
      </p:pic>
    </p:spTree>
    <p:extLst>
      <p:ext uri="{BB962C8B-B14F-4D97-AF65-F5344CB8AC3E}">
        <p14:creationId xmlns:p14="http://schemas.microsoft.com/office/powerpoint/2010/main" val="270156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7F49F12-9138-49F1-96D4-CC6FC00A57C3}" type="slidenum">
              <a:rPr lang="en-US" altLang="en-US" smtClean="0"/>
              <a:pPr/>
              <a:t>13</a:t>
            </a:fld>
            <a:endParaRPr lang="en-US" altLang="en-US"/>
          </a:p>
        </p:txBody>
      </p:sp>
      <p:pic>
        <p:nvPicPr>
          <p:cNvPr id="4" name="Picture 3">
            <a:extLst>
              <a:ext uri="{FF2B5EF4-FFF2-40B4-BE49-F238E27FC236}">
                <a16:creationId xmlns:a16="http://schemas.microsoft.com/office/drawing/2014/main" id="{DA445407-6879-4D6F-A02A-AC47DCD4BEC1}"/>
              </a:ext>
            </a:extLst>
          </p:cNvPr>
          <p:cNvPicPr>
            <a:picLocks noChangeAspect="1"/>
          </p:cNvPicPr>
          <p:nvPr/>
        </p:nvPicPr>
        <p:blipFill>
          <a:blip r:embed="rId3"/>
          <a:stretch>
            <a:fillRect/>
          </a:stretch>
        </p:blipFill>
        <p:spPr>
          <a:xfrm>
            <a:off x="990110" y="1090144"/>
            <a:ext cx="9544540" cy="5164608"/>
          </a:xfrm>
          <a:prstGeom prst="rect">
            <a:avLst/>
          </a:prstGeom>
        </p:spPr>
      </p:pic>
      <p:sp>
        <p:nvSpPr>
          <p:cNvPr id="2" name="Title 1"/>
          <p:cNvSpPr>
            <a:spLocks noGrp="1"/>
          </p:cNvSpPr>
          <p:nvPr>
            <p:ph type="title"/>
          </p:nvPr>
        </p:nvSpPr>
        <p:spPr/>
        <p:txBody>
          <a:bodyPr/>
          <a:lstStyle/>
          <a:p>
            <a:r>
              <a:rPr lang="en-CA" dirty="0">
                <a:solidFill>
                  <a:srgbClr val="157AC0"/>
                </a:solidFill>
              </a:rPr>
              <a:t>Persona</a:t>
            </a:r>
          </a:p>
        </p:txBody>
      </p:sp>
    </p:spTree>
    <p:extLst>
      <p:ext uri="{BB962C8B-B14F-4D97-AF65-F5344CB8AC3E}">
        <p14:creationId xmlns:p14="http://schemas.microsoft.com/office/powerpoint/2010/main" val="348349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Task scenario creation process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14</a:t>
            </a:fld>
            <a:endParaRPr lang="en-US" altLang="en-US"/>
          </a:p>
        </p:txBody>
      </p:sp>
      <p:grpSp>
        <p:nvGrpSpPr>
          <p:cNvPr id="3" name="Group 2">
            <a:extLst>
              <a:ext uri="{FF2B5EF4-FFF2-40B4-BE49-F238E27FC236}">
                <a16:creationId xmlns:a16="http://schemas.microsoft.com/office/drawing/2014/main" id="{758E71B0-2B2B-47AC-9C49-C5BC573FE61F}"/>
              </a:ext>
            </a:extLst>
          </p:cNvPr>
          <p:cNvGrpSpPr/>
          <p:nvPr/>
        </p:nvGrpSpPr>
        <p:grpSpPr>
          <a:xfrm>
            <a:off x="709077" y="1645191"/>
            <a:ext cx="10626927" cy="4609806"/>
            <a:chOff x="1699808" y="1791499"/>
            <a:chExt cx="8461517" cy="3686430"/>
          </a:xfrm>
        </p:grpSpPr>
        <p:cxnSp>
          <p:nvCxnSpPr>
            <p:cNvPr id="4" name="Google Shape;289;p52">
              <a:extLst>
                <a:ext uri="{FF2B5EF4-FFF2-40B4-BE49-F238E27FC236}">
                  <a16:creationId xmlns:a16="http://schemas.microsoft.com/office/drawing/2014/main" id="{F693F6FE-3253-4A9F-95D4-822BCAC31CC8}"/>
                </a:ext>
              </a:extLst>
            </p:cNvPr>
            <p:cNvCxnSpPr>
              <a:stCxn id="29" idx="2"/>
              <a:endCxn id="28" idx="0"/>
            </p:cNvCxnSpPr>
            <p:nvPr/>
          </p:nvCxnSpPr>
          <p:spPr>
            <a:xfrm flipH="1">
              <a:off x="7647172" y="4402363"/>
              <a:ext cx="139917" cy="400741"/>
            </a:xfrm>
            <a:prstGeom prst="straightConnector1">
              <a:avLst/>
            </a:prstGeom>
            <a:noFill/>
            <a:ln w="38100" cap="flat" cmpd="sng">
              <a:solidFill>
                <a:srgbClr val="157AC0"/>
              </a:solidFill>
              <a:prstDash val="solid"/>
              <a:miter lim="800000"/>
              <a:headEnd type="none" w="sm" len="sm"/>
              <a:tailEnd type="none" w="sm" len="sm"/>
            </a:ln>
          </p:spPr>
        </p:cxnSp>
        <p:cxnSp>
          <p:nvCxnSpPr>
            <p:cNvPr id="6" name="Google Shape;292;p52">
              <a:extLst>
                <a:ext uri="{FF2B5EF4-FFF2-40B4-BE49-F238E27FC236}">
                  <a16:creationId xmlns:a16="http://schemas.microsoft.com/office/drawing/2014/main" id="{4199F593-2CF4-45F7-B0F3-F74F6CE102F5}"/>
                </a:ext>
              </a:extLst>
            </p:cNvPr>
            <p:cNvCxnSpPr/>
            <p:nvPr/>
          </p:nvCxnSpPr>
          <p:spPr>
            <a:xfrm>
              <a:off x="4072803" y="1941499"/>
              <a:ext cx="1682100" cy="683400"/>
            </a:xfrm>
            <a:prstGeom prst="straightConnector1">
              <a:avLst/>
            </a:prstGeom>
            <a:noFill/>
            <a:ln w="38100" cap="flat" cmpd="sng">
              <a:solidFill>
                <a:srgbClr val="F4B081"/>
              </a:solidFill>
              <a:prstDash val="solid"/>
              <a:miter lim="800000"/>
              <a:headEnd type="none" w="sm" len="sm"/>
              <a:tailEnd type="none" w="sm" len="sm"/>
            </a:ln>
          </p:spPr>
        </p:cxnSp>
        <p:cxnSp>
          <p:nvCxnSpPr>
            <p:cNvPr id="7" name="Google Shape;293;p52">
              <a:extLst>
                <a:ext uri="{FF2B5EF4-FFF2-40B4-BE49-F238E27FC236}">
                  <a16:creationId xmlns:a16="http://schemas.microsoft.com/office/drawing/2014/main" id="{6DA7B2D9-53B0-4993-A27D-2FCDBD932B56}"/>
                </a:ext>
              </a:extLst>
            </p:cNvPr>
            <p:cNvCxnSpPr/>
            <p:nvPr/>
          </p:nvCxnSpPr>
          <p:spPr>
            <a:xfrm rot="10800000" flipH="1">
              <a:off x="4072803" y="2598177"/>
              <a:ext cx="1794900" cy="395100"/>
            </a:xfrm>
            <a:prstGeom prst="straightConnector1">
              <a:avLst/>
            </a:prstGeom>
            <a:noFill/>
            <a:ln w="38100" cap="flat" cmpd="sng">
              <a:solidFill>
                <a:srgbClr val="A8D08C"/>
              </a:solidFill>
              <a:prstDash val="solid"/>
              <a:miter lim="800000"/>
              <a:headEnd type="none" w="sm" len="sm"/>
              <a:tailEnd type="none" w="sm" len="sm"/>
            </a:ln>
          </p:spPr>
        </p:cxnSp>
        <p:cxnSp>
          <p:nvCxnSpPr>
            <p:cNvPr id="8" name="Google Shape;294;p52">
              <a:extLst>
                <a:ext uri="{FF2B5EF4-FFF2-40B4-BE49-F238E27FC236}">
                  <a16:creationId xmlns:a16="http://schemas.microsoft.com/office/drawing/2014/main" id="{6C277E39-8080-4B1D-8A06-944FAA7A1C67}"/>
                </a:ext>
              </a:extLst>
            </p:cNvPr>
            <p:cNvCxnSpPr/>
            <p:nvPr/>
          </p:nvCxnSpPr>
          <p:spPr>
            <a:xfrm flipH="1">
              <a:off x="4062434" y="2626562"/>
              <a:ext cx="1727400" cy="1449300"/>
            </a:xfrm>
            <a:prstGeom prst="straightConnector1">
              <a:avLst/>
            </a:prstGeom>
            <a:noFill/>
            <a:ln w="38100" cap="flat" cmpd="sng">
              <a:solidFill>
                <a:srgbClr val="8DA9DB"/>
              </a:solidFill>
              <a:prstDash val="solid"/>
              <a:miter lim="800000"/>
              <a:headEnd type="none" w="sm" len="sm"/>
              <a:tailEnd type="none" w="sm" len="sm"/>
            </a:ln>
          </p:spPr>
        </p:cxnSp>
        <p:cxnSp>
          <p:nvCxnSpPr>
            <p:cNvPr id="9" name="Google Shape;295;p52">
              <a:extLst>
                <a:ext uri="{FF2B5EF4-FFF2-40B4-BE49-F238E27FC236}">
                  <a16:creationId xmlns:a16="http://schemas.microsoft.com/office/drawing/2014/main" id="{D71FFC52-D582-4BB8-8591-282C97D50E0C}"/>
                </a:ext>
              </a:extLst>
            </p:cNvPr>
            <p:cNvCxnSpPr>
              <a:stCxn id="12" idx="2"/>
              <a:endCxn id="27" idx="0"/>
            </p:cNvCxnSpPr>
            <p:nvPr/>
          </p:nvCxnSpPr>
          <p:spPr>
            <a:xfrm flipH="1">
              <a:off x="7647250" y="3181324"/>
              <a:ext cx="1" cy="235288"/>
            </a:xfrm>
            <a:prstGeom prst="straightConnector1">
              <a:avLst/>
            </a:prstGeom>
            <a:noFill/>
            <a:ln w="38100" cap="flat" cmpd="sng">
              <a:solidFill>
                <a:srgbClr val="A8D08C"/>
              </a:solidFill>
              <a:prstDash val="solid"/>
              <a:miter lim="800000"/>
              <a:headEnd type="none" w="sm" len="sm"/>
              <a:tailEnd type="none" w="sm" len="sm"/>
            </a:ln>
          </p:spPr>
        </p:cxnSp>
        <p:cxnSp>
          <p:nvCxnSpPr>
            <p:cNvPr id="10" name="Google Shape;298;p52">
              <a:extLst>
                <a:ext uri="{FF2B5EF4-FFF2-40B4-BE49-F238E27FC236}">
                  <a16:creationId xmlns:a16="http://schemas.microsoft.com/office/drawing/2014/main" id="{E165A87B-D37A-46F8-8DF7-21AC0551EA87}"/>
                </a:ext>
              </a:extLst>
            </p:cNvPr>
            <p:cNvCxnSpPr/>
            <p:nvPr/>
          </p:nvCxnSpPr>
          <p:spPr>
            <a:xfrm>
              <a:off x="7098459" y="3064338"/>
              <a:ext cx="0" cy="403200"/>
            </a:xfrm>
            <a:prstGeom prst="straightConnector1">
              <a:avLst/>
            </a:prstGeom>
            <a:noFill/>
            <a:ln w="38100" cap="flat" cmpd="sng">
              <a:solidFill>
                <a:srgbClr val="F4B081"/>
              </a:solidFill>
              <a:prstDash val="solid"/>
              <a:miter lim="800000"/>
              <a:headEnd type="none" w="sm" len="sm"/>
              <a:tailEnd type="none" w="sm" len="sm"/>
            </a:ln>
          </p:spPr>
        </p:cxnSp>
        <p:cxnSp>
          <p:nvCxnSpPr>
            <p:cNvPr id="11" name="Google Shape;299;p52">
              <a:extLst>
                <a:ext uri="{FF2B5EF4-FFF2-40B4-BE49-F238E27FC236}">
                  <a16:creationId xmlns:a16="http://schemas.microsoft.com/office/drawing/2014/main" id="{EC83DD16-7255-4111-901C-1D9F3451D115}"/>
                </a:ext>
              </a:extLst>
            </p:cNvPr>
            <p:cNvCxnSpPr/>
            <p:nvPr/>
          </p:nvCxnSpPr>
          <p:spPr>
            <a:xfrm>
              <a:off x="8185475" y="3064338"/>
              <a:ext cx="0" cy="403200"/>
            </a:xfrm>
            <a:prstGeom prst="straightConnector1">
              <a:avLst/>
            </a:prstGeom>
            <a:noFill/>
            <a:ln w="38100" cap="flat" cmpd="sng">
              <a:solidFill>
                <a:srgbClr val="8DA9DB"/>
              </a:solidFill>
              <a:prstDash val="solid"/>
              <a:miter lim="800000"/>
              <a:headEnd type="none" w="sm" len="sm"/>
              <a:tailEnd type="none" w="sm" len="sm"/>
            </a:ln>
          </p:spPr>
        </p:cxnSp>
        <p:sp>
          <p:nvSpPr>
            <p:cNvPr id="12" name="Google Shape;296;p52">
              <a:extLst>
                <a:ext uri="{FF2B5EF4-FFF2-40B4-BE49-F238E27FC236}">
                  <a16:creationId xmlns:a16="http://schemas.microsoft.com/office/drawing/2014/main" id="{AC7CBCD6-71FB-4937-BA40-9F11B711F79B}"/>
                </a:ext>
              </a:extLst>
            </p:cNvPr>
            <p:cNvSpPr/>
            <p:nvPr/>
          </p:nvSpPr>
          <p:spPr>
            <a:xfrm>
              <a:off x="5754850" y="2068324"/>
              <a:ext cx="3784800" cy="1113000"/>
            </a:xfrm>
            <a:prstGeom prst="rect">
              <a:avLst/>
            </a:prstGeom>
            <a:solidFill>
              <a:schemeClr val="lt1"/>
            </a:solidFill>
            <a:ln>
              <a:noFill/>
            </a:ln>
            <a:effectLst>
              <a:outerShdw blurRad="292100" dist="139700" dir="2700000" algn="ctr" rotWithShape="0">
                <a:srgbClr val="000000">
                  <a:alpha val="64705"/>
                </a:srgbClr>
              </a:outerShdw>
            </a:effectLst>
          </p:spPr>
          <p:txBody>
            <a:bodyPr spcFirstLastPara="1" wrap="square" lIns="68575" tIns="34275" rIns="68575" bIns="34275" anchor="ctr" anchorCtr="0">
              <a:noAutofit/>
            </a:bodyPr>
            <a:lstStyle/>
            <a:p>
              <a:pPr algn="ctr">
                <a:spcBef>
                  <a:spcPts val="0"/>
                </a:spcBef>
                <a:spcAft>
                  <a:spcPts val="0"/>
                </a:spcAft>
              </a:pPr>
              <a:endParaRPr sz="2100">
                <a:solidFill>
                  <a:schemeClr val="lt1"/>
                </a:solidFill>
                <a:latin typeface="Arial" panose="020B0604020202020204" pitchFamily="34" charset="0"/>
                <a:ea typeface="Calibri"/>
                <a:cs typeface="Arial" panose="020B0604020202020204" pitchFamily="34" charset="0"/>
                <a:sym typeface="Calibri"/>
              </a:endParaRPr>
            </a:p>
          </p:txBody>
        </p:sp>
        <p:sp>
          <p:nvSpPr>
            <p:cNvPr id="13" name="Google Shape;300;p52">
              <a:extLst>
                <a:ext uri="{FF2B5EF4-FFF2-40B4-BE49-F238E27FC236}">
                  <a16:creationId xmlns:a16="http://schemas.microsoft.com/office/drawing/2014/main" id="{EC52A619-C7CF-4209-944A-F7848C76D72D}"/>
                </a:ext>
              </a:extLst>
            </p:cNvPr>
            <p:cNvSpPr txBox="1"/>
            <p:nvPr/>
          </p:nvSpPr>
          <p:spPr>
            <a:xfrm>
              <a:off x="5754850" y="1791499"/>
              <a:ext cx="3784800" cy="277298"/>
            </a:xfrm>
            <a:prstGeom prst="rect">
              <a:avLst/>
            </a:prstGeom>
            <a:solidFill>
              <a:srgbClr val="595959"/>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chemeClr val="lt1"/>
                  </a:solidFill>
                  <a:latin typeface="Arial" panose="020B0604020202020204" pitchFamily="34" charset="0"/>
                  <a:cs typeface="Arial" panose="020B0604020202020204" pitchFamily="34" charset="0"/>
                </a:rPr>
                <a:t>Top Call Drivers</a:t>
              </a:r>
              <a:endParaRPr sz="1600" b="1" dirty="0">
                <a:solidFill>
                  <a:schemeClr val="lt1"/>
                </a:solidFill>
                <a:latin typeface="Arial" panose="020B0604020202020204" pitchFamily="34" charset="0"/>
                <a:cs typeface="Arial" panose="020B0604020202020204" pitchFamily="34" charset="0"/>
              </a:endParaRPr>
            </a:p>
          </p:txBody>
        </p:sp>
        <p:sp>
          <p:nvSpPr>
            <p:cNvPr id="14" name="Google Shape;301;p52">
              <a:extLst>
                <a:ext uri="{FF2B5EF4-FFF2-40B4-BE49-F238E27FC236}">
                  <a16:creationId xmlns:a16="http://schemas.microsoft.com/office/drawing/2014/main" id="{0729582B-BD56-4E50-9836-0D1EC8F2B1BF}"/>
                </a:ext>
              </a:extLst>
            </p:cNvPr>
            <p:cNvSpPr txBox="1"/>
            <p:nvPr/>
          </p:nvSpPr>
          <p:spPr>
            <a:xfrm>
              <a:off x="5744937" y="2123641"/>
              <a:ext cx="3784800" cy="290826"/>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700" i="1" dirty="0">
                  <a:solidFill>
                    <a:srgbClr val="595959"/>
                  </a:solidFill>
                  <a:latin typeface="Arial" panose="020B0604020202020204" pitchFamily="34" charset="0"/>
                  <a:ea typeface="Arial"/>
                  <a:cs typeface="Arial" panose="020B0604020202020204" pitchFamily="34" charset="0"/>
                  <a:sym typeface="Arial"/>
                </a:rPr>
                <a:t>Categories</a:t>
              </a:r>
              <a:endParaRPr sz="1700" i="1" dirty="0">
                <a:solidFill>
                  <a:srgbClr val="595959"/>
                </a:solidFill>
                <a:latin typeface="Arial" panose="020B0604020202020204" pitchFamily="34" charset="0"/>
                <a:ea typeface="Arial"/>
                <a:cs typeface="Arial" panose="020B0604020202020204" pitchFamily="34" charset="0"/>
                <a:sym typeface="Arial"/>
              </a:endParaRPr>
            </a:p>
          </p:txBody>
        </p:sp>
        <p:sp>
          <p:nvSpPr>
            <p:cNvPr id="15" name="Google Shape;302;p52">
              <a:extLst>
                <a:ext uri="{FF2B5EF4-FFF2-40B4-BE49-F238E27FC236}">
                  <a16:creationId xmlns:a16="http://schemas.microsoft.com/office/drawing/2014/main" id="{471F693F-AF61-419A-A567-A31328496A44}"/>
                </a:ext>
              </a:extLst>
            </p:cNvPr>
            <p:cNvSpPr/>
            <p:nvPr/>
          </p:nvSpPr>
          <p:spPr>
            <a:xfrm>
              <a:off x="5969334" y="2476741"/>
              <a:ext cx="3355800" cy="150900"/>
            </a:xfrm>
            <a:prstGeom prst="rect">
              <a:avLst/>
            </a:prstGeom>
            <a:solidFill>
              <a:srgbClr val="E47625"/>
            </a:solidFill>
            <a:ln>
              <a:noFill/>
            </a:ln>
          </p:spPr>
          <p:txBody>
            <a:bodyPr spcFirstLastPara="1" wrap="square" lIns="68575" tIns="34275" rIns="68575" bIns="34275" anchor="ctr" anchorCtr="0">
              <a:noAutofit/>
            </a:bodyPr>
            <a:lstStyle/>
            <a:p>
              <a:pPr algn="ctr">
                <a:spcBef>
                  <a:spcPts val="0"/>
                </a:spcBef>
                <a:spcAft>
                  <a:spcPts val="0"/>
                </a:spcAft>
              </a:pPr>
              <a:endParaRPr sz="2100">
                <a:solidFill>
                  <a:schemeClr val="bg1"/>
                </a:solidFill>
                <a:latin typeface="Arial" panose="020B0604020202020204" pitchFamily="34" charset="0"/>
                <a:ea typeface="Calibri"/>
                <a:cs typeface="Arial" panose="020B0604020202020204" pitchFamily="34" charset="0"/>
                <a:sym typeface="Calibri"/>
              </a:endParaRPr>
            </a:p>
          </p:txBody>
        </p:sp>
        <p:sp>
          <p:nvSpPr>
            <p:cNvPr id="16" name="Google Shape;303;p52">
              <a:extLst>
                <a:ext uri="{FF2B5EF4-FFF2-40B4-BE49-F238E27FC236}">
                  <a16:creationId xmlns:a16="http://schemas.microsoft.com/office/drawing/2014/main" id="{F47ADF06-C05E-46AD-86FA-18ECDCD09115}"/>
                </a:ext>
              </a:extLst>
            </p:cNvPr>
            <p:cNvSpPr/>
            <p:nvPr/>
          </p:nvSpPr>
          <p:spPr>
            <a:xfrm>
              <a:off x="5969334" y="2699932"/>
              <a:ext cx="3355800" cy="150900"/>
            </a:xfrm>
            <a:prstGeom prst="rect">
              <a:avLst/>
            </a:prstGeom>
            <a:solidFill>
              <a:srgbClr val="1E8441"/>
            </a:solidFill>
            <a:ln>
              <a:noFill/>
            </a:ln>
          </p:spPr>
          <p:txBody>
            <a:bodyPr spcFirstLastPara="1" wrap="square" lIns="68575" tIns="34275" rIns="68575" bIns="34275" anchor="ctr" anchorCtr="0">
              <a:noAutofit/>
            </a:bodyPr>
            <a:lstStyle/>
            <a:p>
              <a:pPr algn="ctr">
                <a:spcBef>
                  <a:spcPts val="0"/>
                </a:spcBef>
                <a:spcAft>
                  <a:spcPts val="0"/>
                </a:spcAft>
              </a:pPr>
              <a:endParaRPr sz="2100">
                <a:solidFill>
                  <a:schemeClr val="lt1"/>
                </a:solidFill>
                <a:latin typeface="Arial" panose="020B0604020202020204" pitchFamily="34" charset="0"/>
                <a:ea typeface="Calibri"/>
                <a:cs typeface="Arial" panose="020B0604020202020204" pitchFamily="34" charset="0"/>
                <a:sym typeface="Calibri"/>
              </a:endParaRPr>
            </a:p>
          </p:txBody>
        </p:sp>
        <p:sp>
          <p:nvSpPr>
            <p:cNvPr id="17" name="Google Shape;304;p52">
              <a:extLst>
                <a:ext uri="{FF2B5EF4-FFF2-40B4-BE49-F238E27FC236}">
                  <a16:creationId xmlns:a16="http://schemas.microsoft.com/office/drawing/2014/main" id="{16BE2CC8-D0E3-497E-B77F-1FFAFF98CF7F}"/>
                </a:ext>
              </a:extLst>
            </p:cNvPr>
            <p:cNvSpPr/>
            <p:nvPr/>
          </p:nvSpPr>
          <p:spPr>
            <a:xfrm>
              <a:off x="5969334" y="2923123"/>
              <a:ext cx="3355800" cy="150900"/>
            </a:xfrm>
            <a:prstGeom prst="rect">
              <a:avLst/>
            </a:prstGeom>
            <a:solidFill>
              <a:srgbClr val="157AC0"/>
            </a:solidFill>
            <a:ln>
              <a:noFill/>
            </a:ln>
          </p:spPr>
          <p:txBody>
            <a:bodyPr spcFirstLastPara="1" wrap="square" lIns="68575" tIns="34275" rIns="68575" bIns="34275" anchor="ctr" anchorCtr="0">
              <a:noAutofit/>
            </a:bodyPr>
            <a:lstStyle/>
            <a:p>
              <a:pPr algn="ctr">
                <a:spcBef>
                  <a:spcPts val="0"/>
                </a:spcBef>
                <a:spcAft>
                  <a:spcPts val="0"/>
                </a:spcAft>
              </a:pPr>
              <a:endParaRPr sz="2100">
                <a:solidFill>
                  <a:schemeClr val="lt1"/>
                </a:solidFill>
                <a:latin typeface="Arial" panose="020B0604020202020204" pitchFamily="34" charset="0"/>
                <a:ea typeface="Calibri"/>
                <a:cs typeface="Arial" panose="020B0604020202020204" pitchFamily="34" charset="0"/>
                <a:sym typeface="Calibri"/>
              </a:endParaRPr>
            </a:p>
          </p:txBody>
        </p:sp>
        <p:grpSp>
          <p:nvGrpSpPr>
            <p:cNvPr id="18" name="Google Shape;305;p52">
              <a:extLst>
                <a:ext uri="{FF2B5EF4-FFF2-40B4-BE49-F238E27FC236}">
                  <a16:creationId xmlns:a16="http://schemas.microsoft.com/office/drawing/2014/main" id="{17ADEDD4-6E05-4A40-96D7-BF3C627C27BD}"/>
                </a:ext>
              </a:extLst>
            </p:cNvPr>
            <p:cNvGrpSpPr/>
            <p:nvPr/>
          </p:nvGrpSpPr>
          <p:grpSpPr>
            <a:xfrm>
              <a:off x="5397342" y="3081056"/>
              <a:ext cx="4763983" cy="1423350"/>
              <a:chOff x="5372023" y="2937029"/>
              <a:chExt cx="6351978" cy="2598303"/>
            </a:xfrm>
          </p:grpSpPr>
          <p:sp>
            <p:nvSpPr>
              <p:cNvPr id="19" name="Google Shape;306;p52">
                <a:extLst>
                  <a:ext uri="{FF2B5EF4-FFF2-40B4-BE49-F238E27FC236}">
                    <a16:creationId xmlns:a16="http://schemas.microsoft.com/office/drawing/2014/main" id="{DFF8327E-1956-4DEF-962E-F7C1599BB62B}"/>
                  </a:ext>
                </a:extLst>
              </p:cNvPr>
              <p:cNvSpPr/>
              <p:nvPr/>
            </p:nvSpPr>
            <p:spPr>
              <a:xfrm>
                <a:off x="5372101" y="3464132"/>
                <a:ext cx="6351900" cy="2071200"/>
              </a:xfrm>
              <a:prstGeom prst="rect">
                <a:avLst/>
              </a:prstGeom>
              <a:solidFill>
                <a:srgbClr val="157AC0">
                  <a:alpha val="24710"/>
                </a:srgbClr>
              </a:solidFill>
              <a:ln w="76200" cap="flat" cmpd="sng">
                <a:solidFill>
                  <a:srgbClr val="0070C0"/>
                </a:solidFill>
                <a:prstDash val="solid"/>
                <a:miter lim="800000"/>
                <a:headEnd type="none" w="sm" len="sm"/>
                <a:tailEnd type="none" w="sm" len="sm"/>
              </a:ln>
            </p:spPr>
            <p:txBody>
              <a:bodyPr spcFirstLastPara="1" wrap="square" lIns="68575" tIns="34275" rIns="68575" bIns="34275" anchor="t" anchorCtr="0">
                <a:noAutofit/>
              </a:bodyPr>
              <a:lstStyle/>
              <a:p>
                <a:pPr>
                  <a:spcBef>
                    <a:spcPts val="0"/>
                  </a:spcBef>
                  <a:spcAft>
                    <a:spcPts val="0"/>
                  </a:spcAft>
                </a:pPr>
                <a:endParaRPr sz="2100" b="1">
                  <a:solidFill>
                    <a:srgbClr val="595959"/>
                  </a:solidFill>
                  <a:latin typeface="Arial" panose="020B0604020202020204" pitchFamily="34" charset="0"/>
                  <a:ea typeface="Calibri"/>
                  <a:cs typeface="Arial" panose="020B0604020202020204" pitchFamily="34" charset="0"/>
                  <a:sym typeface="Calibri"/>
                </a:endParaRPr>
              </a:p>
            </p:txBody>
          </p:sp>
          <p:sp>
            <p:nvSpPr>
              <p:cNvPr id="20" name="Google Shape;307;p52">
                <a:extLst>
                  <a:ext uri="{FF2B5EF4-FFF2-40B4-BE49-F238E27FC236}">
                    <a16:creationId xmlns:a16="http://schemas.microsoft.com/office/drawing/2014/main" id="{AD80A102-DD6D-417B-86B8-B45A26C9A9A7}"/>
                  </a:ext>
                </a:extLst>
              </p:cNvPr>
              <p:cNvSpPr txBox="1"/>
              <p:nvPr/>
            </p:nvSpPr>
            <p:spPr>
              <a:xfrm>
                <a:off x="5372023" y="2937029"/>
                <a:ext cx="6351899" cy="481508"/>
              </a:xfrm>
              <a:prstGeom prst="rect">
                <a:avLst/>
              </a:prstGeom>
              <a:solidFill>
                <a:srgbClr val="0070C0"/>
              </a:solidFill>
              <a:ln w="76200" cap="flat" cmpd="sng">
                <a:solidFill>
                  <a:srgbClr val="0070C0"/>
                </a:solidFill>
                <a:prstDash val="solid"/>
                <a:round/>
                <a:headEnd type="none" w="sm" len="sm"/>
                <a:tailEnd type="none" w="sm" len="sm"/>
              </a:ln>
            </p:spPr>
            <p:txBody>
              <a:bodyPr spcFirstLastPara="1" wrap="square" lIns="68575" tIns="34275" rIns="68575" bIns="34275" anchor="t" anchorCtr="0">
                <a:spAutoFit/>
              </a:bodyPr>
              <a:lstStyle/>
              <a:p>
                <a:pPr>
                  <a:spcBef>
                    <a:spcPts val="0"/>
                  </a:spcBef>
                  <a:spcAft>
                    <a:spcPts val="0"/>
                  </a:spcAft>
                </a:pPr>
                <a:r>
                  <a:rPr lang="en-GB" sz="1500" b="1" dirty="0">
                    <a:solidFill>
                      <a:schemeClr val="lt1"/>
                    </a:solidFill>
                    <a:latin typeface="Arial" panose="020B0604020202020204" pitchFamily="34" charset="0"/>
                    <a:cs typeface="Arial" panose="020B0604020202020204" pitchFamily="34" charset="0"/>
                  </a:rPr>
                  <a:t>Today’s Focus</a:t>
                </a:r>
                <a:endParaRPr sz="1500" b="1" dirty="0">
                  <a:solidFill>
                    <a:schemeClr val="lt1"/>
                  </a:solidFill>
                  <a:latin typeface="Arial" panose="020B0604020202020204" pitchFamily="34" charset="0"/>
                  <a:cs typeface="Arial" panose="020B0604020202020204" pitchFamily="34" charset="0"/>
                </a:endParaRPr>
              </a:p>
            </p:txBody>
          </p:sp>
        </p:grpSp>
        <p:sp>
          <p:nvSpPr>
            <p:cNvPr id="21" name="Google Shape;308;p52">
              <a:extLst>
                <a:ext uri="{FF2B5EF4-FFF2-40B4-BE49-F238E27FC236}">
                  <a16:creationId xmlns:a16="http://schemas.microsoft.com/office/drawing/2014/main" id="{C60D961C-4201-4E9F-AEB3-D7E8E012AF64}"/>
                </a:ext>
              </a:extLst>
            </p:cNvPr>
            <p:cNvSpPr txBox="1"/>
            <p:nvPr/>
          </p:nvSpPr>
          <p:spPr>
            <a:xfrm>
              <a:off x="1710303" y="1791499"/>
              <a:ext cx="2438700" cy="277298"/>
            </a:xfrm>
            <a:prstGeom prst="rect">
              <a:avLst/>
            </a:prstGeom>
            <a:solidFill>
              <a:srgbClr val="E47625"/>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chemeClr val="bg1"/>
                  </a:solidFill>
                  <a:latin typeface="Arial" panose="020B0604020202020204" pitchFamily="34" charset="0"/>
                  <a:cs typeface="Arial" panose="020B0604020202020204" pitchFamily="34" charset="0"/>
                </a:rPr>
                <a:t>Call Centre Drivers</a:t>
              </a:r>
              <a:endParaRPr sz="1600" b="1" dirty="0">
                <a:solidFill>
                  <a:schemeClr val="bg1"/>
                </a:solidFill>
                <a:latin typeface="Arial" panose="020B0604020202020204" pitchFamily="34" charset="0"/>
                <a:cs typeface="Arial" panose="020B0604020202020204" pitchFamily="34" charset="0"/>
              </a:endParaRPr>
            </a:p>
          </p:txBody>
        </p:sp>
        <p:sp>
          <p:nvSpPr>
            <p:cNvPr id="22" name="Google Shape;309;p52">
              <a:extLst>
                <a:ext uri="{FF2B5EF4-FFF2-40B4-BE49-F238E27FC236}">
                  <a16:creationId xmlns:a16="http://schemas.microsoft.com/office/drawing/2014/main" id="{2321B466-2DAA-4097-8DAC-6A5CF405FC47}"/>
                </a:ext>
              </a:extLst>
            </p:cNvPr>
            <p:cNvSpPr txBox="1"/>
            <p:nvPr/>
          </p:nvSpPr>
          <p:spPr>
            <a:xfrm>
              <a:off x="1710303" y="2843277"/>
              <a:ext cx="2438700" cy="277298"/>
            </a:xfrm>
            <a:prstGeom prst="rect">
              <a:avLst/>
            </a:prstGeom>
            <a:solidFill>
              <a:srgbClr val="1E8441"/>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chemeClr val="bg1"/>
                  </a:solidFill>
                  <a:latin typeface="Arial" panose="020B0604020202020204" pitchFamily="34" charset="0"/>
                  <a:cs typeface="Arial" panose="020B0604020202020204" pitchFamily="34" charset="0"/>
                </a:rPr>
                <a:t>Analytics</a:t>
              </a:r>
              <a:endParaRPr sz="1600" b="1" dirty="0">
                <a:solidFill>
                  <a:schemeClr val="bg1"/>
                </a:solidFill>
                <a:latin typeface="Arial" panose="020B0604020202020204" pitchFamily="34" charset="0"/>
                <a:cs typeface="Arial" panose="020B0604020202020204" pitchFamily="34" charset="0"/>
              </a:endParaRPr>
            </a:p>
          </p:txBody>
        </p:sp>
        <p:sp>
          <p:nvSpPr>
            <p:cNvPr id="23" name="Google Shape;310;p52">
              <a:extLst>
                <a:ext uri="{FF2B5EF4-FFF2-40B4-BE49-F238E27FC236}">
                  <a16:creationId xmlns:a16="http://schemas.microsoft.com/office/drawing/2014/main" id="{921CC83D-9C29-46EC-9325-4D3D4E24BE3D}"/>
                </a:ext>
              </a:extLst>
            </p:cNvPr>
            <p:cNvSpPr txBox="1"/>
            <p:nvPr/>
          </p:nvSpPr>
          <p:spPr>
            <a:xfrm>
              <a:off x="1699808" y="3849367"/>
              <a:ext cx="2438700" cy="277298"/>
            </a:xfrm>
            <a:prstGeom prst="rect">
              <a:avLst/>
            </a:prstGeom>
            <a:solidFill>
              <a:srgbClr val="157AC0"/>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chemeClr val="bg1"/>
                  </a:solidFill>
                  <a:latin typeface="Arial" panose="020B0604020202020204" pitchFamily="34" charset="0"/>
                  <a:cs typeface="Arial" panose="020B0604020202020204" pitchFamily="34" charset="0"/>
                </a:rPr>
                <a:t>Google Search</a:t>
              </a:r>
              <a:endParaRPr sz="1600" b="1" dirty="0">
                <a:solidFill>
                  <a:schemeClr val="bg1"/>
                </a:solidFill>
                <a:latin typeface="Arial" panose="020B0604020202020204" pitchFamily="34" charset="0"/>
                <a:cs typeface="Arial" panose="020B0604020202020204" pitchFamily="34" charset="0"/>
              </a:endParaRPr>
            </a:p>
          </p:txBody>
        </p:sp>
        <p:sp>
          <p:nvSpPr>
            <p:cNvPr id="24" name="Google Shape;311;p52">
              <a:extLst>
                <a:ext uri="{FF2B5EF4-FFF2-40B4-BE49-F238E27FC236}">
                  <a16:creationId xmlns:a16="http://schemas.microsoft.com/office/drawing/2014/main" id="{30B07C2B-87F6-4693-8BC1-438314C606F2}"/>
                </a:ext>
              </a:extLst>
            </p:cNvPr>
            <p:cNvSpPr txBox="1"/>
            <p:nvPr/>
          </p:nvSpPr>
          <p:spPr>
            <a:xfrm>
              <a:off x="1710303" y="2139206"/>
              <a:ext cx="2438700" cy="277298"/>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600" dirty="0">
                  <a:solidFill>
                    <a:srgbClr val="595959"/>
                  </a:solidFill>
                  <a:latin typeface="Arial" panose="020B0604020202020204" pitchFamily="34" charset="0"/>
                  <a:cs typeface="Arial" panose="020B0604020202020204" pitchFamily="34" charset="0"/>
                </a:rPr>
                <a:t>Why people call</a:t>
              </a:r>
              <a:endParaRPr sz="1600" dirty="0">
                <a:solidFill>
                  <a:srgbClr val="595959"/>
                </a:solidFill>
                <a:latin typeface="Arial" panose="020B0604020202020204" pitchFamily="34" charset="0"/>
                <a:cs typeface="Arial" panose="020B0604020202020204" pitchFamily="34" charset="0"/>
              </a:endParaRPr>
            </a:p>
          </p:txBody>
        </p:sp>
        <p:sp>
          <p:nvSpPr>
            <p:cNvPr id="25" name="Google Shape;312;p52">
              <a:extLst>
                <a:ext uri="{FF2B5EF4-FFF2-40B4-BE49-F238E27FC236}">
                  <a16:creationId xmlns:a16="http://schemas.microsoft.com/office/drawing/2014/main" id="{C43FD1F4-600A-4B08-803E-5F52EB94010C}"/>
                </a:ext>
              </a:extLst>
            </p:cNvPr>
            <p:cNvSpPr txBox="1"/>
            <p:nvPr/>
          </p:nvSpPr>
          <p:spPr>
            <a:xfrm>
              <a:off x="1702721" y="3186907"/>
              <a:ext cx="2446500" cy="493746"/>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600" dirty="0">
                  <a:solidFill>
                    <a:srgbClr val="595959"/>
                  </a:solidFill>
                  <a:latin typeface="Arial" panose="020B0604020202020204" pitchFamily="34" charset="0"/>
                  <a:cs typeface="Arial" panose="020B0604020202020204" pitchFamily="34" charset="0"/>
                </a:rPr>
                <a:t>What links &amp; pages people click</a:t>
              </a:r>
              <a:endParaRPr sz="1600" dirty="0">
                <a:solidFill>
                  <a:srgbClr val="595959"/>
                </a:solidFill>
                <a:latin typeface="Arial" panose="020B0604020202020204" pitchFamily="34" charset="0"/>
                <a:cs typeface="Arial" panose="020B0604020202020204" pitchFamily="34" charset="0"/>
              </a:endParaRPr>
            </a:p>
          </p:txBody>
        </p:sp>
        <p:sp>
          <p:nvSpPr>
            <p:cNvPr id="26" name="Google Shape;313;p52">
              <a:extLst>
                <a:ext uri="{FF2B5EF4-FFF2-40B4-BE49-F238E27FC236}">
                  <a16:creationId xmlns:a16="http://schemas.microsoft.com/office/drawing/2014/main" id="{947569BF-B900-4060-B2BF-E7968A4526D1}"/>
                </a:ext>
              </a:extLst>
            </p:cNvPr>
            <p:cNvSpPr txBox="1"/>
            <p:nvPr/>
          </p:nvSpPr>
          <p:spPr>
            <a:xfrm>
              <a:off x="1699808" y="4188918"/>
              <a:ext cx="2438700" cy="277298"/>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600" dirty="0">
                  <a:solidFill>
                    <a:srgbClr val="595959"/>
                  </a:solidFill>
                  <a:latin typeface="Arial" panose="020B0604020202020204" pitchFamily="34" charset="0"/>
                  <a:cs typeface="Arial" panose="020B0604020202020204" pitchFamily="34" charset="0"/>
                </a:rPr>
                <a:t>What people search for</a:t>
              </a:r>
              <a:endParaRPr sz="1600" dirty="0">
                <a:solidFill>
                  <a:srgbClr val="595959"/>
                </a:solidFill>
                <a:latin typeface="Arial" panose="020B0604020202020204" pitchFamily="34" charset="0"/>
                <a:cs typeface="Arial" panose="020B0604020202020204" pitchFamily="34" charset="0"/>
              </a:endParaRPr>
            </a:p>
          </p:txBody>
        </p:sp>
        <p:sp>
          <p:nvSpPr>
            <p:cNvPr id="27" name="Google Shape;297;p52">
              <a:extLst>
                <a:ext uri="{FF2B5EF4-FFF2-40B4-BE49-F238E27FC236}">
                  <a16:creationId xmlns:a16="http://schemas.microsoft.com/office/drawing/2014/main" id="{89E96263-CCBE-4E5F-8098-8CADC4210D6D}"/>
                </a:ext>
              </a:extLst>
            </p:cNvPr>
            <p:cNvSpPr txBox="1"/>
            <p:nvPr/>
          </p:nvSpPr>
          <p:spPr>
            <a:xfrm>
              <a:off x="6427900" y="3416612"/>
              <a:ext cx="2438700" cy="277298"/>
            </a:xfrm>
            <a:prstGeom prst="rect">
              <a:avLst/>
            </a:prstGeom>
            <a:solidFill>
              <a:srgbClr val="EBEBEB"/>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rgbClr val="595959"/>
                  </a:solidFill>
                  <a:latin typeface="Arial" panose="020B0604020202020204" pitchFamily="34" charset="0"/>
                  <a:cs typeface="Arial" panose="020B0604020202020204" pitchFamily="34" charset="0"/>
                </a:rPr>
                <a:t>Job Stories</a:t>
              </a:r>
              <a:endParaRPr sz="1600" b="1" dirty="0">
                <a:solidFill>
                  <a:srgbClr val="595959"/>
                </a:solidFill>
                <a:latin typeface="Arial" panose="020B0604020202020204" pitchFamily="34" charset="0"/>
                <a:cs typeface="Arial" panose="020B0604020202020204" pitchFamily="34" charset="0"/>
              </a:endParaRPr>
            </a:p>
          </p:txBody>
        </p:sp>
        <p:sp>
          <p:nvSpPr>
            <p:cNvPr id="28" name="Google Shape;291;p52">
              <a:extLst>
                <a:ext uri="{FF2B5EF4-FFF2-40B4-BE49-F238E27FC236}">
                  <a16:creationId xmlns:a16="http://schemas.microsoft.com/office/drawing/2014/main" id="{67F55900-07F7-4C0B-A08B-7247F5158565}"/>
                </a:ext>
              </a:extLst>
            </p:cNvPr>
            <p:cNvSpPr txBox="1"/>
            <p:nvPr/>
          </p:nvSpPr>
          <p:spPr>
            <a:xfrm>
              <a:off x="6427822" y="4803104"/>
              <a:ext cx="2438700" cy="277298"/>
            </a:xfrm>
            <a:prstGeom prst="rect">
              <a:avLst/>
            </a:prstGeom>
            <a:solidFill>
              <a:srgbClr val="EBEBEB"/>
            </a:solidFill>
            <a:ln>
              <a:noFill/>
            </a:ln>
          </p:spPr>
          <p:txBody>
            <a:bodyPr spcFirstLastPara="1" wrap="square" lIns="68575" tIns="34275" rIns="68575" bIns="34275" anchor="t" anchorCtr="0">
              <a:spAutoFit/>
            </a:bodyPr>
            <a:lstStyle/>
            <a:p>
              <a:pPr algn="ctr">
                <a:spcBef>
                  <a:spcPts val="0"/>
                </a:spcBef>
                <a:spcAft>
                  <a:spcPts val="0"/>
                </a:spcAft>
              </a:pPr>
              <a:r>
                <a:rPr lang="en-GB" sz="1600" b="1" dirty="0">
                  <a:solidFill>
                    <a:srgbClr val="595959"/>
                  </a:solidFill>
                  <a:latin typeface="Arial" panose="020B0604020202020204" pitchFamily="34" charset="0"/>
                  <a:cs typeface="Arial" panose="020B0604020202020204" pitchFamily="34" charset="0"/>
                </a:rPr>
                <a:t>Task Scenarios</a:t>
              </a:r>
              <a:endParaRPr sz="1600" b="1" dirty="0">
                <a:solidFill>
                  <a:srgbClr val="595959"/>
                </a:solidFill>
                <a:latin typeface="Arial" panose="020B0604020202020204" pitchFamily="34" charset="0"/>
                <a:cs typeface="Arial" panose="020B0604020202020204" pitchFamily="34" charset="0"/>
              </a:endParaRPr>
            </a:p>
          </p:txBody>
        </p:sp>
        <p:sp>
          <p:nvSpPr>
            <p:cNvPr id="29" name="Google Shape;290;p52">
              <a:extLst>
                <a:ext uri="{FF2B5EF4-FFF2-40B4-BE49-F238E27FC236}">
                  <a16:creationId xmlns:a16="http://schemas.microsoft.com/office/drawing/2014/main" id="{0EBEC83A-CBB7-4FAC-B002-75951984C671}"/>
                </a:ext>
              </a:extLst>
            </p:cNvPr>
            <p:cNvSpPr txBox="1"/>
            <p:nvPr/>
          </p:nvSpPr>
          <p:spPr>
            <a:xfrm>
              <a:off x="5744937" y="3881561"/>
              <a:ext cx="4084304" cy="520802"/>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700" dirty="0">
                  <a:solidFill>
                    <a:srgbClr val="595959"/>
                  </a:solidFill>
                  <a:latin typeface="Arial" panose="020B0604020202020204" pitchFamily="34" charset="0"/>
                  <a:ea typeface="Arial"/>
                  <a:cs typeface="Arial" panose="020B0604020202020204" pitchFamily="34" charset="0"/>
                  <a:sym typeface="Arial"/>
                </a:rPr>
                <a:t>When I [situation] I want to [action] so I can [expected outcome].</a:t>
              </a:r>
              <a:endParaRPr sz="1700" dirty="0">
                <a:solidFill>
                  <a:srgbClr val="595959"/>
                </a:solidFill>
                <a:latin typeface="Arial" panose="020B0604020202020204" pitchFamily="34" charset="0"/>
                <a:ea typeface="Arial"/>
                <a:cs typeface="Arial" panose="020B0604020202020204" pitchFamily="34" charset="0"/>
                <a:sym typeface="Arial"/>
              </a:endParaRPr>
            </a:p>
          </p:txBody>
        </p:sp>
        <p:sp>
          <p:nvSpPr>
            <p:cNvPr id="30" name="Google Shape;314;p52">
              <a:extLst>
                <a:ext uri="{FF2B5EF4-FFF2-40B4-BE49-F238E27FC236}">
                  <a16:creationId xmlns:a16="http://schemas.microsoft.com/office/drawing/2014/main" id="{804B8559-D96E-4D75-A841-7C2A97ACE639}"/>
                </a:ext>
              </a:extLst>
            </p:cNvPr>
            <p:cNvSpPr txBox="1"/>
            <p:nvPr/>
          </p:nvSpPr>
          <p:spPr>
            <a:xfrm>
              <a:off x="5744937" y="5187103"/>
              <a:ext cx="3784800" cy="290826"/>
            </a:xfrm>
            <a:prstGeom prst="rect">
              <a:avLst/>
            </a:prstGeom>
            <a:noFill/>
            <a:ln>
              <a:noFill/>
            </a:ln>
          </p:spPr>
          <p:txBody>
            <a:bodyPr spcFirstLastPara="1" wrap="square" lIns="68575" tIns="34275" rIns="68575" bIns="34275" anchor="t" anchorCtr="0">
              <a:spAutoFit/>
            </a:bodyPr>
            <a:lstStyle/>
            <a:p>
              <a:pPr algn="ctr">
                <a:spcBef>
                  <a:spcPts val="0"/>
                </a:spcBef>
                <a:spcAft>
                  <a:spcPts val="0"/>
                </a:spcAft>
              </a:pPr>
              <a:r>
                <a:rPr lang="en-GB" sz="1700" i="1" dirty="0">
                  <a:solidFill>
                    <a:srgbClr val="595959"/>
                  </a:solidFill>
                  <a:latin typeface="Arial" panose="020B0604020202020204" pitchFamily="34" charset="0"/>
                  <a:ea typeface="Arial"/>
                  <a:cs typeface="Arial" panose="020B0604020202020204" pitchFamily="34" charset="0"/>
                  <a:sym typeface="Arial"/>
                </a:rPr>
                <a:t>How would you report your T4A…</a:t>
              </a:r>
              <a:endParaRPr sz="1700" i="1" dirty="0">
                <a:solidFill>
                  <a:srgbClr val="595959"/>
                </a:solidFill>
                <a:latin typeface="Arial" panose="020B0604020202020204" pitchFamily="34" charset="0"/>
                <a:ea typeface="Arial"/>
                <a:cs typeface="Arial" panose="020B0604020202020204" pitchFamily="34" charset="0"/>
                <a:sym typeface="Arial"/>
              </a:endParaRPr>
            </a:p>
          </p:txBody>
        </p:sp>
      </p:grpSp>
    </p:spTree>
    <p:extLst>
      <p:ext uri="{BB962C8B-B14F-4D97-AF65-F5344CB8AC3E}">
        <p14:creationId xmlns:p14="http://schemas.microsoft.com/office/powerpoint/2010/main" val="62409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Job stories become task scenarios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15</a:t>
            </a:fld>
            <a:endParaRPr lang="en-US" altLang="en-US"/>
          </a:p>
        </p:txBody>
      </p:sp>
      <p:grpSp>
        <p:nvGrpSpPr>
          <p:cNvPr id="4" name="Group 3">
            <a:extLst>
              <a:ext uri="{FF2B5EF4-FFF2-40B4-BE49-F238E27FC236}">
                <a16:creationId xmlns:a16="http://schemas.microsoft.com/office/drawing/2014/main" id="{2C09063E-014C-485B-A373-505D426CE64B}"/>
              </a:ext>
            </a:extLst>
          </p:cNvPr>
          <p:cNvGrpSpPr/>
          <p:nvPr/>
        </p:nvGrpSpPr>
        <p:grpSpPr>
          <a:xfrm>
            <a:off x="1264709" y="1558963"/>
            <a:ext cx="9582158" cy="4522794"/>
            <a:chOff x="628642" y="2034210"/>
            <a:chExt cx="7943544" cy="3749365"/>
          </a:xfrm>
        </p:grpSpPr>
        <p:sp>
          <p:nvSpPr>
            <p:cNvPr id="6" name="Google Shape;320;p53">
              <a:extLst>
                <a:ext uri="{FF2B5EF4-FFF2-40B4-BE49-F238E27FC236}">
                  <a16:creationId xmlns:a16="http://schemas.microsoft.com/office/drawing/2014/main" id="{3274341E-B589-4DA0-B8DB-E4B8B03EBB2A}"/>
                </a:ext>
              </a:extLst>
            </p:cNvPr>
            <p:cNvSpPr txBox="1"/>
            <p:nvPr/>
          </p:nvSpPr>
          <p:spPr>
            <a:xfrm>
              <a:off x="662986" y="2034210"/>
              <a:ext cx="7909200" cy="452700"/>
            </a:xfrm>
            <a:prstGeom prst="rect">
              <a:avLst/>
            </a:prstGeom>
            <a:solidFill>
              <a:srgbClr val="EBEBEB"/>
            </a:solidFill>
            <a:ln>
              <a:noFill/>
            </a:ln>
          </p:spPr>
          <p:txBody>
            <a:bodyPr spcFirstLastPara="1" wrap="square" lIns="91425" tIns="91425" rIns="91425" bIns="91425" anchor="t" anchorCtr="0">
              <a:noAutofit/>
            </a:bodyPr>
            <a:lstStyle/>
            <a:p>
              <a:pPr algn="ctr">
                <a:lnSpc>
                  <a:spcPct val="115000"/>
                </a:lnSpc>
                <a:spcBef>
                  <a:spcPts val="0"/>
                </a:spcBef>
                <a:spcAft>
                  <a:spcPts val="1600"/>
                </a:spcAft>
              </a:pPr>
              <a:r>
                <a:rPr lang="en-GB" sz="2000" b="1" dirty="0">
                  <a:solidFill>
                    <a:srgbClr val="191919"/>
                  </a:solidFill>
                  <a:latin typeface="Arial" panose="020B0604020202020204" pitchFamily="34" charset="0"/>
                  <a:cs typeface="Arial" panose="020B0604020202020204" pitchFamily="34" charset="0"/>
                </a:rPr>
                <a:t>When</a:t>
              </a:r>
              <a:r>
                <a:rPr lang="en-GB" sz="2000" dirty="0">
                  <a:solidFill>
                    <a:srgbClr val="191919"/>
                  </a:solidFill>
                  <a:latin typeface="Arial" panose="020B0604020202020204" pitchFamily="34" charset="0"/>
                  <a:cs typeface="Arial" panose="020B0604020202020204" pitchFamily="34" charset="0"/>
                </a:rPr>
                <a:t> [situation],</a:t>
              </a:r>
              <a:r>
                <a:rPr lang="en-GB" sz="2000" i="1" dirty="0">
                  <a:solidFill>
                    <a:srgbClr val="191919"/>
                  </a:solidFill>
                  <a:latin typeface="Arial" panose="020B0604020202020204" pitchFamily="34" charset="0"/>
                  <a:cs typeface="Arial" panose="020B0604020202020204" pitchFamily="34" charset="0"/>
                </a:rPr>
                <a:t> </a:t>
              </a:r>
              <a:r>
                <a:rPr lang="en-GB" sz="2000" b="1" i="1" dirty="0">
                  <a:solidFill>
                    <a:srgbClr val="191919"/>
                  </a:solidFill>
                  <a:latin typeface="Arial" panose="020B0604020202020204" pitchFamily="34" charset="0"/>
                  <a:cs typeface="Arial" panose="020B0604020202020204" pitchFamily="34" charset="0"/>
                </a:rPr>
                <a:t>I want to</a:t>
              </a:r>
              <a:r>
                <a:rPr lang="en-GB" sz="2000" i="1" dirty="0">
                  <a:solidFill>
                    <a:srgbClr val="191919"/>
                  </a:solidFill>
                  <a:latin typeface="Arial" panose="020B0604020202020204" pitchFamily="34" charset="0"/>
                  <a:cs typeface="Arial" panose="020B0604020202020204" pitchFamily="34" charset="0"/>
                </a:rPr>
                <a:t> [motivation]</a:t>
              </a:r>
              <a:r>
                <a:rPr lang="en-GB" sz="2000" dirty="0">
                  <a:solidFill>
                    <a:srgbClr val="191919"/>
                  </a:solidFill>
                  <a:latin typeface="Arial" panose="020B0604020202020204" pitchFamily="34" charset="0"/>
                  <a:cs typeface="Arial" panose="020B0604020202020204" pitchFamily="34" charset="0"/>
                </a:rPr>
                <a:t>, </a:t>
              </a:r>
              <a:r>
                <a:rPr lang="en-GB" sz="2000" b="1" dirty="0">
                  <a:solidFill>
                    <a:srgbClr val="191919"/>
                  </a:solidFill>
                  <a:latin typeface="Arial" panose="020B0604020202020204" pitchFamily="34" charset="0"/>
                  <a:cs typeface="Arial" panose="020B0604020202020204" pitchFamily="34" charset="0"/>
                </a:rPr>
                <a:t>so I can</a:t>
              </a:r>
              <a:r>
                <a:rPr lang="en-GB" sz="2000" dirty="0">
                  <a:solidFill>
                    <a:srgbClr val="191919"/>
                  </a:solidFill>
                  <a:latin typeface="Arial" panose="020B0604020202020204" pitchFamily="34" charset="0"/>
                  <a:cs typeface="Arial" panose="020B0604020202020204" pitchFamily="34" charset="0"/>
                </a:rPr>
                <a:t> [expected outcome]</a:t>
              </a:r>
              <a:endParaRPr sz="2000" dirty="0">
                <a:solidFill>
                  <a:srgbClr val="191919"/>
                </a:solidFill>
                <a:latin typeface="Arial" panose="020B0604020202020204" pitchFamily="34" charset="0"/>
                <a:cs typeface="Arial" panose="020B0604020202020204" pitchFamily="34" charset="0"/>
              </a:endParaRPr>
            </a:p>
          </p:txBody>
        </p:sp>
        <p:sp>
          <p:nvSpPr>
            <p:cNvPr id="7" name="Google Shape;321;p53">
              <a:extLst>
                <a:ext uri="{FF2B5EF4-FFF2-40B4-BE49-F238E27FC236}">
                  <a16:creationId xmlns:a16="http://schemas.microsoft.com/office/drawing/2014/main" id="{A644D2B1-6A8E-4DCA-B3A8-73A7DE9D567A}"/>
                </a:ext>
              </a:extLst>
            </p:cNvPr>
            <p:cNvSpPr/>
            <p:nvPr/>
          </p:nvSpPr>
          <p:spPr>
            <a:xfrm>
              <a:off x="628644" y="3219561"/>
              <a:ext cx="3031800" cy="346200"/>
            </a:xfrm>
            <a:prstGeom prst="rect">
              <a:avLst/>
            </a:prstGeom>
            <a:noFill/>
            <a:ln>
              <a:noFill/>
            </a:ln>
          </p:spPr>
          <p:txBody>
            <a:bodyPr spcFirstLastPara="1" wrap="square" lIns="68575" tIns="34275" rIns="68575" bIns="34275" anchor="t" anchorCtr="0">
              <a:noAutofit/>
            </a:bodyPr>
            <a:lstStyle/>
            <a:p>
              <a:pPr>
                <a:spcBef>
                  <a:spcPts val="0"/>
                </a:spcBef>
                <a:spcAft>
                  <a:spcPts val="0"/>
                </a:spcAft>
              </a:pPr>
              <a:r>
                <a:rPr lang="en-GB" dirty="0">
                  <a:solidFill>
                    <a:srgbClr val="191919"/>
                  </a:solidFill>
                  <a:latin typeface="Arial" panose="020B0604020202020204" pitchFamily="34" charset="0"/>
                  <a:cs typeface="Arial" panose="020B0604020202020204" pitchFamily="34" charset="0"/>
                </a:rPr>
                <a:t>I am feeling ill</a:t>
              </a:r>
              <a:endParaRPr dirty="0">
                <a:solidFill>
                  <a:srgbClr val="191919"/>
                </a:solidFill>
                <a:latin typeface="Arial" panose="020B0604020202020204" pitchFamily="34" charset="0"/>
                <a:cs typeface="Arial" panose="020B0604020202020204" pitchFamily="34" charset="0"/>
              </a:endParaRPr>
            </a:p>
          </p:txBody>
        </p:sp>
        <p:sp>
          <p:nvSpPr>
            <p:cNvPr id="8" name="Google Shape;322;p53">
              <a:extLst>
                <a:ext uri="{FF2B5EF4-FFF2-40B4-BE49-F238E27FC236}">
                  <a16:creationId xmlns:a16="http://schemas.microsoft.com/office/drawing/2014/main" id="{C2682BB7-420B-4EBE-9690-035801677CEC}"/>
                </a:ext>
              </a:extLst>
            </p:cNvPr>
            <p:cNvSpPr/>
            <p:nvPr/>
          </p:nvSpPr>
          <p:spPr>
            <a:xfrm>
              <a:off x="628644" y="2830778"/>
              <a:ext cx="3031800" cy="370500"/>
            </a:xfrm>
            <a:prstGeom prst="rect">
              <a:avLst/>
            </a:prstGeom>
            <a:solidFill>
              <a:srgbClr val="157AC0"/>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When</a:t>
              </a:r>
              <a:endParaRPr b="1">
                <a:solidFill>
                  <a:schemeClr val="lt1"/>
                </a:solidFill>
                <a:latin typeface="Arial" panose="020B0604020202020204" pitchFamily="34" charset="0"/>
                <a:cs typeface="Arial" panose="020B0604020202020204" pitchFamily="34" charset="0"/>
              </a:endParaRPr>
            </a:p>
          </p:txBody>
        </p:sp>
        <p:sp>
          <p:nvSpPr>
            <p:cNvPr id="9" name="Google Shape;323;p53">
              <a:extLst>
                <a:ext uri="{FF2B5EF4-FFF2-40B4-BE49-F238E27FC236}">
                  <a16:creationId xmlns:a16="http://schemas.microsoft.com/office/drawing/2014/main" id="{C62B5E97-6DC9-4960-A2D3-DA0F5006E6EB}"/>
                </a:ext>
              </a:extLst>
            </p:cNvPr>
            <p:cNvSpPr/>
            <p:nvPr/>
          </p:nvSpPr>
          <p:spPr>
            <a:xfrm>
              <a:off x="628643" y="3827335"/>
              <a:ext cx="3031800" cy="370500"/>
            </a:xfrm>
            <a:prstGeom prst="rect">
              <a:avLst/>
            </a:prstGeom>
            <a:solidFill>
              <a:srgbClr val="157AC0"/>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I want to</a:t>
              </a:r>
              <a:endParaRPr b="1">
                <a:solidFill>
                  <a:schemeClr val="lt1"/>
                </a:solidFill>
                <a:latin typeface="Arial" panose="020B0604020202020204" pitchFamily="34" charset="0"/>
                <a:cs typeface="Arial" panose="020B0604020202020204" pitchFamily="34" charset="0"/>
              </a:endParaRPr>
            </a:p>
          </p:txBody>
        </p:sp>
        <p:sp>
          <p:nvSpPr>
            <p:cNvPr id="10" name="Google Shape;324;p53">
              <a:extLst>
                <a:ext uri="{FF2B5EF4-FFF2-40B4-BE49-F238E27FC236}">
                  <a16:creationId xmlns:a16="http://schemas.microsoft.com/office/drawing/2014/main" id="{3C50111A-0413-499F-9E4B-C97188FE4EAE}"/>
                </a:ext>
              </a:extLst>
            </p:cNvPr>
            <p:cNvSpPr/>
            <p:nvPr/>
          </p:nvSpPr>
          <p:spPr>
            <a:xfrm>
              <a:off x="628644" y="4801847"/>
              <a:ext cx="3031800" cy="370500"/>
            </a:xfrm>
            <a:prstGeom prst="rect">
              <a:avLst/>
            </a:prstGeom>
            <a:solidFill>
              <a:srgbClr val="157AC0"/>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So I can</a:t>
              </a:r>
              <a:endParaRPr b="1">
                <a:solidFill>
                  <a:schemeClr val="lt1"/>
                </a:solidFill>
                <a:latin typeface="Arial" panose="020B0604020202020204" pitchFamily="34" charset="0"/>
                <a:cs typeface="Arial" panose="020B0604020202020204" pitchFamily="34" charset="0"/>
              </a:endParaRPr>
            </a:p>
          </p:txBody>
        </p:sp>
        <p:sp>
          <p:nvSpPr>
            <p:cNvPr id="11" name="Google Shape;325;p53">
              <a:extLst>
                <a:ext uri="{FF2B5EF4-FFF2-40B4-BE49-F238E27FC236}">
                  <a16:creationId xmlns:a16="http://schemas.microsoft.com/office/drawing/2014/main" id="{FF3327BE-DD0F-4136-81C4-7806FCA526E5}"/>
                </a:ext>
              </a:extLst>
            </p:cNvPr>
            <p:cNvSpPr/>
            <p:nvPr/>
          </p:nvSpPr>
          <p:spPr>
            <a:xfrm>
              <a:off x="628642" y="4214867"/>
              <a:ext cx="3031800" cy="346200"/>
            </a:xfrm>
            <a:prstGeom prst="rect">
              <a:avLst/>
            </a:prstGeom>
            <a:noFill/>
            <a:ln>
              <a:noFill/>
            </a:ln>
          </p:spPr>
          <p:txBody>
            <a:bodyPr spcFirstLastPara="1" wrap="square" lIns="68575" tIns="34275" rIns="68575" bIns="34275" anchor="t" anchorCtr="0">
              <a:noAutofit/>
            </a:bodyPr>
            <a:lstStyle/>
            <a:p>
              <a:pPr>
                <a:spcBef>
                  <a:spcPts val="0"/>
                </a:spcBef>
                <a:spcAft>
                  <a:spcPts val="0"/>
                </a:spcAft>
              </a:pPr>
              <a:r>
                <a:rPr lang="en-GB">
                  <a:solidFill>
                    <a:srgbClr val="191919"/>
                  </a:solidFill>
                  <a:latin typeface="Arial" panose="020B0604020202020204" pitchFamily="34" charset="0"/>
                  <a:cs typeface="Arial" panose="020B0604020202020204" pitchFamily="34" charset="0"/>
                </a:rPr>
                <a:t>Check if it is a cold or the flu</a:t>
              </a:r>
              <a:endParaRPr>
                <a:solidFill>
                  <a:srgbClr val="191919"/>
                </a:solidFill>
                <a:latin typeface="Arial" panose="020B0604020202020204" pitchFamily="34" charset="0"/>
                <a:cs typeface="Arial" panose="020B0604020202020204" pitchFamily="34" charset="0"/>
              </a:endParaRPr>
            </a:p>
          </p:txBody>
        </p:sp>
        <p:sp>
          <p:nvSpPr>
            <p:cNvPr id="12" name="Google Shape;326;p53">
              <a:extLst>
                <a:ext uri="{FF2B5EF4-FFF2-40B4-BE49-F238E27FC236}">
                  <a16:creationId xmlns:a16="http://schemas.microsoft.com/office/drawing/2014/main" id="{2B3B35E2-1F51-4813-B57C-5E03BFDBEA44}"/>
                </a:ext>
              </a:extLst>
            </p:cNvPr>
            <p:cNvSpPr/>
            <p:nvPr/>
          </p:nvSpPr>
          <p:spPr>
            <a:xfrm>
              <a:off x="628642" y="5205589"/>
              <a:ext cx="3031800" cy="346200"/>
            </a:xfrm>
            <a:prstGeom prst="rect">
              <a:avLst/>
            </a:prstGeom>
            <a:noFill/>
            <a:ln>
              <a:noFill/>
            </a:ln>
          </p:spPr>
          <p:txBody>
            <a:bodyPr spcFirstLastPara="1" wrap="square" lIns="68575" tIns="34275" rIns="68575" bIns="34275" anchor="t" anchorCtr="0">
              <a:noAutofit/>
            </a:bodyPr>
            <a:lstStyle/>
            <a:p>
              <a:pPr>
                <a:spcBef>
                  <a:spcPts val="0"/>
                </a:spcBef>
                <a:spcAft>
                  <a:spcPts val="0"/>
                </a:spcAft>
              </a:pPr>
              <a:r>
                <a:rPr lang="en-GB">
                  <a:solidFill>
                    <a:srgbClr val="191919"/>
                  </a:solidFill>
                  <a:latin typeface="Arial" panose="020B0604020202020204" pitchFamily="34" charset="0"/>
                  <a:cs typeface="Arial" panose="020B0604020202020204" pitchFamily="34" charset="0"/>
                </a:rPr>
                <a:t>Decide whether to stay home</a:t>
              </a:r>
              <a:endParaRPr>
                <a:solidFill>
                  <a:srgbClr val="191919"/>
                </a:solidFill>
                <a:latin typeface="Arial" panose="020B0604020202020204" pitchFamily="34" charset="0"/>
                <a:cs typeface="Arial" panose="020B0604020202020204" pitchFamily="34" charset="0"/>
              </a:endParaRPr>
            </a:p>
          </p:txBody>
        </p:sp>
        <p:sp>
          <p:nvSpPr>
            <p:cNvPr id="13" name="Google Shape;327;p53">
              <a:extLst>
                <a:ext uri="{FF2B5EF4-FFF2-40B4-BE49-F238E27FC236}">
                  <a16:creationId xmlns:a16="http://schemas.microsoft.com/office/drawing/2014/main" id="{AF873C6E-7A15-4CFD-B3C7-061C31F16172}"/>
                </a:ext>
              </a:extLst>
            </p:cNvPr>
            <p:cNvSpPr/>
            <p:nvPr/>
          </p:nvSpPr>
          <p:spPr>
            <a:xfrm>
              <a:off x="3850195" y="2614075"/>
              <a:ext cx="500400" cy="3169500"/>
            </a:xfrm>
            <a:prstGeom prst="rightBrace">
              <a:avLst>
                <a:gd name="adj1" fmla="val 75000"/>
                <a:gd name="adj2" fmla="val 50000"/>
              </a:avLst>
            </a:prstGeom>
            <a:noFill/>
            <a:ln w="38100" cap="flat" cmpd="sng">
              <a:solidFill>
                <a:srgbClr val="2172A8"/>
              </a:solidFill>
              <a:prstDash val="solid"/>
              <a:miter lim="800000"/>
              <a:headEnd type="none" w="sm" len="sm"/>
              <a:tailEnd type="none" w="sm" len="sm"/>
            </a:ln>
          </p:spPr>
          <p:txBody>
            <a:bodyPr spcFirstLastPara="1" wrap="square" lIns="68575" tIns="34275" rIns="68575" bIns="34275" anchor="ctr" anchorCtr="0">
              <a:noAutofit/>
            </a:bodyPr>
            <a:lstStyle/>
            <a:p>
              <a:pPr algn="ctr">
                <a:spcBef>
                  <a:spcPts val="0"/>
                </a:spcBef>
                <a:spcAft>
                  <a:spcPts val="0"/>
                </a:spcAft>
              </a:pPr>
              <a:endParaRPr sz="1400">
                <a:solidFill>
                  <a:schemeClr val="dk1"/>
                </a:solidFill>
                <a:latin typeface="Arial" panose="020B0604020202020204" pitchFamily="34" charset="0"/>
                <a:ea typeface="Calibri"/>
                <a:cs typeface="Arial" panose="020B0604020202020204" pitchFamily="34" charset="0"/>
                <a:sym typeface="Calibri"/>
              </a:endParaRPr>
            </a:p>
          </p:txBody>
        </p:sp>
        <p:sp>
          <p:nvSpPr>
            <p:cNvPr id="14" name="Google Shape;328;p53">
              <a:extLst>
                <a:ext uri="{FF2B5EF4-FFF2-40B4-BE49-F238E27FC236}">
                  <a16:creationId xmlns:a16="http://schemas.microsoft.com/office/drawing/2014/main" id="{22D18DCA-0F91-4DB7-90FE-66FA388F657A}"/>
                </a:ext>
              </a:extLst>
            </p:cNvPr>
            <p:cNvSpPr/>
            <p:nvPr/>
          </p:nvSpPr>
          <p:spPr>
            <a:xfrm>
              <a:off x="4337686" y="4110103"/>
              <a:ext cx="279900" cy="177600"/>
            </a:xfrm>
            <a:prstGeom prst="rightArrow">
              <a:avLst>
                <a:gd name="adj1" fmla="val 18033"/>
                <a:gd name="adj2" fmla="val 50000"/>
              </a:avLst>
            </a:prstGeom>
            <a:solidFill>
              <a:srgbClr val="2172A8"/>
            </a:solidFill>
            <a:ln w="9525" cap="flat" cmpd="sng">
              <a:solidFill>
                <a:srgbClr val="2172A8"/>
              </a:solidFill>
              <a:prstDash val="solid"/>
              <a:miter lim="800000"/>
              <a:headEnd type="none" w="sm" len="sm"/>
              <a:tailEnd type="none" w="sm" len="sm"/>
            </a:ln>
          </p:spPr>
          <p:txBody>
            <a:bodyPr spcFirstLastPara="1" wrap="square" lIns="68575" tIns="34275" rIns="68575" bIns="34275" anchor="ctr" anchorCtr="0">
              <a:noAutofit/>
            </a:bodyPr>
            <a:lstStyle/>
            <a:p>
              <a:pPr algn="ctr">
                <a:spcBef>
                  <a:spcPts val="0"/>
                </a:spcBef>
                <a:spcAft>
                  <a:spcPts val="0"/>
                </a:spcAft>
              </a:pPr>
              <a:endParaRPr sz="1400">
                <a:solidFill>
                  <a:schemeClr val="lt1"/>
                </a:solidFill>
                <a:latin typeface="Arial" panose="020B0604020202020204" pitchFamily="34" charset="0"/>
                <a:ea typeface="Calibri"/>
                <a:cs typeface="Arial" panose="020B0604020202020204" pitchFamily="34" charset="0"/>
                <a:sym typeface="Calibri"/>
              </a:endParaRPr>
            </a:p>
          </p:txBody>
        </p:sp>
        <p:pic>
          <p:nvPicPr>
            <p:cNvPr id="15" name="Google Shape;329;p53" descr="Screen Shot 2017-12-12 at 4.07.06 PM.png">
              <a:extLst>
                <a:ext uri="{FF2B5EF4-FFF2-40B4-BE49-F238E27FC236}">
                  <a16:creationId xmlns:a16="http://schemas.microsoft.com/office/drawing/2014/main" id="{5155D58B-1576-4C28-9F5C-73DA556D5AD5}"/>
                </a:ext>
              </a:extLst>
            </p:cNvPr>
            <p:cNvPicPr preferRelativeResize="0"/>
            <p:nvPr/>
          </p:nvPicPr>
          <p:blipFill rotWithShape="1">
            <a:blip r:embed="rId3">
              <a:alphaModFix/>
            </a:blip>
            <a:srcRect l="2307" r="2725" b="36700"/>
            <a:stretch/>
          </p:blipFill>
          <p:spPr>
            <a:xfrm>
              <a:off x="5181601" y="2560464"/>
              <a:ext cx="3356275" cy="3169500"/>
            </a:xfrm>
            <a:prstGeom prst="rect">
              <a:avLst/>
            </a:prstGeom>
            <a:noFill/>
            <a:ln w="28575" cap="flat" cmpd="sng">
              <a:solidFill>
                <a:srgbClr val="EBEBEB"/>
              </a:solidFill>
              <a:prstDash val="solid"/>
              <a:round/>
              <a:headEnd type="none" w="sm" len="sm"/>
              <a:tailEnd type="none" w="sm" len="sm"/>
            </a:ln>
          </p:spPr>
        </p:pic>
      </p:grpSp>
    </p:spTree>
    <p:extLst>
      <p:ext uri="{BB962C8B-B14F-4D97-AF65-F5344CB8AC3E}">
        <p14:creationId xmlns:p14="http://schemas.microsoft.com/office/powerpoint/2010/main" val="2083995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Job stories become task scenarios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16</a:t>
            </a:fld>
            <a:endParaRPr lang="en-US" altLang="en-US"/>
          </a:p>
        </p:txBody>
      </p:sp>
      <p:grpSp>
        <p:nvGrpSpPr>
          <p:cNvPr id="4" name="Group 3">
            <a:extLst>
              <a:ext uri="{FF2B5EF4-FFF2-40B4-BE49-F238E27FC236}">
                <a16:creationId xmlns:a16="http://schemas.microsoft.com/office/drawing/2014/main" id="{3C96D999-B174-47DA-BB23-62B2B5A5A162}"/>
              </a:ext>
            </a:extLst>
          </p:cNvPr>
          <p:cNvGrpSpPr/>
          <p:nvPr/>
        </p:nvGrpSpPr>
        <p:grpSpPr>
          <a:xfrm>
            <a:off x="1123946" y="1514648"/>
            <a:ext cx="9944108" cy="4587530"/>
            <a:chOff x="628642" y="2118968"/>
            <a:chExt cx="7943544" cy="3664607"/>
          </a:xfrm>
        </p:grpSpPr>
        <p:pic>
          <p:nvPicPr>
            <p:cNvPr id="6" name="Google Shape;335;p54">
              <a:extLst>
                <a:ext uri="{FF2B5EF4-FFF2-40B4-BE49-F238E27FC236}">
                  <a16:creationId xmlns:a16="http://schemas.microsoft.com/office/drawing/2014/main" id="{217FD0CB-8190-4FA3-B9CB-9C234134126C}"/>
                </a:ext>
              </a:extLst>
            </p:cNvPr>
            <p:cNvPicPr preferRelativeResize="0"/>
            <p:nvPr/>
          </p:nvPicPr>
          <p:blipFill rotWithShape="1">
            <a:blip r:embed="rId3">
              <a:alphaModFix/>
            </a:blip>
            <a:srcRect/>
            <a:stretch/>
          </p:blipFill>
          <p:spPr>
            <a:xfrm>
              <a:off x="4794478" y="3185250"/>
              <a:ext cx="3743373" cy="1865650"/>
            </a:xfrm>
            <a:prstGeom prst="rect">
              <a:avLst/>
            </a:prstGeom>
            <a:noFill/>
            <a:ln w="28575" cap="flat" cmpd="sng">
              <a:solidFill>
                <a:srgbClr val="EBEBEB"/>
              </a:solidFill>
              <a:prstDash val="solid"/>
              <a:round/>
              <a:headEnd type="none" w="sm" len="sm"/>
              <a:tailEnd type="none" w="sm" len="sm"/>
            </a:ln>
          </p:spPr>
        </p:pic>
        <p:sp>
          <p:nvSpPr>
            <p:cNvPr id="7" name="Google Shape;336;p54">
              <a:extLst>
                <a:ext uri="{FF2B5EF4-FFF2-40B4-BE49-F238E27FC236}">
                  <a16:creationId xmlns:a16="http://schemas.microsoft.com/office/drawing/2014/main" id="{302D639F-262F-4C8B-A374-D26ABAA8024E}"/>
                </a:ext>
              </a:extLst>
            </p:cNvPr>
            <p:cNvSpPr/>
            <p:nvPr/>
          </p:nvSpPr>
          <p:spPr>
            <a:xfrm>
              <a:off x="628644" y="3220774"/>
              <a:ext cx="3031800" cy="346200"/>
            </a:xfrm>
            <a:prstGeom prst="rect">
              <a:avLst/>
            </a:prstGeom>
            <a:solidFill>
              <a:srgbClr val="EBEBEB"/>
            </a:solidFill>
            <a:ln>
              <a:noFill/>
            </a:ln>
          </p:spPr>
          <p:txBody>
            <a:bodyPr spcFirstLastPara="1" wrap="square" lIns="68575" tIns="34275" rIns="68575" bIns="34275" anchor="t" anchorCtr="0">
              <a:noAutofit/>
            </a:bodyPr>
            <a:lstStyle/>
            <a:p>
              <a:pPr>
                <a:spcBef>
                  <a:spcPts val="0"/>
                </a:spcBef>
                <a:spcAft>
                  <a:spcPts val="0"/>
                </a:spcAft>
              </a:pPr>
              <a:r>
                <a:rPr lang="en-GB" dirty="0">
                  <a:solidFill>
                    <a:srgbClr val="191919"/>
                  </a:solidFill>
                  <a:latin typeface="Arial" panose="020B0604020202020204" pitchFamily="34" charset="0"/>
                  <a:cs typeface="Arial" panose="020B0604020202020204" pitchFamily="34" charset="0"/>
                </a:rPr>
                <a:t>My bank account changes</a:t>
              </a:r>
              <a:endParaRPr dirty="0">
                <a:solidFill>
                  <a:srgbClr val="191919"/>
                </a:solidFill>
                <a:latin typeface="Arial" panose="020B0604020202020204" pitchFamily="34" charset="0"/>
                <a:cs typeface="Arial" panose="020B0604020202020204" pitchFamily="34" charset="0"/>
              </a:endParaRPr>
            </a:p>
          </p:txBody>
        </p:sp>
        <p:sp>
          <p:nvSpPr>
            <p:cNvPr id="8" name="Google Shape;337;p54">
              <a:extLst>
                <a:ext uri="{FF2B5EF4-FFF2-40B4-BE49-F238E27FC236}">
                  <a16:creationId xmlns:a16="http://schemas.microsoft.com/office/drawing/2014/main" id="{6F74787E-A785-4EE1-BCD9-48B18EFAB316}"/>
                </a:ext>
              </a:extLst>
            </p:cNvPr>
            <p:cNvSpPr/>
            <p:nvPr/>
          </p:nvSpPr>
          <p:spPr>
            <a:xfrm>
              <a:off x="628643" y="3828548"/>
              <a:ext cx="3031800" cy="370500"/>
            </a:xfrm>
            <a:prstGeom prst="rect">
              <a:avLst/>
            </a:prstGeom>
            <a:solidFill>
              <a:srgbClr val="2172A8"/>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I want to</a:t>
              </a:r>
              <a:endParaRPr b="1">
                <a:solidFill>
                  <a:schemeClr val="lt1"/>
                </a:solidFill>
                <a:latin typeface="Arial" panose="020B0604020202020204" pitchFamily="34" charset="0"/>
                <a:cs typeface="Arial" panose="020B0604020202020204" pitchFamily="34" charset="0"/>
              </a:endParaRPr>
            </a:p>
          </p:txBody>
        </p:sp>
        <p:sp>
          <p:nvSpPr>
            <p:cNvPr id="9" name="Google Shape;338;p54">
              <a:extLst>
                <a:ext uri="{FF2B5EF4-FFF2-40B4-BE49-F238E27FC236}">
                  <a16:creationId xmlns:a16="http://schemas.microsoft.com/office/drawing/2014/main" id="{3BCA4FA9-0880-4E57-AAFB-664D4281956D}"/>
                </a:ext>
              </a:extLst>
            </p:cNvPr>
            <p:cNvSpPr/>
            <p:nvPr/>
          </p:nvSpPr>
          <p:spPr>
            <a:xfrm>
              <a:off x="628644" y="4803059"/>
              <a:ext cx="3031800" cy="370500"/>
            </a:xfrm>
            <a:prstGeom prst="rect">
              <a:avLst/>
            </a:prstGeom>
            <a:solidFill>
              <a:srgbClr val="2172A8"/>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So I can</a:t>
              </a:r>
              <a:endParaRPr b="1">
                <a:solidFill>
                  <a:schemeClr val="lt1"/>
                </a:solidFill>
                <a:latin typeface="Arial" panose="020B0604020202020204" pitchFamily="34" charset="0"/>
                <a:cs typeface="Arial" panose="020B0604020202020204" pitchFamily="34" charset="0"/>
              </a:endParaRPr>
            </a:p>
          </p:txBody>
        </p:sp>
        <p:sp>
          <p:nvSpPr>
            <p:cNvPr id="10" name="Google Shape;339;p54">
              <a:extLst>
                <a:ext uri="{FF2B5EF4-FFF2-40B4-BE49-F238E27FC236}">
                  <a16:creationId xmlns:a16="http://schemas.microsoft.com/office/drawing/2014/main" id="{91A2E52D-9FEF-4F4A-9759-801219CCE81B}"/>
                </a:ext>
              </a:extLst>
            </p:cNvPr>
            <p:cNvSpPr/>
            <p:nvPr/>
          </p:nvSpPr>
          <p:spPr>
            <a:xfrm>
              <a:off x="628642" y="4216080"/>
              <a:ext cx="3031800" cy="346200"/>
            </a:xfrm>
            <a:prstGeom prst="rect">
              <a:avLst/>
            </a:prstGeom>
            <a:solidFill>
              <a:srgbClr val="EBEBEB"/>
            </a:solidFill>
            <a:ln>
              <a:noFill/>
            </a:ln>
          </p:spPr>
          <p:txBody>
            <a:bodyPr spcFirstLastPara="1" wrap="square" lIns="68575" tIns="34275" rIns="68575" bIns="34275" anchor="t" anchorCtr="0">
              <a:noAutofit/>
            </a:bodyPr>
            <a:lstStyle/>
            <a:p>
              <a:pPr>
                <a:spcBef>
                  <a:spcPts val="0"/>
                </a:spcBef>
                <a:spcAft>
                  <a:spcPts val="0"/>
                </a:spcAft>
              </a:pPr>
              <a:r>
                <a:rPr lang="en-GB">
                  <a:solidFill>
                    <a:srgbClr val="191919"/>
                  </a:solidFill>
                  <a:latin typeface="Arial" panose="020B0604020202020204" pitchFamily="34" charset="0"/>
                  <a:cs typeface="Arial" panose="020B0604020202020204" pitchFamily="34" charset="0"/>
                </a:rPr>
                <a:t>Tell the CRA</a:t>
              </a:r>
              <a:endParaRPr>
                <a:solidFill>
                  <a:srgbClr val="191919"/>
                </a:solidFill>
                <a:latin typeface="Arial" panose="020B0604020202020204" pitchFamily="34" charset="0"/>
                <a:cs typeface="Arial" panose="020B0604020202020204" pitchFamily="34" charset="0"/>
              </a:endParaRPr>
            </a:p>
          </p:txBody>
        </p:sp>
        <p:sp>
          <p:nvSpPr>
            <p:cNvPr id="11" name="Google Shape;340;p54">
              <a:extLst>
                <a:ext uri="{FF2B5EF4-FFF2-40B4-BE49-F238E27FC236}">
                  <a16:creationId xmlns:a16="http://schemas.microsoft.com/office/drawing/2014/main" id="{3D82EF4F-DAAA-4C7D-BFF5-F602D54B8CE6}"/>
                </a:ext>
              </a:extLst>
            </p:cNvPr>
            <p:cNvSpPr/>
            <p:nvPr/>
          </p:nvSpPr>
          <p:spPr>
            <a:xfrm>
              <a:off x="628642" y="5206801"/>
              <a:ext cx="3031800" cy="346200"/>
            </a:xfrm>
            <a:prstGeom prst="rect">
              <a:avLst/>
            </a:prstGeom>
            <a:solidFill>
              <a:srgbClr val="EBEBEB"/>
            </a:solidFill>
            <a:ln>
              <a:noFill/>
            </a:ln>
          </p:spPr>
          <p:txBody>
            <a:bodyPr spcFirstLastPara="1" wrap="square" lIns="68575" tIns="34275" rIns="68575" bIns="34275" anchor="t" anchorCtr="0">
              <a:noAutofit/>
            </a:bodyPr>
            <a:lstStyle/>
            <a:p>
              <a:pPr>
                <a:spcBef>
                  <a:spcPts val="0"/>
                </a:spcBef>
                <a:spcAft>
                  <a:spcPts val="0"/>
                </a:spcAft>
              </a:pPr>
              <a:r>
                <a:rPr lang="en-GB">
                  <a:solidFill>
                    <a:srgbClr val="191919"/>
                  </a:solidFill>
                  <a:latin typeface="Arial" panose="020B0604020202020204" pitchFamily="34" charset="0"/>
                  <a:cs typeface="Arial" panose="020B0604020202020204" pitchFamily="34" charset="0"/>
                </a:rPr>
                <a:t>Get my refund at my new bank</a:t>
              </a:r>
              <a:endParaRPr>
                <a:solidFill>
                  <a:srgbClr val="191919"/>
                </a:solidFill>
                <a:latin typeface="Arial" panose="020B0604020202020204" pitchFamily="34" charset="0"/>
                <a:cs typeface="Arial" panose="020B0604020202020204" pitchFamily="34" charset="0"/>
              </a:endParaRPr>
            </a:p>
          </p:txBody>
        </p:sp>
        <p:sp>
          <p:nvSpPr>
            <p:cNvPr id="12" name="Google Shape;341;p54">
              <a:extLst>
                <a:ext uri="{FF2B5EF4-FFF2-40B4-BE49-F238E27FC236}">
                  <a16:creationId xmlns:a16="http://schemas.microsoft.com/office/drawing/2014/main" id="{3A4F121B-C912-4DA9-8859-5A3C7A09B5A3}"/>
                </a:ext>
              </a:extLst>
            </p:cNvPr>
            <p:cNvSpPr/>
            <p:nvPr/>
          </p:nvSpPr>
          <p:spPr>
            <a:xfrm>
              <a:off x="3850195" y="2614075"/>
              <a:ext cx="500400" cy="3169500"/>
            </a:xfrm>
            <a:prstGeom prst="rightBrace">
              <a:avLst>
                <a:gd name="adj1" fmla="val 75000"/>
                <a:gd name="adj2" fmla="val 50000"/>
              </a:avLst>
            </a:prstGeom>
            <a:noFill/>
            <a:ln w="38100" cap="flat" cmpd="sng">
              <a:solidFill>
                <a:srgbClr val="2172A8"/>
              </a:solidFill>
              <a:prstDash val="solid"/>
              <a:miter lim="800000"/>
              <a:headEnd type="none" w="sm" len="sm"/>
              <a:tailEnd type="none" w="sm" len="sm"/>
            </a:ln>
          </p:spPr>
          <p:txBody>
            <a:bodyPr spcFirstLastPara="1" wrap="square" lIns="68575" tIns="34275" rIns="68575" bIns="34275" anchor="ctr" anchorCtr="0">
              <a:noAutofit/>
            </a:bodyPr>
            <a:lstStyle/>
            <a:p>
              <a:pPr algn="ctr">
                <a:spcBef>
                  <a:spcPts val="0"/>
                </a:spcBef>
                <a:spcAft>
                  <a:spcPts val="0"/>
                </a:spcAft>
              </a:pPr>
              <a:endParaRPr sz="1400">
                <a:solidFill>
                  <a:schemeClr val="dk1"/>
                </a:solidFill>
                <a:latin typeface="Arial" panose="020B0604020202020204" pitchFamily="34" charset="0"/>
                <a:ea typeface="Calibri"/>
                <a:cs typeface="Arial" panose="020B0604020202020204" pitchFamily="34" charset="0"/>
                <a:sym typeface="Calibri"/>
              </a:endParaRPr>
            </a:p>
          </p:txBody>
        </p:sp>
        <p:sp>
          <p:nvSpPr>
            <p:cNvPr id="13" name="Google Shape;342;p54">
              <a:extLst>
                <a:ext uri="{FF2B5EF4-FFF2-40B4-BE49-F238E27FC236}">
                  <a16:creationId xmlns:a16="http://schemas.microsoft.com/office/drawing/2014/main" id="{F8053D36-C38D-4DD7-8799-1DA03D725A93}"/>
                </a:ext>
              </a:extLst>
            </p:cNvPr>
            <p:cNvSpPr/>
            <p:nvPr/>
          </p:nvSpPr>
          <p:spPr>
            <a:xfrm>
              <a:off x="4337686" y="4110103"/>
              <a:ext cx="279900" cy="177600"/>
            </a:xfrm>
            <a:prstGeom prst="rightArrow">
              <a:avLst>
                <a:gd name="adj1" fmla="val 18033"/>
                <a:gd name="adj2" fmla="val 50000"/>
              </a:avLst>
            </a:prstGeom>
            <a:solidFill>
              <a:srgbClr val="2172A8"/>
            </a:solidFill>
            <a:ln w="9525" cap="flat" cmpd="sng">
              <a:solidFill>
                <a:srgbClr val="2172A8"/>
              </a:solidFill>
              <a:prstDash val="solid"/>
              <a:miter lim="800000"/>
              <a:headEnd type="none" w="sm" len="sm"/>
              <a:tailEnd type="none" w="sm" len="sm"/>
            </a:ln>
          </p:spPr>
          <p:txBody>
            <a:bodyPr spcFirstLastPara="1" wrap="square" lIns="68575" tIns="34275" rIns="68575" bIns="34275" anchor="ctr" anchorCtr="0">
              <a:noAutofit/>
            </a:bodyPr>
            <a:lstStyle/>
            <a:p>
              <a:pPr algn="ctr">
                <a:spcBef>
                  <a:spcPts val="0"/>
                </a:spcBef>
                <a:spcAft>
                  <a:spcPts val="0"/>
                </a:spcAft>
              </a:pPr>
              <a:endParaRPr sz="1400">
                <a:solidFill>
                  <a:schemeClr val="lt1"/>
                </a:solidFill>
                <a:latin typeface="Arial" panose="020B0604020202020204" pitchFamily="34" charset="0"/>
                <a:ea typeface="Calibri"/>
                <a:cs typeface="Arial" panose="020B0604020202020204" pitchFamily="34" charset="0"/>
                <a:sym typeface="Calibri"/>
              </a:endParaRPr>
            </a:p>
          </p:txBody>
        </p:sp>
        <p:sp>
          <p:nvSpPr>
            <p:cNvPr id="14" name="Google Shape;345;p54">
              <a:extLst>
                <a:ext uri="{FF2B5EF4-FFF2-40B4-BE49-F238E27FC236}">
                  <a16:creationId xmlns:a16="http://schemas.microsoft.com/office/drawing/2014/main" id="{595D8D95-6175-43E4-BE8D-E07CA1506E75}"/>
                </a:ext>
              </a:extLst>
            </p:cNvPr>
            <p:cNvSpPr/>
            <p:nvPr/>
          </p:nvSpPr>
          <p:spPr>
            <a:xfrm>
              <a:off x="628644" y="2830778"/>
              <a:ext cx="3031800" cy="370500"/>
            </a:xfrm>
            <a:prstGeom prst="rect">
              <a:avLst/>
            </a:prstGeom>
            <a:solidFill>
              <a:srgbClr val="2172A8"/>
            </a:solidFill>
            <a:ln>
              <a:noFill/>
            </a:ln>
          </p:spPr>
          <p:txBody>
            <a:bodyPr spcFirstLastPara="1" wrap="square" lIns="68575" tIns="34275" rIns="68575" bIns="34275" anchor="ctr" anchorCtr="0">
              <a:noAutofit/>
            </a:bodyPr>
            <a:lstStyle/>
            <a:p>
              <a:pPr>
                <a:spcBef>
                  <a:spcPts val="0"/>
                </a:spcBef>
                <a:spcAft>
                  <a:spcPts val="0"/>
                </a:spcAft>
              </a:pPr>
              <a:r>
                <a:rPr lang="en-GB" b="1">
                  <a:solidFill>
                    <a:schemeClr val="lt1"/>
                  </a:solidFill>
                  <a:latin typeface="Arial" panose="020B0604020202020204" pitchFamily="34" charset="0"/>
                  <a:cs typeface="Arial" panose="020B0604020202020204" pitchFamily="34" charset="0"/>
                </a:rPr>
                <a:t>When</a:t>
              </a:r>
              <a:endParaRPr b="1">
                <a:solidFill>
                  <a:schemeClr val="lt1"/>
                </a:solidFill>
                <a:latin typeface="Arial" panose="020B0604020202020204" pitchFamily="34" charset="0"/>
                <a:cs typeface="Arial" panose="020B0604020202020204" pitchFamily="34" charset="0"/>
              </a:endParaRPr>
            </a:p>
          </p:txBody>
        </p:sp>
        <p:sp>
          <p:nvSpPr>
            <p:cNvPr id="15" name="Google Shape;320;p53">
              <a:extLst>
                <a:ext uri="{FF2B5EF4-FFF2-40B4-BE49-F238E27FC236}">
                  <a16:creationId xmlns:a16="http://schemas.microsoft.com/office/drawing/2014/main" id="{271ABF60-DCC7-4B3E-B7DD-DAEF83CF947D}"/>
                </a:ext>
              </a:extLst>
            </p:cNvPr>
            <p:cNvSpPr txBox="1"/>
            <p:nvPr/>
          </p:nvSpPr>
          <p:spPr>
            <a:xfrm>
              <a:off x="662986" y="2118968"/>
              <a:ext cx="7909200" cy="452700"/>
            </a:xfrm>
            <a:prstGeom prst="rect">
              <a:avLst/>
            </a:prstGeom>
            <a:solidFill>
              <a:srgbClr val="EBEBEB"/>
            </a:solidFill>
            <a:ln>
              <a:noFill/>
            </a:ln>
          </p:spPr>
          <p:txBody>
            <a:bodyPr spcFirstLastPara="1" wrap="square" lIns="91425" tIns="91425" rIns="91425" bIns="91425" anchor="t" anchorCtr="0">
              <a:noAutofit/>
            </a:bodyPr>
            <a:lstStyle/>
            <a:p>
              <a:pPr algn="ctr">
                <a:lnSpc>
                  <a:spcPct val="115000"/>
                </a:lnSpc>
                <a:spcBef>
                  <a:spcPts val="0"/>
                </a:spcBef>
                <a:spcAft>
                  <a:spcPts val="1600"/>
                </a:spcAft>
              </a:pPr>
              <a:r>
                <a:rPr lang="en-GB" sz="2000" b="1" dirty="0">
                  <a:solidFill>
                    <a:srgbClr val="191919"/>
                  </a:solidFill>
                  <a:latin typeface="Arial" panose="020B0604020202020204" pitchFamily="34" charset="0"/>
                  <a:cs typeface="Arial" panose="020B0604020202020204" pitchFamily="34" charset="0"/>
                </a:rPr>
                <a:t>When</a:t>
              </a:r>
              <a:r>
                <a:rPr lang="en-GB" sz="2000" dirty="0">
                  <a:solidFill>
                    <a:srgbClr val="191919"/>
                  </a:solidFill>
                  <a:latin typeface="Arial" panose="020B0604020202020204" pitchFamily="34" charset="0"/>
                  <a:cs typeface="Arial" panose="020B0604020202020204" pitchFamily="34" charset="0"/>
                </a:rPr>
                <a:t> [situation],</a:t>
              </a:r>
              <a:r>
                <a:rPr lang="en-GB" sz="2000" i="1" dirty="0">
                  <a:solidFill>
                    <a:srgbClr val="191919"/>
                  </a:solidFill>
                  <a:latin typeface="Arial" panose="020B0604020202020204" pitchFamily="34" charset="0"/>
                  <a:cs typeface="Arial" panose="020B0604020202020204" pitchFamily="34" charset="0"/>
                </a:rPr>
                <a:t> </a:t>
              </a:r>
              <a:r>
                <a:rPr lang="en-GB" sz="2000" b="1" i="1" dirty="0">
                  <a:solidFill>
                    <a:srgbClr val="191919"/>
                  </a:solidFill>
                  <a:latin typeface="Arial" panose="020B0604020202020204" pitchFamily="34" charset="0"/>
                  <a:cs typeface="Arial" panose="020B0604020202020204" pitchFamily="34" charset="0"/>
                </a:rPr>
                <a:t>I want to</a:t>
              </a:r>
              <a:r>
                <a:rPr lang="en-GB" sz="2000" i="1" dirty="0">
                  <a:solidFill>
                    <a:srgbClr val="191919"/>
                  </a:solidFill>
                  <a:latin typeface="Arial" panose="020B0604020202020204" pitchFamily="34" charset="0"/>
                  <a:cs typeface="Arial" panose="020B0604020202020204" pitchFamily="34" charset="0"/>
                </a:rPr>
                <a:t> [motivation]</a:t>
              </a:r>
              <a:r>
                <a:rPr lang="en-GB" sz="2000" dirty="0">
                  <a:solidFill>
                    <a:srgbClr val="191919"/>
                  </a:solidFill>
                  <a:latin typeface="Arial" panose="020B0604020202020204" pitchFamily="34" charset="0"/>
                  <a:cs typeface="Arial" panose="020B0604020202020204" pitchFamily="34" charset="0"/>
                </a:rPr>
                <a:t>, </a:t>
              </a:r>
              <a:r>
                <a:rPr lang="en-GB" sz="2000" b="1" dirty="0">
                  <a:solidFill>
                    <a:srgbClr val="191919"/>
                  </a:solidFill>
                  <a:latin typeface="Arial" panose="020B0604020202020204" pitchFamily="34" charset="0"/>
                  <a:cs typeface="Arial" panose="020B0604020202020204" pitchFamily="34" charset="0"/>
                </a:rPr>
                <a:t>so I can</a:t>
              </a:r>
              <a:r>
                <a:rPr lang="en-GB" sz="2000" dirty="0">
                  <a:solidFill>
                    <a:srgbClr val="191919"/>
                  </a:solidFill>
                  <a:latin typeface="Arial" panose="020B0604020202020204" pitchFamily="34" charset="0"/>
                  <a:cs typeface="Arial" panose="020B0604020202020204" pitchFamily="34" charset="0"/>
                </a:rPr>
                <a:t> [expected outcome]</a:t>
              </a:r>
              <a:endParaRPr sz="2000" dirty="0">
                <a:solidFill>
                  <a:srgbClr val="191919"/>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07134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Topics for job story creation</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17</a:t>
            </a:fld>
            <a:endParaRPr lang="en-US" altLang="en-US"/>
          </a:p>
        </p:txBody>
      </p:sp>
      <p:grpSp>
        <p:nvGrpSpPr>
          <p:cNvPr id="3" name="Group 2">
            <a:extLst>
              <a:ext uri="{FF2B5EF4-FFF2-40B4-BE49-F238E27FC236}">
                <a16:creationId xmlns:a16="http://schemas.microsoft.com/office/drawing/2014/main" id="{60CB790A-6D50-4E86-938B-648132B7D42E}"/>
              </a:ext>
            </a:extLst>
          </p:cNvPr>
          <p:cNvGrpSpPr/>
          <p:nvPr/>
        </p:nvGrpSpPr>
        <p:grpSpPr>
          <a:xfrm>
            <a:off x="0" y="1583909"/>
            <a:ext cx="12192000" cy="4300938"/>
            <a:chOff x="0" y="1583910"/>
            <a:chExt cx="9144000" cy="3675789"/>
          </a:xfrm>
        </p:grpSpPr>
        <p:sp>
          <p:nvSpPr>
            <p:cNvPr id="4" name="Rectangle 3">
              <a:extLst>
                <a:ext uri="{FF2B5EF4-FFF2-40B4-BE49-F238E27FC236}">
                  <a16:creationId xmlns:a16="http://schemas.microsoft.com/office/drawing/2014/main" id="{DD2FF0BF-86D1-49E4-BFEB-2FDF26836144}"/>
                </a:ext>
              </a:extLst>
            </p:cNvPr>
            <p:cNvSpPr/>
            <p:nvPr/>
          </p:nvSpPr>
          <p:spPr>
            <a:xfrm>
              <a:off x="569348" y="2064209"/>
              <a:ext cx="7074464" cy="1025859"/>
            </a:xfrm>
            <a:prstGeom prst="rect">
              <a:avLst/>
            </a:prstGeom>
          </p:spPr>
          <p:txBody>
            <a:bodyPr wrap="square">
              <a:spAutoFit/>
            </a:bodyPr>
            <a:lstStyle/>
            <a:p>
              <a:pPr marL="742950" lvl="1" indent="-2857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Determining eligibility</a:t>
              </a:r>
            </a:p>
            <a:p>
              <a:pPr marL="742950" lvl="1" indent="-2857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How to apply (incl. Guide to Form T661)</a:t>
              </a:r>
            </a:p>
            <a:p>
              <a:pPr marL="742950" lvl="1" indent="-2857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Expenditures (eligible and qualified)</a:t>
              </a:r>
            </a:p>
            <a:p>
              <a:pPr marL="742950" lvl="1" indent="-2857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Accessing/using services such as SR&amp;ED service visits, pre-claim consultations</a:t>
              </a:r>
            </a:p>
          </p:txBody>
        </p:sp>
        <p:sp>
          <p:nvSpPr>
            <p:cNvPr id="6" name="Rectangle 5">
              <a:extLst>
                <a:ext uri="{FF2B5EF4-FFF2-40B4-BE49-F238E27FC236}">
                  <a16:creationId xmlns:a16="http://schemas.microsoft.com/office/drawing/2014/main" id="{6C5ADADB-6AC5-4E0D-9B06-872050907B71}"/>
                </a:ext>
              </a:extLst>
            </p:cNvPr>
            <p:cNvSpPr/>
            <p:nvPr/>
          </p:nvSpPr>
          <p:spPr>
            <a:xfrm>
              <a:off x="569348" y="3710349"/>
              <a:ext cx="6233787" cy="552386"/>
            </a:xfrm>
            <a:prstGeom prst="rect">
              <a:avLst/>
            </a:prstGeom>
          </p:spPr>
          <p:txBody>
            <a:bodyPr wrap="square">
              <a:spAutoFit/>
            </a:bodyPr>
            <a:lstStyle/>
            <a:p>
              <a:pPr marL="628650" lvl="1" indent="-1714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Policy pages</a:t>
              </a:r>
            </a:p>
            <a:p>
              <a:pPr marL="628650" lvl="1" indent="-1714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ROT assessment and sunsetting of outdated content</a:t>
              </a:r>
            </a:p>
          </p:txBody>
        </p:sp>
        <p:sp>
          <p:nvSpPr>
            <p:cNvPr id="7" name="Rectangle 6">
              <a:extLst>
                <a:ext uri="{FF2B5EF4-FFF2-40B4-BE49-F238E27FC236}">
                  <a16:creationId xmlns:a16="http://schemas.microsoft.com/office/drawing/2014/main" id="{B0F13D17-B9D1-4698-9BF1-4A0A2BA5D923}"/>
                </a:ext>
              </a:extLst>
            </p:cNvPr>
            <p:cNvSpPr/>
            <p:nvPr/>
          </p:nvSpPr>
          <p:spPr>
            <a:xfrm>
              <a:off x="569348" y="4944050"/>
              <a:ext cx="5740011" cy="315649"/>
            </a:xfrm>
            <a:prstGeom prst="rect">
              <a:avLst/>
            </a:prstGeom>
          </p:spPr>
          <p:txBody>
            <a:bodyPr wrap="square">
              <a:spAutoFit/>
            </a:bodyPr>
            <a:lstStyle/>
            <a:p>
              <a:pPr marL="628650" lvl="1" indent="-171450">
                <a:buClr>
                  <a:srgbClr val="157AC0"/>
                </a:buClr>
                <a:buFont typeface="Arial" panose="020B0604020202020204" pitchFamily="34" charset="0"/>
                <a:buChar char="•"/>
              </a:pPr>
              <a:r>
                <a:rPr lang="en-CA" dirty="0">
                  <a:solidFill>
                    <a:srgbClr val="595959"/>
                  </a:solidFill>
                  <a:latin typeface="Arial" panose="020B0604020202020204" pitchFamily="34" charset="0"/>
                  <a:cs typeface="Arial" panose="020B0604020202020204" pitchFamily="34" charset="0"/>
                </a:rPr>
                <a:t>SALT</a:t>
              </a:r>
            </a:p>
          </p:txBody>
        </p:sp>
        <p:grpSp>
          <p:nvGrpSpPr>
            <p:cNvPr id="8" name="Group 7">
              <a:extLst>
                <a:ext uri="{FF2B5EF4-FFF2-40B4-BE49-F238E27FC236}">
                  <a16:creationId xmlns:a16="http://schemas.microsoft.com/office/drawing/2014/main" id="{F186E983-8FFC-464E-9304-549DCCC21F25}"/>
                </a:ext>
              </a:extLst>
            </p:cNvPr>
            <p:cNvGrpSpPr/>
            <p:nvPr/>
          </p:nvGrpSpPr>
          <p:grpSpPr>
            <a:xfrm>
              <a:off x="0" y="1583910"/>
              <a:ext cx="9144000" cy="457200"/>
              <a:chOff x="0" y="1583910"/>
              <a:chExt cx="9144000" cy="457200"/>
            </a:xfrm>
          </p:grpSpPr>
          <p:sp>
            <p:nvSpPr>
              <p:cNvPr id="9" name="Rectangle 8">
                <a:extLst>
                  <a:ext uri="{FF2B5EF4-FFF2-40B4-BE49-F238E27FC236}">
                    <a16:creationId xmlns:a16="http://schemas.microsoft.com/office/drawing/2014/main" id="{3CEB2529-CFD4-49A6-A521-5FCE4AF5B953}"/>
                  </a:ext>
                </a:extLst>
              </p:cNvPr>
              <p:cNvSpPr/>
              <p:nvPr/>
            </p:nvSpPr>
            <p:spPr>
              <a:xfrm>
                <a:off x="0" y="1583910"/>
                <a:ext cx="9144000" cy="457200"/>
              </a:xfrm>
              <a:prstGeom prst="rect">
                <a:avLst/>
              </a:prstGeom>
              <a:solidFill>
                <a:srgbClr val="1E8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56499D78-89E9-4B45-84B1-0EC8834D4BF3}"/>
                  </a:ext>
                </a:extLst>
              </p:cNvPr>
              <p:cNvSpPr/>
              <p:nvPr/>
            </p:nvSpPr>
            <p:spPr>
              <a:xfrm>
                <a:off x="667512" y="1613849"/>
                <a:ext cx="8163172" cy="341953"/>
              </a:xfrm>
              <a:prstGeom prst="rect">
                <a:avLst/>
              </a:prstGeom>
            </p:spPr>
            <p:txBody>
              <a:bodyPr wrap="square">
                <a:spAutoFit/>
              </a:bodyPr>
              <a:lstStyle/>
              <a:p>
                <a:pPr marL="0" indent="0">
                  <a:buNone/>
                </a:pPr>
                <a:r>
                  <a:rPr lang="en-CA" sz="2000" b="1" dirty="0">
                    <a:solidFill>
                      <a:schemeClr val="bg1"/>
                    </a:solidFill>
                    <a:latin typeface="Arial" panose="020B0604020202020204" pitchFamily="34" charset="0"/>
                    <a:cs typeface="Arial" panose="020B0604020202020204" pitchFamily="34" charset="0"/>
                  </a:rPr>
                  <a:t>4 topics have self-service options appropriate for optimization</a:t>
                </a:r>
              </a:p>
            </p:txBody>
          </p:sp>
        </p:grpSp>
        <p:grpSp>
          <p:nvGrpSpPr>
            <p:cNvPr id="11" name="Group 10">
              <a:extLst>
                <a:ext uri="{FF2B5EF4-FFF2-40B4-BE49-F238E27FC236}">
                  <a16:creationId xmlns:a16="http://schemas.microsoft.com/office/drawing/2014/main" id="{42080429-36E6-4409-8CFE-E17A1CF96575}"/>
                </a:ext>
              </a:extLst>
            </p:cNvPr>
            <p:cNvGrpSpPr/>
            <p:nvPr/>
          </p:nvGrpSpPr>
          <p:grpSpPr>
            <a:xfrm>
              <a:off x="0" y="3225916"/>
              <a:ext cx="9144000" cy="457200"/>
              <a:chOff x="0" y="3106359"/>
              <a:chExt cx="9144000" cy="457200"/>
            </a:xfrm>
          </p:grpSpPr>
          <p:sp>
            <p:nvSpPr>
              <p:cNvPr id="12" name="Rectangle 11">
                <a:extLst>
                  <a:ext uri="{FF2B5EF4-FFF2-40B4-BE49-F238E27FC236}">
                    <a16:creationId xmlns:a16="http://schemas.microsoft.com/office/drawing/2014/main" id="{FB4D8233-B37B-4945-8FC3-7A631C62BD2D}"/>
                  </a:ext>
                </a:extLst>
              </p:cNvPr>
              <p:cNvSpPr/>
              <p:nvPr/>
            </p:nvSpPr>
            <p:spPr>
              <a:xfrm>
                <a:off x="0" y="3106359"/>
                <a:ext cx="9144000" cy="457200"/>
              </a:xfrm>
              <a:prstGeom prst="rect">
                <a:avLst/>
              </a:prstGeom>
              <a:solidFill>
                <a:srgbClr val="E476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0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F3FB2BD-094C-4165-AD2A-6946F1563548}"/>
                  </a:ext>
                </a:extLst>
              </p:cNvPr>
              <p:cNvSpPr/>
              <p:nvPr/>
            </p:nvSpPr>
            <p:spPr>
              <a:xfrm>
                <a:off x="758682" y="3133982"/>
                <a:ext cx="5870717" cy="341953"/>
              </a:xfrm>
              <a:prstGeom prst="rect">
                <a:avLst/>
              </a:prstGeom>
            </p:spPr>
            <p:txBody>
              <a:bodyPr wrap="square">
                <a:spAutoFit/>
              </a:bodyPr>
              <a:lstStyle/>
              <a:p>
                <a:pPr marL="0" indent="0">
                  <a:buNone/>
                </a:pPr>
                <a:r>
                  <a:rPr lang="en-CA" sz="2000" b="1" dirty="0">
                    <a:solidFill>
                      <a:schemeClr val="bg1"/>
                    </a:solidFill>
                    <a:latin typeface="Arial" panose="020B0604020202020204" pitchFamily="34" charset="0"/>
                    <a:cs typeface="Arial" panose="020B0604020202020204" pitchFamily="34" charset="0"/>
                  </a:rPr>
                  <a:t>2 topics are potentially appropriate for optimization</a:t>
                </a:r>
              </a:p>
            </p:txBody>
          </p:sp>
        </p:grpSp>
        <p:grpSp>
          <p:nvGrpSpPr>
            <p:cNvPr id="14" name="Group 13">
              <a:extLst>
                <a:ext uri="{FF2B5EF4-FFF2-40B4-BE49-F238E27FC236}">
                  <a16:creationId xmlns:a16="http://schemas.microsoft.com/office/drawing/2014/main" id="{7AEB8A60-ECB7-43CD-AB86-D71BDAD46390}"/>
                </a:ext>
              </a:extLst>
            </p:cNvPr>
            <p:cNvGrpSpPr/>
            <p:nvPr/>
          </p:nvGrpSpPr>
          <p:grpSpPr>
            <a:xfrm>
              <a:off x="0" y="4463750"/>
              <a:ext cx="9144000" cy="457200"/>
              <a:chOff x="0" y="4402842"/>
              <a:chExt cx="9144000" cy="457200"/>
            </a:xfrm>
          </p:grpSpPr>
          <p:sp>
            <p:nvSpPr>
              <p:cNvPr id="15" name="Rectangle 14">
                <a:extLst>
                  <a:ext uri="{FF2B5EF4-FFF2-40B4-BE49-F238E27FC236}">
                    <a16:creationId xmlns:a16="http://schemas.microsoft.com/office/drawing/2014/main" id="{577D8757-D660-4177-8223-A5B0D8884A8F}"/>
                  </a:ext>
                </a:extLst>
              </p:cNvPr>
              <p:cNvSpPr/>
              <p:nvPr/>
            </p:nvSpPr>
            <p:spPr>
              <a:xfrm>
                <a:off x="0" y="4402842"/>
                <a:ext cx="9144000" cy="4572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5A67F9F-0CE1-48E2-9CA4-B9BFEA9C747C}"/>
                  </a:ext>
                </a:extLst>
              </p:cNvPr>
              <p:cNvSpPr/>
              <p:nvPr/>
            </p:nvSpPr>
            <p:spPr>
              <a:xfrm>
                <a:off x="758682" y="4425942"/>
                <a:ext cx="2166699" cy="341953"/>
              </a:xfrm>
              <a:prstGeom prst="rect">
                <a:avLst/>
              </a:prstGeom>
            </p:spPr>
            <p:txBody>
              <a:bodyPr wrap="none">
                <a:spAutoFit/>
              </a:bodyPr>
              <a:lstStyle/>
              <a:p>
                <a:pPr marL="0" indent="0">
                  <a:buNone/>
                </a:pPr>
                <a:r>
                  <a:rPr lang="en-CA" sz="2000" b="1">
                    <a:solidFill>
                      <a:schemeClr val="bg1"/>
                    </a:solidFill>
                    <a:latin typeface="Arial" panose="020B0604020202020204" pitchFamily="34" charset="0"/>
                    <a:cs typeface="Arial" panose="020B0604020202020204" pitchFamily="34" charset="0"/>
                  </a:rPr>
                  <a:t>1 topic is </a:t>
                </a:r>
                <a:r>
                  <a:rPr lang="en-CA" sz="2000" b="1" dirty="0">
                    <a:solidFill>
                      <a:schemeClr val="bg1"/>
                    </a:solidFill>
                    <a:latin typeface="Arial" panose="020B0604020202020204" pitchFamily="34" charset="0"/>
                    <a:cs typeface="Arial" panose="020B0604020202020204" pitchFamily="34" charset="0"/>
                  </a:rPr>
                  <a:t>out of scope</a:t>
                </a:r>
              </a:p>
            </p:txBody>
          </p:sp>
        </p:grpSp>
      </p:grpSp>
    </p:spTree>
    <p:extLst>
      <p:ext uri="{BB962C8B-B14F-4D97-AF65-F5344CB8AC3E}">
        <p14:creationId xmlns:p14="http://schemas.microsoft.com/office/powerpoint/2010/main" val="390018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7F49F12-9138-49F1-96D4-CC6FC00A57C3}" type="slidenum">
              <a:rPr lang="en-US" altLang="en-US" smtClean="0"/>
              <a:pPr/>
              <a:t>18</a:t>
            </a:fld>
            <a:endParaRPr lang="en-US" altLang="en-US"/>
          </a:p>
        </p:txBody>
      </p:sp>
      <p:sp>
        <p:nvSpPr>
          <p:cNvPr id="4" name="Google Shape;221;p44">
            <a:extLst>
              <a:ext uri="{FF2B5EF4-FFF2-40B4-BE49-F238E27FC236}">
                <a16:creationId xmlns:a16="http://schemas.microsoft.com/office/drawing/2014/main" id="{76CB5841-CF9D-4D93-B7C0-59EA02825A82}"/>
              </a:ext>
            </a:extLst>
          </p:cNvPr>
          <p:cNvSpPr txBox="1">
            <a:spLocks/>
          </p:cNvSpPr>
          <p:nvPr/>
        </p:nvSpPr>
        <p:spPr bwMode="auto">
          <a:xfrm>
            <a:off x="609601" y="1658293"/>
            <a:ext cx="7886700" cy="213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b" anchorCtr="0" compatLnSpc="1">
            <a:prstTxWarp prst="textNoShape">
              <a:avLst/>
            </a:prstTxWarp>
            <a:normAutofit/>
          </a:bodyPr>
          <a:lstStyle>
            <a:lvl1pPr algn="l" defTabSz="457200" rtl="0" eaLnBrk="0" fontAlgn="base" hangingPunct="0">
              <a:spcBef>
                <a:spcPct val="0"/>
              </a:spcBef>
              <a:spcAft>
                <a:spcPct val="0"/>
              </a:spcAft>
              <a:defRPr lang="en-US" sz="3600" kern="120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spcBef>
                <a:spcPts val="0"/>
              </a:spcBef>
              <a:spcAft>
                <a:spcPts val="0"/>
              </a:spcAft>
              <a:buClr>
                <a:schemeClr val="dk1"/>
              </a:buClr>
              <a:buSzPts val="4500"/>
            </a:pPr>
            <a:r>
              <a:rPr lang="en-GB" sz="3300" dirty="0">
                <a:solidFill>
                  <a:srgbClr val="157AC0"/>
                </a:solidFill>
                <a:latin typeface="+mj-lt"/>
                <a:ea typeface="Arial"/>
                <a:cs typeface="Arial"/>
                <a:sym typeface="Arial"/>
              </a:rPr>
              <a:t>WORKSHOP</a:t>
            </a:r>
          </a:p>
        </p:txBody>
      </p:sp>
      <p:sp>
        <p:nvSpPr>
          <p:cNvPr id="6" name="Google Shape;222;p44">
            <a:extLst>
              <a:ext uri="{FF2B5EF4-FFF2-40B4-BE49-F238E27FC236}">
                <a16:creationId xmlns:a16="http://schemas.microsoft.com/office/drawing/2014/main" id="{239A580D-C941-43B6-9E8F-D448B173E5D4}"/>
              </a:ext>
            </a:extLst>
          </p:cNvPr>
          <p:cNvSpPr txBox="1">
            <a:spLocks/>
          </p:cNvSpPr>
          <p:nvPr/>
        </p:nvSpPr>
        <p:spPr bwMode="auto">
          <a:xfrm>
            <a:off x="609600" y="3818084"/>
            <a:ext cx="9677399" cy="11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t" anchorCtr="0" compatLnSpc="1">
            <a:prstTxWarp prst="textNoShape">
              <a:avLst/>
            </a:prstTxWarp>
            <a:normAutofit/>
          </a:bodyPr>
          <a:lst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800" kern="120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1800" kern="120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sz="1800" kern="120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800"/>
              </a:spcBef>
              <a:spcAft>
                <a:spcPts val="0"/>
              </a:spcAft>
              <a:buClr>
                <a:srgbClr val="888888"/>
              </a:buClr>
              <a:buSzPts val="1800"/>
              <a:buNone/>
            </a:pPr>
            <a:r>
              <a:rPr lang="en-CA" sz="2400" dirty="0">
                <a:solidFill>
                  <a:srgbClr val="7F7F7F"/>
                </a:solidFill>
                <a:latin typeface="+mj-lt"/>
                <a:ea typeface="Arial"/>
                <a:cs typeface="Arial"/>
                <a:sym typeface="Arial"/>
              </a:rPr>
              <a:t>Creating job stories for the call drivers</a:t>
            </a:r>
          </a:p>
        </p:txBody>
      </p:sp>
      <p:pic>
        <p:nvPicPr>
          <p:cNvPr id="7" name="Picture 7">
            <a:extLst>
              <a:ext uri="{FF2B5EF4-FFF2-40B4-BE49-F238E27FC236}">
                <a16:creationId xmlns:a16="http://schemas.microsoft.com/office/drawing/2014/main" id="{AA89F641-551E-456D-8FFF-ECF4509F32F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bwMode="auto">
          <a:xfrm>
            <a:off x="609601" y="3819089"/>
            <a:ext cx="6600824"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907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Meeting outcomes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19</a:t>
            </a:fld>
            <a:endParaRPr lang="en-US" altLang="en-US"/>
          </a:p>
        </p:txBody>
      </p:sp>
      <p:grpSp>
        <p:nvGrpSpPr>
          <p:cNvPr id="13" name="Group 12">
            <a:extLst>
              <a:ext uri="{FF2B5EF4-FFF2-40B4-BE49-F238E27FC236}">
                <a16:creationId xmlns:a16="http://schemas.microsoft.com/office/drawing/2014/main" id="{967B6A83-B9DA-4C86-843A-986468AACC34}"/>
              </a:ext>
            </a:extLst>
          </p:cNvPr>
          <p:cNvGrpSpPr/>
          <p:nvPr/>
        </p:nvGrpSpPr>
        <p:grpSpPr>
          <a:xfrm>
            <a:off x="664977" y="1445590"/>
            <a:ext cx="10862046" cy="4478027"/>
            <a:chOff x="186954" y="1759307"/>
            <a:chExt cx="8823696" cy="3637689"/>
          </a:xfrm>
        </p:grpSpPr>
        <p:sp>
          <p:nvSpPr>
            <p:cNvPr id="14" name="Round Diagonal Corner Rectangle 17">
              <a:extLst>
                <a:ext uri="{FF2B5EF4-FFF2-40B4-BE49-F238E27FC236}">
                  <a16:creationId xmlns:a16="http://schemas.microsoft.com/office/drawing/2014/main" id="{182D1507-71C3-4C18-B890-BF88CB04DBA0}"/>
                </a:ext>
              </a:extLst>
            </p:cNvPr>
            <p:cNvSpPr/>
            <p:nvPr/>
          </p:nvSpPr>
          <p:spPr>
            <a:xfrm>
              <a:off x="213827" y="1759307"/>
              <a:ext cx="1043744" cy="1631057"/>
            </a:xfrm>
            <a:prstGeom prst="round2DiagRect">
              <a:avLst/>
            </a:prstGeom>
            <a:solidFill>
              <a:srgbClr val="157AC0"/>
            </a:solidFill>
            <a:ln w="3175">
              <a:solidFill>
                <a:srgbClr val="7F7F7F"/>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nvGrpSpPr>
            <p:cNvPr id="15" name="Group 14">
              <a:extLst>
                <a:ext uri="{FF2B5EF4-FFF2-40B4-BE49-F238E27FC236}">
                  <a16:creationId xmlns:a16="http://schemas.microsoft.com/office/drawing/2014/main" id="{A00E4F0C-C526-43AC-9BDF-C47B924D3CB8}"/>
                </a:ext>
              </a:extLst>
            </p:cNvPr>
            <p:cNvGrpSpPr/>
            <p:nvPr/>
          </p:nvGrpSpPr>
          <p:grpSpPr>
            <a:xfrm>
              <a:off x="4925225" y="2187103"/>
              <a:ext cx="4085425" cy="2845356"/>
              <a:chOff x="4554326" y="2369350"/>
              <a:chExt cx="4132474" cy="2878124"/>
            </a:xfrm>
          </p:grpSpPr>
          <p:pic>
            <p:nvPicPr>
              <p:cNvPr id="25" name="Google Shape;378;p57">
                <a:extLst>
                  <a:ext uri="{FF2B5EF4-FFF2-40B4-BE49-F238E27FC236}">
                    <a16:creationId xmlns:a16="http://schemas.microsoft.com/office/drawing/2014/main" id="{208C9EF6-18DD-4E78-8DCF-BE0D9DACE206}"/>
                  </a:ext>
                </a:extLst>
              </p:cNvPr>
              <p:cNvPicPr preferRelativeResize="0"/>
              <p:nvPr/>
            </p:nvPicPr>
            <p:blipFill rotWithShape="1">
              <a:blip r:embed="rId3">
                <a:alphaModFix/>
              </a:blip>
              <a:srcRect/>
              <a:stretch/>
            </p:blipFill>
            <p:spPr>
              <a:xfrm>
                <a:off x="4554326" y="2369350"/>
                <a:ext cx="4132474" cy="2878124"/>
              </a:xfrm>
              <a:prstGeom prst="rect">
                <a:avLst/>
              </a:prstGeom>
              <a:noFill/>
              <a:ln>
                <a:noFill/>
              </a:ln>
            </p:spPr>
          </p:pic>
          <p:sp>
            <p:nvSpPr>
              <p:cNvPr id="26" name="Rectangle 25">
                <a:extLst>
                  <a:ext uri="{FF2B5EF4-FFF2-40B4-BE49-F238E27FC236}">
                    <a16:creationId xmlns:a16="http://schemas.microsoft.com/office/drawing/2014/main" id="{29A85E6D-1A75-4C7E-80FC-4B17A1EDBB11}"/>
                  </a:ext>
                </a:extLst>
              </p:cNvPr>
              <p:cNvSpPr/>
              <p:nvPr/>
            </p:nvSpPr>
            <p:spPr>
              <a:xfrm>
                <a:off x="7543800" y="2405062"/>
                <a:ext cx="441960" cy="216217"/>
              </a:xfrm>
              <a:prstGeom prst="rect">
                <a:avLst/>
              </a:prstGeom>
              <a:solidFill>
                <a:srgbClr val="46477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grpSp>
        <p:sp>
          <p:nvSpPr>
            <p:cNvPr id="16" name="TextBox 15">
              <a:extLst>
                <a:ext uri="{FF2B5EF4-FFF2-40B4-BE49-F238E27FC236}">
                  <a16:creationId xmlns:a16="http://schemas.microsoft.com/office/drawing/2014/main" id="{A46219FD-2F96-4D20-BC01-5545C1686146}"/>
                </a:ext>
              </a:extLst>
            </p:cNvPr>
            <p:cNvSpPr txBox="1"/>
            <p:nvPr/>
          </p:nvSpPr>
          <p:spPr>
            <a:xfrm>
              <a:off x="1758048" y="4419488"/>
              <a:ext cx="45719" cy="369332"/>
            </a:xfrm>
            <a:prstGeom prst="rect">
              <a:avLst/>
            </a:prstGeom>
            <a:noFill/>
          </p:spPr>
          <p:txBody>
            <a:bodyPr wrap="square" rtlCol="0">
              <a:spAutoFit/>
            </a:bodyPr>
            <a:lstStyle/>
            <a:p>
              <a:endParaRPr lang="en-CA" dirty="0">
                <a:latin typeface="Century Gothic" panose="020B0502020202020204" pitchFamily="34" charset="0"/>
              </a:endParaRPr>
            </a:p>
          </p:txBody>
        </p:sp>
        <p:grpSp>
          <p:nvGrpSpPr>
            <p:cNvPr id="17" name="Group 16">
              <a:extLst>
                <a:ext uri="{FF2B5EF4-FFF2-40B4-BE49-F238E27FC236}">
                  <a16:creationId xmlns:a16="http://schemas.microsoft.com/office/drawing/2014/main" id="{2F6E44F2-4B16-47CF-9A48-8162092ED721}"/>
                </a:ext>
              </a:extLst>
            </p:cNvPr>
            <p:cNvGrpSpPr/>
            <p:nvPr/>
          </p:nvGrpSpPr>
          <p:grpSpPr>
            <a:xfrm>
              <a:off x="213866" y="1759307"/>
              <a:ext cx="4571175" cy="1631057"/>
              <a:chOff x="3375290" y="1827138"/>
              <a:chExt cx="4879150" cy="1631057"/>
            </a:xfrm>
          </p:grpSpPr>
          <p:sp>
            <p:nvSpPr>
              <p:cNvPr id="23" name="Round Diagonal Corner Rectangle 7">
                <a:extLst>
                  <a:ext uri="{FF2B5EF4-FFF2-40B4-BE49-F238E27FC236}">
                    <a16:creationId xmlns:a16="http://schemas.microsoft.com/office/drawing/2014/main" id="{E86D185C-7E59-4FF4-AF72-BCC8F8B58A17}"/>
                  </a:ext>
                </a:extLst>
              </p:cNvPr>
              <p:cNvSpPr/>
              <p:nvPr/>
            </p:nvSpPr>
            <p:spPr>
              <a:xfrm>
                <a:off x="3375290" y="1827138"/>
                <a:ext cx="4879150" cy="1631057"/>
              </a:xfrm>
              <a:prstGeom prst="round2DiagRect">
                <a:avLst/>
              </a:prstGeom>
              <a:noFill/>
              <a:ln w="3175">
                <a:solidFill>
                  <a:srgbClr val="7F7F7F"/>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mj-lt"/>
                </a:endParaRPr>
              </a:p>
            </p:txBody>
          </p:sp>
          <p:sp>
            <p:nvSpPr>
              <p:cNvPr id="24" name="Rectangle 23">
                <a:extLst>
                  <a:ext uri="{FF2B5EF4-FFF2-40B4-BE49-F238E27FC236}">
                    <a16:creationId xmlns:a16="http://schemas.microsoft.com/office/drawing/2014/main" id="{E57064FF-2CB6-455B-8531-FEF0DD19B387}"/>
                  </a:ext>
                </a:extLst>
              </p:cNvPr>
              <p:cNvSpPr/>
              <p:nvPr/>
            </p:nvSpPr>
            <p:spPr>
              <a:xfrm>
                <a:off x="4545300" y="1897357"/>
                <a:ext cx="3653153" cy="1475117"/>
              </a:xfrm>
              <a:prstGeom prst="rect">
                <a:avLst/>
              </a:prstGeom>
            </p:spPr>
            <p:txBody>
              <a:bodyPr wrap="square">
                <a:spAutoFit/>
              </a:bodyPr>
              <a:lstStyle/>
              <a:p>
                <a:pPr lvl="0">
                  <a:spcBef>
                    <a:spcPts val="0"/>
                  </a:spcBef>
                  <a:spcAft>
                    <a:spcPts val="0"/>
                  </a:spcAft>
                </a:pPr>
                <a:r>
                  <a:rPr lang="en-CA" sz="1600" dirty="0">
                    <a:solidFill>
                      <a:srgbClr val="595959"/>
                    </a:solidFill>
                    <a:latin typeface="+mj-lt"/>
                    <a:cs typeface="Arial" panose="020B0604020202020204" pitchFamily="34" charset="0"/>
                  </a:rPr>
                  <a:t>Type your job story into this meeting chat to submit it</a:t>
                </a:r>
              </a:p>
              <a:p>
                <a:pPr lvl="0">
                  <a:spcBef>
                    <a:spcPts val="0"/>
                  </a:spcBef>
                  <a:spcAft>
                    <a:spcPts val="0"/>
                  </a:spcAft>
                </a:pPr>
                <a:endParaRPr lang="en-CA" sz="1600" dirty="0">
                  <a:solidFill>
                    <a:srgbClr val="595959"/>
                  </a:solidFill>
                  <a:latin typeface="+mj-lt"/>
                  <a:cs typeface="Arial" panose="020B0604020202020204" pitchFamily="34" charset="0"/>
                </a:endParaRPr>
              </a:p>
              <a:p>
                <a:pPr lvl="0">
                  <a:spcBef>
                    <a:spcPts val="0"/>
                  </a:spcBef>
                  <a:spcAft>
                    <a:spcPts val="0"/>
                  </a:spcAft>
                </a:pPr>
                <a:r>
                  <a:rPr lang="en-CA" sz="1600" dirty="0">
                    <a:solidFill>
                      <a:srgbClr val="595959"/>
                    </a:solidFill>
                    <a:latin typeface="+mj-lt"/>
                    <a:cs typeface="Arial" panose="020B0604020202020204" pitchFamily="34" charset="0"/>
                  </a:rPr>
                  <a:t>Please follow this format: </a:t>
                </a:r>
              </a:p>
              <a:p>
                <a:pPr lvl="0">
                  <a:spcBef>
                    <a:spcPts val="0"/>
                  </a:spcBef>
                  <a:spcAft>
                    <a:spcPts val="0"/>
                  </a:spcAft>
                </a:pPr>
                <a:r>
                  <a:rPr lang="en-CA" sz="1600" b="1" dirty="0">
                    <a:solidFill>
                      <a:srgbClr val="595959"/>
                    </a:solidFill>
                    <a:latin typeface="+mj-lt"/>
                    <a:cs typeface="Arial" panose="020B0604020202020204" pitchFamily="34" charset="0"/>
                  </a:rPr>
                  <a:t>“When… </a:t>
                </a:r>
                <a:r>
                  <a:rPr lang="en-CA" sz="1600" dirty="0">
                    <a:solidFill>
                      <a:srgbClr val="595959"/>
                    </a:solidFill>
                    <a:latin typeface="+mj-lt"/>
                    <a:cs typeface="Arial" panose="020B0604020202020204" pitchFamily="34" charset="0"/>
                  </a:rPr>
                  <a:t>   </a:t>
                </a:r>
                <a:r>
                  <a:rPr lang="en-CA" sz="1600" b="1" dirty="0">
                    <a:solidFill>
                      <a:srgbClr val="595959"/>
                    </a:solidFill>
                    <a:latin typeface="+mj-lt"/>
                    <a:cs typeface="Arial" panose="020B0604020202020204" pitchFamily="34" charset="0"/>
                  </a:rPr>
                  <a:t>I want to…</a:t>
                </a:r>
                <a:r>
                  <a:rPr lang="en-CA" sz="1600" dirty="0">
                    <a:solidFill>
                      <a:srgbClr val="595959"/>
                    </a:solidFill>
                    <a:latin typeface="+mj-lt"/>
                    <a:cs typeface="Arial" panose="020B0604020202020204" pitchFamily="34" charset="0"/>
                  </a:rPr>
                  <a:t>    </a:t>
                </a:r>
                <a:r>
                  <a:rPr lang="en-CA" sz="1600" b="1" dirty="0">
                    <a:solidFill>
                      <a:srgbClr val="595959"/>
                    </a:solidFill>
                    <a:latin typeface="+mj-lt"/>
                    <a:cs typeface="Arial" panose="020B0604020202020204" pitchFamily="34" charset="0"/>
                  </a:rPr>
                  <a:t>so I can….”</a:t>
                </a:r>
                <a:endParaRPr lang="en-CA" sz="1600" dirty="0">
                  <a:solidFill>
                    <a:srgbClr val="595959"/>
                  </a:solidFill>
                  <a:latin typeface="+mj-lt"/>
                  <a:cs typeface="Arial" panose="020B0604020202020204" pitchFamily="34" charset="0"/>
                </a:endParaRPr>
              </a:p>
              <a:p>
                <a:pPr lvl="0">
                  <a:spcBef>
                    <a:spcPts val="0"/>
                  </a:spcBef>
                  <a:spcAft>
                    <a:spcPts val="0"/>
                  </a:spcAft>
                </a:pPr>
                <a:r>
                  <a:rPr lang="en-CA" sz="1600" b="1" dirty="0">
                    <a:solidFill>
                      <a:srgbClr val="595959"/>
                    </a:solidFill>
                    <a:latin typeface="+mj-lt"/>
                    <a:cs typeface="Arial" panose="020B0604020202020204" pitchFamily="34" charset="0"/>
                  </a:rPr>
                  <a:t>« </a:t>
                </a:r>
                <a:r>
                  <a:rPr lang="en-CA" sz="1600" b="1" dirty="0" err="1">
                    <a:solidFill>
                      <a:srgbClr val="595959"/>
                    </a:solidFill>
                    <a:latin typeface="+mj-lt"/>
                    <a:cs typeface="Arial" panose="020B0604020202020204" pitchFamily="34" charset="0"/>
                  </a:rPr>
                  <a:t>Lorsque</a:t>
                </a:r>
                <a:r>
                  <a:rPr lang="en-CA" sz="1600" b="1" dirty="0">
                    <a:solidFill>
                      <a:srgbClr val="595959"/>
                    </a:solidFill>
                    <a:latin typeface="+mj-lt"/>
                    <a:cs typeface="Arial" panose="020B0604020202020204" pitchFamily="34" charset="0"/>
                  </a:rPr>
                  <a:t>... Je </a:t>
                </a:r>
                <a:r>
                  <a:rPr lang="en-CA" sz="1600" b="1" dirty="0" err="1">
                    <a:solidFill>
                      <a:srgbClr val="595959"/>
                    </a:solidFill>
                    <a:latin typeface="+mj-lt"/>
                    <a:cs typeface="Arial" panose="020B0604020202020204" pitchFamily="34" charset="0"/>
                  </a:rPr>
                  <a:t>veux</a:t>
                </a:r>
                <a:r>
                  <a:rPr lang="en-CA" sz="1600" b="1" dirty="0">
                    <a:solidFill>
                      <a:srgbClr val="595959"/>
                    </a:solidFill>
                    <a:latin typeface="+mj-lt"/>
                    <a:cs typeface="Arial" panose="020B0604020202020204" pitchFamily="34" charset="0"/>
                  </a:rPr>
                  <a:t>... pour que je </a:t>
                </a:r>
                <a:r>
                  <a:rPr lang="en-CA" sz="1600" b="1" dirty="0" err="1">
                    <a:solidFill>
                      <a:srgbClr val="595959"/>
                    </a:solidFill>
                    <a:latin typeface="+mj-lt"/>
                    <a:cs typeface="Arial" panose="020B0604020202020204" pitchFamily="34" charset="0"/>
                  </a:rPr>
                  <a:t>puisse</a:t>
                </a:r>
                <a:r>
                  <a:rPr lang="en-CA" sz="1600" b="1" dirty="0">
                    <a:solidFill>
                      <a:srgbClr val="595959"/>
                    </a:solidFill>
                    <a:latin typeface="+mj-lt"/>
                    <a:cs typeface="Arial" panose="020B0604020202020204" pitchFamily="34" charset="0"/>
                  </a:rPr>
                  <a:t>... »</a:t>
                </a:r>
              </a:p>
            </p:txBody>
          </p:sp>
        </p:grpSp>
        <p:sp>
          <p:nvSpPr>
            <p:cNvPr id="18" name="Rectangle 17">
              <a:extLst>
                <a:ext uri="{FF2B5EF4-FFF2-40B4-BE49-F238E27FC236}">
                  <a16:creationId xmlns:a16="http://schemas.microsoft.com/office/drawing/2014/main" id="{1975E803-A252-4F6E-A058-0BDBEA6728BB}"/>
                </a:ext>
              </a:extLst>
            </p:cNvPr>
            <p:cNvSpPr/>
            <p:nvPr/>
          </p:nvSpPr>
          <p:spPr>
            <a:xfrm>
              <a:off x="1257571" y="4016796"/>
              <a:ext cx="3556690" cy="1075085"/>
            </a:xfrm>
            <a:prstGeom prst="rect">
              <a:avLst/>
            </a:prstGeom>
          </p:spPr>
          <p:txBody>
            <a:bodyPr wrap="square">
              <a:spAutoFit/>
            </a:bodyPr>
            <a:lstStyle/>
            <a:p>
              <a:pPr lvl="0">
                <a:spcBef>
                  <a:spcPts val="0"/>
                </a:spcBef>
                <a:spcAft>
                  <a:spcPts val="0"/>
                </a:spcAft>
              </a:pPr>
              <a:r>
                <a:rPr lang="en-CA" sz="1600">
                  <a:solidFill>
                    <a:srgbClr val="595959"/>
                  </a:solidFill>
                  <a:latin typeface="+mj-lt"/>
                  <a:cs typeface="Arial" panose="020B0604020202020204" pitchFamily="34" charset="0"/>
                </a:rPr>
                <a:t>After 3 </a:t>
              </a:r>
              <a:r>
                <a:rPr lang="en-CA" sz="1600" dirty="0">
                  <a:solidFill>
                    <a:srgbClr val="595959"/>
                  </a:solidFill>
                  <a:latin typeface="+mj-lt"/>
                  <a:cs typeface="Arial" panose="020B0604020202020204" pitchFamily="34" charset="0"/>
                </a:rPr>
                <a:t>minutes, vote for your </a:t>
              </a:r>
              <a:r>
                <a:rPr lang="en-CA" sz="1600" b="1" dirty="0">
                  <a:solidFill>
                    <a:srgbClr val="595959"/>
                  </a:solidFill>
                  <a:latin typeface="+mj-lt"/>
                  <a:cs typeface="Arial" panose="020B0604020202020204" pitchFamily="34" charset="0"/>
                </a:rPr>
                <a:t>TOP 3</a:t>
              </a:r>
              <a:r>
                <a:rPr lang="en-CA" sz="1600" dirty="0">
                  <a:solidFill>
                    <a:srgbClr val="595959"/>
                  </a:solidFill>
                  <a:latin typeface="+mj-lt"/>
                  <a:cs typeface="Arial" panose="020B0604020202020204" pitchFamily="34" charset="0"/>
                </a:rPr>
                <a:t> job stories by using the thumbs up emoji. To </a:t>
              </a:r>
              <a:r>
                <a:rPr lang="en-CA" sz="1600" dirty="0" err="1">
                  <a:solidFill>
                    <a:srgbClr val="595959"/>
                  </a:solidFill>
                  <a:latin typeface="+mj-lt"/>
                  <a:cs typeface="Arial" panose="020B0604020202020204" pitchFamily="34" charset="0"/>
                </a:rPr>
                <a:t>unvote</a:t>
              </a:r>
              <a:r>
                <a:rPr lang="en-CA" sz="1600" dirty="0">
                  <a:solidFill>
                    <a:srgbClr val="595959"/>
                  </a:solidFill>
                  <a:latin typeface="+mj-lt"/>
                  <a:cs typeface="Arial" panose="020B0604020202020204" pitchFamily="34" charset="0"/>
                </a:rPr>
                <a:t>, click your thumbs up again</a:t>
              </a:r>
            </a:p>
            <a:p>
              <a:pPr lvl="0">
                <a:spcBef>
                  <a:spcPts val="0"/>
                </a:spcBef>
                <a:spcAft>
                  <a:spcPts val="0"/>
                </a:spcAft>
              </a:pPr>
              <a:endParaRPr lang="en-CA" sz="1600" b="1" dirty="0">
                <a:solidFill>
                  <a:srgbClr val="595959"/>
                </a:solidFill>
                <a:latin typeface="+mj-lt"/>
                <a:cs typeface="Arial" panose="020B0604020202020204" pitchFamily="34" charset="0"/>
              </a:endParaRPr>
            </a:p>
            <a:p>
              <a:pPr marL="0" lvl="1">
                <a:spcBef>
                  <a:spcPts val="0"/>
                </a:spcBef>
                <a:spcAft>
                  <a:spcPts val="0"/>
                </a:spcAft>
              </a:pPr>
              <a:r>
                <a:rPr lang="en-CA" sz="1600" b="1" dirty="0">
                  <a:solidFill>
                    <a:srgbClr val="464775"/>
                  </a:solidFill>
                  <a:latin typeface="+mj-lt"/>
                  <a:cs typeface="Arial" panose="020B0604020202020204" pitchFamily="34" charset="0"/>
                </a:rPr>
                <a:t>3 votes max per person</a:t>
              </a:r>
            </a:p>
          </p:txBody>
        </p:sp>
        <p:sp>
          <p:nvSpPr>
            <p:cNvPr id="19" name="Round Diagonal Corner Rectangle 13">
              <a:extLst>
                <a:ext uri="{FF2B5EF4-FFF2-40B4-BE49-F238E27FC236}">
                  <a16:creationId xmlns:a16="http://schemas.microsoft.com/office/drawing/2014/main" id="{006A4690-EB03-46BB-AA93-F57CA590B144}"/>
                </a:ext>
              </a:extLst>
            </p:cNvPr>
            <p:cNvSpPr/>
            <p:nvPr/>
          </p:nvSpPr>
          <p:spPr>
            <a:xfrm>
              <a:off x="213866" y="3765939"/>
              <a:ext cx="4571175" cy="1631057"/>
            </a:xfrm>
            <a:prstGeom prst="round2DiagRect">
              <a:avLst/>
            </a:prstGeom>
            <a:noFill/>
            <a:ln w="3175">
              <a:solidFill>
                <a:srgbClr val="7F7F7F"/>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379A95F6-BDB2-40E4-B10E-507297389FDE}"/>
                </a:ext>
              </a:extLst>
            </p:cNvPr>
            <p:cNvSpPr/>
            <p:nvPr/>
          </p:nvSpPr>
          <p:spPr>
            <a:xfrm>
              <a:off x="423678" y="2013625"/>
              <a:ext cx="1614041" cy="1015663"/>
            </a:xfrm>
            <a:prstGeom prst="rect">
              <a:avLst/>
            </a:prstGeom>
          </p:spPr>
          <p:txBody>
            <a:bodyPr wrap="square">
              <a:spAutoFit/>
            </a:bodyPr>
            <a:lstStyle/>
            <a:p>
              <a:pPr lvl="0">
                <a:spcBef>
                  <a:spcPts val="0"/>
                </a:spcBef>
                <a:spcAft>
                  <a:spcPts val="0"/>
                </a:spcAft>
              </a:pPr>
              <a:r>
                <a:rPr lang="en-CA" sz="6000" dirty="0">
                  <a:solidFill>
                    <a:schemeClr val="bg1"/>
                  </a:solidFill>
                  <a:latin typeface="Arial" panose="020B0604020202020204" pitchFamily="34" charset="0"/>
                  <a:cs typeface="Arial" panose="020B0604020202020204" pitchFamily="34" charset="0"/>
                </a:rPr>
                <a:t>1</a:t>
              </a:r>
              <a:endParaRPr lang="en-CA" sz="6000" b="1" dirty="0">
                <a:solidFill>
                  <a:schemeClr val="bg1"/>
                </a:solidFill>
                <a:latin typeface="Arial" panose="020B0604020202020204" pitchFamily="34" charset="0"/>
                <a:cs typeface="Arial" panose="020B0604020202020204" pitchFamily="34" charset="0"/>
              </a:endParaRPr>
            </a:p>
          </p:txBody>
        </p:sp>
        <p:sp>
          <p:nvSpPr>
            <p:cNvPr id="21" name="Round Diagonal Corner Rectangle 23">
              <a:extLst>
                <a:ext uri="{FF2B5EF4-FFF2-40B4-BE49-F238E27FC236}">
                  <a16:creationId xmlns:a16="http://schemas.microsoft.com/office/drawing/2014/main" id="{F3A0CFD8-D326-47DB-B49E-E60FF1B49B1A}"/>
                </a:ext>
              </a:extLst>
            </p:cNvPr>
            <p:cNvSpPr/>
            <p:nvPr/>
          </p:nvSpPr>
          <p:spPr>
            <a:xfrm>
              <a:off x="186954" y="3765939"/>
              <a:ext cx="1043744" cy="1631057"/>
            </a:xfrm>
            <a:prstGeom prst="round2DiagRect">
              <a:avLst/>
            </a:prstGeom>
            <a:solidFill>
              <a:srgbClr val="157AC0"/>
            </a:solidFill>
            <a:ln w="3175">
              <a:solidFill>
                <a:srgbClr val="7F7F7F"/>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9EB5366F-4F39-4D03-8011-A8BC55579171}"/>
                </a:ext>
              </a:extLst>
            </p:cNvPr>
            <p:cNvSpPr/>
            <p:nvPr/>
          </p:nvSpPr>
          <p:spPr>
            <a:xfrm>
              <a:off x="415279" y="4016796"/>
              <a:ext cx="1614041" cy="1015663"/>
            </a:xfrm>
            <a:prstGeom prst="rect">
              <a:avLst/>
            </a:prstGeom>
          </p:spPr>
          <p:txBody>
            <a:bodyPr wrap="square">
              <a:spAutoFit/>
            </a:bodyPr>
            <a:lstStyle/>
            <a:p>
              <a:pPr lvl="0">
                <a:spcBef>
                  <a:spcPts val="0"/>
                </a:spcBef>
                <a:spcAft>
                  <a:spcPts val="0"/>
                </a:spcAft>
              </a:pPr>
              <a:r>
                <a:rPr lang="en-CA" sz="6000" dirty="0">
                  <a:solidFill>
                    <a:schemeClr val="bg1"/>
                  </a:solidFill>
                  <a:latin typeface="Arial" panose="020B0604020202020204" pitchFamily="34" charset="0"/>
                  <a:cs typeface="Arial" panose="020B0604020202020204" pitchFamily="34" charset="0"/>
                </a:rPr>
                <a:t>2</a:t>
              </a:r>
              <a:endParaRPr lang="en-CA" sz="60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293294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1" y="288473"/>
            <a:ext cx="10972800" cy="752247"/>
          </a:xfrm>
        </p:spPr>
        <p:txBody>
          <a:bodyPr/>
          <a:lstStyle/>
          <a:p>
            <a:r>
              <a:rPr lang="en-CA" dirty="0">
                <a:solidFill>
                  <a:srgbClr val="157AC0"/>
                </a:solidFill>
              </a:rPr>
              <a:t>Agenda</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a:t>
            </a:fld>
            <a:endParaRPr lang="en-US" altLang="en-US"/>
          </a:p>
        </p:txBody>
      </p:sp>
      <p:sp>
        <p:nvSpPr>
          <p:cNvPr id="6" name="Content Placeholder 2">
            <a:extLst>
              <a:ext uri="{FF2B5EF4-FFF2-40B4-BE49-F238E27FC236}">
                <a16:creationId xmlns:a16="http://schemas.microsoft.com/office/drawing/2014/main" id="{9DE6583D-6236-4728-B167-F5E03D2E51C3}"/>
              </a:ext>
            </a:extLst>
          </p:cNvPr>
          <p:cNvSpPr>
            <a:spLocks noGrp="1"/>
          </p:cNvSpPr>
          <p:nvPr>
            <p:ph idx="1"/>
          </p:nvPr>
        </p:nvSpPr>
        <p:spPr>
          <a:xfrm>
            <a:off x="609601" y="1435101"/>
            <a:ext cx="8229600" cy="4689475"/>
          </a:xfrm>
        </p:spPr>
        <p:txBody>
          <a:bodyPr/>
          <a:lstStyle/>
          <a:p>
            <a:r>
              <a:rPr lang="en-CA" sz="2000" dirty="0">
                <a:latin typeface="Arial" panose="020B0604020202020204" pitchFamily="34" charset="0"/>
                <a:cs typeface="Arial" panose="020B0604020202020204" pitchFamily="34" charset="0"/>
              </a:rPr>
              <a:t>Background</a:t>
            </a:r>
          </a:p>
          <a:p>
            <a:r>
              <a:rPr lang="en-CA" sz="2000" dirty="0">
                <a:latin typeface="Arial" panose="020B0604020202020204" pitchFamily="34" charset="0"/>
                <a:ea typeface="Arial"/>
                <a:cs typeface="Arial" panose="020B0604020202020204" pitchFamily="34" charset="0"/>
                <a:sym typeface="Arial"/>
              </a:rPr>
              <a:t>Review of discovery research</a:t>
            </a:r>
          </a:p>
          <a:p>
            <a:pPr lvl="1">
              <a:spcBef>
                <a:spcPts val="0"/>
              </a:spcBef>
            </a:pPr>
            <a:r>
              <a:rPr lang="en-CA" sz="1800" dirty="0">
                <a:latin typeface="Arial" panose="020B0604020202020204" pitchFamily="34" charset="0"/>
                <a:ea typeface="Arial"/>
                <a:cs typeface="Arial" panose="020B0604020202020204" pitchFamily="34" charset="0"/>
                <a:sym typeface="Arial"/>
              </a:rPr>
              <a:t>Call driver data</a:t>
            </a:r>
          </a:p>
          <a:p>
            <a:pPr>
              <a:spcBef>
                <a:spcPts val="0"/>
              </a:spcBef>
            </a:pPr>
            <a:r>
              <a:rPr lang="en-CA" sz="2000" dirty="0">
                <a:latin typeface="Arial" panose="020B0604020202020204" pitchFamily="34" charset="0"/>
                <a:ea typeface="Arial"/>
                <a:cs typeface="Arial" panose="020B0604020202020204" pitchFamily="34" charset="0"/>
                <a:sym typeface="Arial"/>
              </a:rPr>
              <a:t>Introduction to job story creation</a:t>
            </a:r>
          </a:p>
          <a:p>
            <a:pPr lvl="1">
              <a:spcBef>
                <a:spcPts val="0"/>
              </a:spcBef>
            </a:pPr>
            <a:r>
              <a:rPr lang="en-CA" sz="1800" dirty="0">
                <a:latin typeface="Arial" panose="020B0604020202020204" pitchFamily="34" charset="0"/>
                <a:ea typeface="Arial"/>
                <a:cs typeface="Arial" panose="020B0604020202020204" pitchFamily="34" charset="0"/>
                <a:sym typeface="Arial"/>
              </a:rPr>
              <a:t>Overview of the process</a:t>
            </a:r>
          </a:p>
          <a:p>
            <a:pPr lvl="1">
              <a:spcBef>
                <a:spcPts val="0"/>
              </a:spcBef>
            </a:pPr>
            <a:r>
              <a:rPr lang="en-CA" sz="1800" dirty="0">
                <a:latin typeface="Arial" panose="020B0604020202020204" pitchFamily="34" charset="0"/>
                <a:ea typeface="Arial"/>
                <a:cs typeface="Arial" panose="020B0604020202020204" pitchFamily="34" charset="0"/>
                <a:sym typeface="Arial"/>
              </a:rPr>
              <a:t>Examples from previous projects</a:t>
            </a:r>
          </a:p>
          <a:p>
            <a:pPr lvl="1">
              <a:spcBef>
                <a:spcPts val="0"/>
              </a:spcBef>
            </a:pPr>
            <a:r>
              <a:rPr lang="en-CA" sz="1800" dirty="0">
                <a:latin typeface="Arial" panose="020B0604020202020204" pitchFamily="34" charset="0"/>
                <a:ea typeface="Arial"/>
                <a:cs typeface="Arial" panose="020B0604020202020204" pitchFamily="34" charset="0"/>
                <a:sym typeface="Arial"/>
              </a:rPr>
              <a:t>Questions?</a:t>
            </a:r>
          </a:p>
          <a:p>
            <a:pPr>
              <a:spcBef>
                <a:spcPts val="0"/>
              </a:spcBef>
            </a:pPr>
            <a:r>
              <a:rPr lang="en-CA" sz="2000" dirty="0">
                <a:latin typeface="Arial" panose="020B0604020202020204" pitchFamily="34" charset="0"/>
                <a:ea typeface="Arial"/>
                <a:cs typeface="Arial" panose="020B0604020202020204" pitchFamily="34" charset="0"/>
                <a:sym typeface="Arial"/>
              </a:rPr>
              <a:t>Job story workshop</a:t>
            </a:r>
          </a:p>
          <a:p>
            <a:pPr lvl="1">
              <a:spcBef>
                <a:spcPts val="0"/>
              </a:spcBef>
            </a:pPr>
            <a:r>
              <a:rPr lang="en-CA" sz="1800" dirty="0">
                <a:latin typeface="Arial" panose="020B0604020202020204" pitchFamily="34" charset="0"/>
                <a:ea typeface="Arial"/>
                <a:cs typeface="Arial" panose="020B0604020202020204" pitchFamily="34" charset="0"/>
                <a:sym typeface="Arial"/>
              </a:rPr>
              <a:t>Development of job stories from call drivers</a:t>
            </a:r>
          </a:p>
          <a:p>
            <a:pPr>
              <a:spcBef>
                <a:spcPts val="0"/>
              </a:spcBef>
            </a:pPr>
            <a:r>
              <a:rPr lang="en-CA" sz="2000" dirty="0">
                <a:latin typeface="Arial" panose="020B0604020202020204" pitchFamily="34" charset="0"/>
                <a:ea typeface="Arial"/>
                <a:cs typeface="Arial" panose="020B0604020202020204" pitchFamily="34" charset="0"/>
                <a:sym typeface="Arial"/>
              </a:rPr>
              <a:t>Next steps</a:t>
            </a:r>
          </a:p>
          <a:p>
            <a:pPr lvl="1">
              <a:spcBef>
                <a:spcPts val="0"/>
              </a:spcBef>
            </a:pPr>
            <a:r>
              <a:rPr lang="en-CA" sz="1800" dirty="0">
                <a:latin typeface="Arial" panose="020B0604020202020204" pitchFamily="34" charset="0"/>
                <a:ea typeface="Arial"/>
                <a:cs typeface="Arial" panose="020B0604020202020204" pitchFamily="34" charset="0"/>
                <a:sym typeface="Arial"/>
              </a:rPr>
              <a:t>Creation of task scenarios</a:t>
            </a:r>
          </a:p>
          <a:p>
            <a:pPr lvl="1">
              <a:spcBef>
                <a:spcPts val="0"/>
              </a:spcBef>
            </a:pPr>
            <a:r>
              <a:rPr lang="en-CA" sz="1800" dirty="0">
                <a:latin typeface="Arial" panose="020B0604020202020204" pitchFamily="34" charset="0"/>
                <a:ea typeface="Arial"/>
                <a:cs typeface="Arial" panose="020B0604020202020204" pitchFamily="34" charset="0"/>
                <a:sym typeface="Arial"/>
              </a:rPr>
              <a:t>Preparation for baseline testing</a:t>
            </a:r>
          </a:p>
        </p:txBody>
      </p:sp>
    </p:spTree>
    <p:extLst>
      <p:ext uri="{BB962C8B-B14F-4D97-AF65-F5344CB8AC3E}">
        <p14:creationId xmlns:p14="http://schemas.microsoft.com/office/powerpoint/2010/main" val="466348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Practice topic: Groceries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20</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practice task</a:t>
            </a:r>
          </a:p>
        </p:txBody>
      </p:sp>
      <p:grpSp>
        <p:nvGrpSpPr>
          <p:cNvPr id="3" name="Group 2">
            <a:extLst>
              <a:ext uri="{FF2B5EF4-FFF2-40B4-BE49-F238E27FC236}">
                <a16:creationId xmlns:a16="http://schemas.microsoft.com/office/drawing/2014/main" id="{624F497E-C1A2-4E43-A782-5B7C87C690E1}"/>
              </a:ext>
            </a:extLst>
          </p:cNvPr>
          <p:cNvGrpSpPr/>
          <p:nvPr/>
        </p:nvGrpSpPr>
        <p:grpSpPr>
          <a:xfrm>
            <a:off x="1071562" y="1871033"/>
            <a:ext cx="10048876" cy="4344441"/>
            <a:chOff x="628649" y="1902232"/>
            <a:chExt cx="8355846" cy="4344441"/>
          </a:xfrm>
        </p:grpSpPr>
        <p:graphicFrame>
          <p:nvGraphicFramePr>
            <p:cNvPr id="34" name="Google Shape;387;p58">
              <a:extLst>
                <a:ext uri="{FF2B5EF4-FFF2-40B4-BE49-F238E27FC236}">
                  <a16:creationId xmlns:a16="http://schemas.microsoft.com/office/drawing/2014/main" id="{267FDB99-5CCB-4119-B31D-B80B2A7B19D3}"/>
                </a:ext>
              </a:extLst>
            </p:cNvPr>
            <p:cNvGraphicFramePr/>
            <p:nvPr>
              <p:extLst>
                <p:ext uri="{D42A27DB-BD31-4B8C-83A1-F6EECF244321}">
                  <p14:modId xmlns:p14="http://schemas.microsoft.com/office/powerpoint/2010/main" val="3166002958"/>
                </p:ext>
              </p:extLst>
            </p:nvPr>
          </p:nvGraphicFramePr>
          <p:xfrm>
            <a:off x="628649" y="1902232"/>
            <a:ext cx="8268723" cy="2718625"/>
          </p:xfrm>
          <a:graphic>
            <a:graphicData uri="http://schemas.openxmlformats.org/drawingml/2006/table">
              <a:tbl>
                <a:tblPr firstRow="1" bandRow="1">
                  <a:tableStyleId>{8EC20E35-A176-4012-BC5E-935CFFF8708E}</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gridCol w="3314700">
                    <a:extLst>
                      <a:ext uri="{9D8B030D-6E8A-4147-A177-3AD203B41FA5}">
                        <a16:colId xmlns:a16="http://schemas.microsoft.com/office/drawing/2014/main" val="20002"/>
                      </a:ext>
                    </a:extLst>
                  </a:gridCol>
                </a:tblGrid>
                <a:tr h="543725">
                  <a:tc>
                    <a:txBody>
                      <a:bodyPr/>
                      <a:lstStyle/>
                      <a:p>
                        <a:pPr marL="0" marR="0" lvl="0" indent="0" algn="l" rtl="0">
                          <a:spcBef>
                            <a:spcPts val="0"/>
                          </a:spcBef>
                          <a:spcAft>
                            <a:spcPts val="0"/>
                          </a:spcAft>
                          <a:buNone/>
                        </a:pPr>
                        <a:r>
                          <a:rPr lang="en-GB" sz="1800" dirty="0">
                            <a:solidFill>
                              <a:schemeClr val="bg1"/>
                            </a:solidFill>
                            <a:latin typeface="Arial" panose="020B0604020202020204" pitchFamily="34" charset="0"/>
                            <a:cs typeface="Arial" panose="020B0604020202020204" pitchFamily="34" charset="0"/>
                            <a:sym typeface="Arial"/>
                          </a:rPr>
                          <a:t>When…</a:t>
                        </a:r>
                        <a:endParaRPr sz="1800" dirty="0">
                          <a:solidFill>
                            <a:schemeClr val="bg1"/>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464775"/>
                      </a:solidFill>
                    </a:tcPr>
                  </a:tc>
                  <a:tc>
                    <a:txBody>
                      <a:bodyPr/>
                      <a:lstStyle/>
                      <a:p>
                        <a:pPr marL="0" marR="0" lvl="0" indent="0" algn="l" rtl="0">
                          <a:spcBef>
                            <a:spcPts val="0"/>
                          </a:spcBef>
                          <a:spcAft>
                            <a:spcPts val="0"/>
                          </a:spcAft>
                          <a:buNone/>
                        </a:pPr>
                        <a:r>
                          <a:rPr lang="en-GB" sz="1800" dirty="0">
                            <a:solidFill>
                              <a:schemeClr val="bg1"/>
                            </a:solidFill>
                            <a:latin typeface="Arial" panose="020B0604020202020204" pitchFamily="34" charset="0"/>
                            <a:cs typeface="Arial" panose="020B0604020202020204" pitchFamily="34" charset="0"/>
                            <a:sym typeface="Arial"/>
                          </a:rPr>
                          <a:t>I want to…</a:t>
                        </a:r>
                        <a:endParaRPr sz="1800" dirty="0">
                          <a:solidFill>
                            <a:schemeClr val="bg1"/>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464775"/>
                      </a:solidFill>
                    </a:tcPr>
                  </a:tc>
                  <a:tc>
                    <a:txBody>
                      <a:bodyPr/>
                      <a:lstStyle/>
                      <a:p>
                        <a:pPr marL="0" marR="0" lvl="0" indent="0" algn="l" rtl="0">
                          <a:spcBef>
                            <a:spcPts val="0"/>
                          </a:spcBef>
                          <a:spcAft>
                            <a:spcPts val="0"/>
                          </a:spcAft>
                          <a:buNone/>
                        </a:pPr>
                        <a:r>
                          <a:rPr lang="en-GB" sz="1800" dirty="0">
                            <a:solidFill>
                              <a:schemeClr val="bg1"/>
                            </a:solidFill>
                            <a:latin typeface="Arial" panose="020B0604020202020204" pitchFamily="34" charset="0"/>
                            <a:cs typeface="Arial" panose="020B0604020202020204" pitchFamily="34" charset="0"/>
                            <a:sym typeface="Arial"/>
                          </a:rPr>
                          <a:t>So I can…</a:t>
                        </a:r>
                        <a:endParaRPr sz="1800" dirty="0">
                          <a:solidFill>
                            <a:schemeClr val="bg1"/>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464775"/>
                      </a:solidFill>
                    </a:tcPr>
                  </a:tc>
                  <a:extLst>
                    <a:ext uri="{0D108BD9-81ED-4DB2-BD59-A6C34878D82A}">
                      <a16:rowId xmlns:a16="http://schemas.microsoft.com/office/drawing/2014/main" val="10000"/>
                    </a:ext>
                  </a:extLst>
                </a:tr>
                <a:tr h="543725">
                  <a:tc>
                    <a:txBody>
                      <a:bodyPr/>
                      <a:lstStyle/>
                      <a:p>
                        <a:pPr marL="0" marR="0" lvl="0" indent="0" algn="l" rtl="0">
                          <a:spcBef>
                            <a:spcPts val="0"/>
                          </a:spcBef>
                          <a:spcAft>
                            <a:spcPts val="0"/>
                          </a:spcAft>
                          <a:buNone/>
                        </a:pPr>
                        <a:endParaRPr sz="1800" dirty="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43725">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43725">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43725">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panose="020B0604020202020204" pitchFamily="34" charset="0"/>
                          <a:ea typeface="Arial"/>
                          <a:cs typeface="Arial" panose="020B0604020202020204" pitchFamily="34" charset="0"/>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35" name="Group 34">
              <a:extLst>
                <a:ext uri="{FF2B5EF4-FFF2-40B4-BE49-F238E27FC236}">
                  <a16:creationId xmlns:a16="http://schemas.microsoft.com/office/drawing/2014/main" id="{BCFB70FC-C4CE-413A-88C2-44D114FE3B68}"/>
                </a:ext>
              </a:extLst>
            </p:cNvPr>
            <p:cNvGrpSpPr/>
            <p:nvPr/>
          </p:nvGrpSpPr>
          <p:grpSpPr>
            <a:xfrm>
              <a:off x="628803" y="4531618"/>
              <a:ext cx="8355692" cy="1715055"/>
              <a:chOff x="628803" y="4488076"/>
              <a:chExt cx="8355692" cy="1715055"/>
            </a:xfrm>
          </p:grpSpPr>
          <p:grpSp>
            <p:nvGrpSpPr>
              <p:cNvPr id="38" name="Group 37">
                <a:extLst>
                  <a:ext uri="{FF2B5EF4-FFF2-40B4-BE49-F238E27FC236}">
                    <a16:creationId xmlns:a16="http://schemas.microsoft.com/office/drawing/2014/main" id="{A6971899-A50E-4C09-B8A1-D28DF2C4E0E9}"/>
                  </a:ext>
                </a:extLst>
              </p:cNvPr>
              <p:cNvGrpSpPr/>
              <p:nvPr/>
            </p:nvGrpSpPr>
            <p:grpSpPr>
              <a:xfrm>
                <a:off x="628803" y="4488076"/>
                <a:ext cx="8355692" cy="1715055"/>
                <a:chOff x="449943" y="246743"/>
                <a:chExt cx="8694057" cy="2380343"/>
              </a:xfrm>
            </p:grpSpPr>
            <p:sp>
              <p:nvSpPr>
                <p:cNvPr id="40" name="Right Arrow 15">
                  <a:extLst>
                    <a:ext uri="{FF2B5EF4-FFF2-40B4-BE49-F238E27FC236}">
                      <a16:creationId xmlns:a16="http://schemas.microsoft.com/office/drawing/2014/main" id="{6D264E46-BC93-424E-8592-A8D27A65D5E6}"/>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41" name="Notched Right Arrow 16">
                  <a:extLst>
                    <a:ext uri="{FF2B5EF4-FFF2-40B4-BE49-F238E27FC236}">
                      <a16:creationId xmlns:a16="http://schemas.microsoft.com/office/drawing/2014/main" id="{CF7D2CCF-069C-4E83-A593-E94D4011571E}"/>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2400" dirty="0">
                    <a:latin typeface="Arial" panose="020B0604020202020204" pitchFamily="34" charset="0"/>
                    <a:cs typeface="Arial" panose="020B0604020202020204" pitchFamily="34" charset="0"/>
                  </a:endParaRPr>
                </a:p>
              </p:txBody>
            </p:sp>
          </p:grpSp>
          <p:sp>
            <p:nvSpPr>
              <p:cNvPr id="39" name="Rectangle 38">
                <a:extLst>
                  <a:ext uri="{FF2B5EF4-FFF2-40B4-BE49-F238E27FC236}">
                    <a16:creationId xmlns:a16="http://schemas.microsoft.com/office/drawing/2014/main" id="{77B5120F-582A-4023-835B-85688C06208F}"/>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1557705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 1: Determining eligibility</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21</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extLst>
                <p:ext uri="{D42A27DB-BD31-4B8C-83A1-F6EECF244321}">
                  <p14:modId xmlns:p14="http://schemas.microsoft.com/office/powerpoint/2010/main" val="1422994663"/>
                </p:ext>
              </p:extLst>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1923893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 2: How to apply</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22</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1306633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 3: Expenditures (eligible and qualified)</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23</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3215325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 4: Services such as SR&amp;ED service visits, pre-claim consultations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24</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972444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Topic 5: Policies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25</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1663583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08314"/>
            <a:ext cx="10972800" cy="985837"/>
          </a:xfrm>
        </p:spPr>
        <p:txBody>
          <a:bodyPr/>
          <a:lstStyle/>
          <a:p>
            <a:r>
              <a:rPr lang="en-CA" dirty="0">
                <a:solidFill>
                  <a:srgbClr val="157AC0"/>
                </a:solidFill>
              </a:rPr>
              <a:t>Anything we forgot?</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26</a:t>
            </a:fld>
            <a:endParaRPr lang="en-US" altLang="en-US"/>
          </a:p>
        </p:txBody>
      </p:sp>
    </p:spTree>
    <p:extLst>
      <p:ext uri="{BB962C8B-B14F-4D97-AF65-F5344CB8AC3E}">
        <p14:creationId xmlns:p14="http://schemas.microsoft.com/office/powerpoint/2010/main" val="385606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Call Driver:</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27</a:t>
            </a:fld>
            <a:endParaRPr lang="en-US" altLang="en-US"/>
          </a:p>
        </p:txBody>
      </p:sp>
      <p:sp>
        <p:nvSpPr>
          <p:cNvPr id="36" name="TextBox 35">
            <a:extLst>
              <a:ext uri="{FF2B5EF4-FFF2-40B4-BE49-F238E27FC236}">
                <a16:creationId xmlns:a16="http://schemas.microsoft.com/office/drawing/2014/main" id="{17B2DCAC-656B-427F-A18D-61F7F010B1E4}"/>
              </a:ext>
            </a:extLst>
          </p:cNvPr>
          <p:cNvSpPr txBox="1"/>
          <p:nvPr/>
        </p:nvSpPr>
        <p:spPr>
          <a:xfrm>
            <a:off x="609599" y="1251243"/>
            <a:ext cx="9344025" cy="478914"/>
          </a:xfrm>
          <a:prstGeom prst="rect">
            <a:avLst/>
          </a:prstGeom>
          <a:noFill/>
        </p:spPr>
        <p:txBody>
          <a:bodyPr wrap="square">
            <a:spAutoFit/>
          </a:bodyPr>
          <a:lstStyle/>
          <a:p>
            <a:pPr marL="0" indent="0">
              <a:lnSpc>
                <a:spcPct val="115000"/>
              </a:lnSpc>
              <a:spcBef>
                <a:spcPts val="0"/>
              </a:spcBef>
              <a:spcAft>
                <a:spcPts val="0"/>
              </a:spcAft>
              <a:buSzPts val="1400"/>
              <a:buNone/>
            </a:pP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Take </a:t>
            </a:r>
            <a:r>
              <a:rPr lang="en-CA" sz="2400" b="1" dirty="0">
                <a:solidFill>
                  <a:srgbClr val="7F7F7F"/>
                </a:solidFill>
                <a:highlight>
                  <a:srgbClr val="E9EFF7"/>
                </a:highlight>
                <a:latin typeface="Arial" panose="020B0604020202020204" pitchFamily="34" charset="0"/>
                <a:ea typeface="Arial"/>
                <a:cs typeface="Arial" panose="020B0604020202020204" pitchFamily="34" charset="0"/>
                <a:sym typeface="Arial"/>
              </a:rPr>
              <a:t>3 minutes</a:t>
            </a:r>
            <a:r>
              <a:rPr lang="en-CA" sz="2400" dirty="0">
                <a:solidFill>
                  <a:srgbClr val="7F7F7F"/>
                </a:solidFill>
                <a:latin typeface="Arial" panose="020B0604020202020204" pitchFamily="34" charset="0"/>
                <a:ea typeface="Arial"/>
                <a:cs typeface="Arial" panose="020B0604020202020204" pitchFamily="34" charset="0"/>
                <a:sym typeface="Arial"/>
              </a:rPr>
              <a:t> </a:t>
            </a:r>
            <a:r>
              <a:rPr lang="en-CA" sz="2400" dirty="0">
                <a:solidFill>
                  <a:srgbClr val="7F7F7F"/>
                </a:solidFill>
                <a:highlight>
                  <a:srgbClr val="FFFFFF"/>
                </a:highlight>
                <a:latin typeface="Arial" panose="020B0604020202020204" pitchFamily="34" charset="0"/>
                <a:ea typeface="Arial"/>
                <a:cs typeface="Arial" panose="020B0604020202020204" pitchFamily="34" charset="0"/>
                <a:sym typeface="Arial"/>
              </a:rPr>
              <a:t>to write up job stories for this SR&amp;ED task</a:t>
            </a:r>
          </a:p>
        </p:txBody>
      </p:sp>
      <p:grpSp>
        <p:nvGrpSpPr>
          <p:cNvPr id="12" name="Group 11">
            <a:extLst>
              <a:ext uri="{FF2B5EF4-FFF2-40B4-BE49-F238E27FC236}">
                <a16:creationId xmlns:a16="http://schemas.microsoft.com/office/drawing/2014/main" id="{31521FCF-0CA5-4DEE-8126-C749E490FF2F}"/>
              </a:ext>
            </a:extLst>
          </p:cNvPr>
          <p:cNvGrpSpPr/>
          <p:nvPr/>
        </p:nvGrpSpPr>
        <p:grpSpPr>
          <a:xfrm>
            <a:off x="628650" y="1902233"/>
            <a:ext cx="9944100" cy="4344440"/>
            <a:chOff x="628650" y="1902233"/>
            <a:chExt cx="8355845" cy="4344440"/>
          </a:xfrm>
        </p:grpSpPr>
        <p:graphicFrame>
          <p:nvGraphicFramePr>
            <p:cNvPr id="13" name="Google Shape;387;p58">
              <a:extLst>
                <a:ext uri="{FF2B5EF4-FFF2-40B4-BE49-F238E27FC236}">
                  <a16:creationId xmlns:a16="http://schemas.microsoft.com/office/drawing/2014/main" id="{7E7BD360-4BC5-43B7-A30F-95DCD06455F2}"/>
                </a:ext>
              </a:extLst>
            </p:cNvPr>
            <p:cNvGraphicFramePr/>
            <p:nvPr/>
          </p:nvGraphicFramePr>
          <p:xfrm>
            <a:off x="628650" y="1902233"/>
            <a:ext cx="7907639" cy="2519710"/>
          </p:xfrm>
          <a:graphic>
            <a:graphicData uri="http://schemas.openxmlformats.org/drawingml/2006/table">
              <a:tbl>
                <a:tblPr firstRow="1" bandRow="1">
                  <a:tableStyleId>{8EC20E35-A176-4012-BC5E-935CFFF8708E}</a:tableStyleId>
                </a:tblPr>
                <a:tblGrid>
                  <a:gridCol w="3136900">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136900">
                    <a:extLst>
                      <a:ext uri="{9D8B030D-6E8A-4147-A177-3AD203B41FA5}">
                        <a16:colId xmlns:a16="http://schemas.microsoft.com/office/drawing/2014/main" val="20002"/>
                      </a:ext>
                    </a:extLst>
                  </a:gridCol>
                </a:tblGrid>
                <a:tr h="503942">
                  <a:tc>
                    <a:txBody>
                      <a:bodyPr/>
                      <a:lstStyle/>
                      <a:p>
                        <a:pPr marL="0" marR="0" lvl="0" indent="0" algn="l" rtl="0">
                          <a:spcBef>
                            <a:spcPts val="0"/>
                          </a:spcBef>
                          <a:spcAft>
                            <a:spcPts val="0"/>
                          </a:spcAft>
                          <a:buNone/>
                        </a:pPr>
                        <a:r>
                          <a:rPr lang="en-GB" sz="1800" dirty="0">
                            <a:solidFill>
                              <a:schemeClr val="bg1"/>
                            </a:solidFill>
                            <a:sym typeface="Arial"/>
                          </a:rPr>
                          <a:t>When…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I want to…</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tc>
                    <a:txBody>
                      <a:bodyPr/>
                      <a:lstStyle/>
                      <a:p>
                        <a:pPr marL="0" marR="0" lvl="0" indent="0" algn="l" rtl="0">
                          <a:spcBef>
                            <a:spcPts val="0"/>
                          </a:spcBef>
                          <a:spcAft>
                            <a:spcPts val="0"/>
                          </a:spcAft>
                          <a:buNone/>
                        </a:pPr>
                        <a:r>
                          <a:rPr lang="en-GB" sz="1800" dirty="0">
                            <a:solidFill>
                              <a:schemeClr val="bg1"/>
                            </a:solidFill>
                            <a:sym typeface="Arial"/>
                          </a:rPr>
                          <a:t>So I can…</a:t>
                        </a:r>
                        <a:endParaRPr sz="1800" dirty="0">
                          <a:solidFill>
                            <a:schemeClr val="bg1"/>
                          </a:solidFill>
                          <a:latin typeface="Arial"/>
                          <a:ea typeface="Arial"/>
                          <a:cs typeface="Arial"/>
                          <a:sym typeface="Arial"/>
                        </a:endParaRPr>
                      </a:p>
                    </a:txBody>
                    <a:tcPr marL="68600" marR="68600" marT="34300" marB="34300">
                      <a:lnL>
                        <a:noFill/>
                      </a:lnL>
                      <a:lnR>
                        <a:noFill/>
                      </a:lnR>
                      <a:lnT w="25400" cmpd="sng">
                        <a:noFill/>
                      </a:lnT>
                      <a:lnB w="25400" cmpd="sng">
                        <a:noFill/>
                      </a:lnB>
                      <a:lnTlToBr w="12700" cmpd="sng">
                        <a:noFill/>
                        <a:prstDash val="solid"/>
                      </a:lnTlToBr>
                      <a:lnBlToTr w="12700" cmpd="sng">
                        <a:noFill/>
                        <a:prstDash val="solid"/>
                      </a:lnBlToTr>
                      <a:solidFill>
                        <a:srgbClr val="157AC0"/>
                      </a:solidFill>
                    </a:tcPr>
                  </a:tc>
                  <a:extLst>
                    <a:ext uri="{0D108BD9-81ED-4DB2-BD59-A6C34878D82A}">
                      <a16:rowId xmlns:a16="http://schemas.microsoft.com/office/drawing/2014/main" val="10000"/>
                    </a:ext>
                  </a:extLst>
                </a:tr>
                <a:tr h="503942">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03942">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tc>
                    <a:txBody>
                      <a:bodyPr/>
                      <a:lstStyle/>
                      <a:p>
                        <a:pPr marL="0" marR="0" lvl="0" indent="0" algn="l" rtl="0">
                          <a:spcBef>
                            <a:spcPts val="0"/>
                          </a:spcBef>
                          <a:spcAft>
                            <a:spcPts val="0"/>
                          </a:spcAft>
                          <a:buNone/>
                        </a:pPr>
                        <a:endParaRPr sz="1800" dirty="0">
                          <a:solidFill>
                            <a:srgbClr val="595959"/>
                          </a:solidFill>
                          <a:latin typeface="Arial"/>
                          <a:ea typeface="Arial"/>
                          <a:cs typeface="Arial"/>
                          <a:sym typeface="Arial"/>
                        </a:endParaRPr>
                      </a:p>
                    </a:txBody>
                    <a:tcPr marL="68600" marR="68600" marT="34300" marB="34300">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9FF85D37-4576-4D89-BB6F-486DFB9F2FCF}"/>
                </a:ext>
              </a:extLst>
            </p:cNvPr>
            <p:cNvGrpSpPr/>
            <p:nvPr/>
          </p:nvGrpSpPr>
          <p:grpSpPr>
            <a:xfrm>
              <a:off x="628803" y="4531618"/>
              <a:ext cx="8355692" cy="1715055"/>
              <a:chOff x="628803" y="4488076"/>
              <a:chExt cx="8355692" cy="1715055"/>
            </a:xfrm>
          </p:grpSpPr>
          <p:grpSp>
            <p:nvGrpSpPr>
              <p:cNvPr id="15" name="Group 14">
                <a:extLst>
                  <a:ext uri="{FF2B5EF4-FFF2-40B4-BE49-F238E27FC236}">
                    <a16:creationId xmlns:a16="http://schemas.microsoft.com/office/drawing/2014/main" id="{D8E25B94-7B71-41CA-8A3D-339071A58D7C}"/>
                  </a:ext>
                </a:extLst>
              </p:cNvPr>
              <p:cNvGrpSpPr/>
              <p:nvPr/>
            </p:nvGrpSpPr>
            <p:grpSpPr>
              <a:xfrm>
                <a:off x="628803" y="4488076"/>
                <a:ext cx="8355692" cy="1715055"/>
                <a:chOff x="449943" y="246743"/>
                <a:chExt cx="8694057" cy="2380343"/>
              </a:xfrm>
            </p:grpSpPr>
            <p:sp>
              <p:nvSpPr>
                <p:cNvPr id="17" name="Right Arrow 14">
                  <a:extLst>
                    <a:ext uri="{FF2B5EF4-FFF2-40B4-BE49-F238E27FC236}">
                      <a16:creationId xmlns:a16="http://schemas.microsoft.com/office/drawing/2014/main" id="{2A9D95BD-9B47-4373-97ED-871671C973B1}"/>
                    </a:ext>
                  </a:extLst>
                </p:cNvPr>
                <p:cNvSpPr/>
                <p:nvPr/>
              </p:nvSpPr>
              <p:spPr>
                <a:xfrm>
                  <a:off x="449943" y="246743"/>
                  <a:ext cx="8694057" cy="2380343"/>
                </a:xfrm>
                <a:prstGeom prst="rightArrow">
                  <a:avLst/>
                </a:prstGeom>
                <a:solidFill>
                  <a:schemeClr val="accent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18" name="Notched Right Arrow 15">
                  <a:extLst>
                    <a:ext uri="{FF2B5EF4-FFF2-40B4-BE49-F238E27FC236}">
                      <a16:creationId xmlns:a16="http://schemas.microsoft.com/office/drawing/2014/main" id="{F68262F6-A91F-4263-8FEF-64CD90160174}"/>
                    </a:ext>
                  </a:extLst>
                </p:cNvPr>
                <p:cNvSpPr/>
                <p:nvPr/>
              </p:nvSpPr>
              <p:spPr>
                <a:xfrm>
                  <a:off x="646428" y="415896"/>
                  <a:ext cx="8415347" cy="2033020"/>
                </a:xfrm>
                <a:prstGeom prst="notchedRightArrow">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grpSp>
          <p:sp>
            <p:nvSpPr>
              <p:cNvPr id="16" name="Rectangle 15">
                <a:extLst>
                  <a:ext uri="{FF2B5EF4-FFF2-40B4-BE49-F238E27FC236}">
                    <a16:creationId xmlns:a16="http://schemas.microsoft.com/office/drawing/2014/main" id="{6779770B-92BF-4FD7-8300-93F17AD54E95}"/>
                  </a:ext>
                </a:extLst>
              </p:cNvPr>
              <p:cNvSpPr/>
              <p:nvPr/>
            </p:nvSpPr>
            <p:spPr>
              <a:xfrm>
                <a:off x="1166156" y="5174208"/>
                <a:ext cx="7561229" cy="400110"/>
              </a:xfrm>
              <a:prstGeom prst="rect">
                <a:avLst/>
              </a:prstGeom>
            </p:spPr>
            <p:txBody>
              <a:bodyPr wrap="square">
                <a:spAutoFit/>
              </a:bodyPr>
              <a:lstStyle/>
              <a:p>
                <a:pPr marL="0" indent="0">
                  <a:buClr>
                    <a:srgbClr val="064163"/>
                  </a:buClr>
                  <a:buFont typeface="Arial"/>
                  <a:buNone/>
                </a:pPr>
                <a:r>
                  <a:rPr lang="en-CA" sz="2000" dirty="0">
                    <a:solidFill>
                      <a:srgbClr val="157AC0"/>
                    </a:solidFill>
                    <a:latin typeface="Arial" panose="020B0604020202020204" pitchFamily="34" charset="0"/>
                    <a:ea typeface="Arial"/>
                    <a:cs typeface="Arial" panose="020B0604020202020204" pitchFamily="34" charset="0"/>
                    <a:sym typeface="Arial"/>
                  </a:rPr>
                  <a:t>When I </a:t>
                </a:r>
                <a:r>
                  <a:rPr lang="en-CA" sz="2000" dirty="0">
                    <a:solidFill>
                      <a:srgbClr val="E47625"/>
                    </a:solidFill>
                    <a:latin typeface="Arial" panose="020B0604020202020204" pitchFamily="34" charset="0"/>
                    <a:ea typeface="Arial"/>
                    <a:cs typeface="Arial" panose="020B0604020202020204" pitchFamily="34" charset="0"/>
                    <a:sym typeface="Arial"/>
                  </a:rPr>
                  <a:t>[situation]…  </a:t>
                </a:r>
                <a:r>
                  <a:rPr lang="en-CA" sz="2000" dirty="0">
                    <a:solidFill>
                      <a:srgbClr val="157AC0"/>
                    </a:solidFill>
                    <a:latin typeface="Arial" panose="020B0604020202020204" pitchFamily="34" charset="0"/>
                    <a:ea typeface="Arial"/>
                    <a:cs typeface="Arial" panose="020B0604020202020204" pitchFamily="34" charset="0"/>
                    <a:sym typeface="Arial"/>
                  </a:rPr>
                  <a:t>I want to </a:t>
                </a:r>
                <a:r>
                  <a:rPr lang="en-CA" sz="2000" dirty="0">
                    <a:solidFill>
                      <a:srgbClr val="E47625"/>
                    </a:solidFill>
                    <a:latin typeface="Arial" panose="020B0604020202020204" pitchFamily="34" charset="0"/>
                    <a:ea typeface="Arial"/>
                    <a:cs typeface="Arial" panose="020B0604020202020204" pitchFamily="34" charset="0"/>
                    <a:sym typeface="Arial"/>
                  </a:rPr>
                  <a:t>[action]…  </a:t>
                </a:r>
                <a:r>
                  <a:rPr lang="en-CA" sz="2000" dirty="0">
                    <a:solidFill>
                      <a:srgbClr val="157AC0"/>
                    </a:solidFill>
                    <a:latin typeface="Arial" panose="020B0604020202020204" pitchFamily="34" charset="0"/>
                    <a:ea typeface="Arial"/>
                    <a:cs typeface="Arial" panose="020B0604020202020204" pitchFamily="34" charset="0"/>
                    <a:sym typeface="Arial"/>
                  </a:rPr>
                  <a:t>So I can </a:t>
                </a:r>
                <a:r>
                  <a:rPr lang="en-CA" sz="2000" dirty="0">
                    <a:solidFill>
                      <a:srgbClr val="E47625"/>
                    </a:solidFill>
                    <a:latin typeface="Arial" panose="020B0604020202020204" pitchFamily="34" charset="0"/>
                    <a:ea typeface="Arial"/>
                    <a:cs typeface="Arial" panose="020B0604020202020204" pitchFamily="34" charset="0"/>
                    <a:sym typeface="Arial"/>
                  </a:rPr>
                  <a:t>[expected outcome]…</a:t>
                </a:r>
              </a:p>
            </p:txBody>
          </p:sp>
        </p:grpSp>
      </p:grpSp>
    </p:spTree>
    <p:extLst>
      <p:ext uri="{BB962C8B-B14F-4D97-AF65-F5344CB8AC3E}">
        <p14:creationId xmlns:p14="http://schemas.microsoft.com/office/powerpoint/2010/main" val="702264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Next steps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28</a:t>
            </a:fld>
            <a:endParaRPr lang="en-US" altLang="en-US"/>
          </a:p>
        </p:txBody>
      </p:sp>
      <p:sp>
        <p:nvSpPr>
          <p:cNvPr id="4" name="Google Shape;470;p67">
            <a:extLst>
              <a:ext uri="{FF2B5EF4-FFF2-40B4-BE49-F238E27FC236}">
                <a16:creationId xmlns:a16="http://schemas.microsoft.com/office/drawing/2014/main" id="{29ABAA7C-8326-471B-A018-A37EB03210BC}"/>
              </a:ext>
            </a:extLst>
          </p:cNvPr>
          <p:cNvSpPr txBox="1">
            <a:spLocks/>
          </p:cNvSpPr>
          <p:nvPr/>
        </p:nvSpPr>
        <p:spPr bwMode="auto">
          <a:xfrm>
            <a:off x="6331421" y="2779933"/>
            <a:ext cx="4965130" cy="3223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t" anchorCtr="0" compatLnSpc="1">
            <a:prstTxWarp prst="textNoShape">
              <a:avLst/>
            </a:prstTxWarp>
            <a:noAutofit/>
          </a:bodyPr>
          <a:lstStyle>
            <a:lvl1pPr marL="342900" indent="-342900" algn="l" defTabSz="457200" rtl="0" eaLnBrk="0" fontAlgn="base" hangingPunct="0">
              <a:spcBef>
                <a:spcPct val="20000"/>
              </a:spcBef>
              <a:spcAft>
                <a:spcPct val="0"/>
              </a:spcAft>
              <a:buClr>
                <a:srgbClr val="0082C9"/>
              </a:buClr>
              <a:buFont typeface="Arial"/>
              <a:buChar char="•"/>
              <a:defRPr lang="en-CA" sz="2600" b="0" i="0" kern="120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a:buChar char="•"/>
              <a:defRPr lang="en-CA" sz="2400" b="0" i="0" kern="120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a:buChar char="•"/>
              <a:defRPr lang="en-CA" sz="2200" b="0" i="0" kern="120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a:buChar char="•"/>
              <a:defRPr lang="en-CA" sz="2000" b="0" i="0" kern="120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a:buChar char="•"/>
              <a:defRPr lang="en-US" sz="1800" b="0" i="0" kern="120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323850">
              <a:spcBef>
                <a:spcPts val="800"/>
              </a:spcBef>
              <a:spcAft>
                <a:spcPts val="0"/>
              </a:spcAft>
              <a:buSzPts val="1500"/>
              <a:buFont typeface="Arial"/>
              <a:buChar char="●"/>
            </a:pPr>
            <a:r>
              <a:rPr lang="en-CA" sz="1800" dirty="0">
                <a:latin typeface="Arial" panose="020B0604020202020204" pitchFamily="34" charset="0"/>
                <a:ea typeface="Arial"/>
                <a:cs typeface="Arial" panose="020B0604020202020204" pitchFamily="34" charset="0"/>
                <a:sym typeface="Arial"/>
              </a:rPr>
              <a:t>Product team will use job stories to create task scenarios</a:t>
            </a:r>
          </a:p>
          <a:p>
            <a:pPr marL="457200" indent="-323850">
              <a:spcBef>
                <a:spcPts val="0"/>
              </a:spcBef>
              <a:spcAft>
                <a:spcPts val="0"/>
              </a:spcAft>
              <a:buSzPts val="1500"/>
              <a:buFont typeface="Arial"/>
              <a:buChar char="●"/>
            </a:pPr>
            <a:r>
              <a:rPr lang="en-CA" sz="1800" dirty="0">
                <a:latin typeface="Arial" panose="020B0604020202020204" pitchFamily="34" charset="0"/>
                <a:ea typeface="Arial"/>
                <a:cs typeface="Arial" panose="020B0604020202020204" pitchFamily="34" charset="0"/>
                <a:sym typeface="Arial"/>
              </a:rPr>
              <a:t>Coordinate with subject matter experts to validate job stories and ensure we have concrete and correct answers to task scenarios</a:t>
            </a:r>
          </a:p>
          <a:p>
            <a:pPr marL="457200" indent="-323850">
              <a:spcBef>
                <a:spcPts val="0"/>
              </a:spcBef>
              <a:spcAft>
                <a:spcPts val="0"/>
              </a:spcAft>
              <a:buSzPts val="1500"/>
              <a:buFont typeface="Arial"/>
              <a:buChar char="●"/>
            </a:pPr>
            <a:r>
              <a:rPr lang="en-CA" sz="1800" dirty="0">
                <a:latin typeface="Arial" panose="020B0604020202020204" pitchFamily="34" charset="0"/>
                <a:ea typeface="Arial"/>
                <a:cs typeface="Arial" panose="020B0604020202020204" pitchFamily="34" charset="0"/>
                <a:sym typeface="Arial"/>
              </a:rPr>
              <a:t>Identify content likely impacted by testing and finalize scope</a:t>
            </a:r>
          </a:p>
          <a:p>
            <a:pPr marL="457200" indent="-323850">
              <a:spcBef>
                <a:spcPts val="0"/>
              </a:spcBef>
              <a:spcAft>
                <a:spcPts val="0"/>
              </a:spcAft>
              <a:buSzPts val="1500"/>
              <a:buFont typeface="Arial"/>
              <a:buChar char="●"/>
            </a:pPr>
            <a:r>
              <a:rPr lang="en-CA" sz="1800" dirty="0">
                <a:latin typeface="Arial" panose="020B0604020202020204" pitchFamily="34" charset="0"/>
                <a:ea typeface="Arial"/>
                <a:cs typeface="Arial" panose="020B0604020202020204" pitchFamily="34" charset="0"/>
                <a:sym typeface="Arial"/>
              </a:rPr>
              <a:t>Run baseline tests to evaluate how existing content performs</a:t>
            </a:r>
          </a:p>
          <a:p>
            <a:pPr marL="457200" indent="-323850">
              <a:spcBef>
                <a:spcPts val="0"/>
              </a:spcBef>
              <a:spcAft>
                <a:spcPts val="0"/>
              </a:spcAft>
              <a:buSzPts val="1500"/>
              <a:buFont typeface="Arial"/>
              <a:buChar char="●"/>
            </a:pPr>
            <a:endParaRPr lang="en-CA" sz="1800" dirty="0">
              <a:latin typeface="Arial" panose="020B0604020202020204" pitchFamily="34" charset="0"/>
              <a:ea typeface="Arial"/>
              <a:cs typeface="Arial" panose="020B0604020202020204" pitchFamily="34" charset="0"/>
              <a:sym typeface="Arial"/>
            </a:endParaRPr>
          </a:p>
        </p:txBody>
      </p:sp>
      <p:grpSp>
        <p:nvGrpSpPr>
          <p:cNvPr id="18" name="Group 17">
            <a:extLst>
              <a:ext uri="{FF2B5EF4-FFF2-40B4-BE49-F238E27FC236}">
                <a16:creationId xmlns:a16="http://schemas.microsoft.com/office/drawing/2014/main" id="{96009EF9-9CAE-401D-93CE-35E02E9BC35A}"/>
              </a:ext>
            </a:extLst>
          </p:cNvPr>
          <p:cNvGrpSpPr/>
          <p:nvPr/>
        </p:nvGrpSpPr>
        <p:grpSpPr>
          <a:xfrm>
            <a:off x="694664" y="1438395"/>
            <a:ext cx="5301084" cy="4736814"/>
            <a:chOff x="460396" y="1163045"/>
            <a:chExt cx="5523216" cy="4935302"/>
          </a:xfrm>
        </p:grpSpPr>
        <p:grpSp>
          <p:nvGrpSpPr>
            <p:cNvPr id="19" name="Group 18">
              <a:extLst>
                <a:ext uri="{FF2B5EF4-FFF2-40B4-BE49-F238E27FC236}">
                  <a16:creationId xmlns:a16="http://schemas.microsoft.com/office/drawing/2014/main" id="{D785A8A7-B336-465B-8A54-74BB58619BF2}"/>
                </a:ext>
              </a:extLst>
            </p:cNvPr>
            <p:cNvGrpSpPr/>
            <p:nvPr/>
          </p:nvGrpSpPr>
          <p:grpSpPr>
            <a:xfrm>
              <a:off x="460396" y="1163045"/>
              <a:ext cx="5523216" cy="4935302"/>
              <a:chOff x="442941" y="1005960"/>
              <a:chExt cx="5523216" cy="4935302"/>
            </a:xfrm>
          </p:grpSpPr>
          <p:sp>
            <p:nvSpPr>
              <p:cNvPr id="35" name="Rounded Rectangle 45">
                <a:extLst>
                  <a:ext uri="{FF2B5EF4-FFF2-40B4-BE49-F238E27FC236}">
                    <a16:creationId xmlns:a16="http://schemas.microsoft.com/office/drawing/2014/main" id="{61AA3D0B-FC5E-4EEC-80F4-B800D04E8C96}"/>
                  </a:ext>
                </a:extLst>
              </p:cNvPr>
              <p:cNvSpPr/>
              <p:nvPr/>
            </p:nvSpPr>
            <p:spPr>
              <a:xfrm>
                <a:off x="442941" y="1005960"/>
                <a:ext cx="1746561" cy="4935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36" name="Rounded Rectangle 46">
                <a:extLst>
                  <a:ext uri="{FF2B5EF4-FFF2-40B4-BE49-F238E27FC236}">
                    <a16:creationId xmlns:a16="http://schemas.microsoft.com/office/drawing/2014/main" id="{CEC1DCBB-8364-46FD-B8F8-FBEF4D05E4F1}"/>
                  </a:ext>
                </a:extLst>
              </p:cNvPr>
              <p:cNvSpPr/>
              <p:nvPr/>
            </p:nvSpPr>
            <p:spPr>
              <a:xfrm>
                <a:off x="2335577" y="1005960"/>
                <a:ext cx="1737827" cy="4935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37" name="Rounded Rectangle 47">
                <a:extLst>
                  <a:ext uri="{FF2B5EF4-FFF2-40B4-BE49-F238E27FC236}">
                    <a16:creationId xmlns:a16="http://schemas.microsoft.com/office/drawing/2014/main" id="{54E2BC27-70BE-43B0-86B0-89CD900C161B}"/>
                  </a:ext>
                </a:extLst>
              </p:cNvPr>
              <p:cNvSpPr/>
              <p:nvPr/>
            </p:nvSpPr>
            <p:spPr>
              <a:xfrm>
                <a:off x="4219479" y="1005960"/>
                <a:ext cx="1730973" cy="493530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DA4CC10-462F-44BE-80AD-D5DCFA21CE52}"/>
                  </a:ext>
                </a:extLst>
              </p:cNvPr>
              <p:cNvSpPr txBox="1"/>
              <p:nvPr/>
            </p:nvSpPr>
            <p:spPr>
              <a:xfrm>
                <a:off x="442941" y="2559401"/>
                <a:ext cx="1746559" cy="2308324"/>
              </a:xfrm>
              <a:prstGeom prst="rect">
                <a:avLst/>
              </a:prstGeom>
              <a:noFill/>
            </p:spPr>
            <p:txBody>
              <a:bodyPr wrap="square" rtlCol="0">
                <a:spAutoFit/>
              </a:bodyPr>
              <a:lstStyle/>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Identify project</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Engage stakeholders and project team</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Determine scope,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timelines and  key performance indicators (KPIs)</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Kick-off meeting</a:t>
                </a:r>
              </a:p>
            </p:txBody>
          </p:sp>
          <p:sp>
            <p:nvSpPr>
              <p:cNvPr id="41" name="TextBox 40">
                <a:extLst>
                  <a:ext uri="{FF2B5EF4-FFF2-40B4-BE49-F238E27FC236}">
                    <a16:creationId xmlns:a16="http://schemas.microsoft.com/office/drawing/2014/main" id="{D39FAEB0-64CE-45B3-9D9B-5ECDF748F926}"/>
                  </a:ext>
                </a:extLst>
              </p:cNvPr>
              <p:cNvSpPr txBox="1"/>
              <p:nvPr/>
            </p:nvSpPr>
            <p:spPr>
              <a:xfrm>
                <a:off x="2760524" y="2100458"/>
                <a:ext cx="941283"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Discover</a:t>
                </a:r>
              </a:p>
            </p:txBody>
          </p:sp>
          <p:sp>
            <p:nvSpPr>
              <p:cNvPr id="42" name="TextBox 41">
                <a:extLst>
                  <a:ext uri="{FF2B5EF4-FFF2-40B4-BE49-F238E27FC236}">
                    <a16:creationId xmlns:a16="http://schemas.microsoft.com/office/drawing/2014/main" id="{9C87BEA4-0C43-4C72-A135-352118450360}"/>
                  </a:ext>
                </a:extLst>
              </p:cNvPr>
              <p:cNvSpPr txBox="1"/>
              <p:nvPr/>
            </p:nvSpPr>
            <p:spPr>
              <a:xfrm>
                <a:off x="4707732" y="2100458"/>
                <a:ext cx="780984"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Design</a:t>
                </a:r>
              </a:p>
            </p:txBody>
          </p:sp>
          <p:sp>
            <p:nvSpPr>
              <p:cNvPr id="45" name="TextBox 44">
                <a:extLst>
                  <a:ext uri="{FF2B5EF4-FFF2-40B4-BE49-F238E27FC236}">
                    <a16:creationId xmlns:a16="http://schemas.microsoft.com/office/drawing/2014/main" id="{D7209208-9DD1-4039-8992-BF13C59AFF17}"/>
                  </a:ext>
                </a:extLst>
              </p:cNvPr>
              <p:cNvSpPr txBox="1"/>
              <p:nvPr/>
            </p:nvSpPr>
            <p:spPr>
              <a:xfrm>
                <a:off x="909642" y="2100458"/>
                <a:ext cx="760144"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Initiate</a:t>
                </a:r>
              </a:p>
            </p:txBody>
          </p:sp>
          <p:sp>
            <p:nvSpPr>
              <p:cNvPr id="46" name="TextBox 45">
                <a:extLst>
                  <a:ext uri="{FF2B5EF4-FFF2-40B4-BE49-F238E27FC236}">
                    <a16:creationId xmlns:a16="http://schemas.microsoft.com/office/drawing/2014/main" id="{25A00D7E-8FB9-4E19-A899-5FB68BA80C13}"/>
                  </a:ext>
                </a:extLst>
              </p:cNvPr>
              <p:cNvSpPr txBox="1"/>
              <p:nvPr/>
            </p:nvSpPr>
            <p:spPr>
              <a:xfrm>
                <a:off x="2331478" y="2559401"/>
                <a:ext cx="1741924" cy="2677656"/>
              </a:xfrm>
              <a:prstGeom prst="rect">
                <a:avLst/>
              </a:prstGeom>
              <a:noFill/>
            </p:spPr>
            <p:txBody>
              <a:bodyPr wrap="square" rtlCol="0">
                <a:spAutoFit/>
              </a:bodyPr>
              <a:lstStyle/>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content</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call drivers, feedback tool data, social media and historical research</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Task scenario workshop</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Finalize scope</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Baseline usability testing (if existing)</a:t>
                </a:r>
              </a:p>
            </p:txBody>
          </p:sp>
          <p:sp>
            <p:nvSpPr>
              <p:cNvPr id="47" name="TextBox 46">
                <a:extLst>
                  <a:ext uri="{FF2B5EF4-FFF2-40B4-BE49-F238E27FC236}">
                    <a16:creationId xmlns:a16="http://schemas.microsoft.com/office/drawing/2014/main" id="{0DDFA24C-8D04-4B9E-B00D-0C5A9B32C9D5}"/>
                  </a:ext>
                </a:extLst>
              </p:cNvPr>
              <p:cNvSpPr txBox="1"/>
              <p:nvPr/>
            </p:nvSpPr>
            <p:spPr>
              <a:xfrm>
                <a:off x="4212205" y="2559401"/>
                <a:ext cx="1753952" cy="2597455"/>
              </a:xfrm>
              <a:prstGeom prst="rect">
                <a:avLst/>
              </a:prstGeom>
              <a:noFill/>
            </p:spPr>
            <p:txBody>
              <a:bodyPr wrap="square" rtlCol="0">
                <a:spAutoFit/>
              </a:bodyPr>
              <a:lstStyle/>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Prototype - content and navigation design based on evidence gathered and UX best practices</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Iterative validation usability testing</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Refinement of prototype to ensure KPIs are met</a:t>
                </a:r>
              </a:p>
            </p:txBody>
          </p:sp>
        </p:grpSp>
        <p:grpSp>
          <p:nvGrpSpPr>
            <p:cNvPr id="20" name="Group 19">
              <a:extLst>
                <a:ext uri="{FF2B5EF4-FFF2-40B4-BE49-F238E27FC236}">
                  <a16:creationId xmlns:a16="http://schemas.microsoft.com/office/drawing/2014/main" id="{4E660D19-EF65-4A55-AD7E-22F3058EF9E2}"/>
                </a:ext>
              </a:extLst>
            </p:cNvPr>
            <p:cNvGrpSpPr/>
            <p:nvPr/>
          </p:nvGrpSpPr>
          <p:grpSpPr>
            <a:xfrm>
              <a:off x="837328" y="1307044"/>
              <a:ext cx="928688" cy="928688"/>
              <a:chOff x="996331" y="1307044"/>
              <a:chExt cx="928688" cy="928688"/>
            </a:xfrm>
          </p:grpSpPr>
          <p:sp>
            <p:nvSpPr>
              <p:cNvPr id="33" name="Oval 32">
                <a:extLst>
                  <a:ext uri="{FF2B5EF4-FFF2-40B4-BE49-F238E27FC236}">
                    <a16:creationId xmlns:a16="http://schemas.microsoft.com/office/drawing/2014/main" id="{C179C122-B644-4BFF-9A2C-67A70B62F10E}"/>
                  </a:ext>
                </a:extLst>
              </p:cNvPr>
              <p:cNvSpPr/>
              <p:nvPr/>
            </p:nvSpPr>
            <p:spPr>
              <a:xfrm>
                <a:off x="996331" y="1307044"/>
                <a:ext cx="928688" cy="928688"/>
              </a:xfrm>
              <a:prstGeom prst="ellipse">
                <a:avLst/>
              </a:prstGeom>
              <a:solidFill>
                <a:srgbClr val="0080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34" name="Donut 8">
                <a:extLst>
                  <a:ext uri="{FF2B5EF4-FFF2-40B4-BE49-F238E27FC236}">
                    <a16:creationId xmlns:a16="http://schemas.microsoft.com/office/drawing/2014/main" id="{5BE39126-1511-4204-8A1A-280DA911B9C7}"/>
                  </a:ext>
                </a:extLst>
              </p:cNvPr>
              <p:cNvSpPr/>
              <p:nvPr/>
            </p:nvSpPr>
            <p:spPr>
              <a:xfrm>
                <a:off x="1211853" y="1454025"/>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1" name="Group 20">
              <a:extLst>
                <a:ext uri="{FF2B5EF4-FFF2-40B4-BE49-F238E27FC236}">
                  <a16:creationId xmlns:a16="http://schemas.microsoft.com/office/drawing/2014/main" id="{E138C800-FAA3-4FD2-8D6E-940A60C84F3C}"/>
                </a:ext>
              </a:extLst>
            </p:cNvPr>
            <p:cNvGrpSpPr/>
            <p:nvPr/>
          </p:nvGrpSpPr>
          <p:grpSpPr>
            <a:xfrm>
              <a:off x="2778986" y="1306974"/>
              <a:ext cx="928688" cy="928688"/>
              <a:chOff x="2872606" y="1307044"/>
              <a:chExt cx="928688" cy="928688"/>
            </a:xfrm>
          </p:grpSpPr>
          <p:sp>
            <p:nvSpPr>
              <p:cNvPr id="31" name="Oval 30">
                <a:extLst>
                  <a:ext uri="{FF2B5EF4-FFF2-40B4-BE49-F238E27FC236}">
                    <a16:creationId xmlns:a16="http://schemas.microsoft.com/office/drawing/2014/main" id="{C23279B2-4E7F-41C3-BB52-0C5DCA98BECE}"/>
                  </a:ext>
                </a:extLst>
              </p:cNvPr>
              <p:cNvSpPr/>
              <p:nvPr/>
            </p:nvSpPr>
            <p:spPr>
              <a:xfrm>
                <a:off x="2872606" y="1307044"/>
                <a:ext cx="928688" cy="928688"/>
              </a:xfrm>
              <a:prstGeom prst="ellipse">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32" name="Rounded Rectangle 51">
                <a:extLst>
                  <a:ext uri="{FF2B5EF4-FFF2-40B4-BE49-F238E27FC236}">
                    <a16:creationId xmlns:a16="http://schemas.microsoft.com/office/drawing/2014/main" id="{59B0BDC9-CBB4-464B-81BD-5FF6D6D7ACA6}"/>
                  </a:ext>
                </a:extLst>
              </p:cNvPr>
              <p:cNvSpPr/>
              <p:nvPr/>
            </p:nvSpPr>
            <p:spPr>
              <a:xfrm rot="16200000" flipH="1">
                <a:off x="3067768" y="1516248"/>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8BA33916-CE1D-4FFB-9DFF-5333F05E9F60}"/>
                </a:ext>
              </a:extLst>
            </p:cNvPr>
            <p:cNvGrpSpPr/>
            <p:nvPr/>
          </p:nvGrpSpPr>
          <p:grpSpPr>
            <a:xfrm>
              <a:off x="4636095" y="1304171"/>
              <a:ext cx="928688" cy="928688"/>
              <a:chOff x="4764143" y="1314082"/>
              <a:chExt cx="928688" cy="928688"/>
            </a:xfrm>
          </p:grpSpPr>
          <p:sp>
            <p:nvSpPr>
              <p:cNvPr id="29" name="Oval 28">
                <a:extLst>
                  <a:ext uri="{FF2B5EF4-FFF2-40B4-BE49-F238E27FC236}">
                    <a16:creationId xmlns:a16="http://schemas.microsoft.com/office/drawing/2014/main" id="{FEBEB3B8-1410-4469-ABD3-C342C614CBDD}"/>
                  </a:ext>
                </a:extLst>
              </p:cNvPr>
              <p:cNvSpPr/>
              <p:nvPr/>
            </p:nvSpPr>
            <p:spPr>
              <a:xfrm>
                <a:off x="4764143" y="1314082"/>
                <a:ext cx="928688" cy="928688"/>
              </a:xfrm>
              <a:prstGeom prst="ellipse">
                <a:avLst/>
              </a:prstGeom>
              <a:solidFill>
                <a:srgbClr val="73B6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30" name="Donut 24">
                <a:extLst>
                  <a:ext uri="{FF2B5EF4-FFF2-40B4-BE49-F238E27FC236}">
                    <a16:creationId xmlns:a16="http://schemas.microsoft.com/office/drawing/2014/main" id="{3F172055-3DF0-4D72-AF5E-C87AEB1E8019}"/>
                  </a:ext>
                </a:extLst>
              </p:cNvPr>
              <p:cNvSpPr/>
              <p:nvPr/>
            </p:nvSpPr>
            <p:spPr>
              <a:xfrm>
                <a:off x="4921923" y="14556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grpSp>
        <p:nvGrpSpPr>
          <p:cNvPr id="69" name="Group 68">
            <a:extLst>
              <a:ext uri="{FF2B5EF4-FFF2-40B4-BE49-F238E27FC236}">
                <a16:creationId xmlns:a16="http://schemas.microsoft.com/office/drawing/2014/main" id="{9A220E76-7F1E-4FB1-BD17-524905F67E7F}"/>
              </a:ext>
            </a:extLst>
          </p:cNvPr>
          <p:cNvGrpSpPr/>
          <p:nvPr/>
        </p:nvGrpSpPr>
        <p:grpSpPr>
          <a:xfrm>
            <a:off x="6913466" y="439692"/>
            <a:ext cx="4250379" cy="1662185"/>
            <a:chOff x="460396" y="1262285"/>
            <a:chExt cx="11284522" cy="4413011"/>
          </a:xfrm>
        </p:grpSpPr>
        <p:grpSp>
          <p:nvGrpSpPr>
            <p:cNvPr id="70" name="Group 69">
              <a:extLst>
                <a:ext uri="{FF2B5EF4-FFF2-40B4-BE49-F238E27FC236}">
                  <a16:creationId xmlns:a16="http://schemas.microsoft.com/office/drawing/2014/main" id="{3DD57E9B-D686-412C-837B-ACAC1DDF7A7D}"/>
                </a:ext>
              </a:extLst>
            </p:cNvPr>
            <p:cNvGrpSpPr/>
            <p:nvPr/>
          </p:nvGrpSpPr>
          <p:grpSpPr>
            <a:xfrm>
              <a:off x="460396" y="1262285"/>
              <a:ext cx="11284522" cy="4413011"/>
              <a:chOff x="442941" y="1105200"/>
              <a:chExt cx="11284522" cy="4413011"/>
            </a:xfrm>
          </p:grpSpPr>
          <p:sp>
            <p:nvSpPr>
              <p:cNvPr id="86" name="Rounded Rectangle 45">
                <a:extLst>
                  <a:ext uri="{FF2B5EF4-FFF2-40B4-BE49-F238E27FC236}">
                    <a16:creationId xmlns:a16="http://schemas.microsoft.com/office/drawing/2014/main" id="{00A7836D-7B96-496F-B6AE-2824F5A5749D}"/>
                  </a:ext>
                </a:extLst>
              </p:cNvPr>
              <p:cNvSpPr/>
              <p:nvPr/>
            </p:nvSpPr>
            <p:spPr>
              <a:xfrm>
                <a:off x="442941" y="1105200"/>
                <a:ext cx="1746561"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87" name="Rounded Rectangle 46">
                <a:extLst>
                  <a:ext uri="{FF2B5EF4-FFF2-40B4-BE49-F238E27FC236}">
                    <a16:creationId xmlns:a16="http://schemas.microsoft.com/office/drawing/2014/main" id="{DFE61ED7-3268-4FB4-B018-38F336058A89}"/>
                  </a:ext>
                </a:extLst>
              </p:cNvPr>
              <p:cNvSpPr/>
              <p:nvPr/>
            </p:nvSpPr>
            <p:spPr>
              <a:xfrm>
                <a:off x="2335577" y="1105200"/>
                <a:ext cx="1737826" cy="4406796"/>
              </a:xfrm>
              <a:prstGeom prst="roundRect">
                <a:avLst/>
              </a:prstGeom>
              <a:noFill/>
              <a:ln w="38100">
                <a:solidFill>
                  <a:srgbClr val="BA2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88" name="Rounded Rectangle 47">
                <a:extLst>
                  <a:ext uri="{FF2B5EF4-FFF2-40B4-BE49-F238E27FC236}">
                    <a16:creationId xmlns:a16="http://schemas.microsoft.com/office/drawing/2014/main" id="{8A4B45CE-594B-427D-AAF2-26A6F5129AC7}"/>
                  </a:ext>
                </a:extLst>
              </p:cNvPr>
              <p:cNvSpPr/>
              <p:nvPr/>
            </p:nvSpPr>
            <p:spPr>
              <a:xfrm>
                <a:off x="4219479" y="1105200"/>
                <a:ext cx="1730973"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89" name="Rounded Rectangle 48">
                <a:extLst>
                  <a:ext uri="{FF2B5EF4-FFF2-40B4-BE49-F238E27FC236}">
                    <a16:creationId xmlns:a16="http://schemas.microsoft.com/office/drawing/2014/main" id="{0BFD6C56-C834-42CE-9B9E-E520A26FD05F}"/>
                  </a:ext>
                </a:extLst>
              </p:cNvPr>
              <p:cNvSpPr/>
              <p:nvPr/>
            </p:nvSpPr>
            <p:spPr>
              <a:xfrm>
                <a:off x="6096527" y="1105200"/>
                <a:ext cx="1753952"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90" name="Rounded Rectangle 49">
                <a:extLst>
                  <a:ext uri="{FF2B5EF4-FFF2-40B4-BE49-F238E27FC236}">
                    <a16:creationId xmlns:a16="http://schemas.microsoft.com/office/drawing/2014/main" id="{24E93C1D-A27B-40AF-9746-097CF4388119}"/>
                  </a:ext>
                </a:extLst>
              </p:cNvPr>
              <p:cNvSpPr/>
              <p:nvPr/>
            </p:nvSpPr>
            <p:spPr>
              <a:xfrm>
                <a:off x="7996553" y="1105200"/>
                <a:ext cx="1787039"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CA372539-66E8-4361-8ECB-7D2726F4BC69}"/>
                  </a:ext>
                </a:extLst>
              </p:cNvPr>
              <p:cNvSpPr txBox="1"/>
              <p:nvPr/>
            </p:nvSpPr>
            <p:spPr>
              <a:xfrm>
                <a:off x="442941" y="2559401"/>
                <a:ext cx="1746559" cy="2308324"/>
              </a:xfrm>
              <a:prstGeom prst="rect">
                <a:avLst/>
              </a:prstGeom>
              <a:noFill/>
            </p:spPr>
            <p:txBody>
              <a:bodyPr wrap="square" rtlCol="0">
                <a:normAutofit fontScale="25000" lnSpcReduction="20000"/>
              </a:bodyPr>
              <a:lstStyle/>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Identify project</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Engage stakeholders and project team</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Determine scope,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timelines and  key performance indicators (KPIs)</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Kick-off meeting</a:t>
                </a:r>
              </a:p>
            </p:txBody>
          </p:sp>
          <p:sp>
            <p:nvSpPr>
              <p:cNvPr id="92" name="TextBox 91">
                <a:extLst>
                  <a:ext uri="{FF2B5EF4-FFF2-40B4-BE49-F238E27FC236}">
                    <a16:creationId xmlns:a16="http://schemas.microsoft.com/office/drawing/2014/main" id="{843ED3C0-8014-4175-8693-C70092B411C9}"/>
                  </a:ext>
                </a:extLst>
              </p:cNvPr>
              <p:cNvSpPr txBox="1"/>
              <p:nvPr/>
            </p:nvSpPr>
            <p:spPr>
              <a:xfrm>
                <a:off x="2760524" y="2100458"/>
                <a:ext cx="941283" cy="307777"/>
              </a:xfrm>
              <a:prstGeom prst="rect">
                <a:avLst/>
              </a:prstGeom>
              <a:noFill/>
            </p:spPr>
            <p:txBody>
              <a:bodyPr wrap="none" rtlCol="0">
                <a:normAutofit fontScale="25000" lnSpcReduction="20000"/>
              </a:bodyPr>
              <a:lstStyle/>
              <a:p>
                <a:pPr algn="ctr"/>
                <a:r>
                  <a:rPr lang="en-CA" sz="1400" b="1" dirty="0">
                    <a:latin typeface="Arial" panose="020B0604020202020204" pitchFamily="34" charset="0"/>
                    <a:cs typeface="Arial" panose="020B0604020202020204" pitchFamily="34" charset="0"/>
                  </a:rPr>
                  <a:t>Discover</a:t>
                </a:r>
              </a:p>
            </p:txBody>
          </p:sp>
          <p:sp>
            <p:nvSpPr>
              <p:cNvPr id="93" name="TextBox 92">
                <a:extLst>
                  <a:ext uri="{FF2B5EF4-FFF2-40B4-BE49-F238E27FC236}">
                    <a16:creationId xmlns:a16="http://schemas.microsoft.com/office/drawing/2014/main" id="{F3A753E4-30B1-49CD-99A4-AD3EB9FF6D84}"/>
                  </a:ext>
                </a:extLst>
              </p:cNvPr>
              <p:cNvSpPr txBox="1"/>
              <p:nvPr/>
            </p:nvSpPr>
            <p:spPr>
              <a:xfrm>
                <a:off x="4707732" y="2100458"/>
                <a:ext cx="780984" cy="307777"/>
              </a:xfrm>
              <a:prstGeom prst="rect">
                <a:avLst/>
              </a:prstGeom>
              <a:noFill/>
            </p:spPr>
            <p:txBody>
              <a:bodyPr wrap="none" rtlCol="0">
                <a:normAutofit fontScale="25000" lnSpcReduction="20000"/>
              </a:bodyPr>
              <a:lstStyle/>
              <a:p>
                <a:pPr algn="ctr"/>
                <a:r>
                  <a:rPr lang="en-CA" sz="1400" b="1" dirty="0">
                    <a:latin typeface="Arial" panose="020B0604020202020204" pitchFamily="34" charset="0"/>
                    <a:cs typeface="Arial" panose="020B0604020202020204" pitchFamily="34" charset="0"/>
                  </a:rPr>
                  <a:t>Design</a:t>
                </a:r>
              </a:p>
            </p:txBody>
          </p:sp>
          <p:sp>
            <p:nvSpPr>
              <p:cNvPr id="94" name="TextBox 93">
                <a:extLst>
                  <a:ext uri="{FF2B5EF4-FFF2-40B4-BE49-F238E27FC236}">
                    <a16:creationId xmlns:a16="http://schemas.microsoft.com/office/drawing/2014/main" id="{31C4811D-CCE7-4495-8917-DB12FF46C0CD}"/>
                  </a:ext>
                </a:extLst>
              </p:cNvPr>
              <p:cNvSpPr txBox="1"/>
              <p:nvPr/>
            </p:nvSpPr>
            <p:spPr>
              <a:xfrm>
                <a:off x="6597400" y="2100458"/>
                <a:ext cx="782587" cy="307777"/>
              </a:xfrm>
              <a:prstGeom prst="rect">
                <a:avLst/>
              </a:prstGeom>
              <a:noFill/>
            </p:spPr>
            <p:txBody>
              <a:bodyPr wrap="none" rtlCol="0">
                <a:normAutofit fontScale="25000" lnSpcReduction="20000"/>
              </a:bodyPr>
              <a:lstStyle/>
              <a:p>
                <a:pPr algn="ctr"/>
                <a:r>
                  <a:rPr lang="en-CA" sz="1400" b="1" dirty="0">
                    <a:latin typeface="Arial" panose="020B0604020202020204" pitchFamily="34" charset="0"/>
                    <a:cs typeface="Arial" panose="020B0604020202020204" pitchFamily="34" charset="0"/>
                  </a:rPr>
                  <a:t>Deliver</a:t>
                </a:r>
              </a:p>
            </p:txBody>
          </p:sp>
          <p:sp>
            <p:nvSpPr>
              <p:cNvPr id="95" name="TextBox 94">
                <a:extLst>
                  <a:ext uri="{FF2B5EF4-FFF2-40B4-BE49-F238E27FC236}">
                    <a16:creationId xmlns:a16="http://schemas.microsoft.com/office/drawing/2014/main" id="{25F996E2-2459-454A-B46A-C279B47280A2}"/>
                  </a:ext>
                </a:extLst>
              </p:cNvPr>
              <p:cNvSpPr txBox="1"/>
              <p:nvPr/>
            </p:nvSpPr>
            <p:spPr>
              <a:xfrm>
                <a:off x="8086257" y="2100458"/>
                <a:ext cx="1627107" cy="523220"/>
              </a:xfrm>
              <a:prstGeom prst="rect">
                <a:avLst/>
              </a:prstGeom>
              <a:noFill/>
            </p:spPr>
            <p:txBody>
              <a:bodyPr wrap="square" rtlCol="0">
                <a:normAutofit fontScale="25000" lnSpcReduction="20000"/>
              </a:bodyPr>
              <a:lstStyle/>
              <a:p>
                <a:pPr algn="ctr"/>
                <a:r>
                  <a:rPr lang="en-CA" sz="1400" b="1" dirty="0">
                    <a:latin typeface="Arial" panose="020B0604020202020204" pitchFamily="34" charset="0"/>
                    <a:cs typeface="Arial" panose="020B0604020202020204" pitchFamily="34" charset="0"/>
                  </a:rPr>
                  <a:t>Monitor and refine</a:t>
                </a:r>
              </a:p>
            </p:txBody>
          </p:sp>
          <p:sp>
            <p:nvSpPr>
              <p:cNvPr id="96" name="TextBox 95">
                <a:extLst>
                  <a:ext uri="{FF2B5EF4-FFF2-40B4-BE49-F238E27FC236}">
                    <a16:creationId xmlns:a16="http://schemas.microsoft.com/office/drawing/2014/main" id="{AAF837F2-809B-4F62-A345-8DD489BF3B3D}"/>
                  </a:ext>
                </a:extLst>
              </p:cNvPr>
              <p:cNvSpPr txBox="1"/>
              <p:nvPr/>
            </p:nvSpPr>
            <p:spPr>
              <a:xfrm>
                <a:off x="909642" y="2100458"/>
                <a:ext cx="760144" cy="307777"/>
              </a:xfrm>
              <a:prstGeom prst="rect">
                <a:avLst/>
              </a:prstGeom>
              <a:noFill/>
            </p:spPr>
            <p:txBody>
              <a:bodyPr wrap="none" rtlCol="0">
                <a:normAutofit fontScale="25000" lnSpcReduction="20000"/>
              </a:bodyPr>
              <a:lstStyle/>
              <a:p>
                <a:pPr algn="ctr"/>
                <a:r>
                  <a:rPr lang="en-CA" sz="1400" b="1" dirty="0">
                    <a:latin typeface="Arial" panose="020B0604020202020204" pitchFamily="34" charset="0"/>
                    <a:cs typeface="Arial" panose="020B0604020202020204" pitchFamily="34" charset="0"/>
                  </a:rPr>
                  <a:t>Initiate</a:t>
                </a:r>
              </a:p>
            </p:txBody>
          </p:sp>
          <p:sp>
            <p:nvSpPr>
              <p:cNvPr id="97" name="TextBox 96">
                <a:extLst>
                  <a:ext uri="{FF2B5EF4-FFF2-40B4-BE49-F238E27FC236}">
                    <a16:creationId xmlns:a16="http://schemas.microsoft.com/office/drawing/2014/main" id="{D5C685F4-59B8-4B77-A613-1EADEC674EA9}"/>
                  </a:ext>
                </a:extLst>
              </p:cNvPr>
              <p:cNvSpPr txBox="1"/>
              <p:nvPr/>
            </p:nvSpPr>
            <p:spPr>
              <a:xfrm>
                <a:off x="2331478" y="2559401"/>
                <a:ext cx="1741924" cy="2677656"/>
              </a:xfrm>
              <a:prstGeom prst="rect">
                <a:avLst/>
              </a:prstGeom>
              <a:noFill/>
            </p:spPr>
            <p:txBody>
              <a:bodyPr wrap="square" rtlCol="0">
                <a:normAutofit fontScale="25000" lnSpcReduction="20000"/>
              </a:bodyPr>
              <a:lstStyle/>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content</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call drivers, feedback tool data, social media and historical research</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Task scenario workshop</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Finalize scope</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Baseline usability testing (if existing)</a:t>
                </a:r>
              </a:p>
            </p:txBody>
          </p:sp>
          <p:sp>
            <p:nvSpPr>
              <p:cNvPr id="98" name="TextBox 97">
                <a:extLst>
                  <a:ext uri="{FF2B5EF4-FFF2-40B4-BE49-F238E27FC236}">
                    <a16:creationId xmlns:a16="http://schemas.microsoft.com/office/drawing/2014/main" id="{60047AC3-1AA8-4777-A308-FC7753F9DBFF}"/>
                  </a:ext>
                </a:extLst>
              </p:cNvPr>
              <p:cNvSpPr txBox="1"/>
              <p:nvPr/>
            </p:nvSpPr>
            <p:spPr>
              <a:xfrm>
                <a:off x="4212205" y="2559401"/>
                <a:ext cx="1753952" cy="2597455"/>
              </a:xfrm>
              <a:prstGeom prst="rect">
                <a:avLst/>
              </a:prstGeom>
              <a:noFill/>
            </p:spPr>
            <p:txBody>
              <a:bodyPr wrap="square" rtlCol="0">
                <a:normAutofit fontScale="32500" lnSpcReduction="20000"/>
              </a:bodyPr>
              <a:lstStyle/>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Prototype - content and navigation design based on evidence gathered and UX best practices</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Iterative validation usability testing</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Refinement of prototype to ensure KPIs are met</a:t>
                </a:r>
              </a:p>
            </p:txBody>
          </p:sp>
          <p:sp>
            <p:nvSpPr>
              <p:cNvPr id="99" name="TextBox 98">
                <a:extLst>
                  <a:ext uri="{FF2B5EF4-FFF2-40B4-BE49-F238E27FC236}">
                    <a16:creationId xmlns:a16="http://schemas.microsoft.com/office/drawing/2014/main" id="{C694D1DC-D601-4ACF-947D-DC6A5E2D5D5B}"/>
                  </a:ext>
                </a:extLst>
              </p:cNvPr>
              <p:cNvSpPr txBox="1"/>
              <p:nvPr/>
            </p:nvSpPr>
            <p:spPr>
              <a:xfrm>
                <a:off x="6087696" y="2559401"/>
                <a:ext cx="1762783" cy="2492990"/>
              </a:xfrm>
              <a:prstGeom prst="rect">
                <a:avLst/>
              </a:prstGeom>
              <a:noFill/>
            </p:spPr>
            <p:txBody>
              <a:bodyPr wrap="square" rtlCol="0">
                <a:normAutofit fontScale="32500" lnSpcReduction="20000"/>
              </a:bodyPr>
              <a:lstStyle/>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Translation</a:t>
                </a:r>
              </a:p>
              <a:p>
                <a:pPr>
                  <a:buClr>
                    <a:srgbClr val="E47623"/>
                  </a:buCl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Approvals</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Coding based on tested prototype </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Accessibility and QA</a:t>
                </a:r>
                <a:br>
                  <a:rPr lang="en-CA" sz="1200" dirty="0">
                    <a:latin typeface="Arial" panose="020B0604020202020204" pitchFamily="34" charset="0"/>
                    <a:cs typeface="Arial" panose="020B0604020202020204" pitchFamily="34" charset="0"/>
                  </a:rPr>
                </a:b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Feedback tool placed on all pages</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Launch</a:t>
                </a:r>
              </a:p>
            </p:txBody>
          </p:sp>
          <p:sp>
            <p:nvSpPr>
              <p:cNvPr id="100" name="TextBox 99">
                <a:extLst>
                  <a:ext uri="{FF2B5EF4-FFF2-40B4-BE49-F238E27FC236}">
                    <a16:creationId xmlns:a16="http://schemas.microsoft.com/office/drawing/2014/main" id="{62747885-5015-4F02-ADE5-BB7A7F047BFC}"/>
                  </a:ext>
                </a:extLst>
              </p:cNvPr>
              <p:cNvSpPr txBox="1"/>
              <p:nvPr/>
            </p:nvSpPr>
            <p:spPr>
              <a:xfrm>
                <a:off x="8005258" y="2559401"/>
                <a:ext cx="1778334" cy="2677656"/>
              </a:xfrm>
              <a:prstGeom prst="rect">
                <a:avLst/>
              </a:prstGeom>
              <a:noFill/>
            </p:spPr>
            <p:txBody>
              <a:bodyPr wrap="square" rtlCol="0">
                <a:normAutofit fontScale="25000" lnSpcReduction="20000"/>
              </a:bodyPr>
              <a:lstStyle/>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Monitor Usability Performance Dashboard (call drivers, feedback widget, web analytics)</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Adjust content if required</a:t>
                </a:r>
              </a:p>
              <a:p>
                <a:pPr marL="171450" indent="-171450">
                  <a:buClr>
                    <a:srgbClr val="7030A0"/>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Validation testing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after launch to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drive continuous improvement</a:t>
                </a:r>
              </a:p>
            </p:txBody>
          </p:sp>
          <p:grpSp>
            <p:nvGrpSpPr>
              <p:cNvPr id="101" name="Group 100">
                <a:extLst>
                  <a:ext uri="{FF2B5EF4-FFF2-40B4-BE49-F238E27FC236}">
                    <a16:creationId xmlns:a16="http://schemas.microsoft.com/office/drawing/2014/main" id="{2711B9DC-72E9-45B7-91BF-E200C56360CA}"/>
                  </a:ext>
                </a:extLst>
              </p:cNvPr>
              <p:cNvGrpSpPr/>
              <p:nvPr/>
            </p:nvGrpSpPr>
            <p:grpSpPr>
              <a:xfrm>
                <a:off x="10367138" y="1177685"/>
                <a:ext cx="910142" cy="910142"/>
                <a:chOff x="9339028" y="1667746"/>
                <a:chExt cx="1295400" cy="1295400"/>
              </a:xfrm>
            </p:grpSpPr>
            <p:sp>
              <p:nvSpPr>
                <p:cNvPr id="105" name="Oval 104">
                  <a:extLst>
                    <a:ext uri="{FF2B5EF4-FFF2-40B4-BE49-F238E27FC236}">
                      <a16:creationId xmlns:a16="http://schemas.microsoft.com/office/drawing/2014/main" id="{27C749DD-3F56-416F-97A2-54372EFC2A1E}"/>
                    </a:ext>
                  </a:extLst>
                </p:cNvPr>
                <p:cNvSpPr/>
                <p:nvPr>
                  <p:custDataLst>
                    <p:tags r:id="rId1"/>
                  </p:custDataLst>
                </p:nvPr>
              </p:nvSpPr>
              <p:spPr>
                <a:xfrm>
                  <a:off x="9339028" y="1667746"/>
                  <a:ext cx="1295400" cy="1295400"/>
                </a:xfrm>
                <a:prstGeom prst="ellipse">
                  <a:avLst/>
                </a:prstGeom>
                <a:solidFill>
                  <a:srgbClr val="BA2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Arial" panose="020B0604020202020204" pitchFamily="34" charset="0"/>
                    <a:cs typeface="Arial" panose="020B0604020202020204" pitchFamily="34" charset="0"/>
                  </a:endParaRPr>
                </a:p>
              </p:txBody>
            </p:sp>
            <p:pic>
              <p:nvPicPr>
                <p:cNvPr id="106" name="Picture 105">
                  <a:extLst>
                    <a:ext uri="{FF2B5EF4-FFF2-40B4-BE49-F238E27FC236}">
                      <a16:creationId xmlns:a16="http://schemas.microsoft.com/office/drawing/2014/main" id="{4C8688F2-7B8E-4CAD-91D7-70A47D9A2DD7}"/>
                    </a:ext>
                  </a:extLst>
                </p:cNvPr>
                <p:cNvPicPr>
                  <a:picLocks noChangeAspect="1"/>
                </p:cNvPicPr>
                <p:nvPr/>
              </p:nvPicPr>
              <p:blipFill>
                <a:blip r:embed="rId4" cstate="print">
                  <a:alphaModFix/>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562977" y="1891699"/>
                  <a:ext cx="847495" cy="847495"/>
                </a:xfrm>
                <a:prstGeom prst="rect">
                  <a:avLst/>
                </a:prstGeom>
              </p:spPr>
            </p:pic>
          </p:grpSp>
          <p:sp>
            <p:nvSpPr>
              <p:cNvPr id="102" name="Rounded Rectangle 73">
                <a:extLst>
                  <a:ext uri="{FF2B5EF4-FFF2-40B4-BE49-F238E27FC236}">
                    <a16:creationId xmlns:a16="http://schemas.microsoft.com/office/drawing/2014/main" id="{CB98EC74-D924-4C6B-9E6C-542CDC9E6136}"/>
                  </a:ext>
                </a:extLst>
              </p:cNvPr>
              <p:cNvSpPr/>
              <p:nvPr/>
            </p:nvSpPr>
            <p:spPr>
              <a:xfrm>
                <a:off x="9928690" y="1111414"/>
                <a:ext cx="1787039"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sz="140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BB29CE35-0E29-4063-94D9-8FFCF2AE360C}"/>
                  </a:ext>
                </a:extLst>
              </p:cNvPr>
              <p:cNvSpPr txBox="1"/>
              <p:nvPr/>
            </p:nvSpPr>
            <p:spPr>
              <a:xfrm>
                <a:off x="10018394" y="2106672"/>
                <a:ext cx="1627107" cy="307777"/>
              </a:xfrm>
              <a:prstGeom prst="rect">
                <a:avLst/>
              </a:prstGeom>
              <a:noFill/>
            </p:spPr>
            <p:txBody>
              <a:bodyPr wrap="square" rtlCol="0">
                <a:normAutofit fontScale="25000" lnSpcReduction="20000"/>
              </a:bodyPr>
              <a:lstStyle/>
              <a:p>
                <a:pPr algn="ctr"/>
                <a:r>
                  <a:rPr lang="en-CA" sz="1400" b="1" dirty="0">
                    <a:latin typeface="Arial" panose="020B0604020202020204" pitchFamily="34" charset="0"/>
                    <a:cs typeface="Arial" panose="020B0604020202020204" pitchFamily="34" charset="0"/>
                  </a:rPr>
                  <a:t>Operationalize</a:t>
                </a:r>
              </a:p>
            </p:txBody>
          </p:sp>
          <p:sp>
            <p:nvSpPr>
              <p:cNvPr id="104" name="TextBox 103">
                <a:extLst>
                  <a:ext uri="{FF2B5EF4-FFF2-40B4-BE49-F238E27FC236}">
                    <a16:creationId xmlns:a16="http://schemas.microsoft.com/office/drawing/2014/main" id="{F84260BF-8F43-4B74-974E-5E6297315FC2}"/>
                  </a:ext>
                </a:extLst>
              </p:cNvPr>
              <p:cNvSpPr txBox="1"/>
              <p:nvPr/>
            </p:nvSpPr>
            <p:spPr>
              <a:xfrm>
                <a:off x="9925569" y="2559401"/>
                <a:ext cx="1801894" cy="2677656"/>
              </a:xfrm>
              <a:prstGeom prst="rect">
                <a:avLst/>
              </a:prstGeom>
              <a:noFill/>
            </p:spPr>
            <p:txBody>
              <a:bodyPr wrap="square" rtlCol="0">
                <a:normAutofit fontScale="32500" lnSpcReduction="20000"/>
              </a:bodyPr>
              <a:lstStyle/>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Ensure SMEs have proper tools and training for continuous improvement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Create summary report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Close-out project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Transition to Partner Services </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grpSp>
        <p:grpSp>
          <p:nvGrpSpPr>
            <p:cNvPr id="71" name="Group 70">
              <a:extLst>
                <a:ext uri="{FF2B5EF4-FFF2-40B4-BE49-F238E27FC236}">
                  <a16:creationId xmlns:a16="http://schemas.microsoft.com/office/drawing/2014/main" id="{0D0056CB-B91A-4254-91AD-EFAF81287EA4}"/>
                </a:ext>
              </a:extLst>
            </p:cNvPr>
            <p:cNvGrpSpPr/>
            <p:nvPr/>
          </p:nvGrpSpPr>
          <p:grpSpPr>
            <a:xfrm>
              <a:off x="837328" y="1307044"/>
              <a:ext cx="928688" cy="928688"/>
              <a:chOff x="996331" y="1307044"/>
              <a:chExt cx="928688" cy="928688"/>
            </a:xfrm>
          </p:grpSpPr>
          <p:sp>
            <p:nvSpPr>
              <p:cNvPr id="84" name="Oval 83">
                <a:extLst>
                  <a:ext uri="{FF2B5EF4-FFF2-40B4-BE49-F238E27FC236}">
                    <a16:creationId xmlns:a16="http://schemas.microsoft.com/office/drawing/2014/main" id="{6726EEA5-084C-4F57-819F-F48B81AB3562}"/>
                  </a:ext>
                </a:extLst>
              </p:cNvPr>
              <p:cNvSpPr/>
              <p:nvPr/>
            </p:nvSpPr>
            <p:spPr>
              <a:xfrm>
                <a:off x="996331" y="1307044"/>
                <a:ext cx="928688" cy="928688"/>
              </a:xfrm>
              <a:prstGeom prst="ellipse">
                <a:avLst/>
              </a:prstGeom>
              <a:solidFill>
                <a:srgbClr val="00807F"/>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lang="en-CA" dirty="0"/>
              </a:p>
            </p:txBody>
          </p:sp>
          <p:sp>
            <p:nvSpPr>
              <p:cNvPr id="85" name="Donut 8">
                <a:extLst>
                  <a:ext uri="{FF2B5EF4-FFF2-40B4-BE49-F238E27FC236}">
                    <a16:creationId xmlns:a16="http://schemas.microsoft.com/office/drawing/2014/main" id="{F43AE550-CA81-4233-8CFD-643695700F38}"/>
                  </a:ext>
                </a:extLst>
              </p:cNvPr>
              <p:cNvSpPr/>
              <p:nvPr/>
            </p:nvSpPr>
            <p:spPr>
              <a:xfrm>
                <a:off x="1211853" y="1454025"/>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32500" lnSpcReduction="20000"/>
              </a:bodyPr>
              <a:lstStyle/>
              <a:p>
                <a:pPr algn="ctr"/>
                <a:endParaRPr lang="ko-KR" altLang="en-US" sz="2700">
                  <a:solidFill>
                    <a:schemeClr val="tx1"/>
                  </a:solidFill>
                </a:endParaRPr>
              </a:p>
            </p:txBody>
          </p:sp>
        </p:grpSp>
        <p:grpSp>
          <p:nvGrpSpPr>
            <p:cNvPr id="72" name="Group 71">
              <a:extLst>
                <a:ext uri="{FF2B5EF4-FFF2-40B4-BE49-F238E27FC236}">
                  <a16:creationId xmlns:a16="http://schemas.microsoft.com/office/drawing/2014/main" id="{9C22D759-F7FE-4014-9988-8494A2F51A30}"/>
                </a:ext>
              </a:extLst>
            </p:cNvPr>
            <p:cNvGrpSpPr/>
            <p:nvPr/>
          </p:nvGrpSpPr>
          <p:grpSpPr>
            <a:xfrm>
              <a:off x="2778986" y="1306974"/>
              <a:ext cx="928688" cy="928688"/>
              <a:chOff x="2872606" y="1307044"/>
              <a:chExt cx="928688" cy="928688"/>
            </a:xfrm>
          </p:grpSpPr>
          <p:sp>
            <p:nvSpPr>
              <p:cNvPr id="82" name="Oval 81">
                <a:extLst>
                  <a:ext uri="{FF2B5EF4-FFF2-40B4-BE49-F238E27FC236}">
                    <a16:creationId xmlns:a16="http://schemas.microsoft.com/office/drawing/2014/main" id="{6EE48B54-2394-4389-8478-3CE7A6087A2F}"/>
                  </a:ext>
                </a:extLst>
              </p:cNvPr>
              <p:cNvSpPr/>
              <p:nvPr/>
            </p:nvSpPr>
            <p:spPr>
              <a:xfrm>
                <a:off x="2872606" y="1307044"/>
                <a:ext cx="928688" cy="928688"/>
              </a:xfrm>
              <a:prstGeom prst="ellipse">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lang="en-CA" dirty="0"/>
              </a:p>
            </p:txBody>
          </p:sp>
          <p:sp>
            <p:nvSpPr>
              <p:cNvPr id="83" name="Rounded Rectangle 51">
                <a:extLst>
                  <a:ext uri="{FF2B5EF4-FFF2-40B4-BE49-F238E27FC236}">
                    <a16:creationId xmlns:a16="http://schemas.microsoft.com/office/drawing/2014/main" id="{5367F3D0-411A-4CC5-AD16-6EABEAA4B0F5}"/>
                  </a:ext>
                </a:extLst>
              </p:cNvPr>
              <p:cNvSpPr/>
              <p:nvPr/>
            </p:nvSpPr>
            <p:spPr>
              <a:xfrm rot="16200000" flipH="1">
                <a:off x="3067768" y="1516248"/>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73" name="Group 72">
              <a:extLst>
                <a:ext uri="{FF2B5EF4-FFF2-40B4-BE49-F238E27FC236}">
                  <a16:creationId xmlns:a16="http://schemas.microsoft.com/office/drawing/2014/main" id="{EB221099-F421-4840-A0AB-C8F6A7F85D0E}"/>
                </a:ext>
              </a:extLst>
            </p:cNvPr>
            <p:cNvGrpSpPr/>
            <p:nvPr/>
          </p:nvGrpSpPr>
          <p:grpSpPr>
            <a:xfrm>
              <a:off x="4636095" y="1304171"/>
              <a:ext cx="928688" cy="928688"/>
              <a:chOff x="4764143" y="1314082"/>
              <a:chExt cx="928688" cy="928688"/>
            </a:xfrm>
          </p:grpSpPr>
          <p:sp>
            <p:nvSpPr>
              <p:cNvPr id="80" name="Oval 79">
                <a:extLst>
                  <a:ext uri="{FF2B5EF4-FFF2-40B4-BE49-F238E27FC236}">
                    <a16:creationId xmlns:a16="http://schemas.microsoft.com/office/drawing/2014/main" id="{19686D69-C1E3-4656-9713-F4139FE86B59}"/>
                  </a:ext>
                </a:extLst>
              </p:cNvPr>
              <p:cNvSpPr/>
              <p:nvPr/>
            </p:nvSpPr>
            <p:spPr>
              <a:xfrm>
                <a:off x="4764143" y="1314082"/>
                <a:ext cx="928688" cy="928688"/>
              </a:xfrm>
              <a:prstGeom prst="ellipse">
                <a:avLst/>
              </a:prstGeom>
              <a:solidFill>
                <a:srgbClr val="73B632"/>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lang="en-CA" dirty="0"/>
              </a:p>
            </p:txBody>
          </p:sp>
          <p:sp>
            <p:nvSpPr>
              <p:cNvPr id="81" name="Donut 24">
                <a:extLst>
                  <a:ext uri="{FF2B5EF4-FFF2-40B4-BE49-F238E27FC236}">
                    <a16:creationId xmlns:a16="http://schemas.microsoft.com/office/drawing/2014/main" id="{91843C48-E26D-4EB9-9937-D765C78096CA}"/>
                  </a:ext>
                </a:extLst>
              </p:cNvPr>
              <p:cNvSpPr/>
              <p:nvPr/>
            </p:nvSpPr>
            <p:spPr>
              <a:xfrm>
                <a:off x="4921923" y="14556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ko-KR" altLang="en-US" sz="2700">
                  <a:solidFill>
                    <a:schemeClr val="tx1"/>
                  </a:solidFill>
                </a:endParaRPr>
              </a:p>
            </p:txBody>
          </p:sp>
        </p:grpSp>
        <p:grpSp>
          <p:nvGrpSpPr>
            <p:cNvPr id="74" name="Group 73">
              <a:extLst>
                <a:ext uri="{FF2B5EF4-FFF2-40B4-BE49-F238E27FC236}">
                  <a16:creationId xmlns:a16="http://schemas.microsoft.com/office/drawing/2014/main" id="{BE121FCA-7266-43DC-9787-ABAABEA9C587}"/>
                </a:ext>
              </a:extLst>
            </p:cNvPr>
            <p:cNvGrpSpPr/>
            <p:nvPr/>
          </p:nvGrpSpPr>
          <p:grpSpPr>
            <a:xfrm>
              <a:off x="6509587" y="1307044"/>
              <a:ext cx="928688" cy="928688"/>
              <a:chOff x="6637832" y="1307044"/>
              <a:chExt cx="928688" cy="928688"/>
            </a:xfrm>
          </p:grpSpPr>
          <p:sp>
            <p:nvSpPr>
              <p:cNvPr id="78" name="Oval 77">
                <a:extLst>
                  <a:ext uri="{FF2B5EF4-FFF2-40B4-BE49-F238E27FC236}">
                    <a16:creationId xmlns:a16="http://schemas.microsoft.com/office/drawing/2014/main" id="{AD5B7D56-C317-46D5-A146-5396981D1334}"/>
                  </a:ext>
                </a:extLst>
              </p:cNvPr>
              <p:cNvSpPr/>
              <p:nvPr/>
            </p:nvSpPr>
            <p:spPr>
              <a:xfrm>
                <a:off x="6637832" y="1307044"/>
                <a:ext cx="928688" cy="928688"/>
              </a:xfrm>
              <a:prstGeom prst="ellipse">
                <a:avLst/>
              </a:prstGeom>
              <a:solidFill>
                <a:srgbClr val="E47623"/>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lang="en-CA" dirty="0"/>
              </a:p>
            </p:txBody>
          </p:sp>
          <p:sp>
            <p:nvSpPr>
              <p:cNvPr id="79" name="Donut 39">
                <a:extLst>
                  <a:ext uri="{FF2B5EF4-FFF2-40B4-BE49-F238E27FC236}">
                    <a16:creationId xmlns:a16="http://schemas.microsoft.com/office/drawing/2014/main" id="{F7770169-F785-429F-A4B6-CCC79B4F5685}"/>
                  </a:ext>
                </a:extLst>
              </p:cNvPr>
              <p:cNvSpPr/>
              <p:nvPr/>
            </p:nvSpPr>
            <p:spPr>
              <a:xfrm>
                <a:off x="6803775" y="1473582"/>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32500" lnSpcReduction="20000"/>
              </a:bodyPr>
              <a:lstStyle/>
              <a:p>
                <a:pPr algn="ctr"/>
                <a:endParaRPr lang="ko-KR" altLang="en-US" sz="2700">
                  <a:solidFill>
                    <a:schemeClr val="tx1"/>
                  </a:solidFill>
                </a:endParaRPr>
              </a:p>
            </p:txBody>
          </p:sp>
        </p:grpSp>
        <p:grpSp>
          <p:nvGrpSpPr>
            <p:cNvPr id="75" name="Group 74">
              <a:extLst>
                <a:ext uri="{FF2B5EF4-FFF2-40B4-BE49-F238E27FC236}">
                  <a16:creationId xmlns:a16="http://schemas.microsoft.com/office/drawing/2014/main" id="{6F4EBD85-D134-4756-8B3F-428C7EE57882}"/>
                </a:ext>
              </a:extLst>
            </p:cNvPr>
            <p:cNvGrpSpPr/>
            <p:nvPr/>
          </p:nvGrpSpPr>
          <p:grpSpPr>
            <a:xfrm>
              <a:off x="8435466" y="1303615"/>
              <a:ext cx="928688" cy="928688"/>
              <a:chOff x="8538598" y="1314082"/>
              <a:chExt cx="928688" cy="928688"/>
            </a:xfrm>
          </p:grpSpPr>
          <p:sp>
            <p:nvSpPr>
              <p:cNvPr id="76" name="Oval 75">
                <a:extLst>
                  <a:ext uri="{FF2B5EF4-FFF2-40B4-BE49-F238E27FC236}">
                    <a16:creationId xmlns:a16="http://schemas.microsoft.com/office/drawing/2014/main" id="{8AF952C2-DF71-4D18-BCCC-5F84594CFD78}"/>
                  </a:ext>
                </a:extLst>
              </p:cNvPr>
              <p:cNvSpPr/>
              <p:nvPr/>
            </p:nvSpPr>
            <p:spPr>
              <a:xfrm>
                <a:off x="8538598" y="1314082"/>
                <a:ext cx="928688" cy="928688"/>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lang="en-CA" dirty="0"/>
              </a:p>
            </p:txBody>
          </p:sp>
          <p:sp>
            <p:nvSpPr>
              <p:cNvPr id="77" name="Oval 21">
                <a:extLst>
                  <a:ext uri="{FF2B5EF4-FFF2-40B4-BE49-F238E27FC236}">
                    <a16:creationId xmlns:a16="http://schemas.microsoft.com/office/drawing/2014/main" id="{E0F77770-620F-4556-875F-BE009DAEBDE0}"/>
                  </a:ext>
                </a:extLst>
              </p:cNvPr>
              <p:cNvSpPr>
                <a:spLocks noChangeAspect="1"/>
              </p:cNvSpPr>
              <p:nvPr/>
            </p:nvSpPr>
            <p:spPr>
              <a:xfrm>
                <a:off x="8719831" y="1497932"/>
                <a:ext cx="565890" cy="5706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32500" lnSpcReduction="20000"/>
              </a:bodyPr>
              <a:lstStyle/>
              <a:p>
                <a:pPr algn="ctr"/>
                <a:endParaRPr lang="ko-KR" altLang="en-US" sz="2700"/>
              </a:p>
            </p:txBody>
          </p:sp>
        </p:grpSp>
      </p:grpSp>
      <p:sp>
        <p:nvSpPr>
          <p:cNvPr id="107" name="Rectangle 106">
            <a:extLst>
              <a:ext uri="{FF2B5EF4-FFF2-40B4-BE49-F238E27FC236}">
                <a16:creationId xmlns:a16="http://schemas.microsoft.com/office/drawing/2014/main" id="{B90D050F-7050-4670-9C21-BBEC1A8D471F}"/>
              </a:ext>
            </a:extLst>
          </p:cNvPr>
          <p:cNvSpPr/>
          <p:nvPr/>
        </p:nvSpPr>
        <p:spPr>
          <a:xfrm>
            <a:off x="2571038" y="4890052"/>
            <a:ext cx="1523704" cy="886713"/>
          </a:xfrm>
          <a:prstGeom prst="rect">
            <a:avLst/>
          </a:prstGeom>
          <a:noFill/>
          <a:ln w="57150">
            <a:solidFill>
              <a:srgbClr val="157A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4714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Meeting outcomes</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3</a:t>
            </a:fld>
            <a:endParaRPr lang="en-US" altLang="en-US"/>
          </a:p>
        </p:txBody>
      </p:sp>
      <p:grpSp>
        <p:nvGrpSpPr>
          <p:cNvPr id="3" name="Group 2">
            <a:extLst>
              <a:ext uri="{FF2B5EF4-FFF2-40B4-BE49-F238E27FC236}">
                <a16:creationId xmlns:a16="http://schemas.microsoft.com/office/drawing/2014/main" id="{EF54ADB3-1DAB-4593-AD24-228AC3E6C1EB}"/>
              </a:ext>
            </a:extLst>
          </p:cNvPr>
          <p:cNvGrpSpPr/>
          <p:nvPr/>
        </p:nvGrpSpPr>
        <p:grpSpPr>
          <a:xfrm>
            <a:off x="0" y="1977993"/>
            <a:ext cx="12192000" cy="3343804"/>
            <a:chOff x="0" y="2115326"/>
            <a:chExt cx="12192000" cy="3133478"/>
          </a:xfrm>
        </p:grpSpPr>
        <p:grpSp>
          <p:nvGrpSpPr>
            <p:cNvPr id="6" name="Group 5">
              <a:extLst>
                <a:ext uri="{FF2B5EF4-FFF2-40B4-BE49-F238E27FC236}">
                  <a16:creationId xmlns:a16="http://schemas.microsoft.com/office/drawing/2014/main" id="{FCE9736E-B490-4483-964D-F283783699DD}"/>
                </a:ext>
              </a:extLst>
            </p:cNvPr>
            <p:cNvGrpSpPr/>
            <p:nvPr/>
          </p:nvGrpSpPr>
          <p:grpSpPr>
            <a:xfrm>
              <a:off x="0" y="2115326"/>
              <a:ext cx="12192000" cy="934810"/>
              <a:chOff x="0" y="2582731"/>
              <a:chExt cx="9144000" cy="934810"/>
            </a:xfrm>
          </p:grpSpPr>
          <p:sp>
            <p:nvSpPr>
              <p:cNvPr id="7" name="Rectangle 6">
                <a:extLst>
                  <a:ext uri="{FF2B5EF4-FFF2-40B4-BE49-F238E27FC236}">
                    <a16:creationId xmlns:a16="http://schemas.microsoft.com/office/drawing/2014/main" id="{E1AF6467-A0FF-44D4-B6D8-2E8462AFA8FD}"/>
                  </a:ext>
                </a:extLst>
              </p:cNvPr>
              <p:cNvSpPr/>
              <p:nvPr/>
            </p:nvSpPr>
            <p:spPr>
              <a:xfrm>
                <a:off x="0" y="2582731"/>
                <a:ext cx="9144000" cy="934810"/>
              </a:xfrm>
              <a:prstGeom prst="rect">
                <a:avLst/>
              </a:prstGeom>
              <a:solidFill>
                <a:srgbClr val="157A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C07FF70-2AA6-428E-8A10-BE8388B5E6F3}"/>
                  </a:ext>
                </a:extLst>
              </p:cNvPr>
              <p:cNvSpPr/>
              <p:nvPr/>
            </p:nvSpPr>
            <p:spPr>
              <a:xfrm>
                <a:off x="2858076" y="2893888"/>
                <a:ext cx="2421392" cy="369332"/>
              </a:xfrm>
              <a:prstGeom prst="rect">
                <a:avLst/>
              </a:prstGeom>
            </p:spPr>
            <p:txBody>
              <a:bodyPr wrap="square">
                <a:spAutoFit/>
              </a:bodyPr>
              <a:lstStyle/>
              <a:p>
                <a:pPr lvl="1">
                  <a:spcBef>
                    <a:spcPts val="900"/>
                  </a:spcBef>
                </a:pPr>
                <a:r>
                  <a:rPr lang="en-CA" dirty="0">
                    <a:solidFill>
                      <a:schemeClr val="bg1"/>
                    </a:solidFill>
                    <a:latin typeface="Arial" panose="020B0604020202020204" pitchFamily="34" charset="0"/>
                    <a:cs typeface="Arial" panose="020B0604020202020204" pitchFamily="34" charset="0"/>
                  </a:rPr>
                  <a:t>Review evidence</a:t>
                </a:r>
              </a:p>
            </p:txBody>
          </p:sp>
        </p:grpSp>
        <p:grpSp>
          <p:nvGrpSpPr>
            <p:cNvPr id="9" name="Group 8">
              <a:extLst>
                <a:ext uri="{FF2B5EF4-FFF2-40B4-BE49-F238E27FC236}">
                  <a16:creationId xmlns:a16="http://schemas.microsoft.com/office/drawing/2014/main" id="{60438D96-8FF2-4474-8820-7BED4E771409}"/>
                </a:ext>
              </a:extLst>
            </p:cNvPr>
            <p:cNvGrpSpPr/>
            <p:nvPr/>
          </p:nvGrpSpPr>
          <p:grpSpPr>
            <a:xfrm>
              <a:off x="0" y="3209989"/>
              <a:ext cx="12192000" cy="1025922"/>
              <a:chOff x="0" y="3677394"/>
              <a:chExt cx="9144000" cy="1025922"/>
            </a:xfrm>
          </p:grpSpPr>
          <p:sp>
            <p:nvSpPr>
              <p:cNvPr id="10" name="Rectangle 9">
                <a:extLst>
                  <a:ext uri="{FF2B5EF4-FFF2-40B4-BE49-F238E27FC236}">
                    <a16:creationId xmlns:a16="http://schemas.microsoft.com/office/drawing/2014/main" id="{2699B56F-23F5-433A-832B-DB523C7E5BC1}"/>
                  </a:ext>
                </a:extLst>
              </p:cNvPr>
              <p:cNvSpPr/>
              <p:nvPr/>
            </p:nvSpPr>
            <p:spPr>
              <a:xfrm>
                <a:off x="0" y="3682065"/>
                <a:ext cx="9144000" cy="934810"/>
              </a:xfrm>
              <a:prstGeom prst="rect">
                <a:avLst/>
              </a:prstGeom>
              <a:solidFill>
                <a:srgbClr val="5B348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6FD63EA6-FCA8-477C-8598-DD4B666BD73D}"/>
                  </a:ext>
                </a:extLst>
              </p:cNvPr>
              <p:cNvSpPr/>
              <p:nvPr/>
            </p:nvSpPr>
            <p:spPr>
              <a:xfrm>
                <a:off x="2696950" y="3677394"/>
                <a:ext cx="5443443" cy="1025922"/>
              </a:xfrm>
              <a:prstGeom prst="rect">
                <a:avLst/>
              </a:prstGeom>
            </p:spPr>
            <p:txBody>
              <a:bodyPr wrap="square">
                <a:spAutoFit/>
              </a:bodyPr>
              <a:lstStyle/>
              <a:p>
                <a:pPr marL="596900" lvl="1">
                  <a:spcBef>
                    <a:spcPts val="800"/>
                  </a:spcBef>
                  <a:spcAft>
                    <a:spcPts val="0"/>
                  </a:spcAft>
                  <a:buSzPts val="1400"/>
                </a:pPr>
                <a:r>
                  <a:rPr lang="en-CA" dirty="0">
                    <a:solidFill>
                      <a:schemeClr val="bg1"/>
                    </a:solidFill>
                    <a:latin typeface="Arial" panose="020B0604020202020204" pitchFamily="34" charset="0"/>
                    <a:ea typeface="Arial"/>
                    <a:cs typeface="Arial" panose="020B0604020202020204" pitchFamily="34" charset="0"/>
                    <a:sym typeface="Arial"/>
                  </a:rPr>
                  <a:t>Create job stories from call drivers</a:t>
                </a:r>
              </a:p>
              <a:p>
                <a:pPr marL="914400" lvl="1" indent="-317500">
                  <a:spcBef>
                    <a:spcPts val="400"/>
                  </a:spcBef>
                  <a:spcAft>
                    <a:spcPts val="0"/>
                  </a:spcAft>
                  <a:buSzPts val="1400"/>
                  <a:buChar char="○"/>
                </a:pPr>
                <a:r>
                  <a:rPr lang="en-CA" dirty="0">
                    <a:solidFill>
                      <a:schemeClr val="bg1"/>
                    </a:solidFill>
                    <a:latin typeface="Arial" panose="020B0604020202020204" pitchFamily="34" charset="0"/>
                    <a:ea typeface="Arial"/>
                    <a:cs typeface="Arial" panose="020B0604020202020204" pitchFamily="34" charset="0"/>
                    <a:sym typeface="Arial"/>
                  </a:rPr>
                  <a:t>Evidence-based: Analysis of call centre drivers</a:t>
                </a:r>
              </a:p>
              <a:p>
                <a:pPr marL="914400" lvl="1" indent="-317500">
                  <a:spcBef>
                    <a:spcPts val="400"/>
                  </a:spcBef>
                  <a:spcAft>
                    <a:spcPts val="0"/>
                  </a:spcAft>
                  <a:buSzPts val="1400"/>
                  <a:buChar char="○"/>
                </a:pPr>
                <a:r>
                  <a:rPr lang="en-CA" dirty="0">
                    <a:solidFill>
                      <a:schemeClr val="bg1"/>
                    </a:solidFill>
                    <a:latin typeface="Arial" panose="020B0604020202020204" pitchFamily="34" charset="0"/>
                    <a:ea typeface="Arial"/>
                    <a:cs typeface="Arial" panose="020B0604020202020204" pitchFamily="34" charset="0"/>
                    <a:sym typeface="Arial"/>
                  </a:rPr>
                  <a:t>Grouped into categories based on user’s intent/task</a:t>
                </a:r>
              </a:p>
            </p:txBody>
          </p:sp>
        </p:grpSp>
        <p:grpSp>
          <p:nvGrpSpPr>
            <p:cNvPr id="12" name="Group 11">
              <a:extLst>
                <a:ext uri="{FF2B5EF4-FFF2-40B4-BE49-F238E27FC236}">
                  <a16:creationId xmlns:a16="http://schemas.microsoft.com/office/drawing/2014/main" id="{401B383B-9129-44B7-AC1F-C3A4EF6A5193}"/>
                </a:ext>
              </a:extLst>
            </p:cNvPr>
            <p:cNvGrpSpPr/>
            <p:nvPr/>
          </p:nvGrpSpPr>
          <p:grpSpPr>
            <a:xfrm>
              <a:off x="0" y="4313994"/>
              <a:ext cx="12192000" cy="934810"/>
              <a:chOff x="0" y="4781399"/>
              <a:chExt cx="9144000" cy="934810"/>
            </a:xfrm>
          </p:grpSpPr>
          <p:sp>
            <p:nvSpPr>
              <p:cNvPr id="13" name="Rectangle 12">
                <a:extLst>
                  <a:ext uri="{FF2B5EF4-FFF2-40B4-BE49-F238E27FC236}">
                    <a16:creationId xmlns:a16="http://schemas.microsoft.com/office/drawing/2014/main" id="{A83466D9-92F7-4C9C-82C2-33A417156086}"/>
                  </a:ext>
                </a:extLst>
              </p:cNvPr>
              <p:cNvSpPr/>
              <p:nvPr/>
            </p:nvSpPr>
            <p:spPr>
              <a:xfrm>
                <a:off x="0" y="4781399"/>
                <a:ext cx="9144000" cy="934810"/>
              </a:xfrm>
              <a:prstGeom prst="rect">
                <a:avLst/>
              </a:prstGeom>
              <a:solidFill>
                <a:srgbClr val="0541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200" b="1"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5889055B-276D-4012-93FA-6841D84CFEE7}"/>
                  </a:ext>
                </a:extLst>
              </p:cNvPr>
              <p:cNvSpPr/>
              <p:nvPr/>
            </p:nvSpPr>
            <p:spPr>
              <a:xfrm>
                <a:off x="2772957" y="4987194"/>
                <a:ext cx="5913842" cy="646331"/>
              </a:xfrm>
              <a:prstGeom prst="rect">
                <a:avLst/>
              </a:prstGeom>
            </p:spPr>
            <p:txBody>
              <a:bodyPr wrap="square">
                <a:spAutoFit/>
              </a:bodyPr>
              <a:lstStyle/>
              <a:p>
                <a:pPr marL="596900" lvl="1">
                  <a:spcBef>
                    <a:spcPts val="800"/>
                  </a:spcBef>
                  <a:spcAft>
                    <a:spcPts val="0"/>
                  </a:spcAft>
                  <a:buSzPts val="1400"/>
                </a:pPr>
                <a:r>
                  <a:rPr lang="en-CA" dirty="0">
                    <a:solidFill>
                      <a:schemeClr val="bg1"/>
                    </a:solidFill>
                    <a:latin typeface="Arial" panose="020B0604020202020204" pitchFamily="34" charset="0"/>
                    <a:ea typeface="Arial"/>
                    <a:cs typeface="Arial" panose="020B0604020202020204" pitchFamily="34" charset="0"/>
                    <a:sym typeface="Arial"/>
                  </a:rPr>
                  <a:t>Produce job stories for the categories - We will turn these into task scenarios</a:t>
                </a:r>
              </a:p>
            </p:txBody>
          </p:sp>
        </p:grpSp>
        <p:sp>
          <p:nvSpPr>
            <p:cNvPr id="15" name="Rounded Rectangle 25">
              <a:extLst>
                <a:ext uri="{FF2B5EF4-FFF2-40B4-BE49-F238E27FC236}">
                  <a16:creationId xmlns:a16="http://schemas.microsoft.com/office/drawing/2014/main" id="{48D8BCB9-59E7-4445-BD97-634D764A56C5}"/>
                </a:ext>
              </a:extLst>
            </p:cNvPr>
            <p:cNvSpPr/>
            <p:nvPr/>
          </p:nvSpPr>
          <p:spPr>
            <a:xfrm>
              <a:off x="1543247" y="2183728"/>
              <a:ext cx="1229711" cy="804688"/>
            </a:xfrm>
            <a:prstGeom prst="roundRect">
              <a:avLst/>
            </a:prstGeom>
            <a:solidFill>
              <a:srgbClr val="FFFFFF">
                <a:alpha val="1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6" name="Rounded Rectangle 16">
              <a:extLst>
                <a:ext uri="{FF2B5EF4-FFF2-40B4-BE49-F238E27FC236}">
                  <a16:creationId xmlns:a16="http://schemas.microsoft.com/office/drawing/2014/main" id="{8B51CBA3-B934-4F74-84B1-208ADDC682A2}"/>
                </a:ext>
              </a:extLst>
            </p:cNvPr>
            <p:cNvSpPr/>
            <p:nvPr/>
          </p:nvSpPr>
          <p:spPr>
            <a:xfrm>
              <a:off x="1558642" y="3279721"/>
              <a:ext cx="1229711" cy="804688"/>
            </a:xfrm>
            <a:prstGeom prst="roundRect">
              <a:avLst/>
            </a:prstGeom>
            <a:solidFill>
              <a:srgbClr val="FFFFFF">
                <a:alpha val="1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17" name="Rounded Rectangle 17">
              <a:extLst>
                <a:ext uri="{FF2B5EF4-FFF2-40B4-BE49-F238E27FC236}">
                  <a16:creationId xmlns:a16="http://schemas.microsoft.com/office/drawing/2014/main" id="{2A9681E4-409E-4CDF-A052-6B7CAB1B2F62}"/>
                </a:ext>
              </a:extLst>
            </p:cNvPr>
            <p:cNvSpPr/>
            <p:nvPr/>
          </p:nvSpPr>
          <p:spPr>
            <a:xfrm>
              <a:off x="1570397" y="4379055"/>
              <a:ext cx="1229711" cy="804688"/>
            </a:xfrm>
            <a:prstGeom prst="roundRect">
              <a:avLst/>
            </a:prstGeom>
            <a:solidFill>
              <a:srgbClr val="FFFFFF">
                <a:alpha val="1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pic>
          <p:nvPicPr>
            <p:cNvPr id="18" name="Picture 17">
              <a:extLst>
                <a:ext uri="{FF2B5EF4-FFF2-40B4-BE49-F238E27FC236}">
                  <a16:creationId xmlns:a16="http://schemas.microsoft.com/office/drawing/2014/main" id="{5D54A5A8-D876-4AC4-ACA9-D9A346CEBF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467" y="2219260"/>
              <a:ext cx="769040" cy="769040"/>
            </a:xfrm>
            <a:prstGeom prst="rect">
              <a:avLst/>
            </a:prstGeom>
          </p:spPr>
        </p:pic>
        <p:pic>
          <p:nvPicPr>
            <p:cNvPr id="19" name="Picture 18">
              <a:extLst>
                <a:ext uri="{FF2B5EF4-FFF2-40B4-BE49-F238E27FC236}">
                  <a16:creationId xmlns:a16="http://schemas.microsoft.com/office/drawing/2014/main" id="{BDF459AA-BFC0-416F-A0AD-1AFF74E66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7282" y="3319957"/>
              <a:ext cx="741640" cy="741640"/>
            </a:xfrm>
            <a:prstGeom prst="rect">
              <a:avLst/>
            </a:prstGeom>
          </p:spPr>
        </p:pic>
        <p:pic>
          <p:nvPicPr>
            <p:cNvPr id="20" name="Picture 19">
              <a:extLst>
                <a:ext uri="{FF2B5EF4-FFF2-40B4-BE49-F238E27FC236}">
                  <a16:creationId xmlns:a16="http://schemas.microsoft.com/office/drawing/2014/main" id="{ABF21ACB-9936-403F-9DF5-6C35A110E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86459" y="4407980"/>
              <a:ext cx="746838" cy="746838"/>
            </a:xfrm>
            <a:prstGeom prst="rect">
              <a:avLst/>
            </a:prstGeom>
          </p:spPr>
        </p:pic>
      </p:grpSp>
    </p:spTree>
    <p:extLst>
      <p:ext uri="{BB962C8B-B14F-4D97-AF65-F5344CB8AC3E}">
        <p14:creationId xmlns:p14="http://schemas.microsoft.com/office/powerpoint/2010/main" val="307975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7F49F12-9138-49F1-96D4-CC6FC00A57C3}" type="slidenum">
              <a:rPr lang="en-US" altLang="en-US" smtClean="0"/>
              <a:pPr/>
              <a:t>4</a:t>
            </a:fld>
            <a:endParaRPr lang="en-US" altLang="en-US"/>
          </a:p>
        </p:txBody>
      </p:sp>
      <p:sp>
        <p:nvSpPr>
          <p:cNvPr id="4" name="Google Shape;221;p44">
            <a:extLst>
              <a:ext uri="{FF2B5EF4-FFF2-40B4-BE49-F238E27FC236}">
                <a16:creationId xmlns:a16="http://schemas.microsoft.com/office/drawing/2014/main" id="{76CB5841-CF9D-4D93-B7C0-59EA02825A82}"/>
              </a:ext>
            </a:extLst>
          </p:cNvPr>
          <p:cNvSpPr txBox="1">
            <a:spLocks/>
          </p:cNvSpPr>
          <p:nvPr/>
        </p:nvSpPr>
        <p:spPr bwMode="auto">
          <a:xfrm>
            <a:off x="609601" y="1658293"/>
            <a:ext cx="7886700" cy="213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b" anchorCtr="0" compatLnSpc="1">
            <a:prstTxWarp prst="textNoShape">
              <a:avLst/>
            </a:prstTxWarp>
            <a:normAutofit/>
          </a:bodyPr>
          <a:lstStyle>
            <a:lvl1pPr algn="l" defTabSz="457200" rtl="0" eaLnBrk="0" fontAlgn="base" hangingPunct="0">
              <a:spcBef>
                <a:spcPct val="0"/>
              </a:spcBef>
              <a:spcAft>
                <a:spcPct val="0"/>
              </a:spcAft>
              <a:defRPr lang="en-US" sz="3600" kern="120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spcBef>
                <a:spcPts val="0"/>
              </a:spcBef>
              <a:spcAft>
                <a:spcPts val="0"/>
              </a:spcAft>
              <a:buClr>
                <a:schemeClr val="dk1"/>
              </a:buClr>
              <a:buSzPts val="4500"/>
            </a:pPr>
            <a:r>
              <a:rPr lang="en-GB" sz="3300" dirty="0">
                <a:solidFill>
                  <a:srgbClr val="157AC0"/>
                </a:solidFill>
                <a:latin typeface="+mj-lt"/>
                <a:ea typeface="Arial"/>
                <a:cs typeface="Arial"/>
                <a:sym typeface="Arial"/>
              </a:rPr>
              <a:t>BACKGROUND</a:t>
            </a:r>
          </a:p>
        </p:txBody>
      </p:sp>
      <p:sp>
        <p:nvSpPr>
          <p:cNvPr id="6" name="Google Shape;222;p44">
            <a:extLst>
              <a:ext uri="{FF2B5EF4-FFF2-40B4-BE49-F238E27FC236}">
                <a16:creationId xmlns:a16="http://schemas.microsoft.com/office/drawing/2014/main" id="{239A580D-C941-43B6-9E8F-D448B173E5D4}"/>
              </a:ext>
            </a:extLst>
          </p:cNvPr>
          <p:cNvSpPr txBox="1">
            <a:spLocks/>
          </p:cNvSpPr>
          <p:nvPr/>
        </p:nvSpPr>
        <p:spPr bwMode="auto">
          <a:xfrm>
            <a:off x="609600" y="3818084"/>
            <a:ext cx="9677399" cy="11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t" anchorCtr="0" compatLnSpc="1">
            <a:prstTxWarp prst="textNoShape">
              <a:avLst/>
            </a:prstTxWarp>
            <a:normAutofit/>
          </a:bodyPr>
          <a:lst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800" kern="120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1800" kern="120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sz="1800" kern="120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800"/>
              </a:spcBef>
              <a:spcAft>
                <a:spcPts val="0"/>
              </a:spcAft>
              <a:buClr>
                <a:srgbClr val="888888"/>
              </a:buClr>
              <a:buSzPts val="1800"/>
              <a:buNone/>
            </a:pPr>
            <a:r>
              <a:rPr lang="en-CA" sz="2400" dirty="0">
                <a:solidFill>
                  <a:srgbClr val="7F7F7F"/>
                </a:solidFill>
                <a:latin typeface="+mj-lt"/>
                <a:ea typeface="Arial"/>
                <a:cs typeface="Arial"/>
                <a:sym typeface="Arial"/>
              </a:rPr>
              <a:t>Review optimization approach and proposed scope</a:t>
            </a:r>
          </a:p>
        </p:txBody>
      </p:sp>
      <p:pic>
        <p:nvPicPr>
          <p:cNvPr id="7" name="Picture 7">
            <a:extLst>
              <a:ext uri="{FF2B5EF4-FFF2-40B4-BE49-F238E27FC236}">
                <a16:creationId xmlns:a16="http://schemas.microsoft.com/office/drawing/2014/main" id="{AA89F641-551E-456D-8FFF-ECF4509F32F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bwMode="auto">
          <a:xfrm>
            <a:off x="609601" y="3819089"/>
            <a:ext cx="6600824"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02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96806" y="57493"/>
            <a:ext cx="11825563" cy="1325563"/>
          </a:xfrm>
        </p:spPr>
        <p:txBody>
          <a:bodyPr vert="horz" lIns="91440" tIns="45720" rIns="91440" bIns="45720" rtlCol="0" anchor="ctr">
            <a:normAutofit/>
          </a:bodyPr>
          <a:lstStyle/>
          <a:p>
            <a:r>
              <a:rPr lang="en-CA" dirty="0"/>
              <a:t>Optimization approach</a:t>
            </a:r>
            <a:endParaRPr lang="en-CA" b="0" dirty="0">
              <a:cs typeface="Century Gothic" pitchFamily="34" charset="0"/>
            </a:endParaRPr>
          </a:p>
        </p:txBody>
      </p:sp>
      <p:grpSp>
        <p:nvGrpSpPr>
          <p:cNvPr id="10" name="Group 9">
            <a:extLst>
              <a:ext uri="{FF2B5EF4-FFF2-40B4-BE49-F238E27FC236}">
                <a16:creationId xmlns:a16="http://schemas.microsoft.com/office/drawing/2014/main" id="{CD4F23AE-9526-4C0D-A8D2-8A79F8403DF9}"/>
              </a:ext>
            </a:extLst>
          </p:cNvPr>
          <p:cNvGrpSpPr/>
          <p:nvPr/>
        </p:nvGrpSpPr>
        <p:grpSpPr>
          <a:xfrm>
            <a:off x="635081" y="1477577"/>
            <a:ext cx="10978056" cy="5190998"/>
            <a:chOff x="558669" y="1131657"/>
            <a:chExt cx="10978056" cy="5190998"/>
          </a:xfrm>
        </p:grpSpPr>
        <p:sp>
          <p:nvSpPr>
            <p:cNvPr id="68" name="TextBox 67">
              <a:extLst>
                <a:ext uri="{FF2B5EF4-FFF2-40B4-BE49-F238E27FC236}">
                  <a16:creationId xmlns:a16="http://schemas.microsoft.com/office/drawing/2014/main" id="{D0B135A7-87D5-4C41-B602-DEB09A1E57B1}"/>
                </a:ext>
              </a:extLst>
            </p:cNvPr>
            <p:cNvSpPr txBox="1"/>
            <p:nvPr/>
          </p:nvSpPr>
          <p:spPr>
            <a:xfrm>
              <a:off x="9931718" y="5428117"/>
              <a:ext cx="1273963" cy="538609"/>
            </a:xfrm>
            <a:prstGeom prst="rect">
              <a:avLst/>
            </a:prstGeom>
            <a:noFill/>
          </p:spPr>
          <p:txBody>
            <a:bodyPr wrap="square" rtlCol="0">
              <a:spAutoFit/>
            </a:bodyPr>
            <a:lstStyle/>
            <a:p>
              <a:pPr algn="ctr"/>
              <a:r>
                <a:rPr lang="en-CA" dirty="0">
                  <a:solidFill>
                    <a:srgbClr val="191919"/>
                  </a:solidFill>
                  <a:latin typeface="Century Gothic" panose="020B0502020202020204" pitchFamily="34" charset="0"/>
                </a:rPr>
                <a:t> 4 weeks</a:t>
              </a:r>
            </a:p>
            <a:p>
              <a:pPr algn="ctr"/>
              <a:r>
                <a:rPr lang="en-CA" sz="1100" dirty="0">
                  <a:solidFill>
                    <a:srgbClr val="191919"/>
                  </a:solidFill>
                  <a:latin typeface="Century Gothic" panose="020B0502020202020204" pitchFamily="34" charset="0"/>
                </a:rPr>
                <a:t>Jan 16 – Feb 10</a:t>
              </a:r>
            </a:p>
          </p:txBody>
        </p:sp>
        <p:grpSp>
          <p:nvGrpSpPr>
            <p:cNvPr id="8" name="Group 7">
              <a:extLst>
                <a:ext uri="{FF2B5EF4-FFF2-40B4-BE49-F238E27FC236}">
                  <a16:creationId xmlns:a16="http://schemas.microsoft.com/office/drawing/2014/main" id="{75CB3AFC-FD7F-42C6-9A66-0244CF2E82B4}"/>
                </a:ext>
              </a:extLst>
            </p:cNvPr>
            <p:cNvGrpSpPr/>
            <p:nvPr/>
          </p:nvGrpSpPr>
          <p:grpSpPr>
            <a:xfrm>
              <a:off x="558669" y="1131657"/>
              <a:ext cx="10978056" cy="5190998"/>
              <a:chOff x="420661" y="1262285"/>
              <a:chExt cx="11438072" cy="5408518"/>
            </a:xfrm>
          </p:grpSpPr>
          <p:grpSp>
            <p:nvGrpSpPr>
              <p:cNvPr id="6" name="Group 5">
                <a:extLst>
                  <a:ext uri="{FF2B5EF4-FFF2-40B4-BE49-F238E27FC236}">
                    <a16:creationId xmlns:a16="http://schemas.microsoft.com/office/drawing/2014/main" id="{6242041B-ECA5-4D78-B116-F4EEE16BF7AD}"/>
                  </a:ext>
                </a:extLst>
              </p:cNvPr>
              <p:cNvGrpSpPr/>
              <p:nvPr/>
            </p:nvGrpSpPr>
            <p:grpSpPr>
              <a:xfrm>
                <a:off x="460396" y="1262285"/>
                <a:ext cx="11284522" cy="5036051"/>
                <a:chOff x="460396" y="1262285"/>
                <a:chExt cx="11284522" cy="5036051"/>
              </a:xfrm>
            </p:grpSpPr>
            <p:sp>
              <p:nvSpPr>
                <p:cNvPr id="42" name="TextBox 41">
                  <a:extLst>
                    <a:ext uri="{FF2B5EF4-FFF2-40B4-BE49-F238E27FC236}">
                      <a16:creationId xmlns:a16="http://schemas.microsoft.com/office/drawing/2014/main" id="{5B42F121-F3B0-43DA-98C3-AAA6A2B824DF}"/>
                    </a:ext>
                  </a:extLst>
                </p:cNvPr>
                <p:cNvSpPr txBox="1"/>
                <p:nvPr/>
              </p:nvSpPr>
              <p:spPr>
                <a:xfrm>
                  <a:off x="2548011" y="5742406"/>
                  <a:ext cx="1226619" cy="538609"/>
                </a:xfrm>
                <a:prstGeom prst="rect">
                  <a:avLst/>
                </a:prstGeom>
                <a:noFill/>
              </p:spPr>
              <p:txBody>
                <a:bodyPr wrap="none" rtlCol="0">
                  <a:spAutoFit/>
                </a:bodyPr>
                <a:lstStyle/>
                <a:p>
                  <a:pPr algn="ctr"/>
                  <a:r>
                    <a:rPr lang="en-CA" dirty="0">
                      <a:solidFill>
                        <a:srgbClr val="191919"/>
                      </a:solidFill>
                      <a:latin typeface="Century Gothic" panose="020B0502020202020204" pitchFamily="34" charset="0"/>
                    </a:rPr>
                    <a:t>6 weeks</a:t>
                  </a:r>
                </a:p>
                <a:p>
                  <a:pPr algn="ctr"/>
                  <a:r>
                    <a:rPr lang="en-CA" sz="1100" dirty="0">
                      <a:solidFill>
                        <a:srgbClr val="191919"/>
                      </a:solidFill>
                      <a:latin typeface="Century Gothic" panose="020B0502020202020204" pitchFamily="34" charset="0"/>
                    </a:rPr>
                    <a:t>Jul 18 – Aug 26 </a:t>
                  </a:r>
                </a:p>
              </p:txBody>
            </p:sp>
            <p:sp>
              <p:nvSpPr>
                <p:cNvPr id="43" name="TextBox 42">
                  <a:extLst>
                    <a:ext uri="{FF2B5EF4-FFF2-40B4-BE49-F238E27FC236}">
                      <a16:creationId xmlns:a16="http://schemas.microsoft.com/office/drawing/2014/main" id="{39EE9566-A798-4634-9804-5FD6C1AE3A3D}"/>
                    </a:ext>
                  </a:extLst>
                </p:cNvPr>
                <p:cNvSpPr txBox="1"/>
                <p:nvPr/>
              </p:nvSpPr>
              <p:spPr>
                <a:xfrm>
                  <a:off x="4428276" y="5720976"/>
                  <a:ext cx="1321196" cy="538609"/>
                </a:xfrm>
                <a:prstGeom prst="rect">
                  <a:avLst/>
                </a:prstGeom>
                <a:noFill/>
              </p:spPr>
              <p:txBody>
                <a:bodyPr wrap="none" rtlCol="0">
                  <a:spAutoFit/>
                </a:bodyPr>
                <a:lstStyle/>
                <a:p>
                  <a:pPr algn="ctr"/>
                  <a:r>
                    <a:rPr lang="en-CA" dirty="0">
                      <a:solidFill>
                        <a:srgbClr val="191919"/>
                      </a:solidFill>
                      <a:latin typeface="Century Gothic" panose="020B0502020202020204" pitchFamily="34" charset="0"/>
                    </a:rPr>
                    <a:t>11 weeks</a:t>
                  </a:r>
                </a:p>
                <a:p>
                  <a:pPr algn="ctr"/>
                  <a:r>
                    <a:rPr lang="en-CA" sz="1100" dirty="0">
                      <a:solidFill>
                        <a:srgbClr val="191919"/>
                      </a:solidFill>
                      <a:latin typeface="Century Gothic" panose="020B0502020202020204" pitchFamily="34" charset="0"/>
                    </a:rPr>
                    <a:t>Aug 29 – Nov 11 </a:t>
                  </a:r>
                </a:p>
              </p:txBody>
            </p:sp>
            <p:sp>
              <p:nvSpPr>
                <p:cNvPr id="45" name="TextBox 44">
                  <a:extLst>
                    <a:ext uri="{FF2B5EF4-FFF2-40B4-BE49-F238E27FC236}">
                      <a16:creationId xmlns:a16="http://schemas.microsoft.com/office/drawing/2014/main" id="{FA6EDC0A-4ADF-40B2-A076-86463772DD6F}"/>
                    </a:ext>
                  </a:extLst>
                </p:cNvPr>
                <p:cNvSpPr txBox="1"/>
                <p:nvPr/>
              </p:nvSpPr>
              <p:spPr>
                <a:xfrm>
                  <a:off x="6315342" y="5736665"/>
                  <a:ext cx="1291430" cy="538609"/>
                </a:xfrm>
                <a:prstGeom prst="rect">
                  <a:avLst/>
                </a:prstGeom>
                <a:noFill/>
              </p:spPr>
              <p:txBody>
                <a:bodyPr wrap="square" rtlCol="0">
                  <a:spAutoFit/>
                </a:bodyPr>
                <a:lstStyle/>
                <a:p>
                  <a:pPr algn="ctr"/>
                  <a:r>
                    <a:rPr lang="en-CA" dirty="0">
                      <a:solidFill>
                        <a:srgbClr val="191919"/>
                      </a:solidFill>
                      <a:latin typeface="Century Gothic" panose="020B0502020202020204" pitchFamily="34" charset="0"/>
                    </a:rPr>
                    <a:t> 4 weeks</a:t>
                  </a:r>
                </a:p>
                <a:p>
                  <a:pPr algn="ctr"/>
                  <a:r>
                    <a:rPr lang="en-CA" sz="1100" dirty="0">
                      <a:solidFill>
                        <a:srgbClr val="191919"/>
                      </a:solidFill>
                      <a:latin typeface="Century Gothic" panose="020B0502020202020204" pitchFamily="34" charset="0"/>
                    </a:rPr>
                    <a:t>Nov 21 – Dec 9</a:t>
                  </a:r>
                </a:p>
              </p:txBody>
            </p:sp>
            <p:sp>
              <p:nvSpPr>
                <p:cNvPr id="58" name="TextBox 57">
                  <a:extLst>
                    <a:ext uri="{FF2B5EF4-FFF2-40B4-BE49-F238E27FC236}">
                      <a16:creationId xmlns:a16="http://schemas.microsoft.com/office/drawing/2014/main" id="{A03D42AB-EF61-4224-8FD6-B5950B06DD80}"/>
                    </a:ext>
                  </a:extLst>
                </p:cNvPr>
                <p:cNvSpPr txBox="1"/>
                <p:nvPr/>
              </p:nvSpPr>
              <p:spPr>
                <a:xfrm>
                  <a:off x="8176497" y="5737157"/>
                  <a:ext cx="1392851" cy="561179"/>
                </a:xfrm>
                <a:prstGeom prst="rect">
                  <a:avLst/>
                </a:prstGeom>
                <a:noFill/>
              </p:spPr>
              <p:txBody>
                <a:bodyPr wrap="square" rtlCol="0">
                  <a:spAutoFit/>
                </a:bodyPr>
                <a:lstStyle/>
                <a:p>
                  <a:pPr algn="ctr"/>
                  <a:r>
                    <a:rPr lang="en-CA" dirty="0">
                      <a:solidFill>
                        <a:srgbClr val="191919"/>
                      </a:solidFill>
                      <a:latin typeface="Century Gothic" panose="020B0502020202020204" pitchFamily="34" charset="0"/>
                    </a:rPr>
                    <a:t>5 weeks</a:t>
                  </a:r>
                </a:p>
                <a:p>
                  <a:pPr algn="ctr"/>
                  <a:r>
                    <a:rPr lang="en-CA" sz="1100" dirty="0">
                      <a:solidFill>
                        <a:srgbClr val="191919"/>
                      </a:solidFill>
                      <a:latin typeface="Century Gothic" panose="020B0502020202020204" pitchFamily="34" charset="0"/>
                    </a:rPr>
                    <a:t>Dec 12 – Jan 13</a:t>
                  </a:r>
                </a:p>
              </p:txBody>
            </p:sp>
            <p:sp>
              <p:nvSpPr>
                <p:cNvPr id="66" name="TextBox 65">
                  <a:extLst>
                    <a:ext uri="{FF2B5EF4-FFF2-40B4-BE49-F238E27FC236}">
                      <a16:creationId xmlns:a16="http://schemas.microsoft.com/office/drawing/2014/main" id="{19B38B16-C215-4B44-8C70-E9DC15D906CF}"/>
                    </a:ext>
                  </a:extLst>
                </p:cNvPr>
                <p:cNvSpPr txBox="1"/>
                <p:nvPr/>
              </p:nvSpPr>
              <p:spPr>
                <a:xfrm>
                  <a:off x="756827" y="5737157"/>
                  <a:ext cx="1220207" cy="538609"/>
                </a:xfrm>
                <a:prstGeom prst="rect">
                  <a:avLst/>
                </a:prstGeom>
                <a:noFill/>
              </p:spPr>
              <p:txBody>
                <a:bodyPr wrap="none" rtlCol="0">
                  <a:spAutoFit/>
                </a:bodyPr>
                <a:lstStyle/>
                <a:p>
                  <a:pPr algn="ctr"/>
                  <a:r>
                    <a:rPr lang="en-CA" dirty="0">
                      <a:solidFill>
                        <a:srgbClr val="191919"/>
                      </a:solidFill>
                      <a:latin typeface="Century Gothic" panose="020B0502020202020204" pitchFamily="34" charset="0"/>
                    </a:rPr>
                    <a:t>3 weeks</a:t>
                  </a:r>
                </a:p>
                <a:p>
                  <a:pPr algn="ctr"/>
                  <a:r>
                    <a:rPr lang="en-CA" sz="1100" dirty="0">
                      <a:solidFill>
                        <a:srgbClr val="191919"/>
                      </a:solidFill>
                      <a:latin typeface="Century Gothic" panose="020B0502020202020204" pitchFamily="34" charset="0"/>
                    </a:rPr>
                    <a:t>Jun 27 – Jul 15  </a:t>
                  </a:r>
                </a:p>
              </p:txBody>
            </p:sp>
            <p:grpSp>
              <p:nvGrpSpPr>
                <p:cNvPr id="80" name="Group 79">
                  <a:extLst>
                    <a:ext uri="{FF2B5EF4-FFF2-40B4-BE49-F238E27FC236}">
                      <a16:creationId xmlns:a16="http://schemas.microsoft.com/office/drawing/2014/main" id="{3358E9B0-BA31-4A3F-BD60-098A02F6F386}"/>
                    </a:ext>
                  </a:extLst>
                </p:cNvPr>
                <p:cNvGrpSpPr/>
                <p:nvPr/>
              </p:nvGrpSpPr>
              <p:grpSpPr>
                <a:xfrm>
                  <a:off x="460396" y="1262285"/>
                  <a:ext cx="11284522" cy="4413011"/>
                  <a:chOff x="460396" y="1262285"/>
                  <a:chExt cx="11284522" cy="4413011"/>
                </a:xfrm>
              </p:grpSpPr>
              <p:grpSp>
                <p:nvGrpSpPr>
                  <p:cNvPr id="82" name="Group 81">
                    <a:extLst>
                      <a:ext uri="{FF2B5EF4-FFF2-40B4-BE49-F238E27FC236}">
                        <a16:creationId xmlns:a16="http://schemas.microsoft.com/office/drawing/2014/main" id="{697F6C19-B3E7-49B0-93EA-9687D763E345}"/>
                      </a:ext>
                    </a:extLst>
                  </p:cNvPr>
                  <p:cNvGrpSpPr/>
                  <p:nvPr/>
                </p:nvGrpSpPr>
                <p:grpSpPr>
                  <a:xfrm>
                    <a:off x="460396" y="1262285"/>
                    <a:ext cx="11284522" cy="4413011"/>
                    <a:chOff x="442941" y="1105200"/>
                    <a:chExt cx="11284522" cy="4413011"/>
                  </a:xfrm>
                </p:grpSpPr>
                <p:sp>
                  <p:nvSpPr>
                    <p:cNvPr id="98" name="Rounded Rectangle 45">
                      <a:extLst>
                        <a:ext uri="{FF2B5EF4-FFF2-40B4-BE49-F238E27FC236}">
                          <a16:creationId xmlns:a16="http://schemas.microsoft.com/office/drawing/2014/main" id="{5B1D3221-8F09-4A7B-A49E-A52B5B967CC5}"/>
                        </a:ext>
                      </a:extLst>
                    </p:cNvPr>
                    <p:cNvSpPr/>
                    <p:nvPr/>
                  </p:nvSpPr>
                  <p:spPr>
                    <a:xfrm>
                      <a:off x="442941" y="1105200"/>
                      <a:ext cx="1746561"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99" name="Rounded Rectangle 46">
                      <a:extLst>
                        <a:ext uri="{FF2B5EF4-FFF2-40B4-BE49-F238E27FC236}">
                          <a16:creationId xmlns:a16="http://schemas.microsoft.com/office/drawing/2014/main" id="{83D3CE81-8C07-4730-AC42-3230DD6A79D3}"/>
                        </a:ext>
                      </a:extLst>
                    </p:cNvPr>
                    <p:cNvSpPr/>
                    <p:nvPr/>
                  </p:nvSpPr>
                  <p:spPr>
                    <a:xfrm>
                      <a:off x="2335577" y="1105200"/>
                      <a:ext cx="1737827"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00" name="Rounded Rectangle 47">
                      <a:extLst>
                        <a:ext uri="{FF2B5EF4-FFF2-40B4-BE49-F238E27FC236}">
                          <a16:creationId xmlns:a16="http://schemas.microsoft.com/office/drawing/2014/main" id="{07B1E25E-2263-40A4-9086-DD7857298150}"/>
                        </a:ext>
                      </a:extLst>
                    </p:cNvPr>
                    <p:cNvSpPr/>
                    <p:nvPr/>
                  </p:nvSpPr>
                  <p:spPr>
                    <a:xfrm>
                      <a:off x="4219479" y="1105200"/>
                      <a:ext cx="1730973"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01" name="Rounded Rectangle 48">
                      <a:extLst>
                        <a:ext uri="{FF2B5EF4-FFF2-40B4-BE49-F238E27FC236}">
                          <a16:creationId xmlns:a16="http://schemas.microsoft.com/office/drawing/2014/main" id="{4DE2DD7F-4C96-4678-AE58-96C81E43057F}"/>
                        </a:ext>
                      </a:extLst>
                    </p:cNvPr>
                    <p:cNvSpPr/>
                    <p:nvPr/>
                  </p:nvSpPr>
                  <p:spPr>
                    <a:xfrm>
                      <a:off x="6096527" y="1105200"/>
                      <a:ext cx="1753952"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02" name="Rounded Rectangle 49">
                      <a:extLst>
                        <a:ext uri="{FF2B5EF4-FFF2-40B4-BE49-F238E27FC236}">
                          <a16:creationId xmlns:a16="http://schemas.microsoft.com/office/drawing/2014/main" id="{830C40BD-5D58-427B-9546-53AB94078FE7}"/>
                        </a:ext>
                      </a:extLst>
                    </p:cNvPr>
                    <p:cNvSpPr/>
                    <p:nvPr/>
                  </p:nvSpPr>
                  <p:spPr>
                    <a:xfrm>
                      <a:off x="7996553" y="1105200"/>
                      <a:ext cx="1787039"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813DE69F-80C8-4CCA-9808-2586E4D599F6}"/>
                        </a:ext>
                      </a:extLst>
                    </p:cNvPr>
                    <p:cNvSpPr txBox="1"/>
                    <p:nvPr/>
                  </p:nvSpPr>
                  <p:spPr>
                    <a:xfrm>
                      <a:off x="442941" y="2559401"/>
                      <a:ext cx="1746559" cy="2308324"/>
                    </a:xfrm>
                    <a:prstGeom prst="rect">
                      <a:avLst/>
                    </a:prstGeom>
                    <a:noFill/>
                  </p:spPr>
                  <p:txBody>
                    <a:bodyPr wrap="square" rtlCol="0">
                      <a:spAutoFit/>
                    </a:bodyPr>
                    <a:lstStyle/>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Identify project</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Engage stakeholders and project team</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Determine scope,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timelines and  key performance indicators (KPIs)</a:t>
                      </a:r>
                    </a:p>
                    <a:p>
                      <a:pPr marL="171450" indent="-171450">
                        <a:buClr>
                          <a:srgbClr val="00807F"/>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807F"/>
                        </a:buClr>
                        <a:buFont typeface="Arial" panose="020B0604020202020204" pitchFamily="34" charset="0"/>
                        <a:buChar char="●"/>
                      </a:pPr>
                      <a:r>
                        <a:rPr lang="en-CA" sz="1200" dirty="0">
                          <a:latin typeface="Arial" panose="020B0604020202020204" pitchFamily="34" charset="0"/>
                          <a:cs typeface="Arial" panose="020B0604020202020204" pitchFamily="34" charset="0"/>
                        </a:rPr>
                        <a:t>Kick-off meeting</a:t>
                      </a:r>
                    </a:p>
                  </p:txBody>
                </p:sp>
                <p:sp>
                  <p:nvSpPr>
                    <p:cNvPr id="109" name="TextBox 108">
                      <a:extLst>
                        <a:ext uri="{FF2B5EF4-FFF2-40B4-BE49-F238E27FC236}">
                          <a16:creationId xmlns:a16="http://schemas.microsoft.com/office/drawing/2014/main" id="{B9E6F74C-D9CF-494D-BDD1-34F1BC6A1430}"/>
                        </a:ext>
                      </a:extLst>
                    </p:cNvPr>
                    <p:cNvSpPr txBox="1"/>
                    <p:nvPr/>
                  </p:nvSpPr>
                  <p:spPr>
                    <a:xfrm>
                      <a:off x="2760524" y="2100458"/>
                      <a:ext cx="941283"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Discover</a:t>
                      </a:r>
                    </a:p>
                  </p:txBody>
                </p:sp>
                <p:sp>
                  <p:nvSpPr>
                    <p:cNvPr id="110" name="TextBox 109">
                      <a:extLst>
                        <a:ext uri="{FF2B5EF4-FFF2-40B4-BE49-F238E27FC236}">
                          <a16:creationId xmlns:a16="http://schemas.microsoft.com/office/drawing/2014/main" id="{F286090E-5195-4154-AB44-990E26A925C4}"/>
                        </a:ext>
                      </a:extLst>
                    </p:cNvPr>
                    <p:cNvSpPr txBox="1"/>
                    <p:nvPr/>
                  </p:nvSpPr>
                  <p:spPr>
                    <a:xfrm>
                      <a:off x="4707732" y="2100458"/>
                      <a:ext cx="780984"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Design</a:t>
                      </a:r>
                    </a:p>
                  </p:txBody>
                </p:sp>
                <p:sp>
                  <p:nvSpPr>
                    <p:cNvPr id="111" name="TextBox 110">
                      <a:extLst>
                        <a:ext uri="{FF2B5EF4-FFF2-40B4-BE49-F238E27FC236}">
                          <a16:creationId xmlns:a16="http://schemas.microsoft.com/office/drawing/2014/main" id="{BBB4E2C3-BFF6-4F94-A65C-25292EDE1153}"/>
                        </a:ext>
                      </a:extLst>
                    </p:cNvPr>
                    <p:cNvSpPr txBox="1"/>
                    <p:nvPr/>
                  </p:nvSpPr>
                  <p:spPr>
                    <a:xfrm>
                      <a:off x="6597400" y="2100458"/>
                      <a:ext cx="782587"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Deliver</a:t>
                      </a:r>
                    </a:p>
                  </p:txBody>
                </p:sp>
                <p:sp>
                  <p:nvSpPr>
                    <p:cNvPr id="112" name="TextBox 111">
                      <a:extLst>
                        <a:ext uri="{FF2B5EF4-FFF2-40B4-BE49-F238E27FC236}">
                          <a16:creationId xmlns:a16="http://schemas.microsoft.com/office/drawing/2014/main" id="{18C90417-ACD9-49AD-B760-5489F21247B1}"/>
                        </a:ext>
                      </a:extLst>
                    </p:cNvPr>
                    <p:cNvSpPr txBox="1"/>
                    <p:nvPr/>
                  </p:nvSpPr>
                  <p:spPr>
                    <a:xfrm>
                      <a:off x="8086257" y="2100458"/>
                      <a:ext cx="1627107" cy="523220"/>
                    </a:xfrm>
                    <a:prstGeom prst="rect">
                      <a:avLst/>
                    </a:prstGeom>
                    <a:noFill/>
                  </p:spPr>
                  <p:txBody>
                    <a:bodyPr wrap="square" rtlCol="0">
                      <a:spAutoFit/>
                    </a:bodyPr>
                    <a:lstStyle/>
                    <a:p>
                      <a:pPr algn="ctr"/>
                      <a:r>
                        <a:rPr lang="en-CA" sz="1400" b="1" dirty="0">
                          <a:latin typeface="Arial" panose="020B0604020202020204" pitchFamily="34" charset="0"/>
                          <a:cs typeface="Arial" panose="020B0604020202020204" pitchFamily="34" charset="0"/>
                        </a:rPr>
                        <a:t>Monitor and refine</a:t>
                      </a:r>
                    </a:p>
                  </p:txBody>
                </p:sp>
                <p:sp>
                  <p:nvSpPr>
                    <p:cNvPr id="113" name="TextBox 112">
                      <a:extLst>
                        <a:ext uri="{FF2B5EF4-FFF2-40B4-BE49-F238E27FC236}">
                          <a16:creationId xmlns:a16="http://schemas.microsoft.com/office/drawing/2014/main" id="{EF9B9A36-3ECE-4931-A383-41B3E263B2E1}"/>
                        </a:ext>
                      </a:extLst>
                    </p:cNvPr>
                    <p:cNvSpPr txBox="1"/>
                    <p:nvPr/>
                  </p:nvSpPr>
                  <p:spPr>
                    <a:xfrm>
                      <a:off x="909642" y="2100458"/>
                      <a:ext cx="760144" cy="307777"/>
                    </a:xfrm>
                    <a:prstGeom prst="rect">
                      <a:avLst/>
                    </a:prstGeom>
                    <a:noFill/>
                  </p:spPr>
                  <p:txBody>
                    <a:bodyPr wrap="none" rtlCol="0">
                      <a:spAutoFit/>
                    </a:bodyPr>
                    <a:lstStyle/>
                    <a:p>
                      <a:pPr algn="ctr"/>
                      <a:r>
                        <a:rPr lang="en-CA" sz="1400" b="1" dirty="0">
                          <a:latin typeface="Arial" panose="020B0604020202020204" pitchFamily="34" charset="0"/>
                          <a:cs typeface="Arial" panose="020B0604020202020204" pitchFamily="34" charset="0"/>
                        </a:rPr>
                        <a:t>Initiate</a:t>
                      </a:r>
                    </a:p>
                  </p:txBody>
                </p:sp>
                <p:sp>
                  <p:nvSpPr>
                    <p:cNvPr id="114" name="TextBox 113">
                      <a:extLst>
                        <a:ext uri="{FF2B5EF4-FFF2-40B4-BE49-F238E27FC236}">
                          <a16:creationId xmlns:a16="http://schemas.microsoft.com/office/drawing/2014/main" id="{637540C0-AD6F-4112-B907-257A7F68F7E5}"/>
                        </a:ext>
                      </a:extLst>
                    </p:cNvPr>
                    <p:cNvSpPr txBox="1"/>
                    <p:nvPr/>
                  </p:nvSpPr>
                  <p:spPr>
                    <a:xfrm>
                      <a:off x="2331478" y="2559401"/>
                      <a:ext cx="1741924" cy="2677656"/>
                    </a:xfrm>
                    <a:prstGeom prst="rect">
                      <a:avLst/>
                    </a:prstGeom>
                    <a:noFill/>
                  </p:spPr>
                  <p:txBody>
                    <a:bodyPr wrap="square" rtlCol="0">
                      <a:spAutoFit/>
                    </a:bodyPr>
                    <a:lstStyle/>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content</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Analyse call drivers, feedback tool data, social media and historical research</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Task scenario workshop</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Finalize scope</a:t>
                      </a:r>
                    </a:p>
                    <a:p>
                      <a:pPr marL="171450" indent="-171450">
                        <a:buClr>
                          <a:srgbClr val="0092D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0092D2"/>
                        </a:buClr>
                        <a:buFont typeface="Arial" panose="020B0604020202020204" pitchFamily="34" charset="0"/>
                        <a:buChar char="●"/>
                      </a:pPr>
                      <a:r>
                        <a:rPr lang="en-CA" sz="1200" dirty="0">
                          <a:latin typeface="Arial" panose="020B0604020202020204" pitchFamily="34" charset="0"/>
                          <a:cs typeface="Arial" panose="020B0604020202020204" pitchFamily="34" charset="0"/>
                        </a:rPr>
                        <a:t>Baseline usability testing (if existing)</a:t>
                      </a:r>
                    </a:p>
                  </p:txBody>
                </p:sp>
                <p:sp>
                  <p:nvSpPr>
                    <p:cNvPr id="115" name="TextBox 114">
                      <a:extLst>
                        <a:ext uri="{FF2B5EF4-FFF2-40B4-BE49-F238E27FC236}">
                          <a16:creationId xmlns:a16="http://schemas.microsoft.com/office/drawing/2014/main" id="{5D254356-FC3E-46D9-9E21-4A2E56F3096D}"/>
                        </a:ext>
                      </a:extLst>
                    </p:cNvPr>
                    <p:cNvSpPr txBox="1"/>
                    <p:nvPr/>
                  </p:nvSpPr>
                  <p:spPr>
                    <a:xfrm>
                      <a:off x="4212205" y="2559401"/>
                      <a:ext cx="1753952" cy="2597455"/>
                    </a:xfrm>
                    <a:prstGeom prst="rect">
                      <a:avLst/>
                    </a:prstGeom>
                    <a:noFill/>
                  </p:spPr>
                  <p:txBody>
                    <a:bodyPr wrap="square" rtlCol="0">
                      <a:spAutoFit/>
                    </a:bodyPr>
                    <a:lstStyle/>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Prototype - content and navigation design based on evidence gathered and UX best practices</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Iterative validation usability testing</a:t>
                      </a:r>
                    </a:p>
                    <a:p>
                      <a:pPr marL="171450" indent="-171450">
                        <a:buClr>
                          <a:srgbClr val="73B632"/>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3B632"/>
                        </a:buClr>
                        <a:buFont typeface="Arial" panose="020B0604020202020204" pitchFamily="34" charset="0"/>
                        <a:buChar char="●"/>
                      </a:pPr>
                      <a:r>
                        <a:rPr lang="en-CA" sz="1200" dirty="0">
                          <a:latin typeface="Arial" panose="020B0604020202020204" pitchFamily="34" charset="0"/>
                          <a:cs typeface="Arial" panose="020B0604020202020204" pitchFamily="34" charset="0"/>
                        </a:rPr>
                        <a:t>Refinement of prototype to ensure KPIs are met</a:t>
                      </a:r>
                    </a:p>
                  </p:txBody>
                </p:sp>
                <p:sp>
                  <p:nvSpPr>
                    <p:cNvPr id="116" name="TextBox 115">
                      <a:extLst>
                        <a:ext uri="{FF2B5EF4-FFF2-40B4-BE49-F238E27FC236}">
                          <a16:creationId xmlns:a16="http://schemas.microsoft.com/office/drawing/2014/main" id="{515037F8-B7B7-4AAC-ADC4-61BABCF071DE}"/>
                        </a:ext>
                      </a:extLst>
                    </p:cNvPr>
                    <p:cNvSpPr txBox="1"/>
                    <p:nvPr/>
                  </p:nvSpPr>
                  <p:spPr>
                    <a:xfrm>
                      <a:off x="6087696" y="2559401"/>
                      <a:ext cx="1762783" cy="2492990"/>
                    </a:xfrm>
                    <a:prstGeom prst="rect">
                      <a:avLst/>
                    </a:prstGeom>
                    <a:noFill/>
                  </p:spPr>
                  <p:txBody>
                    <a:bodyPr wrap="square" rtlCol="0">
                      <a:spAutoFit/>
                    </a:bodyPr>
                    <a:lstStyle/>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Translation</a:t>
                      </a:r>
                    </a:p>
                    <a:p>
                      <a:pPr>
                        <a:buClr>
                          <a:srgbClr val="E47623"/>
                        </a:buCl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Approvals</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Coding based on tested prototype </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Accessibility and QA</a:t>
                      </a:r>
                      <a:br>
                        <a:rPr lang="en-CA" sz="1200" dirty="0">
                          <a:latin typeface="Arial" panose="020B0604020202020204" pitchFamily="34" charset="0"/>
                          <a:cs typeface="Arial" panose="020B0604020202020204" pitchFamily="34" charset="0"/>
                        </a:rPr>
                      </a:b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Feedback tool placed on all pages</a:t>
                      </a:r>
                    </a:p>
                    <a:p>
                      <a:pPr marL="171450" indent="-171450">
                        <a:buClr>
                          <a:srgbClr val="E47623"/>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E47623"/>
                        </a:buClr>
                        <a:buFont typeface="Arial" panose="020B0604020202020204" pitchFamily="34" charset="0"/>
                        <a:buChar char="●"/>
                      </a:pPr>
                      <a:r>
                        <a:rPr lang="en-CA" sz="1200" dirty="0">
                          <a:latin typeface="Arial" panose="020B0604020202020204" pitchFamily="34" charset="0"/>
                          <a:cs typeface="Arial" panose="020B0604020202020204" pitchFamily="34" charset="0"/>
                        </a:rPr>
                        <a:t>Launch</a:t>
                      </a:r>
                    </a:p>
                  </p:txBody>
                </p:sp>
                <p:sp>
                  <p:nvSpPr>
                    <p:cNvPr id="117" name="TextBox 116">
                      <a:extLst>
                        <a:ext uri="{FF2B5EF4-FFF2-40B4-BE49-F238E27FC236}">
                          <a16:creationId xmlns:a16="http://schemas.microsoft.com/office/drawing/2014/main" id="{069F1324-A82C-4208-BC63-C97C1BDF0490}"/>
                        </a:ext>
                      </a:extLst>
                    </p:cNvPr>
                    <p:cNvSpPr txBox="1"/>
                    <p:nvPr/>
                  </p:nvSpPr>
                  <p:spPr>
                    <a:xfrm>
                      <a:off x="8005258" y="2559401"/>
                      <a:ext cx="1778334" cy="2677656"/>
                    </a:xfrm>
                    <a:prstGeom prst="rect">
                      <a:avLst/>
                    </a:prstGeom>
                    <a:noFill/>
                  </p:spPr>
                  <p:txBody>
                    <a:bodyPr wrap="square" rtlCol="0">
                      <a:spAutoFit/>
                    </a:bodyPr>
                    <a:lstStyle/>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Monitor Usability Performance Dashboard (call drivers, feedback widget, web analytics)</a:t>
                      </a:r>
                      <a:br>
                        <a:rPr lang="en-CA" sz="1200" dirty="0">
                          <a:latin typeface="Arial" panose="020B0604020202020204" pitchFamily="34" charset="0"/>
                          <a:cs typeface="Arial" panose="020B0604020202020204" pitchFamily="34" charset="0"/>
                        </a:rPr>
                      </a:br>
                      <a:endParaRPr lang="en-CA" sz="1200" dirty="0">
                        <a:latin typeface="Arial" panose="020B0604020202020204" pitchFamily="34" charset="0"/>
                        <a:cs typeface="Arial" panose="020B0604020202020204" pitchFamily="34" charset="0"/>
                      </a:endParaRPr>
                    </a:p>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Adjust content if required</a:t>
                      </a:r>
                    </a:p>
                    <a:p>
                      <a:pPr marL="171450" indent="-171450">
                        <a:buClr>
                          <a:srgbClr val="7030A0"/>
                        </a:buClr>
                        <a:buFont typeface="Arial" panose="020B0604020202020204" pitchFamily="34" charset="0"/>
                        <a:buChar char="●"/>
                      </a:pPr>
                      <a:endParaRPr lang="en-CA" sz="1200" dirty="0">
                        <a:latin typeface="Arial" panose="020B0604020202020204" pitchFamily="34" charset="0"/>
                        <a:cs typeface="Arial" panose="020B0604020202020204" pitchFamily="34" charset="0"/>
                      </a:endParaRPr>
                    </a:p>
                    <a:p>
                      <a:pPr marL="171450" indent="-171450">
                        <a:buClr>
                          <a:srgbClr val="7030A0"/>
                        </a:buClr>
                        <a:buFont typeface="Arial" panose="020B0604020202020204" pitchFamily="34" charset="0"/>
                        <a:buChar char="●"/>
                      </a:pPr>
                      <a:r>
                        <a:rPr lang="en-CA" sz="1200" dirty="0">
                          <a:latin typeface="Arial" panose="020B0604020202020204" pitchFamily="34" charset="0"/>
                          <a:cs typeface="Arial" panose="020B0604020202020204" pitchFamily="34" charset="0"/>
                        </a:rPr>
                        <a:t>Validation testing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after launch to </a:t>
                      </a:r>
                      <a:br>
                        <a:rPr lang="en-CA" sz="1200" dirty="0">
                          <a:latin typeface="Arial" panose="020B0604020202020204" pitchFamily="34" charset="0"/>
                          <a:cs typeface="Arial" panose="020B0604020202020204" pitchFamily="34" charset="0"/>
                        </a:rPr>
                      </a:br>
                      <a:r>
                        <a:rPr lang="en-CA" sz="1200" dirty="0">
                          <a:latin typeface="Arial" panose="020B0604020202020204" pitchFamily="34" charset="0"/>
                          <a:cs typeface="Arial" panose="020B0604020202020204" pitchFamily="34" charset="0"/>
                        </a:rPr>
                        <a:t>drive continuous improvement</a:t>
                      </a:r>
                    </a:p>
                  </p:txBody>
                </p:sp>
                <p:grpSp>
                  <p:nvGrpSpPr>
                    <p:cNvPr id="118" name="Group 117">
                      <a:extLst>
                        <a:ext uri="{FF2B5EF4-FFF2-40B4-BE49-F238E27FC236}">
                          <a16:creationId xmlns:a16="http://schemas.microsoft.com/office/drawing/2014/main" id="{F260689E-B2DB-4BFC-BC6D-686FD7108321}"/>
                        </a:ext>
                      </a:extLst>
                    </p:cNvPr>
                    <p:cNvGrpSpPr/>
                    <p:nvPr/>
                  </p:nvGrpSpPr>
                  <p:grpSpPr>
                    <a:xfrm>
                      <a:off x="10367138" y="1177685"/>
                      <a:ext cx="910142" cy="910142"/>
                      <a:chOff x="9339028" y="1667746"/>
                      <a:chExt cx="1295400" cy="1295400"/>
                    </a:xfrm>
                  </p:grpSpPr>
                  <p:sp>
                    <p:nvSpPr>
                      <p:cNvPr id="123" name="Oval 122">
                        <a:extLst>
                          <a:ext uri="{FF2B5EF4-FFF2-40B4-BE49-F238E27FC236}">
                            <a16:creationId xmlns:a16="http://schemas.microsoft.com/office/drawing/2014/main" id="{D93274B5-250B-4949-8342-108C39748F24}"/>
                          </a:ext>
                        </a:extLst>
                      </p:cNvPr>
                      <p:cNvSpPr/>
                      <p:nvPr>
                        <p:custDataLst>
                          <p:tags r:id="rId1"/>
                        </p:custDataLst>
                      </p:nvPr>
                    </p:nvSpPr>
                    <p:spPr>
                      <a:xfrm>
                        <a:off x="9339028" y="1667746"/>
                        <a:ext cx="1295400" cy="1295400"/>
                      </a:xfrm>
                      <a:prstGeom prst="ellipse">
                        <a:avLst/>
                      </a:prstGeom>
                      <a:solidFill>
                        <a:srgbClr val="BA2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latin typeface="Arial" panose="020B0604020202020204" pitchFamily="34" charset="0"/>
                          <a:cs typeface="Arial" panose="020B0604020202020204" pitchFamily="34" charset="0"/>
                        </a:endParaRPr>
                      </a:p>
                    </p:txBody>
                  </p:sp>
                  <p:pic>
                    <p:nvPicPr>
                      <p:cNvPr id="124" name="Picture 123">
                        <a:extLst>
                          <a:ext uri="{FF2B5EF4-FFF2-40B4-BE49-F238E27FC236}">
                            <a16:creationId xmlns:a16="http://schemas.microsoft.com/office/drawing/2014/main" id="{36C9AC7A-13F0-4D96-8E69-F9D998BE37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2981" y="1891699"/>
                        <a:ext cx="847494" cy="847494"/>
                      </a:xfrm>
                      <a:prstGeom prst="rect">
                        <a:avLst/>
                      </a:prstGeom>
                    </p:spPr>
                  </p:pic>
                </p:grpSp>
                <p:sp>
                  <p:nvSpPr>
                    <p:cNvPr id="119" name="Rounded Rectangle 73">
                      <a:extLst>
                        <a:ext uri="{FF2B5EF4-FFF2-40B4-BE49-F238E27FC236}">
                          <a16:creationId xmlns:a16="http://schemas.microsoft.com/office/drawing/2014/main" id="{1E035C20-7DD3-4B91-9927-0968905033A6}"/>
                        </a:ext>
                      </a:extLst>
                    </p:cNvPr>
                    <p:cNvSpPr/>
                    <p:nvPr/>
                  </p:nvSpPr>
                  <p:spPr>
                    <a:xfrm>
                      <a:off x="9928690" y="1111414"/>
                      <a:ext cx="1787039" cy="44067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2FD3DA3D-463B-4492-9AE7-7E515BEA43EA}"/>
                        </a:ext>
                      </a:extLst>
                    </p:cNvPr>
                    <p:cNvSpPr txBox="1"/>
                    <p:nvPr/>
                  </p:nvSpPr>
                  <p:spPr>
                    <a:xfrm>
                      <a:off x="10018394" y="2106672"/>
                      <a:ext cx="1627107" cy="307777"/>
                    </a:xfrm>
                    <a:prstGeom prst="rect">
                      <a:avLst/>
                    </a:prstGeom>
                    <a:noFill/>
                  </p:spPr>
                  <p:txBody>
                    <a:bodyPr wrap="square" rtlCol="0">
                      <a:spAutoFit/>
                    </a:bodyPr>
                    <a:lstStyle/>
                    <a:p>
                      <a:pPr algn="ctr"/>
                      <a:r>
                        <a:rPr lang="en-CA" sz="1400" b="1" dirty="0">
                          <a:latin typeface="Arial" panose="020B0604020202020204" pitchFamily="34" charset="0"/>
                          <a:cs typeface="Arial" panose="020B0604020202020204" pitchFamily="34" charset="0"/>
                        </a:rPr>
                        <a:t>Operationalize</a:t>
                      </a:r>
                    </a:p>
                  </p:txBody>
                </p:sp>
                <p:sp>
                  <p:nvSpPr>
                    <p:cNvPr id="121" name="TextBox 120">
                      <a:extLst>
                        <a:ext uri="{FF2B5EF4-FFF2-40B4-BE49-F238E27FC236}">
                          <a16:creationId xmlns:a16="http://schemas.microsoft.com/office/drawing/2014/main" id="{76CF8F22-8236-4B95-9F7E-14F4A1C1DDD9}"/>
                        </a:ext>
                      </a:extLst>
                    </p:cNvPr>
                    <p:cNvSpPr txBox="1"/>
                    <p:nvPr/>
                  </p:nvSpPr>
                  <p:spPr>
                    <a:xfrm>
                      <a:off x="9925569" y="2559401"/>
                      <a:ext cx="1801894" cy="2677656"/>
                    </a:xfrm>
                    <a:prstGeom prst="rect">
                      <a:avLst/>
                    </a:prstGeom>
                    <a:noFill/>
                  </p:spPr>
                  <p:txBody>
                    <a:bodyPr wrap="square" rtlCol="0">
                      <a:spAutoFit/>
                    </a:bodyPr>
                    <a:lstStyle/>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Ensure SMEs have proper tools and training for continuous improvement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Create summary report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Close-out project</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a:buClr>
                          <a:srgbClr val="BA2E34"/>
                        </a:buClr>
                        <a:buFont typeface="Arial" panose="020B0604020202020204" pitchFamily="34" charset="0"/>
                        <a:buChar char="●"/>
                      </a:pPr>
                      <a:r>
                        <a:rPr lang="en-US" sz="1200" dirty="0">
                          <a:latin typeface="Arial" panose="020B0604020202020204" pitchFamily="34" charset="0"/>
                          <a:cs typeface="Arial" panose="020B0604020202020204" pitchFamily="34" charset="0"/>
                        </a:rPr>
                        <a:t>Transition to Partner Services </a:t>
                      </a:r>
                    </a:p>
                    <a:p>
                      <a:pPr marL="171450" indent="-171450">
                        <a:buClr>
                          <a:srgbClr val="BA2E34"/>
                        </a:buCl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p:txBody>
                </p:sp>
              </p:grpSp>
              <p:grpSp>
                <p:nvGrpSpPr>
                  <p:cNvPr id="83" name="Group 82">
                    <a:extLst>
                      <a:ext uri="{FF2B5EF4-FFF2-40B4-BE49-F238E27FC236}">
                        <a16:creationId xmlns:a16="http://schemas.microsoft.com/office/drawing/2014/main" id="{C68F4D57-F3B4-4238-BBB8-C512CEFE2360}"/>
                      </a:ext>
                    </a:extLst>
                  </p:cNvPr>
                  <p:cNvGrpSpPr/>
                  <p:nvPr/>
                </p:nvGrpSpPr>
                <p:grpSpPr>
                  <a:xfrm>
                    <a:off x="837328" y="1307044"/>
                    <a:ext cx="928688" cy="928688"/>
                    <a:chOff x="996331" y="1307044"/>
                    <a:chExt cx="928688" cy="928688"/>
                  </a:xfrm>
                </p:grpSpPr>
                <p:sp>
                  <p:nvSpPr>
                    <p:cNvPr id="96" name="Oval 95">
                      <a:extLst>
                        <a:ext uri="{FF2B5EF4-FFF2-40B4-BE49-F238E27FC236}">
                          <a16:creationId xmlns:a16="http://schemas.microsoft.com/office/drawing/2014/main" id="{7C260254-B564-4CAB-9225-F2B7CBB9A016}"/>
                        </a:ext>
                      </a:extLst>
                    </p:cNvPr>
                    <p:cNvSpPr/>
                    <p:nvPr/>
                  </p:nvSpPr>
                  <p:spPr>
                    <a:xfrm>
                      <a:off x="996331" y="1307044"/>
                      <a:ext cx="928688" cy="928688"/>
                    </a:xfrm>
                    <a:prstGeom prst="ellipse">
                      <a:avLst/>
                    </a:prstGeom>
                    <a:solidFill>
                      <a:srgbClr val="0080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97" name="Donut 8">
                      <a:extLst>
                        <a:ext uri="{FF2B5EF4-FFF2-40B4-BE49-F238E27FC236}">
                          <a16:creationId xmlns:a16="http://schemas.microsoft.com/office/drawing/2014/main" id="{ABD7E80A-4C91-4046-982F-FECF8370691D}"/>
                        </a:ext>
                      </a:extLst>
                    </p:cNvPr>
                    <p:cNvSpPr/>
                    <p:nvPr/>
                  </p:nvSpPr>
                  <p:spPr>
                    <a:xfrm>
                      <a:off x="1211853" y="1454025"/>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84" name="Group 83">
                    <a:extLst>
                      <a:ext uri="{FF2B5EF4-FFF2-40B4-BE49-F238E27FC236}">
                        <a16:creationId xmlns:a16="http://schemas.microsoft.com/office/drawing/2014/main" id="{23E706D4-C154-4C83-BDBF-211F74CB7CAF}"/>
                      </a:ext>
                    </a:extLst>
                  </p:cNvPr>
                  <p:cNvGrpSpPr/>
                  <p:nvPr/>
                </p:nvGrpSpPr>
                <p:grpSpPr>
                  <a:xfrm>
                    <a:off x="2778986" y="1306974"/>
                    <a:ext cx="928688" cy="928688"/>
                    <a:chOff x="2872606" y="1307044"/>
                    <a:chExt cx="928688" cy="928688"/>
                  </a:xfrm>
                </p:grpSpPr>
                <p:sp>
                  <p:nvSpPr>
                    <p:cNvPr id="94" name="Oval 93">
                      <a:extLst>
                        <a:ext uri="{FF2B5EF4-FFF2-40B4-BE49-F238E27FC236}">
                          <a16:creationId xmlns:a16="http://schemas.microsoft.com/office/drawing/2014/main" id="{0565CAA2-7DEC-45FE-B1E5-D26B8B219CA5}"/>
                        </a:ext>
                      </a:extLst>
                    </p:cNvPr>
                    <p:cNvSpPr/>
                    <p:nvPr/>
                  </p:nvSpPr>
                  <p:spPr>
                    <a:xfrm>
                      <a:off x="2872606" y="1307044"/>
                      <a:ext cx="928688" cy="928688"/>
                    </a:xfrm>
                    <a:prstGeom prst="ellipse">
                      <a:avLst/>
                    </a:prstGeom>
                    <a:solidFill>
                      <a:srgbClr val="0092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95" name="Rounded Rectangle 51">
                      <a:extLst>
                        <a:ext uri="{FF2B5EF4-FFF2-40B4-BE49-F238E27FC236}">
                          <a16:creationId xmlns:a16="http://schemas.microsoft.com/office/drawing/2014/main" id="{6BABCF6B-B3D2-4623-BAAE-7D1EE2792BE6}"/>
                        </a:ext>
                      </a:extLst>
                    </p:cNvPr>
                    <p:cNvSpPr/>
                    <p:nvPr/>
                  </p:nvSpPr>
                  <p:spPr>
                    <a:xfrm rot="16200000" flipH="1">
                      <a:off x="3067768" y="1516248"/>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grpSp>
              <p:grpSp>
                <p:nvGrpSpPr>
                  <p:cNvPr id="85" name="Group 84">
                    <a:extLst>
                      <a:ext uri="{FF2B5EF4-FFF2-40B4-BE49-F238E27FC236}">
                        <a16:creationId xmlns:a16="http://schemas.microsoft.com/office/drawing/2014/main" id="{4497F628-F279-475E-A21F-F7E9955ABD7E}"/>
                      </a:ext>
                    </a:extLst>
                  </p:cNvPr>
                  <p:cNvGrpSpPr/>
                  <p:nvPr/>
                </p:nvGrpSpPr>
                <p:grpSpPr>
                  <a:xfrm>
                    <a:off x="4636095" y="1304171"/>
                    <a:ext cx="928688" cy="928688"/>
                    <a:chOff x="4764143" y="1314082"/>
                    <a:chExt cx="928688" cy="928688"/>
                  </a:xfrm>
                </p:grpSpPr>
                <p:sp>
                  <p:nvSpPr>
                    <p:cNvPr id="92" name="Oval 91">
                      <a:extLst>
                        <a:ext uri="{FF2B5EF4-FFF2-40B4-BE49-F238E27FC236}">
                          <a16:creationId xmlns:a16="http://schemas.microsoft.com/office/drawing/2014/main" id="{23766047-006A-4CE5-8E5A-3781F3261A00}"/>
                        </a:ext>
                      </a:extLst>
                    </p:cNvPr>
                    <p:cNvSpPr/>
                    <p:nvPr/>
                  </p:nvSpPr>
                  <p:spPr>
                    <a:xfrm>
                      <a:off x="4764143" y="1314082"/>
                      <a:ext cx="928688" cy="928688"/>
                    </a:xfrm>
                    <a:prstGeom prst="ellipse">
                      <a:avLst/>
                    </a:prstGeom>
                    <a:solidFill>
                      <a:srgbClr val="73B63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93" name="Donut 24">
                      <a:extLst>
                        <a:ext uri="{FF2B5EF4-FFF2-40B4-BE49-F238E27FC236}">
                          <a16:creationId xmlns:a16="http://schemas.microsoft.com/office/drawing/2014/main" id="{16CFB06B-067E-4894-9E89-20D10FA96777}"/>
                        </a:ext>
                      </a:extLst>
                    </p:cNvPr>
                    <p:cNvSpPr/>
                    <p:nvPr/>
                  </p:nvSpPr>
                  <p:spPr>
                    <a:xfrm>
                      <a:off x="4921923" y="1455677"/>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86" name="Group 85">
                    <a:extLst>
                      <a:ext uri="{FF2B5EF4-FFF2-40B4-BE49-F238E27FC236}">
                        <a16:creationId xmlns:a16="http://schemas.microsoft.com/office/drawing/2014/main" id="{5B281BEA-28E5-42BE-9DE2-370D77C18D18}"/>
                      </a:ext>
                    </a:extLst>
                  </p:cNvPr>
                  <p:cNvGrpSpPr/>
                  <p:nvPr/>
                </p:nvGrpSpPr>
                <p:grpSpPr>
                  <a:xfrm>
                    <a:off x="6509587" y="1307044"/>
                    <a:ext cx="928688" cy="928688"/>
                    <a:chOff x="6637832" y="1307044"/>
                    <a:chExt cx="928688" cy="928688"/>
                  </a:xfrm>
                </p:grpSpPr>
                <p:sp>
                  <p:nvSpPr>
                    <p:cNvPr id="90" name="Oval 89">
                      <a:extLst>
                        <a:ext uri="{FF2B5EF4-FFF2-40B4-BE49-F238E27FC236}">
                          <a16:creationId xmlns:a16="http://schemas.microsoft.com/office/drawing/2014/main" id="{6B9F97AA-0E00-4EF3-9962-26F1F528CEA5}"/>
                        </a:ext>
                      </a:extLst>
                    </p:cNvPr>
                    <p:cNvSpPr/>
                    <p:nvPr/>
                  </p:nvSpPr>
                  <p:spPr>
                    <a:xfrm>
                      <a:off x="6637832" y="1307044"/>
                      <a:ext cx="928688" cy="928688"/>
                    </a:xfrm>
                    <a:prstGeom prst="ellipse">
                      <a:avLst/>
                    </a:prstGeom>
                    <a:solidFill>
                      <a:srgbClr val="E476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91" name="Donut 39">
                      <a:extLst>
                        <a:ext uri="{FF2B5EF4-FFF2-40B4-BE49-F238E27FC236}">
                          <a16:creationId xmlns:a16="http://schemas.microsoft.com/office/drawing/2014/main" id="{D63253DE-ED01-4EFD-AFD6-E667589EDBE4}"/>
                        </a:ext>
                      </a:extLst>
                    </p:cNvPr>
                    <p:cNvSpPr/>
                    <p:nvPr/>
                  </p:nvSpPr>
                  <p:spPr>
                    <a:xfrm>
                      <a:off x="6803775" y="1473582"/>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87" name="Group 86">
                    <a:extLst>
                      <a:ext uri="{FF2B5EF4-FFF2-40B4-BE49-F238E27FC236}">
                        <a16:creationId xmlns:a16="http://schemas.microsoft.com/office/drawing/2014/main" id="{B19B7047-2BB3-45AB-AACD-C0253842BF70}"/>
                      </a:ext>
                    </a:extLst>
                  </p:cNvPr>
                  <p:cNvGrpSpPr/>
                  <p:nvPr/>
                </p:nvGrpSpPr>
                <p:grpSpPr>
                  <a:xfrm>
                    <a:off x="8435466" y="1303615"/>
                    <a:ext cx="928688" cy="928688"/>
                    <a:chOff x="8538598" y="1314082"/>
                    <a:chExt cx="928688" cy="928688"/>
                  </a:xfrm>
                </p:grpSpPr>
                <p:sp>
                  <p:nvSpPr>
                    <p:cNvPr id="88" name="Oval 87">
                      <a:extLst>
                        <a:ext uri="{FF2B5EF4-FFF2-40B4-BE49-F238E27FC236}">
                          <a16:creationId xmlns:a16="http://schemas.microsoft.com/office/drawing/2014/main" id="{0D2FDA36-FA95-42A2-8CB2-E522A21F21E4}"/>
                        </a:ext>
                      </a:extLst>
                    </p:cNvPr>
                    <p:cNvSpPr/>
                    <p:nvPr/>
                  </p:nvSpPr>
                  <p:spPr>
                    <a:xfrm>
                      <a:off x="8538598" y="1314082"/>
                      <a:ext cx="928688" cy="928688"/>
                    </a:xfrm>
                    <a:prstGeom prst="ellipse">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dirty="0"/>
                    </a:p>
                  </p:txBody>
                </p:sp>
                <p:sp>
                  <p:nvSpPr>
                    <p:cNvPr id="89" name="Oval 21">
                      <a:extLst>
                        <a:ext uri="{FF2B5EF4-FFF2-40B4-BE49-F238E27FC236}">
                          <a16:creationId xmlns:a16="http://schemas.microsoft.com/office/drawing/2014/main" id="{9C605A37-C4F1-4D8C-AB9B-2E4C528E3560}"/>
                        </a:ext>
                      </a:extLst>
                    </p:cNvPr>
                    <p:cNvSpPr>
                      <a:spLocks noChangeAspect="1"/>
                    </p:cNvSpPr>
                    <p:nvPr/>
                  </p:nvSpPr>
                  <p:spPr>
                    <a:xfrm>
                      <a:off x="8719831" y="1497932"/>
                      <a:ext cx="565890" cy="570616"/>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grpSp>
          <p:grpSp>
            <p:nvGrpSpPr>
              <p:cNvPr id="7" name="Group 6">
                <a:extLst>
                  <a:ext uri="{FF2B5EF4-FFF2-40B4-BE49-F238E27FC236}">
                    <a16:creationId xmlns:a16="http://schemas.microsoft.com/office/drawing/2014/main" id="{693AACD5-7725-40DD-B927-2AD3BE00EC22}"/>
                  </a:ext>
                </a:extLst>
              </p:cNvPr>
              <p:cNvGrpSpPr/>
              <p:nvPr/>
            </p:nvGrpSpPr>
            <p:grpSpPr>
              <a:xfrm>
                <a:off x="420661" y="6285991"/>
                <a:ext cx="11438072" cy="384812"/>
                <a:chOff x="420661" y="6285991"/>
                <a:chExt cx="11438072" cy="384812"/>
              </a:xfrm>
            </p:grpSpPr>
            <p:sp>
              <p:nvSpPr>
                <p:cNvPr id="77" name="TextBox 76">
                  <a:extLst>
                    <a:ext uri="{FF2B5EF4-FFF2-40B4-BE49-F238E27FC236}">
                      <a16:creationId xmlns:a16="http://schemas.microsoft.com/office/drawing/2014/main" id="{8D75ACB1-399F-462E-B2AD-4E694CBF1CB1}"/>
                    </a:ext>
                  </a:extLst>
                </p:cNvPr>
                <p:cNvSpPr txBox="1"/>
                <p:nvPr/>
              </p:nvSpPr>
              <p:spPr>
                <a:xfrm>
                  <a:off x="8014008" y="6285995"/>
                  <a:ext cx="3844725" cy="384808"/>
                </a:xfrm>
                <a:prstGeom prst="rect">
                  <a:avLst/>
                </a:prstGeom>
                <a:solidFill>
                  <a:srgbClr val="157AC0"/>
                </a:solidFill>
                <a:ln>
                  <a:solidFill>
                    <a:schemeClr val="bg1"/>
                  </a:solidFill>
                </a:ln>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December to February 2023</a:t>
                  </a:r>
                </a:p>
              </p:txBody>
            </p:sp>
            <p:sp>
              <p:nvSpPr>
                <p:cNvPr id="125" name="TextBox 124">
                  <a:extLst>
                    <a:ext uri="{FF2B5EF4-FFF2-40B4-BE49-F238E27FC236}">
                      <a16:creationId xmlns:a16="http://schemas.microsoft.com/office/drawing/2014/main" id="{C23AEBD7-0F3E-464D-BB89-AB18048B7D73}"/>
                    </a:ext>
                  </a:extLst>
                </p:cNvPr>
                <p:cNvSpPr txBox="1"/>
                <p:nvPr/>
              </p:nvSpPr>
              <p:spPr>
                <a:xfrm>
                  <a:off x="420661" y="6285991"/>
                  <a:ext cx="7593346" cy="384808"/>
                </a:xfrm>
                <a:prstGeom prst="rect">
                  <a:avLst/>
                </a:prstGeom>
                <a:solidFill>
                  <a:srgbClr val="157AC0"/>
                </a:solidFill>
                <a:ln>
                  <a:solidFill>
                    <a:schemeClr val="bg1"/>
                  </a:solidFill>
                </a:ln>
              </p:spPr>
              <p:txBody>
                <a:bodyPr wrap="square" rtlCol="0">
                  <a:spAutoFit/>
                </a:bodyPr>
                <a:lstStyle/>
                <a:p>
                  <a:pPr algn="ctr"/>
                  <a:r>
                    <a:rPr lang="en-CA" dirty="0">
                      <a:solidFill>
                        <a:schemeClr val="bg1"/>
                      </a:solidFill>
                      <a:latin typeface="Arial" panose="020B0604020202020204" pitchFamily="34" charset="0"/>
                      <a:cs typeface="Arial" panose="020B0604020202020204" pitchFamily="34" charset="0"/>
                    </a:rPr>
                    <a:t>July to December 2022</a:t>
                  </a:r>
                </a:p>
              </p:txBody>
            </p:sp>
          </p:grpSp>
        </p:grpSp>
      </p:grpSp>
      <p:sp>
        <p:nvSpPr>
          <p:cNvPr id="53" name="TextBox 52">
            <a:extLst>
              <a:ext uri="{FF2B5EF4-FFF2-40B4-BE49-F238E27FC236}">
                <a16:creationId xmlns:a16="http://schemas.microsoft.com/office/drawing/2014/main" id="{2322ED69-CF32-4D60-BBF6-E214AC52D018}"/>
              </a:ext>
            </a:extLst>
          </p:cNvPr>
          <p:cNvSpPr txBox="1"/>
          <p:nvPr/>
        </p:nvSpPr>
        <p:spPr>
          <a:xfrm>
            <a:off x="635081" y="994365"/>
            <a:ext cx="6099242" cy="461665"/>
          </a:xfrm>
          <a:prstGeom prst="rect">
            <a:avLst/>
          </a:prstGeom>
          <a:noFill/>
        </p:spPr>
        <p:txBody>
          <a:bodyPr wrap="square">
            <a:spAutoFit/>
          </a:bodyPr>
          <a:lstStyle/>
          <a:p>
            <a:pPr marL="0" indent="0">
              <a:buNone/>
            </a:pPr>
            <a:r>
              <a:rPr lang="en-CA" sz="2400" dirty="0">
                <a:solidFill>
                  <a:srgbClr val="595959"/>
                </a:solidFill>
                <a:latin typeface="Century Gothic" panose="020B0502020202020204" pitchFamily="34" charset="0"/>
              </a:rPr>
              <a:t>Process and timelines</a:t>
            </a:r>
          </a:p>
        </p:txBody>
      </p:sp>
      <p:sp>
        <p:nvSpPr>
          <p:cNvPr id="3" name="Rectangle 2">
            <a:extLst>
              <a:ext uri="{FF2B5EF4-FFF2-40B4-BE49-F238E27FC236}">
                <a16:creationId xmlns:a16="http://schemas.microsoft.com/office/drawing/2014/main" id="{3DBC4567-C8E4-4AB4-94D3-143D00826D32}"/>
              </a:ext>
            </a:extLst>
          </p:cNvPr>
          <p:cNvSpPr/>
          <p:nvPr/>
        </p:nvSpPr>
        <p:spPr>
          <a:xfrm>
            <a:off x="2552996" y="4314825"/>
            <a:ext cx="1523704" cy="495300"/>
          </a:xfrm>
          <a:prstGeom prst="rect">
            <a:avLst/>
          </a:prstGeom>
          <a:noFill/>
          <a:ln w="57150">
            <a:solidFill>
              <a:srgbClr val="157A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0576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7F49F12-9138-49F1-96D4-CC6FC00A57C3}" type="slidenum">
              <a:rPr lang="en-US" altLang="en-US" smtClean="0"/>
              <a:pPr/>
              <a:t>6</a:t>
            </a:fld>
            <a:endParaRPr lang="en-US" altLang="en-US"/>
          </a:p>
        </p:txBody>
      </p:sp>
      <p:sp>
        <p:nvSpPr>
          <p:cNvPr id="4" name="Google Shape;221;p44">
            <a:extLst>
              <a:ext uri="{FF2B5EF4-FFF2-40B4-BE49-F238E27FC236}">
                <a16:creationId xmlns:a16="http://schemas.microsoft.com/office/drawing/2014/main" id="{76CB5841-CF9D-4D93-B7C0-59EA02825A82}"/>
              </a:ext>
            </a:extLst>
          </p:cNvPr>
          <p:cNvSpPr txBox="1">
            <a:spLocks/>
          </p:cNvSpPr>
          <p:nvPr/>
        </p:nvSpPr>
        <p:spPr bwMode="auto">
          <a:xfrm>
            <a:off x="609601" y="1658293"/>
            <a:ext cx="7886700" cy="213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b" anchorCtr="0" compatLnSpc="1">
            <a:prstTxWarp prst="textNoShape">
              <a:avLst/>
            </a:prstTxWarp>
            <a:normAutofit/>
          </a:bodyPr>
          <a:lstStyle>
            <a:lvl1pPr algn="l" defTabSz="457200" rtl="0" eaLnBrk="0" fontAlgn="base" hangingPunct="0">
              <a:spcBef>
                <a:spcPct val="0"/>
              </a:spcBef>
              <a:spcAft>
                <a:spcPct val="0"/>
              </a:spcAft>
              <a:defRPr lang="en-US" sz="3600" kern="120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spcBef>
                <a:spcPts val="0"/>
              </a:spcBef>
              <a:spcAft>
                <a:spcPts val="0"/>
              </a:spcAft>
              <a:buClr>
                <a:schemeClr val="dk1"/>
              </a:buClr>
              <a:buSzPts val="4500"/>
            </a:pPr>
            <a:r>
              <a:rPr lang="en-GB" sz="3300" dirty="0">
                <a:solidFill>
                  <a:srgbClr val="157AC0"/>
                </a:solidFill>
                <a:latin typeface="+mj-lt"/>
                <a:ea typeface="Arial"/>
                <a:cs typeface="Arial"/>
                <a:sym typeface="Arial"/>
              </a:rPr>
              <a:t>DISCOVERY RESEARCH</a:t>
            </a:r>
          </a:p>
        </p:txBody>
      </p:sp>
      <p:sp>
        <p:nvSpPr>
          <p:cNvPr id="6" name="Google Shape;222;p44">
            <a:extLst>
              <a:ext uri="{FF2B5EF4-FFF2-40B4-BE49-F238E27FC236}">
                <a16:creationId xmlns:a16="http://schemas.microsoft.com/office/drawing/2014/main" id="{239A580D-C941-43B6-9E8F-D448B173E5D4}"/>
              </a:ext>
            </a:extLst>
          </p:cNvPr>
          <p:cNvSpPr txBox="1">
            <a:spLocks/>
          </p:cNvSpPr>
          <p:nvPr/>
        </p:nvSpPr>
        <p:spPr bwMode="auto">
          <a:xfrm>
            <a:off x="609600" y="3818084"/>
            <a:ext cx="9677399" cy="11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t" anchorCtr="0" compatLnSpc="1">
            <a:prstTxWarp prst="textNoShape">
              <a:avLst/>
            </a:prstTxWarp>
            <a:normAutofit/>
          </a:bodyPr>
          <a:lst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800" kern="120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1800" kern="120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sz="1800" kern="120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800"/>
              </a:spcBef>
              <a:spcAft>
                <a:spcPts val="0"/>
              </a:spcAft>
              <a:buClr>
                <a:srgbClr val="888888"/>
              </a:buClr>
              <a:buSzPts val="1800"/>
              <a:buNone/>
            </a:pPr>
            <a:r>
              <a:rPr lang="en-CA" sz="2400" dirty="0">
                <a:solidFill>
                  <a:srgbClr val="7F7F7F"/>
                </a:solidFill>
                <a:latin typeface="+mj-lt"/>
                <a:ea typeface="Arial"/>
                <a:cs typeface="Arial"/>
                <a:sym typeface="Arial"/>
              </a:rPr>
              <a:t>What do we know about the SR&amp;ED?</a:t>
            </a:r>
          </a:p>
        </p:txBody>
      </p:sp>
      <p:pic>
        <p:nvPicPr>
          <p:cNvPr id="7" name="Picture 7">
            <a:extLst>
              <a:ext uri="{FF2B5EF4-FFF2-40B4-BE49-F238E27FC236}">
                <a16:creationId xmlns:a16="http://schemas.microsoft.com/office/drawing/2014/main" id="{AA89F641-551E-456D-8FFF-ECF4509F32F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bwMode="auto">
          <a:xfrm>
            <a:off x="609601" y="3819089"/>
            <a:ext cx="6600824"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33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Call drivers (Toronto West): Part 1</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7</a:t>
            </a:fld>
            <a:endParaRPr lang="en-US" altLang="en-US"/>
          </a:p>
        </p:txBody>
      </p:sp>
      <p:graphicFrame>
        <p:nvGraphicFramePr>
          <p:cNvPr id="4" name="Google Shape;250;p47">
            <a:extLst>
              <a:ext uri="{FF2B5EF4-FFF2-40B4-BE49-F238E27FC236}">
                <a16:creationId xmlns:a16="http://schemas.microsoft.com/office/drawing/2014/main" id="{00283FAA-DBEE-477C-90BF-B2515847C1A0}"/>
              </a:ext>
            </a:extLst>
          </p:cNvPr>
          <p:cNvGraphicFramePr/>
          <p:nvPr>
            <p:extLst>
              <p:ext uri="{D42A27DB-BD31-4B8C-83A1-F6EECF244321}">
                <p14:modId xmlns:p14="http://schemas.microsoft.com/office/powerpoint/2010/main" val="20352647"/>
              </p:ext>
            </p:extLst>
          </p:nvPr>
        </p:nvGraphicFramePr>
        <p:xfrm>
          <a:off x="575887" y="1322293"/>
          <a:ext cx="10254038" cy="4576270"/>
        </p:xfrm>
        <a:graphic>
          <a:graphicData uri="http://schemas.openxmlformats.org/drawingml/2006/table">
            <a:tbl>
              <a:tblPr firstRow="1" bandRow="1">
                <a:tableStyleId>{7E9639D4-E3E2-4D34-9284-5A2195B3D0D7}</a:tableStyleId>
              </a:tblPr>
              <a:tblGrid>
                <a:gridCol w="1757738">
                  <a:extLst>
                    <a:ext uri="{9D8B030D-6E8A-4147-A177-3AD203B41FA5}">
                      <a16:colId xmlns:a16="http://schemas.microsoft.com/office/drawing/2014/main" val="20000"/>
                    </a:ext>
                  </a:extLst>
                </a:gridCol>
                <a:gridCol w="6867525">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tblGrid>
              <a:tr h="380745">
                <a:tc>
                  <a:txBody>
                    <a:bodyPr/>
                    <a:lstStyle/>
                    <a:p>
                      <a:r>
                        <a:rPr lang="en-CA" sz="1400" b="1" dirty="0">
                          <a:solidFill>
                            <a:schemeClr val="bg1"/>
                          </a:solidFill>
                          <a:effectLst/>
                          <a:latin typeface="Arial" panose="020B0604020202020204" pitchFamily="34" charset="0"/>
                          <a:cs typeface="Arial" panose="020B0604020202020204" pitchFamily="34" charset="0"/>
                        </a:rPr>
                        <a:t> </a:t>
                      </a:r>
                      <a:endParaRPr lang="en-CA"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57AC0"/>
                    </a:solidFill>
                  </a:tcPr>
                </a:tc>
                <a:tc>
                  <a:txBody>
                    <a:bodyPr/>
                    <a:lstStyle/>
                    <a:p>
                      <a:pPr algn="ctr">
                        <a:lnSpc>
                          <a:spcPct val="100000"/>
                        </a:lnSpc>
                      </a:pPr>
                      <a:r>
                        <a:rPr lang="en-CA" sz="1400" b="1" dirty="0">
                          <a:solidFill>
                            <a:schemeClr val="bg1"/>
                          </a:solidFill>
                          <a:effectLst/>
                          <a:latin typeface="Arial" panose="020B0604020202020204" pitchFamily="34" charset="0"/>
                          <a:cs typeface="Arial" panose="020B0604020202020204" pitchFamily="34" charset="0"/>
                        </a:rPr>
                        <a:t>Example Inquiries</a:t>
                      </a:r>
                      <a:endParaRPr lang="en-CA"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57AC0"/>
                    </a:solidFill>
                  </a:tcPr>
                </a:tc>
                <a:tc>
                  <a:txBody>
                    <a:bodyPr/>
                    <a:lstStyle/>
                    <a:p>
                      <a:pPr algn="ctr"/>
                      <a:r>
                        <a:rPr lang="en-CA" sz="1400" b="1" dirty="0">
                          <a:solidFill>
                            <a:schemeClr val="bg1"/>
                          </a:solidFill>
                          <a:effectLst/>
                          <a:latin typeface="Arial" panose="020B0604020202020204" pitchFamily="34" charset="0"/>
                          <a:cs typeface="Arial" panose="020B0604020202020204" pitchFamily="34" charset="0"/>
                        </a:rPr>
                        <a:t>Percentage</a:t>
                      </a:r>
                      <a:endParaRPr lang="en-CA"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57AC0"/>
                    </a:solidFill>
                  </a:tcPr>
                </a:tc>
                <a:extLst>
                  <a:ext uri="{0D108BD9-81ED-4DB2-BD59-A6C34878D82A}">
                    <a16:rowId xmlns:a16="http://schemas.microsoft.com/office/drawing/2014/main" val="10000"/>
                  </a:ext>
                </a:extLst>
              </a:tr>
              <a:tr h="971364">
                <a:tc>
                  <a:txBody>
                    <a:bodyPr/>
                    <a:lstStyle/>
                    <a:p>
                      <a:r>
                        <a:rPr lang="en-CA" sz="1400" b="1" dirty="0">
                          <a:solidFill>
                            <a:srgbClr val="157AC0"/>
                          </a:solidFill>
                          <a:effectLst/>
                          <a:latin typeface="Arial" panose="020B0604020202020204" pitchFamily="34" charset="0"/>
                          <a:cs typeface="Arial" panose="020B0604020202020204" pitchFamily="34" charset="0"/>
                        </a:rPr>
                        <a:t>Free Service</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171450" indent="-171450">
                        <a:lnSpc>
                          <a:spcPct val="100000"/>
                        </a:lnSpc>
                        <a:buClr>
                          <a:srgbClr val="157AC0"/>
                        </a:buClr>
                        <a:buFont typeface="Arial" panose="020B0604020202020204" pitchFamily="34" charset="0"/>
                        <a:buChar char="•"/>
                      </a:pPr>
                      <a:r>
                        <a:rPr lang="en-CA" sz="1400" dirty="0">
                          <a:effectLst/>
                          <a:latin typeface="Arial" panose="020B0604020202020204" pitchFamily="34" charset="0"/>
                          <a:cs typeface="Arial" panose="020B0604020202020204" pitchFamily="34" charset="0"/>
                        </a:rPr>
                        <a:t>Looking for information regarding SR&amp;ED – FTCAS (timeframe, what it entails, etc.)</a:t>
                      </a:r>
                    </a:p>
                    <a:p>
                      <a:pPr marL="171450" indent="-171450">
                        <a:lnSpc>
                          <a:spcPct val="100000"/>
                        </a:lnSpc>
                        <a:buClr>
                          <a:srgbClr val="157AC0"/>
                        </a:buClr>
                        <a:buFont typeface="Arial" panose="020B0604020202020204" pitchFamily="34" charset="0"/>
                        <a:buChar char="•"/>
                      </a:pPr>
                      <a:endParaRPr lang="en-CA" sz="1400" dirty="0">
                        <a:effectLst/>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400" dirty="0">
                          <a:effectLst/>
                          <a:latin typeface="Arial" panose="020B0604020202020204" pitchFamily="34" charset="0"/>
                          <a:cs typeface="Arial" panose="020B0604020202020204" pitchFamily="34" charset="0"/>
                        </a:rPr>
                        <a:t>Looking for information as to when there will be a SR&amp;ED Practitioners seminar.  Wants to sign up.</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n-CA" sz="1400" dirty="0">
                          <a:effectLst/>
                          <a:latin typeface="Arial" panose="020B0604020202020204" pitchFamily="34" charset="0"/>
                          <a:cs typeface="Arial" panose="020B0604020202020204" pitchFamily="34" charset="0"/>
                        </a:rPr>
                        <a:t>17.2%</a:t>
                      </a: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355045">
                <a:tc>
                  <a:txBody>
                    <a:bodyPr/>
                    <a:lstStyle/>
                    <a:p>
                      <a:r>
                        <a:rPr lang="en-CA" sz="1400" b="1" dirty="0">
                          <a:solidFill>
                            <a:srgbClr val="157AC0"/>
                          </a:solidFill>
                          <a:effectLst/>
                          <a:latin typeface="Arial" panose="020B0604020202020204" pitchFamily="34" charset="0"/>
                          <a:cs typeface="Arial" panose="020B0604020202020204" pitchFamily="34" charset="0"/>
                        </a:rPr>
                        <a:t>Eligibility</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171450" indent="-171450">
                        <a:lnSpc>
                          <a:spcPct val="100000"/>
                        </a:lnSpc>
                        <a:buClr>
                          <a:srgbClr val="157AC0"/>
                        </a:buClr>
                        <a:buFont typeface="Arial" panose="020B0604020202020204" pitchFamily="34" charset="0"/>
                        <a:buChar char="•"/>
                      </a:pPr>
                      <a:r>
                        <a:rPr lang="en-CA" sz="1400" dirty="0">
                          <a:effectLst/>
                          <a:latin typeface="Arial" panose="020B0604020202020204" pitchFamily="34" charset="0"/>
                          <a:cs typeface="Arial" panose="020B0604020202020204" pitchFamily="34" charset="0"/>
                        </a:rPr>
                        <a:t>A company has general questions re eligibility of SR&amp;ED</a:t>
                      </a: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400" dirty="0">
                          <a:effectLst/>
                          <a:latin typeface="Arial" panose="020B0604020202020204" pitchFamily="34" charset="0"/>
                          <a:cs typeface="Arial" panose="020B0604020202020204" pitchFamily="34" charset="0"/>
                        </a:rPr>
                        <a:t>5.8%</a:t>
                      </a:r>
                    </a:p>
                  </a:txBody>
                  <a:tcPr marL="68580" marR="68580" marT="0" marB="0" anchor="ctr"/>
                </a:tc>
                <a:extLst>
                  <a:ext uri="{0D108BD9-81ED-4DB2-BD59-A6C34878D82A}">
                    <a16:rowId xmlns:a16="http://schemas.microsoft.com/office/drawing/2014/main" val="10003"/>
                  </a:ext>
                </a:extLst>
              </a:tr>
              <a:tr h="17808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b="1" dirty="0">
                          <a:solidFill>
                            <a:srgbClr val="157AC0"/>
                          </a:solidFill>
                          <a:effectLst/>
                          <a:latin typeface="Arial" panose="020B0604020202020204" pitchFamily="34" charset="0"/>
                          <a:cs typeface="Arial" panose="020B0604020202020204" pitchFamily="34" charset="0"/>
                        </a:rPr>
                        <a:t>General Inquiry</a:t>
                      </a:r>
                      <a:endParaRPr lang="en-CA" sz="1400" dirty="0">
                        <a:solidFill>
                          <a:srgbClr val="157AC0"/>
                        </a:solidFill>
                        <a:effectLst/>
                        <a:latin typeface="Arial" panose="020B0604020202020204" pitchFamily="34" charset="0"/>
                        <a:cs typeface="Arial" panose="020B0604020202020204" pitchFamily="34" charset="0"/>
                      </a:endParaRPr>
                    </a:p>
                    <a:p>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171450" indent="-171450">
                        <a:lnSpc>
                          <a:spcPct val="100000"/>
                        </a:lnSpc>
                        <a:buClr>
                          <a:srgbClr val="157AC0"/>
                        </a:buClr>
                        <a:buFont typeface="Arial" panose="020B0604020202020204" pitchFamily="34" charset="0"/>
                        <a:buChar char="•"/>
                      </a:pPr>
                      <a:r>
                        <a:rPr lang="en-CA" sz="1400" dirty="0">
                          <a:effectLst/>
                          <a:latin typeface="Arial" panose="020B0604020202020204" pitchFamily="34" charset="0"/>
                          <a:cs typeface="Arial" panose="020B0604020202020204" pitchFamily="34" charset="0"/>
                        </a:rPr>
                        <a:t>Taxpayer has a question regarding SR&amp;ED. He wants to know if company has to file a separate SR&amp;ED claim if the work is being done in an other province.</a:t>
                      </a:r>
                    </a:p>
                    <a:p>
                      <a:pPr marL="171450" indent="-171450">
                        <a:lnSpc>
                          <a:spcPct val="100000"/>
                        </a:lnSpc>
                        <a:buClr>
                          <a:srgbClr val="157AC0"/>
                        </a:buClr>
                        <a:buFont typeface="Arial" panose="020B0604020202020204" pitchFamily="34" charset="0"/>
                        <a:buChar char="•"/>
                      </a:pPr>
                      <a:endParaRPr lang="en-CA" sz="1400" dirty="0">
                        <a:effectLst/>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400" dirty="0">
                          <a:effectLst/>
                          <a:latin typeface="Arial" panose="020B0604020202020204" pitchFamily="34" charset="0"/>
                          <a:cs typeface="Arial" panose="020B0604020202020204" pitchFamily="34" charset="0"/>
                        </a:rPr>
                        <a:t>Wanting to know if pre funding is available.</a:t>
                      </a:r>
                    </a:p>
                    <a:p>
                      <a:pPr marL="171450" marR="0" lvl="0" indent="-1714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endParaRPr lang="en-CA" sz="1400" dirty="0">
                        <a:effectLst/>
                        <a:latin typeface="Arial" panose="020B0604020202020204" pitchFamily="34" charset="0"/>
                        <a:cs typeface="Arial" panose="020B0604020202020204" pitchFamily="34" charset="0"/>
                      </a:endParaRPr>
                    </a:p>
                    <a:p>
                      <a:pPr marL="171450" marR="0" lvl="0" indent="-1714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400" dirty="0">
                          <a:effectLst/>
                          <a:latin typeface="Arial" panose="020B0604020202020204" pitchFamily="34" charset="0"/>
                          <a:cs typeface="Arial" panose="020B0604020202020204" pitchFamily="34" charset="0"/>
                        </a:rPr>
                        <a:t>Taxpayer said he is conducting an evening meeting  called "Funding for Research and Development, and is looking for someone to come to speak for about 20 to 25 minutes regarding SR&amp;ED.</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400" dirty="0">
                          <a:effectLst/>
                          <a:latin typeface="Arial" panose="020B0604020202020204" pitchFamily="34" charset="0"/>
                          <a:cs typeface="Arial" panose="020B0604020202020204" pitchFamily="34" charset="0"/>
                        </a:rPr>
                        <a:t>30.65%</a:t>
                      </a: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74749139"/>
                  </a:ext>
                </a:extLst>
              </a:tr>
              <a:tr h="8094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b="1" dirty="0">
                          <a:solidFill>
                            <a:srgbClr val="157AC0"/>
                          </a:solidFill>
                          <a:effectLst/>
                          <a:latin typeface="Arial" panose="020B0604020202020204" pitchFamily="34" charset="0"/>
                          <a:cs typeface="Arial" panose="020B0604020202020204" pitchFamily="34" charset="0"/>
                        </a:rPr>
                        <a:t>Financial Claim Specific</a:t>
                      </a:r>
                      <a:endParaRPr lang="en-CA" sz="1400" dirty="0">
                        <a:solidFill>
                          <a:srgbClr val="157AC0"/>
                        </a:solidFill>
                        <a:effectLst/>
                        <a:latin typeface="Arial" panose="020B0604020202020204" pitchFamily="34" charset="0"/>
                        <a:cs typeface="Arial" panose="020B0604020202020204" pitchFamily="34" charset="0"/>
                      </a:endParaRPr>
                    </a:p>
                    <a:p>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171450" marR="0" lvl="0" indent="-1714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400" dirty="0">
                          <a:effectLst/>
                          <a:latin typeface="Arial" panose="020B0604020202020204" pitchFamily="34" charset="0"/>
                          <a:cs typeface="Arial" panose="020B0604020202020204" pitchFamily="34" charset="0"/>
                        </a:rPr>
                        <a:t>Taxpayer is calling about claim which Aims shows was closed.  Apparently, she talked to one of the Financial Reviewer and he indicated that the hold up had something to do with the TC deciding if it was a 35% or 20% file.</a:t>
                      </a:r>
                    </a:p>
                    <a:p>
                      <a:pPr marL="0" marR="0" lvl="0" indent="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None/>
                        <a:tabLst/>
                        <a:defRPr/>
                      </a:pPr>
                      <a:endParaRPr lang="en-CA" sz="14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a:r>
                        <a:rPr lang="en-CA" sz="1400" dirty="0">
                          <a:effectLst/>
                          <a:latin typeface="Arial" panose="020B0604020202020204" pitchFamily="34" charset="0"/>
                          <a:cs typeface="Arial" panose="020B0604020202020204" pitchFamily="34" charset="0"/>
                        </a:rPr>
                        <a:t>14.4%</a:t>
                      </a:r>
                      <a:endParaRPr lang="en-CA"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41610943"/>
                  </a:ext>
                </a:extLst>
              </a:tr>
            </a:tbl>
          </a:graphicData>
        </a:graphic>
      </p:graphicFrame>
    </p:spTree>
    <p:extLst>
      <p:ext uri="{BB962C8B-B14F-4D97-AF65-F5344CB8AC3E}">
        <p14:creationId xmlns:p14="http://schemas.microsoft.com/office/powerpoint/2010/main" val="280176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solidFill>
                  <a:srgbClr val="157AC0"/>
                </a:solidFill>
              </a:rPr>
              <a:t>Call drivers (Toronto West): Part 2</a:t>
            </a:r>
          </a:p>
        </p:txBody>
      </p:sp>
      <p:sp>
        <p:nvSpPr>
          <p:cNvPr id="5" name="Slide Number Placeholder 4"/>
          <p:cNvSpPr>
            <a:spLocks noGrp="1"/>
          </p:cNvSpPr>
          <p:nvPr>
            <p:ph type="sldNum" sz="quarter" idx="10"/>
          </p:nvPr>
        </p:nvSpPr>
        <p:spPr/>
        <p:txBody>
          <a:bodyPr/>
          <a:lstStyle/>
          <a:p>
            <a:fld id="{A7F49F12-9138-49F1-96D4-CC6FC00A57C3}" type="slidenum">
              <a:rPr lang="en-US" altLang="en-US" smtClean="0"/>
              <a:pPr/>
              <a:t>8</a:t>
            </a:fld>
            <a:endParaRPr lang="en-US" altLang="en-US"/>
          </a:p>
        </p:txBody>
      </p:sp>
      <p:graphicFrame>
        <p:nvGraphicFramePr>
          <p:cNvPr id="4" name="Google Shape;250;p47">
            <a:extLst>
              <a:ext uri="{FF2B5EF4-FFF2-40B4-BE49-F238E27FC236}">
                <a16:creationId xmlns:a16="http://schemas.microsoft.com/office/drawing/2014/main" id="{00283FAA-DBEE-477C-90BF-B2515847C1A0}"/>
              </a:ext>
            </a:extLst>
          </p:cNvPr>
          <p:cNvGraphicFramePr/>
          <p:nvPr>
            <p:extLst>
              <p:ext uri="{D42A27DB-BD31-4B8C-83A1-F6EECF244321}">
                <p14:modId xmlns:p14="http://schemas.microsoft.com/office/powerpoint/2010/main" val="147221543"/>
              </p:ext>
            </p:extLst>
          </p:nvPr>
        </p:nvGraphicFramePr>
        <p:xfrm>
          <a:off x="575887" y="1322293"/>
          <a:ext cx="10254038" cy="4592732"/>
        </p:xfrm>
        <a:graphic>
          <a:graphicData uri="http://schemas.openxmlformats.org/drawingml/2006/table">
            <a:tbl>
              <a:tblPr firstRow="1" bandRow="1">
                <a:tableStyleId>{7E9639D4-E3E2-4D34-9284-5A2195B3D0D7}</a:tableStyleId>
              </a:tblPr>
              <a:tblGrid>
                <a:gridCol w="1757738">
                  <a:extLst>
                    <a:ext uri="{9D8B030D-6E8A-4147-A177-3AD203B41FA5}">
                      <a16:colId xmlns:a16="http://schemas.microsoft.com/office/drawing/2014/main" val="20000"/>
                    </a:ext>
                  </a:extLst>
                </a:gridCol>
                <a:gridCol w="6867525">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tblGrid>
              <a:tr h="380745">
                <a:tc>
                  <a:txBody>
                    <a:bodyPr/>
                    <a:lstStyle/>
                    <a:p>
                      <a:r>
                        <a:rPr lang="en-CA" sz="1400" b="1" dirty="0">
                          <a:solidFill>
                            <a:srgbClr val="157AC0"/>
                          </a:solidFill>
                          <a:effectLst/>
                          <a:latin typeface="Arial" panose="020B0604020202020204" pitchFamily="34" charset="0"/>
                          <a:cs typeface="Arial" panose="020B0604020202020204" pitchFamily="34" charset="0"/>
                        </a:rPr>
                        <a:t> </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57AC0"/>
                    </a:solidFill>
                  </a:tcPr>
                </a:tc>
                <a:tc>
                  <a:txBody>
                    <a:bodyPr/>
                    <a:lstStyle/>
                    <a:p>
                      <a:pPr algn="ctr">
                        <a:lnSpc>
                          <a:spcPct val="100000"/>
                        </a:lnSpc>
                      </a:pPr>
                      <a:r>
                        <a:rPr lang="en-CA" sz="1600" b="1" dirty="0">
                          <a:solidFill>
                            <a:schemeClr val="bg1"/>
                          </a:solidFill>
                          <a:effectLst/>
                          <a:latin typeface="Arial" panose="020B0604020202020204" pitchFamily="34" charset="0"/>
                          <a:cs typeface="Arial" panose="020B0604020202020204" pitchFamily="34" charset="0"/>
                        </a:rPr>
                        <a:t>Example Inquiries</a:t>
                      </a:r>
                      <a:endParaRPr lang="en-CA"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57AC0"/>
                    </a:solidFill>
                  </a:tcPr>
                </a:tc>
                <a:tc>
                  <a:txBody>
                    <a:bodyPr/>
                    <a:lstStyle/>
                    <a:p>
                      <a:pPr algn="ctr"/>
                      <a:r>
                        <a:rPr lang="en-CA" sz="1600" b="1" dirty="0">
                          <a:solidFill>
                            <a:schemeClr val="bg1"/>
                          </a:solidFill>
                          <a:effectLst/>
                          <a:latin typeface="Arial" panose="020B0604020202020204" pitchFamily="34" charset="0"/>
                          <a:cs typeface="Arial" panose="020B0604020202020204" pitchFamily="34" charset="0"/>
                        </a:rPr>
                        <a:t>Percentage</a:t>
                      </a:r>
                      <a:endParaRPr lang="en-CA" sz="16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57AC0"/>
                    </a:solidFill>
                  </a:tcPr>
                </a:tc>
                <a:extLst>
                  <a:ext uri="{0D108BD9-81ED-4DB2-BD59-A6C34878D82A}">
                    <a16:rowId xmlns:a16="http://schemas.microsoft.com/office/drawing/2014/main" val="10000"/>
                  </a:ext>
                </a:extLst>
              </a:tr>
              <a:tr h="563912">
                <a:tc>
                  <a:txBody>
                    <a:bodyPr/>
                    <a:lstStyle/>
                    <a:p>
                      <a:r>
                        <a:rPr lang="en-CA" sz="1400" b="1" dirty="0">
                          <a:solidFill>
                            <a:srgbClr val="157AC0"/>
                          </a:solidFill>
                          <a:effectLst/>
                          <a:latin typeface="Arial" panose="020B0604020202020204" pitchFamily="34" charset="0"/>
                          <a:cs typeface="Arial" panose="020B0604020202020204" pitchFamily="34" charset="0"/>
                        </a:rPr>
                        <a:t>Technical Claim Specific</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171450" indent="-171450">
                        <a:buClr>
                          <a:srgbClr val="157AC0"/>
                        </a:buClr>
                        <a:buFont typeface="Arial" panose="020B0604020202020204" pitchFamily="34" charset="0"/>
                        <a:buChar cha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would like to talk to a Manager regarding technology of software science.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1.5%</a:t>
                      </a:r>
                    </a:p>
                  </a:txBody>
                  <a:tcPr marL="68580" marR="68580" marT="0" marB="0" anchor="ctr"/>
                </a:tc>
                <a:extLst>
                  <a:ext uri="{0D108BD9-81ED-4DB2-BD59-A6C34878D82A}">
                    <a16:rowId xmlns:a16="http://schemas.microsoft.com/office/drawing/2014/main" val="10001"/>
                  </a:ext>
                </a:extLst>
              </a:tr>
              <a:tr h="355045">
                <a:tc>
                  <a:txBody>
                    <a:bodyPr/>
                    <a:lstStyle/>
                    <a:p>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Asking for Status</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171450" indent="-171450">
                        <a:buClr>
                          <a:srgbClr val="157AC0"/>
                        </a:buClr>
                        <a:buFont typeface="Arial" panose="020B0604020202020204" pitchFamily="34" charset="0"/>
                        <a:buChar cha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called the Enquiry line and is looking for the status of their SR&amp;ED claim.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15.0%</a:t>
                      </a:r>
                    </a:p>
                  </a:txBody>
                  <a:tcPr marL="68580" marR="68580" marT="0" marB="0" anchor="ctr"/>
                </a:tc>
                <a:extLst>
                  <a:ext uri="{0D108BD9-81ED-4DB2-BD59-A6C34878D82A}">
                    <a16:rowId xmlns:a16="http://schemas.microsoft.com/office/drawing/2014/main" val="10003"/>
                  </a:ext>
                </a:extLst>
              </a:tr>
              <a:tr h="1121330">
                <a:tc>
                  <a:txBody>
                    <a:bodyPr/>
                    <a:lstStyle/>
                    <a:p>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Asking information on FR, and/or RTA or other staff</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85750" indent="-285750">
                        <a:buClr>
                          <a:srgbClr val="157AC0"/>
                        </a:buClr>
                        <a:buFont typeface="Arial" panose="020B0604020202020204" pitchFamily="34" charset="0"/>
                        <a:buChar cha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indicated that a Financial Review was being done for their file and wanted to know the name of the Financial Reviewer. </a:t>
                      </a:r>
                    </a:p>
                    <a:p>
                      <a:pPr marL="285750" marR="0" lvl="0" indent="-2857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called asking for the phone number for the director because he has a complaint.  He indicated that RTA couldn't give him a timeframe for reviewing the file.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1.6%</a:t>
                      </a:r>
                    </a:p>
                  </a:txBody>
                  <a:tcPr marL="68580" marR="68580" marT="0" marB="0" anchor="ctr"/>
                </a:tc>
                <a:extLst>
                  <a:ext uri="{0D108BD9-81ED-4DB2-BD59-A6C34878D82A}">
                    <a16:rowId xmlns:a16="http://schemas.microsoft.com/office/drawing/2014/main" val="2674749139"/>
                  </a:ext>
                </a:extLst>
              </a:tr>
              <a:tr h="4286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T661 Form</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85750" marR="0" lvl="0" indent="-2857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has a question regarding line 315 of the T661.</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2.08%</a:t>
                      </a:r>
                    </a:p>
                    <a:p>
                      <a:pPr algn="ctr"/>
                      <a:endPar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39630857"/>
                  </a:ext>
                </a:extLst>
              </a:tr>
              <a:tr h="428625">
                <a:tc>
                  <a:txBody>
                    <a:bodyPr/>
                    <a:lstStyle/>
                    <a:p>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OITC</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171450" indent="-171450">
                        <a:buClr>
                          <a:srgbClr val="157AC0"/>
                        </a:buClr>
                        <a:buFont typeface="Arial" panose="020B0604020202020204" pitchFamily="34" charset="0"/>
                        <a:buChar char="•"/>
                      </a:pPr>
                      <a:r>
                        <a:rPr lang="en-CA" sz="1200">
                          <a:solidFill>
                            <a:srgbClr val="191919"/>
                          </a:solidFill>
                          <a:effectLst/>
                          <a:latin typeface="Arial" panose="020B0604020202020204" pitchFamily="34" charset="0"/>
                          <a:ea typeface="Calibri" panose="020F0502020204030204" pitchFamily="34" charset="0"/>
                          <a:cs typeface="Arial" panose="020B0604020202020204" pitchFamily="34" charset="0"/>
                        </a:rPr>
                        <a:t>Looking for information regarding waiving OITC, etc.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1.3%</a:t>
                      </a:r>
                    </a:p>
                  </a:txBody>
                  <a:tcPr marL="68580" marR="68580" marT="0" marB="0" anchor="ctr"/>
                </a:tc>
                <a:extLst>
                  <a:ext uri="{0D108BD9-81ED-4DB2-BD59-A6C34878D82A}">
                    <a16:rowId xmlns:a16="http://schemas.microsoft.com/office/drawing/2014/main" val="2534238806"/>
                  </a:ext>
                </a:extLst>
              </a:tr>
              <a:tr h="428625">
                <a:tc>
                  <a:txBody>
                    <a:bodyPr/>
                    <a:lstStyle/>
                    <a:p>
                      <a:r>
                        <a:rPr lang="en-CA" sz="1400" b="1">
                          <a:solidFill>
                            <a:srgbClr val="157AC0"/>
                          </a:solidFill>
                          <a:effectLst/>
                          <a:latin typeface="Arial" panose="020B0604020202020204" pitchFamily="34" charset="0"/>
                          <a:ea typeface="Calibri" panose="020F0502020204030204" pitchFamily="34" charset="0"/>
                          <a:cs typeface="Arial" panose="020B0604020202020204" pitchFamily="34" charset="0"/>
                        </a:rPr>
                        <a:t>ITC</a:t>
                      </a:r>
                      <a:endParaRPr lang="en-CA" sz="140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171450" indent="-171450">
                        <a:buClr>
                          <a:srgbClr val="157AC0"/>
                        </a:buClr>
                        <a:buFont typeface="Arial" panose="020B0604020202020204" pitchFamily="34" charset="0"/>
                        <a:buChar char="•"/>
                      </a:pPr>
                      <a:r>
                        <a:rPr lang="en-CA" sz="1200">
                          <a:solidFill>
                            <a:srgbClr val="191919"/>
                          </a:solidFill>
                          <a:effectLst/>
                          <a:latin typeface="Arial" panose="020B0604020202020204" pitchFamily="34" charset="0"/>
                          <a:ea typeface="Calibri" panose="020F0502020204030204" pitchFamily="34" charset="0"/>
                          <a:cs typeface="Arial" panose="020B0604020202020204" pitchFamily="34" charset="0"/>
                        </a:rPr>
                        <a:t>Looking for information on How to transfer ITC to another corporation.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3.0%</a:t>
                      </a:r>
                    </a:p>
                  </a:txBody>
                  <a:tcPr marL="68580" marR="68580" marT="0" marB="0" anchor="ctr"/>
                </a:tc>
                <a:extLst>
                  <a:ext uri="{0D108BD9-81ED-4DB2-BD59-A6C34878D82A}">
                    <a16:rowId xmlns:a16="http://schemas.microsoft.com/office/drawing/2014/main" val="1469226550"/>
                  </a:ext>
                </a:extLst>
              </a:tr>
              <a:tr h="428625">
                <a:tc>
                  <a:txBody>
                    <a:bodyPr/>
                    <a:lstStyle/>
                    <a:p>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ORDTC</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171450" indent="-171450">
                        <a:buClr>
                          <a:srgbClr val="157AC0"/>
                        </a:buClr>
                        <a:buFont typeface="Arial" panose="020B0604020202020204" pitchFamily="34" charset="0"/>
                        <a:buChar cha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called to ask about S508 ORDTC balances. </a:t>
                      </a:r>
                    </a:p>
                  </a:txBody>
                  <a:tcPr marL="68580" marR="68580" marT="0" marB="0" anchor="ctr"/>
                </a:tc>
                <a:tc>
                  <a:txBody>
                    <a:bodyPr/>
                    <a:lstStyle/>
                    <a:p>
                      <a:pPr algn="ct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0.6%</a:t>
                      </a:r>
                    </a:p>
                  </a:txBody>
                  <a:tcPr marL="68580" marR="68580" marT="0" marB="0" anchor="ctr"/>
                </a:tc>
                <a:extLst>
                  <a:ext uri="{0D108BD9-81ED-4DB2-BD59-A6C34878D82A}">
                    <a16:rowId xmlns:a16="http://schemas.microsoft.com/office/drawing/2014/main" val="3025039200"/>
                  </a:ext>
                </a:extLst>
              </a:tr>
              <a:tr h="4572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400" b="1" dirty="0">
                          <a:solidFill>
                            <a:srgbClr val="157AC0"/>
                          </a:solidFill>
                          <a:effectLst/>
                          <a:latin typeface="Arial" panose="020B0604020202020204" pitchFamily="34" charset="0"/>
                          <a:ea typeface="Calibri" panose="020F0502020204030204" pitchFamily="34" charset="0"/>
                          <a:cs typeface="Arial" panose="020B0604020202020204" pitchFamily="34" charset="0"/>
                        </a:rPr>
                        <a:t>Taxpayer left message</a:t>
                      </a:r>
                      <a:endParaRPr lang="en-CA" sz="1400" dirty="0">
                        <a:solidFill>
                          <a:srgbClr val="157AC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285750" marR="0" lvl="0" indent="-285750" algn="l" defTabSz="457200" rtl="0" eaLnBrk="1" fontAlgn="auto" latinLnBrk="0" hangingPunct="1">
                        <a:lnSpc>
                          <a:spcPct val="100000"/>
                        </a:lnSpc>
                        <a:spcBef>
                          <a:spcPts val="0"/>
                        </a:spcBef>
                        <a:spcAft>
                          <a:spcPts val="0"/>
                        </a:spcAft>
                        <a:buClr>
                          <a:srgbClr val="157AC0"/>
                        </a:buClr>
                        <a:buSzTx/>
                        <a:buFont typeface="Arial" panose="020B0604020202020204" pitchFamily="34" charset="0"/>
                        <a:buChar char="•"/>
                        <a:tabLst/>
                        <a:defRP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Taxpayer looking for information regarding their claim - left message for return call.</a:t>
                      </a:r>
                    </a:p>
                  </a:txBody>
                  <a:tcPr marL="68580" marR="68580"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rPr>
                        <a:t>6%</a:t>
                      </a:r>
                    </a:p>
                    <a:p>
                      <a:pPr algn="ctr"/>
                      <a:endParaRPr lang="en-CA" sz="1200" dirty="0">
                        <a:solidFill>
                          <a:srgbClr val="191919"/>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28676053"/>
                  </a:ext>
                </a:extLst>
              </a:tr>
            </a:tbl>
          </a:graphicData>
        </a:graphic>
      </p:graphicFrame>
    </p:spTree>
    <p:extLst>
      <p:ext uri="{BB962C8B-B14F-4D97-AF65-F5344CB8AC3E}">
        <p14:creationId xmlns:p14="http://schemas.microsoft.com/office/powerpoint/2010/main" val="321231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7F49F12-9138-49F1-96D4-CC6FC00A57C3}" type="slidenum">
              <a:rPr lang="en-US" altLang="en-US" smtClean="0"/>
              <a:pPr/>
              <a:t>9</a:t>
            </a:fld>
            <a:endParaRPr lang="en-US" altLang="en-US"/>
          </a:p>
        </p:txBody>
      </p:sp>
      <p:sp>
        <p:nvSpPr>
          <p:cNvPr id="4" name="Google Shape;221;p44">
            <a:extLst>
              <a:ext uri="{FF2B5EF4-FFF2-40B4-BE49-F238E27FC236}">
                <a16:creationId xmlns:a16="http://schemas.microsoft.com/office/drawing/2014/main" id="{76CB5841-CF9D-4D93-B7C0-59EA02825A82}"/>
              </a:ext>
            </a:extLst>
          </p:cNvPr>
          <p:cNvSpPr txBox="1">
            <a:spLocks/>
          </p:cNvSpPr>
          <p:nvPr/>
        </p:nvSpPr>
        <p:spPr bwMode="auto">
          <a:xfrm>
            <a:off x="609601" y="1658293"/>
            <a:ext cx="7886700" cy="2139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b" anchorCtr="0" compatLnSpc="1">
            <a:prstTxWarp prst="textNoShape">
              <a:avLst/>
            </a:prstTxWarp>
            <a:normAutofit/>
          </a:bodyPr>
          <a:lstStyle>
            <a:lvl1pPr algn="l" defTabSz="457200" rtl="0" eaLnBrk="0" fontAlgn="base" hangingPunct="0">
              <a:spcBef>
                <a:spcPct val="0"/>
              </a:spcBef>
              <a:spcAft>
                <a:spcPct val="0"/>
              </a:spcAft>
              <a:defRPr lang="en-US" sz="3600" kern="1200">
                <a:solidFill>
                  <a:srgbClr val="0082C9"/>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064A5"/>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a:lstStyle>
          <a:p>
            <a:pPr>
              <a:spcBef>
                <a:spcPts val="0"/>
              </a:spcBef>
              <a:spcAft>
                <a:spcPts val="0"/>
              </a:spcAft>
              <a:buClr>
                <a:schemeClr val="dk1"/>
              </a:buClr>
              <a:buSzPts val="4500"/>
            </a:pPr>
            <a:r>
              <a:rPr lang="en-GB" sz="3300" dirty="0">
                <a:solidFill>
                  <a:srgbClr val="157AC0"/>
                </a:solidFill>
                <a:latin typeface="+mj-lt"/>
                <a:ea typeface="Arial"/>
                <a:cs typeface="Arial"/>
                <a:sym typeface="Arial"/>
              </a:rPr>
              <a:t>JOB STORY CREATION</a:t>
            </a:r>
          </a:p>
        </p:txBody>
      </p:sp>
      <p:sp>
        <p:nvSpPr>
          <p:cNvPr id="6" name="Google Shape;222;p44">
            <a:extLst>
              <a:ext uri="{FF2B5EF4-FFF2-40B4-BE49-F238E27FC236}">
                <a16:creationId xmlns:a16="http://schemas.microsoft.com/office/drawing/2014/main" id="{239A580D-C941-43B6-9E8F-D448B173E5D4}"/>
              </a:ext>
            </a:extLst>
          </p:cNvPr>
          <p:cNvSpPr txBox="1">
            <a:spLocks/>
          </p:cNvSpPr>
          <p:nvPr/>
        </p:nvSpPr>
        <p:spPr bwMode="auto">
          <a:xfrm>
            <a:off x="609600" y="3818084"/>
            <a:ext cx="9677399" cy="11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75" tIns="34275" rIns="68575" bIns="34275" numCol="1" anchor="t" anchorCtr="0" compatLnSpc="1">
            <a:prstTxWarp prst="textNoShape">
              <a:avLst/>
            </a:prstTxWarp>
            <a:normAutofit/>
          </a:bodyPr>
          <a:lstStyle>
            <a:lvl1pPr marL="342900" indent="-342900" algn="l" defTabSz="457200" rtl="0" eaLnBrk="0" fontAlgn="base" hangingPunct="0">
              <a:spcBef>
                <a:spcPct val="20000"/>
              </a:spcBef>
              <a:spcAft>
                <a:spcPct val="0"/>
              </a:spcAft>
              <a:buClr>
                <a:srgbClr val="0082C9"/>
              </a:buClr>
              <a:buFont typeface="Arial" panose="020B0604020202020204" pitchFamily="34" charset="0"/>
              <a:buChar char="•"/>
              <a:defRPr lang="en-CA" sz="2800" kern="120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082C9"/>
              </a:buClr>
              <a:buFont typeface="Arial" panose="020B0604020202020204" pitchFamily="34" charset="0"/>
              <a:buChar char="•"/>
              <a:defRPr lang="en-CA" sz="2400" kern="120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082C9"/>
              </a:buClr>
              <a:buFont typeface="Arial" panose="020B0604020202020204" pitchFamily="34" charset="0"/>
              <a:buChar char="•"/>
              <a:defRPr lang="en-CA" sz="2000" kern="120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082C9"/>
              </a:buClr>
              <a:buFont typeface="Arial" panose="020B0604020202020204" pitchFamily="34" charset="0"/>
              <a:buChar char="•"/>
              <a:defRPr lang="en-CA" sz="1800" kern="120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082C9"/>
              </a:buClr>
              <a:buFont typeface="Arial" panose="020B0604020202020204" pitchFamily="34" charset="0"/>
              <a:buChar char="•"/>
              <a:defRPr lang="en-US" sz="1800" kern="120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spcBef>
                <a:spcPts val="800"/>
              </a:spcBef>
              <a:spcAft>
                <a:spcPts val="0"/>
              </a:spcAft>
              <a:buClr>
                <a:srgbClr val="888888"/>
              </a:buClr>
              <a:buSzPts val="1800"/>
              <a:buNone/>
            </a:pPr>
            <a:r>
              <a:rPr lang="en-CA" sz="2400" dirty="0">
                <a:solidFill>
                  <a:srgbClr val="7F7F7F"/>
                </a:solidFill>
                <a:latin typeface="+mj-lt"/>
                <a:ea typeface="Arial"/>
                <a:cs typeface="Arial"/>
                <a:sym typeface="Arial"/>
              </a:rPr>
              <a:t>What are job stories? How and why do we create them?</a:t>
            </a:r>
          </a:p>
        </p:txBody>
      </p:sp>
      <p:pic>
        <p:nvPicPr>
          <p:cNvPr id="7" name="Picture 7">
            <a:extLst>
              <a:ext uri="{FF2B5EF4-FFF2-40B4-BE49-F238E27FC236}">
                <a16:creationId xmlns:a16="http://schemas.microsoft.com/office/drawing/2014/main" id="{AA89F641-551E-456D-8FFF-ECF4509F32F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bwMode="auto">
          <a:xfrm>
            <a:off x="609601" y="3819089"/>
            <a:ext cx="6600824" cy="4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8224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017212|-1237980|-7240861|-12684655|-10856873|CRA&quot;,&quot;Id&quot;:&quot;58a1d4dd3143433a6cea87bb&quot;,&quot;SmartGridHorizontal&quot;:0,&quot;LinkedExcelSources&quot;:{},&quot;LinkedProjectSources&quot;:{},&quot;FlowConfig&quot;:{&quot;Canvas&quot;:{&quot;Slide&quot;:-1,&quot;Width&quot;:0,&quot;Height&quot;:0},&quot;Timeline&quot;:{&quot;Actions&quot;:[]}}}"/>
</p:tagLst>
</file>

<file path=ppt/tags/tag2.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0,&quot;BrightnessModifier&quot;:0}}"/>
</p:tagLst>
</file>

<file path=ppt/tags/tag3.xml><?xml version="1.0" encoding="utf-8"?>
<p:tagLst xmlns:a="http://schemas.openxmlformats.org/drawingml/2006/main" xmlns:r="http://schemas.openxmlformats.org/officeDocument/2006/relationships" xmlns:p="http://schemas.openxmlformats.org/presentationml/2006/main">
  <p:tag name="ENGAGECOLOR" val="{&quot;FillColor&quot;:{&quot;ColorIndex&quot;:4,&quot;ColorModifier&quot;:0,&quot;BrightnessModifier&quot;:0}}"/>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36262</TotalTime>
  <Words>1976</Words>
  <Application>Microsoft Office PowerPoint</Application>
  <PresentationFormat>Widescreen</PresentationFormat>
  <Paragraphs>399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Century Gothic</vt:lpstr>
      <vt:lpstr>Gill Sans Light</vt:lpstr>
      <vt:lpstr>Microsoft Sans Serif</vt:lpstr>
      <vt:lpstr>Office Theme</vt:lpstr>
      <vt:lpstr>Scientific Research &amp; Experimental Development  (SR&amp;ED) – Phase 2 Content Optimization Project</vt:lpstr>
      <vt:lpstr>Agenda</vt:lpstr>
      <vt:lpstr>Meeting outcomes</vt:lpstr>
      <vt:lpstr>PowerPoint Presentation</vt:lpstr>
      <vt:lpstr>Optimization approach</vt:lpstr>
      <vt:lpstr>PowerPoint Presentation</vt:lpstr>
      <vt:lpstr>Call drivers (Toronto West): Part 1</vt:lpstr>
      <vt:lpstr>Call drivers (Toronto West): Part 2</vt:lpstr>
      <vt:lpstr>PowerPoint Presentation</vt:lpstr>
      <vt:lpstr>What is a task?</vt:lpstr>
      <vt:lpstr>Use job stories to craft task scenarios</vt:lpstr>
      <vt:lpstr>Example</vt:lpstr>
      <vt:lpstr>Persona</vt:lpstr>
      <vt:lpstr>Task scenario creation process</vt:lpstr>
      <vt:lpstr>Job stories become task scenarios</vt:lpstr>
      <vt:lpstr>Job stories become task scenarios</vt:lpstr>
      <vt:lpstr>Topics for job story creation</vt:lpstr>
      <vt:lpstr>PowerPoint Presentation</vt:lpstr>
      <vt:lpstr>Meeting outcomes</vt:lpstr>
      <vt:lpstr>Practice topic: Groceries</vt:lpstr>
      <vt:lpstr>Topic 1: Determining eligibility</vt:lpstr>
      <vt:lpstr>Topic 2: How to apply</vt:lpstr>
      <vt:lpstr>Topic 3: Expenditures (eligible and qualified)</vt:lpstr>
      <vt:lpstr>Topic 4: Services such as SR&amp;ED service visits, pre-claim consultations</vt:lpstr>
      <vt:lpstr>Topic 5: Policies</vt:lpstr>
      <vt:lpstr>Anything we forgot?</vt:lpstr>
      <vt:lpstr>Call Driver:</vt:lpstr>
      <vt:lpstr>Next steps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keywords>SecurityClassificationLevel - UNCLASSIFIED, Creator - Mansour, Marwan, EventDateandTime - 2020-07-16 at 05:11:33 PM, Creator - Niblett, Lisa, EventDateandTime - 2022-01-11 at 09:45:03 AM, EventDateandTime - 2022-01-11 at 03:26:19 PM, EventDateandTime - 2022-01-12 at 10:52:01 AM, EventDateandTime - 2022-01-12 at 11:02:51 AM, EventDateandTime - 2022-01-12 at 01:17:01 PM, EventDateandTime - 2022-01-12 at 01:20:33 PM, EventDateandTime - 2022-01-12 at 01:25:15 PM, EventDateandTime - 2022-01-12 at 01:28:21 PM, EventDateandTime - 2022-01-12 at 02:00:24 PM, EventDateandTime - 2022-01-12 at 03:19:05 PM, EventDateandTime - 2022-01-12 at 03:23:14 PM, EventDateandTime - 2022-01-12 at 03:26:39 PM, EventDateandTime - 2022-01-12 at 03:31:30 PM, EventDateandTime - 2022-01-13 at 09:08:49 AM, EventDateandTime - 2022-01-13 at 09:34:13 AM, EventDateandTime - 2022-01-13 at 10:00:06 AM, EventDateandTime - 2022-01-13 at 10:19:08 AM, EventDateandTime - 2022-01-13 at 10:20:37 AM, EventDateandTime - 2022-01-13 at 01:10:48 PM, EventDateandTime - 2022-01-13 at 01:15:05 PM, EventDateandTime - 2022-01-13 at 01:15:19 PM, EventDateandTime - 2022-01-13 at 01:25:48 PM, EventDateandTime - 2022-01-13 at 01:57:46 PM, EventDateandTime - 2022-01-14 at 08:19:49 AM, EventDateandTime - 2022-01-14 at 08:29:12 AM, EventDateandTime - 2022-01-14 at 08:37:06 AM, EventDateandTime - 2022-01-14 at 09:01:33 AM, EventDateandTime - 2022-01-14 at 12:05:19 PM, EventDateandTime - 2022-01-14 at 12:10:24 PM, EventDateandTime - 2022-01-14 at 12:19:13 PM, EventDateandTime - 2022-01-14 at 12:32:04 PM, EventDateandTime - 2022-01-14 at 12:35:47 PM, EventDateandTime - 2022-01-14 at 12:48:47 PM, EventDateandTime - 2022-01-14 at 12:53:37 PM, EventDateandTime - 2022-01-14 at 12:58:41 PM, EventDateandTime - 2022-01-14 at 01:04:19 PM, EventDateandTime - 2022-01-14 at 01:29:49 PM, EventDateandTime - 2022-01-14 at 01:46:31 PM, EventDateandTime - 2022-01-14 at 02:02:21 PM, EventDateandTime - 2022-01-14 at 02:07:50 PM, EventDateandTime - 2022-01-14 at 02:36:06 PM, EventDateandTime - 2022-01-14 at 04:01:34 PM, EventDateandTime - 2022-01-17 at 08:02:39 AM, EventDateandTime - 2022-01-17 at 08:23:56 AM, EventDateandTime - 2022-01-17 at 08:24:12 AM, EventDateandTime - 2022-01-17 at 08:40:02 AM, EventDateandTime - 2022-01-17 at 08:58:42 AM, EventDateandTime - 2022-01-17 at 09:13:11 AM, EventDateandTime - 2022-01-17 at 10:59:00 AM, EventDateandTime - 2022-01-17 at 11:20:37 AM, EventDateandTime - 2022-01-17 at 11:38:41 AM, EventDateandTime - 2022-01-17 at 11:41:28 AM, EventDateandTime - 2022-01-17 at 11:41:58 AM, EventDateandTime - 2022-01-18 at 08:44:14 AM, EventDateandTime - 2022-01-18 at 08:53:10 AM, EventDateandTime - 2022-01-18 at 09:50:22 AM, EventDateandTime - 2022-01-18 at 09:53:15 AM, EventDateandTime - 2022-01-18 at 09:54:56 AM, EventDateandTime - 2022-01-18 at 10:04:56 AM, EventDateandTime - 2022-01-18 at 10:07:23 AM, EventDateandTime - 2022-01-18 at 11:28:38 AM, EventDateandTime - 2022-01-18 at 12:33:12 PM, EventDateandTime - 2022-01-18 at 01:08:37 PM, EventDateandTime - 2022-01-18 at 01:31:49 PM, EventDateandTime - 2022-01-18 at 01:45:18 PM, EventDateandTime - 2022-01-18 at 02:04:01 PM, EventDateandTime - 2022-01-18 at 02:21:00 PM, EventDateandTime - 2022-01-18 at 02:41:53 PM, EventDateandTime - 2022-01-18 at 03:11:50 PM, EventDateandTime - 2022-01-18 at 03:22:35 PM, EventDateandTime - 2022-01-18 at 03:31:39 PM, EventDateandTime - 2022-01-18 at 03:48:50 PM, EventDateandTime - 2022-01-18 at 03:57:18 PM, EventDateandTime - 2022-01-19 at 09:09:53 AM, EventDateandTime - 2022-01-19 at 10:12:35 AM, EventDateandTime - 2022-01-19 at 10:50:55 AM, EventDateandTime - 2022-01-19 at 01:14:40 PM, EventDateandTime - 2022-01-19 at 01:15:59 PM, EventDateandTime - 2022-01-19 at 01:19:31 PM, EventDateandTime - 2022-01-19 at 02:03:31 PM, EventDateandTime - 2022-01-19 at 03:27:48 PM, EventDateandTime - 2022-01-20 at 08:57:27 AM, EventDateandTime - 2022-01-20 at 09:01:46 AM, EventDateandTime - 2022-01-20 at 09:26:45 AM, EventDateandTime - 2022-01-20 at 09:34:54 AM, EventDateandTime - 2022-01-20 at 10:50:42 AM, EventDateandTime - 2022-01-20 at 11:05:34 AM, EventDateandTime - 2022-01-20 at 11:25:04 AM, EventDateandTime - 2022-01-20 at 11:43:22 AM, EventDateandTime - 2022-01-21 at 09:10:54 AM, EventDateandTime - 2022-01-21 at 10:02:21 AM, EventDateandTime - 2022-01-21 at 10:33:03 AM, EventDateandTime - 2022-01-21 at 11:10:36 AM, EventDateandTime - 2022-01-21 at 11:43:18 AM, EventDateandTime - 2022-01-21 at 11:54:02 AM, EventDateandTime - 2022-01-21 at 01:06:56 PM, EventDateandTime - 2022-01-21 at 01:17:26 PM, EventDateandTime - 2022-01-21 at 01:34:06 PM, EventDateandTime - 2022-01-21 at 02:15:56 PM, EventDateandTime - 2022-01-21 at 02:21:41 PM, EventDateandTime - 2022-01-21 at 03:19:15 PM, EventDateandTime - 2022-01-21 at 03:32:11 PM, EventDateandTime - 2022-01-21 at 04:02:03 PM, EventDateandTime - 2022-01-24 at 09:38:25 AM, EventDateandTime - 2022-01-24 at 09:55:31 AM, EventDateandTime - 2022-01-24 at 10:07:00 AM, EventDateandTime - 2022-01-24 at 10:11:43 AM, EventDateandTime - 2022-01-24 at 10:28:22 AM, EventDateandTime - 2022-01-24 at 11:04:16 AM, EventDateandTime - 2022-01-24 at 11:10:05 AM, EventDateandTime - 2022-01-24 at 11:49:42 AM, EventDateandTime - 2022-01-24 at 12:00:57 PM, EventDateandTime - 2022-01-24 at 12:49:01 PM, EventDateandTime - 2022-01-24 at 01:15:02 PM, EventDateandTime - 2022-01-24 at 01:21:22 PM, EventDateandTime - 2022-01-24 at 01:40:31 PM, EventDateandTime - 2022-01-24 at 01:50:06 PM, EventDateandTime - 2022-01-24 at 02:03:31 PM, EventDateandTime - 2022-01-24 at 02:04:54 PM, EventDateandTime - 2022-01-24 at 02:32:22 PM, EventDateandTime - 2022-01-24 at 02:44:24 PM, EventDateandTime - 2022-01-24 at 02:52:00 PM, EventDateandTime - 2022-01-24 at 02:54:16 PM, EventDateandTime - 2022-01-24 at 03:06:03 PM, EventDateandTime - 2022-01-24 at 03:28:48 PM, EventDateandTime - 2022-01-24 at 03:45:41 PM, EventDateandTime - 2022-01-24 at 03:52:38 PM, EventDateandTime - 2022-01-25 at 08:09:46 AM, EventDateandTime - 2022-01-25 at 09:20:42 AM, EventDateandTime - 2022-01-25 at 09:53:28 AM, EventDateandTime - 2022-01-25 at 09:59:16 AM, EventDateandTime - 2022-01-25 at 10:36:04 AM, EventDateandTime - 2022-01-25 at 11:41:08 AM, EventDateandTime - 2022-01-25 at 12:05:05 PM, EventDateandTime - 2022-01-25 at 01:08:56 PM, EventDateandTime - 2022-01-25 at 01:59:45 PM, EventDateandTime - 2022-01-25 at 02:42:18 PM, EventDateandTime - 2022-01-25 at 03:48:53 PM, EventDateandTime - 2022-01-26 at 09:56:48 AM, EventDateandTime - 2022-01-26 at 01:46:59 PM, EventDateandTime - 2022-01-26 at 02:44:10 PM, EventDateandTime - 2022-01-26 at 02:45:33 PM, EventDateandTime - 2022-01-26 at 03:15:06 PM, EventDateandTime - 2022-01-27 at 09:22:09 AM, EventDateandTime - 2022-01-27 at 09:23:29 AM, EventDateandTime - 2022-01-28 at 09:46:23 AM, EventDateandTime - 2022-01-28 at 10:23:22 AM, EventDateandTime - 2022-01-28 at 10:29:02 AM, EventDateandTime - 2022-01-28 at 10:41:13 AM, EventDateandTime - 2022-01-28 at 12:09:44 PM, EventDateandTime - 2022-02-01 at 09:13:37 AM, EventDateandTime - 2022-02-01 at 09:30:52 AM, EventDateandTime - 2022-02-01 at 09:33:46 AM, EventDateandTime - 2022-02-01 at 12:59:36 PM, EventDateandTime - 2022-02-01 at 01:42:16 PM, EventDateandTime - 2022-02-01 at 03:25:18 PM, EventDateandTime - 2022-02-01 at 04:12:18 PM, EventDateandTime - 2022-02-01 at 04:18:13 PM, EventDateandTime - 2022-02-02 at 07:56:23 AM, EventDateandTime - 2022-02-02 at 08:36:04 AM, EventDateandTime - 2022-02-02 at 08:45:50 AM, EventDateandTime - 2022-02-02 at 09:05:20 AM, EventDateandTime - 2022-02-02 at 09:11:02 AM, EventDateandTime - 2022-02-02 at 09:36:24 AM, EventDateandTime - 2022-02-03 at 11:03:58 AM, EventDateandTime - 2022-02-03 at 11:44:52 AM, EventDateandTime - 2022-02-07 at 09:00:01 AM, EventDateandTime - 2022-02-07 at 09:03:35 AM, EventDateandTime - 2022-02-07 at 09:13:28 AM, EventDateandTime - 2022-02-07 at 09:24:18 AM, EventDateandTime - 2022-02-07 at 01:37:50 PM, EventDateandTime - 2022-02-07 at 01:52:55 PM, EventDateandTime - 2022-02-07 at 01:55:37 PM, EventDateandTime - 2022-02-07 at 01:56:52 PM, EventDateandTime - 2022-02-07 at 02:00:03 PM, EventDateandTime - 2022-02-07 at 02:08:09 PM, EventDateandTime - 2022-02-07 at 02:11:56 PM, EventDateandTime - 2022-02-07 at 02:40:29 PM, EventDateandTime - 2022-05-25 at 01:19:50 PM, EventDateandTime - 2022-05-25 at 01:29:20 PM, EventDateandTime - 2022-05-25 at 02:36:03 PM, EventDateandTime - 2022-05-25 at 03:53:40 PM, EventDateandTime - 2022-05-25 at 04:03:51 PM, EventDateandTime - 2022-05-26 at 08:37:30 AM, EventDateandTime - 2022-05-26 at 08:48:15 AM, EventDateandTime - 2022-05-26 at 09:23:15 AM, EventDateandTime - 2022-05-26 at 09:23:51 AM, EventDateandTime - 2022-05-26 at 10:28:36 AM, EventDateandTime - 2022-05-26 at 10:39:33 AM, EventDateandTime - 2022-05-26 at 10:41:46 AM, EventDateandTime - 2022-05-26 at 11:39:53 AM, EventDateandTime - 2022-05-26 at 01:40:59 PM, EventDateandTime - 2022-05-26 at 01:42:28 PM, EventDateandTime - 2022-05-26 at 02:28:40 PM, EventDateandTime - 2022-05-26 at 02:29:11 PM, EventDateandTime - 2022-05-26 at 02:30:47 PM, EventDateandTime - 2022-05-30 at 01:03:10 PM, Creator - Fikry, Sahar, EventDateandTime - 2022-05-30 at 01:34:01 PM, EventDateandTime - 2022-05-31 at 09:34:18 AM, EventDateandTime - 2022-05-31 at 09:36:09 AM, EventDateandTime - 2022-05-31 at 11:20:38 AM, EventDateandTime - 2022-06-01 at 10:06:07 AM, EventDateandTime - 2022-06-09 at 08:51:28 AM, EventDateandTime - 2022-06-09 at 08:53:12 AM, EventDateandTime - 2022-06-14 at 10:20:05 AM, EventDateandTime - 2022-06-14 at 10:20:22 AM, EventDateandTime - 2022-06-14 at 10:22:20 AM, Creator - Belmore, EventDateandTime - 2022-06-24 at 10:02:42 AM, EventDateandTime - 2022-06-24 at 10:11:21 AM, EventDateandTime - 2022-06-27 at 10:10:59 AM, EventDateandTime - 2022-06-27 at 10:45:15 AM, EventDateandTime - 2022-06-29 at 07:08:37 AM, EventDateandTime - 2022-06-29 at 12:15:40 PM, EventDateandTime - 2022-06-29 at 03:00:06 PM, EventDateandTime - 2022-06-30 at 10:14:35 AM, EventDateandTime - 2022-06-30 at 10:48:37 AM, EventDateandTime - 2022-06-30 at 11:30:01 AM, EventDateandTime - 2022-06-30 at 11:30:21 AM, EventDateandTime - 2022-06-30 at 12:57:16 PM, EventDateandTime - 2022-06-30 at 02:45:43 PM, Creator - Boehm, Fabian, EventDateandTime - 2022-07-04 at 09:02:11 AM, EventDateandTime - 2022-07-04 at 09:02:33 AM, EventDateandTime - 2022-07-04 at 09:23:20 AM, EventDateandTime - 2022-07-04 at 09:26:08 AM, EventDateandTime - 2022-07-04 at 09:33:01 AM, EventDateandTime - 2022-07-04 at 11:21:23 AM, Creator - Pankhurst, Roger, EventDateandTime - 2022-07-04 at 12:13:02 PM, EventDateandTime - 2022-07-04 at 12:19:28 PM, EventDateandTime - 2022-07-04 at 01:29:07 PM, EventDateandTime - 2022-07-04 at 01:30:40 PM, EventDateandTime - 2022-07-04 at 01:36:34 PM, EventDateandTime - 2022-07-05 at 08:59:05 AM, EventDateandTime - 2022-07-05 at 09:25:35 AM, EventDateandTime - 2022-07-05 at 01:09:41 PM, EventDateandTime - 2022-07-05 at 01:34:43 PM, EventDateandTime - 2022-07-05 at 02:04:37 PM, EventDateandTime - 2022-07-05 at 02:05:33 PM, EventDateandTime - 2022-07-05 at 02:10:42 PM, EventDateandTime - 2022-07-05 at 03:00:54 PM, EventDateandTime - 2022-07-05 at 03:16:43 PM, EventDateandTime - 2022-07-05 at 03:20:14 PM, EventDateandTime - 2022-07-05 at 03:20:36 PM, EventDateandTime - 2022-07-05 at 03:22:53 PM, EventDateandTime - 2022-07-05 at 03:25:13 PM, EventDateandTime - 2022-07-05 at 03:26:37 PM, EventDateandTime - 2022-07-05 at 03:27:04 PM, EventDateandTime - 2022-07-05 at 03:29:44 PM, EventDateandTime - 2022-07-05 at 03:34:41 PM, EventDateandTime - 2022-07-05 at 04:02:21 PM, EventDateandTime - 2022-07-05 at 04:04:56 PM, EventDateandTime - 2022-07-06 at 09:12:52 AM, EventDateandTime - 2022-07-06 at 09:35:00 AM, EventDateandTime - 2022-07-07 at 08:52:06 AM, EventDateandTime - 2022-07-07 at 08:57:09 AM, EventDateandTime - 2022-07-07 at 08:57:26 AM, EventDateandTime - 2022-07-07 at 09:34:50 AM, EventDateandTime - 2022-07-07 at 09:36:11 AM, EventDateandTime - 2022-07-07 at 01:19:10 PM, Creator - Maron, Chad, EventDateandTime - 2022-07-07 at 01:52:23 PM, EventDateandTime - 2022-07-07 at 02:30:49 PM, EventDateandTime - 2022-07-07 at 02:35:39 PM, EventDateandTime - 2022-07-07 at 02:37:34 PM, EventDateandTime - 2022-07-07 at 02:40:50 PM, EventDateandTime - 2022-07-07 at 02:43:07 PM, EventDateandTime - 2022-07-11 at 09:47:36 AM, EventDateandTime - 2022-07-11 at 10:38:52 AM, EventDateandTime - 2022-07-11 at 12:18:44 PM, EventDateandTime - 2022-07-12 at 02:08:19 PM, EventDateandTime - 2022-07-12 at 02:31:54 PM, EventDateandTime - 2022-07-12 at 04:05:09 PM, EventDateandTime - 2022-07-13 at 09:53:16 AM, EventDateandTime - 2022-07-13 at 11:05:38 AM, EventDateandTime - 2022-07-13 at 12:52:56 PM, EventDateandTime - 2022-07-13 at 02:10:35 PM, EventDateandTime - 2022-07-13 at 02:25:14 PM, EventDateandTime - 2022-07-21 at 12:42:57 PM, EventDateandTime - 2022-07-21 at 12:46:24 PM, EventDateandTime - 2022-07-21 at 12:54:34 PM, EventDateandTime - 2022-07-21 at 12:55:09 PM, EventDateandTime - 2022-07-21 at 12:58:05 PM, EventDateandTime - 2022-07-21 at 01:02:34 PM, EventDateandTime - 2022-07-21 at 01:20:25 PM, EventDateandTime - 2022-07-21 at 01:40:52 PM, EventDateandTime - 2022-07-21 at 01:56:16 PM, EventDateandTime - 2022-07-21 at 02:05:20 PM, EventDateandTime - 2022-07-21 at 02:06:44 PM, EventDateandTime - 2022-07-21 at 02:09:18 PM, EventDateandTime - 2022-07-21 at 02:21:16 PM, EventDateandTime - 2022-07-21 at 02:22:34 PM, EventDateandTime - 2022-07-21 at 02:33:18 PM, EventDateandTime - 2022-07-21 at 02:34:35 PM, EventDateandTime - 2022-07-21 at 02:37:37 PM, EventDateandTime - 2022-07-21 at 02:38:47 PM, EventDateandTime - 2022-07-21 at 02:43:43 PM, EventDateandTime - 2022-07-21 at 02:48:14 PM, EventDateandTime - 2022-07-21 at 02:48:38 PM, EventDateandTime - 2022-07-21 at 02:54:00 PM, EventDateandTime - 2022-07-21 at 02:55:44 PM, EventDateandTime - 2022-07-21 at 03:05:54 PM, EventDateandTime - 2022-07-21 at 03:11:56 PM, EventDateandTime - 2022-07-21 at 03:12:54 PM, EventDateandTime - 2022-07-21 at 03:35:39 PM, EventDateandTime - 2022-07-21 at 03:36:26 PM, EventDateandTime - 2022-07-21 at 03:40:19 PM, EventDateandTime - 2022-07-21 at 03:42:23 PM, EventDateandTime - 2022-07-21 at 03:54:10 PM, EventDateandTime - 2022-07-21 at 03:57:13 PM, EventDateandTime - 2022-07-21 at 03:57:46 PM, EventDateandTime - 2022-07-21 at 03:58:46 PM, EventDateandTime - 2022-07-21 at 04:03:29 PM, EventDateandTime - 2022-07-22 at 11:43:29 AM, EventDateandTime - 2022-07-26 at 10:07:38 AM</cp:keywords>
  <cp:lastModifiedBy>Boehm, Fabian</cp:lastModifiedBy>
  <cp:revision>950</cp:revision>
  <dcterms:created xsi:type="dcterms:W3CDTF">2015-04-10T18:49:27Z</dcterms:created>
  <dcterms:modified xsi:type="dcterms:W3CDTF">2022-07-26T14:07:38Z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c6db62fd-c037-458b-8a1d-6cdc6b7cc395</vt:lpwstr>
  </property>
  <property fmtid="{D5CDD505-2E9C-101B-9397-08002B2CF9AE}" pid="3" name="SecurityClassificationLevel">
    <vt:lpwstr>UNCLASSIFIED</vt:lpwstr>
  </property>
  <property fmtid="{D5CDD505-2E9C-101B-9397-08002B2CF9AE}" pid="4" name="LanguageSelection">
    <vt:lpwstr>ENGLISH</vt:lpwstr>
  </property>
  <property fmtid="{D5CDD505-2E9C-101B-9397-08002B2CF9AE}" pid="5" name="VISUALMARKINGS">
    <vt:lpwstr>NO</vt:lpwstr>
  </property>
</Properties>
</file>