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DFF"/>
    <a:srgbClr val="57D3FF"/>
    <a:srgbClr val="1672B9"/>
    <a:srgbClr val="0020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9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6532B-B517-44C8-B722-61D5EC279447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62FAA-448C-48E9-AC43-A6C55EC997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4562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62FAA-448C-48E9-AC43-A6C55EC9978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1049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62FAA-448C-48E9-AC43-A6C55EC9978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1049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62FAA-448C-48E9-AC43-A6C55EC9978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1049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658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8860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3702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050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391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7541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1004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4916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4534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78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3041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8FD8-5760-490C-9115-F508101763B0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7EA1-C5A3-4277-9706-40A8D2BDC3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225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1174813" y="1009021"/>
            <a:ext cx="7219379" cy="1412742"/>
            <a:chOff x="1129093" y="1389824"/>
            <a:chExt cx="7219379" cy="141274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073" y="1389824"/>
              <a:ext cx="5602883" cy="132580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331785" y="1691640"/>
              <a:ext cx="5602883" cy="411480"/>
            </a:xfrm>
            <a:prstGeom prst="rect">
              <a:avLst/>
            </a:prstGeom>
            <a:solidFill>
              <a:srgbClr val="002060">
                <a:alpha val="2902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認證區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331785" y="2295004"/>
              <a:ext cx="5602883" cy="219736"/>
            </a:xfrm>
            <a:prstGeom prst="rect">
              <a:avLst/>
            </a:prstGeom>
            <a:solidFill>
              <a:srgbClr val="00B0F0">
                <a:alpha val="2902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輸出區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圓角矩形圖說文字 5"/>
            <p:cNvSpPr/>
            <p:nvPr/>
          </p:nvSpPr>
          <p:spPr>
            <a:xfrm>
              <a:off x="7232904" y="1956816"/>
              <a:ext cx="1115568" cy="484632"/>
            </a:xfrm>
            <a:prstGeom prst="wedgeRoundRectCallout">
              <a:avLst>
                <a:gd name="adj1" fmla="val -74321"/>
                <a:gd name="adj2" fmla="val 4697"/>
                <a:gd name="adj3" fmla="val 1666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輸入區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8" name="流程圖: 接點 7"/>
            <p:cNvSpPr/>
            <p:nvPr/>
          </p:nvSpPr>
          <p:spPr>
            <a:xfrm>
              <a:off x="7077456" y="1792224"/>
              <a:ext cx="310896" cy="31089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0" name="流程圖: 接點 9"/>
            <p:cNvSpPr/>
            <p:nvPr/>
          </p:nvSpPr>
          <p:spPr>
            <a:xfrm>
              <a:off x="1132375" y="1493590"/>
              <a:ext cx="310896" cy="31089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11" name="流程圖: 接點 10"/>
            <p:cNvSpPr/>
            <p:nvPr/>
          </p:nvSpPr>
          <p:spPr>
            <a:xfrm>
              <a:off x="1129093" y="2145722"/>
              <a:ext cx="310896" cy="31089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4" name="圓角矩形圖說文字 13"/>
            <p:cNvSpPr/>
            <p:nvPr/>
          </p:nvSpPr>
          <p:spPr>
            <a:xfrm>
              <a:off x="6594582" y="2317934"/>
              <a:ext cx="1115568" cy="484632"/>
            </a:xfrm>
            <a:prstGeom prst="wedgeRoundRectCallout">
              <a:avLst>
                <a:gd name="adj1" fmla="val -74321"/>
                <a:gd name="adj2" fmla="val 4697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輸入區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圖: 接點 14"/>
            <p:cNvSpPr/>
            <p:nvPr/>
          </p:nvSpPr>
          <p:spPr>
            <a:xfrm>
              <a:off x="6439134" y="2153342"/>
              <a:ext cx="310896" cy="31089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257458" y="583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/>
              <a:t>門禁系統之雲端運算</a:t>
            </a:r>
            <a:endParaRPr lang="zh-TW" altLang="en-US" u="sng" dirty="0"/>
          </a:p>
        </p:txBody>
      </p:sp>
      <p:grpSp>
        <p:nvGrpSpPr>
          <p:cNvPr id="36" name="群組 35"/>
          <p:cNvGrpSpPr/>
          <p:nvPr/>
        </p:nvGrpSpPr>
        <p:grpSpPr>
          <a:xfrm>
            <a:off x="420901" y="410318"/>
            <a:ext cx="8083019" cy="2235473"/>
            <a:chOff x="420901" y="410318"/>
            <a:chExt cx="8083019" cy="2235473"/>
          </a:xfrm>
        </p:grpSpPr>
        <p:sp>
          <p:nvSpPr>
            <p:cNvPr id="33" name="圓角矩形 32"/>
            <p:cNvSpPr/>
            <p:nvPr/>
          </p:nvSpPr>
          <p:spPr>
            <a:xfrm>
              <a:off x="756571" y="630936"/>
              <a:ext cx="7747349" cy="2014855"/>
            </a:xfrm>
            <a:prstGeom prst="roundRect">
              <a:avLst/>
            </a:prstGeom>
            <a:noFill/>
            <a:ln w="38100">
              <a:solidFill>
                <a:srgbClr val="1672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ãazure storage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01" y="410318"/>
              <a:ext cx="702469" cy="7024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群組 34"/>
          <p:cNvGrpSpPr/>
          <p:nvPr/>
        </p:nvGrpSpPr>
        <p:grpSpPr>
          <a:xfrm>
            <a:off x="420901" y="2668721"/>
            <a:ext cx="6413839" cy="3970318"/>
            <a:chOff x="1020233" y="2667394"/>
            <a:chExt cx="6413839" cy="3970318"/>
          </a:xfrm>
        </p:grpSpPr>
        <p:grpSp>
          <p:nvGrpSpPr>
            <p:cNvPr id="23" name="群組 22"/>
            <p:cNvGrpSpPr/>
            <p:nvPr/>
          </p:nvGrpSpPr>
          <p:grpSpPr>
            <a:xfrm>
              <a:off x="1936313" y="2667394"/>
              <a:ext cx="5387863" cy="3970318"/>
              <a:chOff x="2046209" y="2240324"/>
              <a:chExt cx="5387863" cy="3970318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2046209" y="2240324"/>
                <a:ext cx="4943323" cy="3970318"/>
                <a:chOff x="2518181" y="2857290"/>
                <a:chExt cx="4943323" cy="3970318"/>
              </a:xfrm>
            </p:grpSpPr>
            <p:sp>
              <p:nvSpPr>
                <p:cNvPr id="12" name="文字方塊 11"/>
                <p:cNvSpPr txBox="1"/>
                <p:nvPr/>
              </p:nvSpPr>
              <p:spPr>
                <a:xfrm>
                  <a:off x="2518181" y="2857290"/>
                  <a:ext cx="4943323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zh-TW" dirty="0" smtClean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zh-TW" altLang="en-US" dirty="0" smtClean="0"/>
                    <a:t>輸入動作</a:t>
                  </a:r>
                  <a:endParaRPr lang="en-US" altLang="zh-TW" dirty="0" smtClean="0"/>
                </a:p>
                <a:p>
                  <a:pPr marL="800100" lvl="1" indent="-342900">
                    <a:buFont typeface="+mj-lt"/>
                    <a:buAutoNum type="arabicPeriod"/>
                  </a:pPr>
                  <a:r>
                    <a:rPr lang="en-US" altLang="zh-TW" dirty="0" smtClean="0"/>
                    <a:t>RFID</a:t>
                  </a:r>
                  <a:r>
                    <a:rPr lang="zh-TW" altLang="en-US" dirty="0" smtClean="0"/>
                    <a:t>讀入的卡號</a:t>
                  </a:r>
                  <a:r>
                    <a:rPr lang="en-US" altLang="zh-TW" dirty="0" smtClean="0"/>
                    <a:t>(</a:t>
                  </a:r>
                  <a:r>
                    <a:rPr lang="zh-TW" altLang="en-US" dirty="0" smtClean="0"/>
                    <a:t>字串</a:t>
                  </a:r>
                  <a:r>
                    <a:rPr lang="en-US" altLang="zh-TW" dirty="0" smtClean="0"/>
                    <a:t>)</a:t>
                  </a:r>
                  <a:r>
                    <a:rPr lang="zh-TW" altLang="en-US" dirty="0" smtClean="0"/>
                    <a:t>存在  輸入區</a:t>
                  </a:r>
                  <a:r>
                    <a:rPr lang="en-US" altLang="zh-TW" dirty="0" smtClean="0"/>
                    <a:t>1</a:t>
                  </a:r>
                  <a:r>
                    <a:rPr lang="zh-TW" altLang="en-US" dirty="0" smtClean="0"/>
                    <a:t> 的</a:t>
                  </a:r>
                  <a:r>
                    <a:rPr lang="en-US" altLang="zh-TW" dirty="0" smtClean="0"/>
                    <a:t>Value </a:t>
                  </a:r>
                </a:p>
                <a:p>
                  <a:pPr marL="800100" lvl="1" indent="-342900">
                    <a:buFont typeface="+mj-lt"/>
                    <a:buAutoNum type="arabicPeriod"/>
                  </a:pPr>
                  <a:r>
                    <a:rPr lang="zh-TW" altLang="en-US" dirty="0" smtClean="0"/>
                    <a:t>按鈕動作</a:t>
                  </a:r>
                  <a:r>
                    <a:rPr lang="en-US" altLang="zh-TW" dirty="0" smtClean="0"/>
                    <a:t>(</a:t>
                  </a:r>
                  <a:r>
                    <a:rPr lang="zh-TW" altLang="en-US" dirty="0" smtClean="0"/>
                    <a:t>布林</a:t>
                  </a:r>
                  <a:r>
                    <a:rPr lang="en-US" altLang="zh-TW" dirty="0" smtClean="0"/>
                    <a:t>)</a:t>
                  </a:r>
                  <a:r>
                    <a:rPr lang="zh-TW" altLang="en-US" dirty="0" smtClean="0"/>
                    <a:t>存在  輸入區</a:t>
                  </a:r>
                  <a:r>
                    <a:rPr lang="en-US" altLang="zh-TW" dirty="0" smtClean="0"/>
                    <a:t>2  </a:t>
                  </a:r>
                  <a:r>
                    <a:rPr lang="zh-TW" altLang="en-US" dirty="0" smtClean="0"/>
                    <a:t>的</a:t>
                  </a:r>
                  <a:r>
                    <a:rPr lang="en-US" altLang="zh-TW" dirty="0" smtClean="0"/>
                    <a:t>Value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zh-TW" altLang="en-US" dirty="0" smtClean="0"/>
                    <a:t>比對  輸入區</a:t>
                  </a:r>
                  <a:r>
                    <a:rPr lang="en-US" altLang="zh-TW" dirty="0" smtClean="0"/>
                    <a:t>1  </a:t>
                  </a:r>
                  <a:r>
                    <a:rPr lang="zh-TW" altLang="en-US" dirty="0" smtClean="0"/>
                    <a:t>的</a:t>
                  </a:r>
                  <a:r>
                    <a:rPr lang="en-US" altLang="zh-TW" dirty="0" smtClean="0"/>
                    <a:t>Value</a:t>
                  </a:r>
                  <a:r>
                    <a:rPr lang="zh-TW" altLang="en-US" dirty="0" smtClean="0"/>
                    <a:t>是否等於認證區的</a:t>
                  </a:r>
                  <a:r>
                    <a:rPr lang="en-US" altLang="zh-TW" dirty="0" smtClean="0"/>
                    <a:t>Value(</a:t>
                  </a:r>
                  <a:r>
                    <a:rPr lang="zh-TW" altLang="en-US" dirty="0" smtClean="0"/>
                    <a:t>字串；即卡號</a:t>
                  </a:r>
                  <a:r>
                    <a:rPr lang="en-US" altLang="zh-TW" dirty="0" smtClean="0"/>
                    <a:t>)</a:t>
                  </a:r>
                  <a:r>
                    <a:rPr lang="zh-TW" altLang="en-US" dirty="0" smtClean="0"/>
                    <a:t>之一</a:t>
                  </a:r>
                  <a:endParaRPr lang="en-US" altLang="zh-TW" dirty="0" smtClean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zh-TW" altLang="en-US" dirty="0" smtClean="0"/>
                    <a:t>輸出動作</a:t>
                  </a:r>
                  <a:endParaRPr lang="en-US" altLang="zh-TW" dirty="0" smtClean="0"/>
                </a:p>
                <a:p>
                  <a:pPr marL="800100" lvl="1" indent="-342900">
                    <a:buFont typeface="+mj-lt"/>
                    <a:buAutoNum type="arabicPeriod"/>
                  </a:pPr>
                  <a:r>
                    <a:rPr lang="zh-TW" altLang="en-US" dirty="0" smtClean="0"/>
                    <a:t>若步驟  </a:t>
                  </a:r>
                  <a:r>
                    <a:rPr lang="en-US" altLang="zh-TW" dirty="0" smtClean="0"/>
                    <a:t>2</a:t>
                  </a:r>
                  <a:r>
                    <a:rPr lang="zh-TW" altLang="en-US" dirty="0" smtClean="0"/>
                    <a:t>  成立，則把輸出區</a:t>
                  </a:r>
                  <a:r>
                    <a:rPr lang="en-US" altLang="zh-TW" dirty="0" smtClean="0"/>
                    <a:t>Value(</a:t>
                  </a:r>
                  <a:r>
                    <a:rPr lang="zh-TW" altLang="en-US" dirty="0" smtClean="0"/>
                    <a:t>布林</a:t>
                  </a:r>
                  <a:r>
                    <a:rPr lang="en-US" altLang="zh-TW" dirty="0" smtClean="0"/>
                    <a:t>)</a:t>
                  </a:r>
                  <a:r>
                    <a:rPr lang="zh-TW" altLang="en-US" dirty="0" smtClean="0"/>
                    <a:t>改成</a:t>
                  </a:r>
                  <a:r>
                    <a:rPr lang="en-US" altLang="zh-TW" dirty="0" smtClean="0"/>
                    <a:t>1</a:t>
                  </a:r>
                  <a:r>
                    <a:rPr lang="zh-TW" altLang="en-US" dirty="0" smtClean="0"/>
                    <a:t>，持續</a:t>
                  </a:r>
                  <a:r>
                    <a:rPr lang="en-US" altLang="zh-TW" dirty="0" smtClean="0"/>
                    <a:t>5</a:t>
                  </a:r>
                  <a:r>
                    <a:rPr lang="zh-TW" altLang="en-US" dirty="0" smtClean="0"/>
                    <a:t>秒再改回</a:t>
                  </a:r>
                  <a:r>
                    <a:rPr lang="en-US" altLang="zh-TW" dirty="0" smtClean="0"/>
                    <a:t>0</a:t>
                  </a:r>
                  <a:r>
                    <a:rPr lang="zh-TW" altLang="en-US" dirty="0" smtClean="0"/>
                    <a:t>，並把  輸的</a:t>
                  </a:r>
                  <a:r>
                    <a:rPr lang="en-US" altLang="zh-TW" dirty="0" smtClean="0"/>
                    <a:t>Value</a:t>
                  </a:r>
                  <a:r>
                    <a:rPr lang="zh-TW" altLang="en-US" dirty="0" smtClean="0"/>
                    <a:t>改成</a:t>
                  </a:r>
                  <a:r>
                    <a:rPr lang="en-US" altLang="zh-TW" dirty="0" smtClean="0"/>
                    <a:t>0</a:t>
                  </a:r>
                </a:p>
                <a:p>
                  <a:pPr marL="800100" lvl="1" indent="-342900">
                    <a:buFont typeface="+mj-lt"/>
                    <a:buAutoNum type="arabicPeriod"/>
                  </a:pPr>
                  <a:r>
                    <a:rPr lang="zh-TW" altLang="en-US" dirty="0" smtClean="0"/>
                    <a:t>若步驟  </a:t>
                  </a:r>
                  <a:r>
                    <a:rPr lang="en-US" altLang="zh-TW" dirty="0" smtClean="0"/>
                    <a:t>1</a:t>
                  </a:r>
                  <a:r>
                    <a:rPr lang="zh-TW" altLang="en-US" dirty="0" smtClean="0"/>
                    <a:t>  </a:t>
                  </a:r>
                  <a:r>
                    <a:rPr lang="en-US" altLang="zh-TW" dirty="0" smtClean="0"/>
                    <a:t>-2</a:t>
                  </a:r>
                  <a:r>
                    <a:rPr lang="zh-TW" altLang="en-US" dirty="0" smtClean="0"/>
                    <a:t>是</a:t>
                  </a:r>
                  <a:r>
                    <a:rPr lang="en-US" altLang="zh-TW" dirty="0" smtClean="0"/>
                    <a:t>1</a:t>
                  </a:r>
                  <a:r>
                    <a:rPr lang="zh-TW" altLang="en-US" dirty="0" smtClean="0"/>
                    <a:t>，同樣把輸出區的</a:t>
                  </a:r>
                  <a:r>
                    <a:rPr lang="en-US" altLang="zh-TW" dirty="0" smtClean="0"/>
                    <a:t>Value(</a:t>
                  </a:r>
                  <a:r>
                    <a:rPr lang="zh-TW" altLang="en-US" dirty="0" smtClean="0"/>
                    <a:t>布林</a:t>
                  </a:r>
                  <a:r>
                    <a:rPr lang="en-US" altLang="zh-TW" dirty="0" smtClean="0"/>
                    <a:t>)</a:t>
                  </a:r>
                  <a:r>
                    <a:rPr lang="zh-TW" altLang="en-US" dirty="0" smtClean="0"/>
                    <a:t>改成</a:t>
                  </a:r>
                  <a:r>
                    <a:rPr lang="en-US" altLang="zh-TW" dirty="0" smtClean="0"/>
                    <a:t>1</a:t>
                  </a:r>
                  <a:r>
                    <a:rPr lang="zh-TW" altLang="en-US" dirty="0" smtClean="0"/>
                    <a:t>，持續</a:t>
                  </a:r>
                  <a:r>
                    <a:rPr lang="en-US" altLang="zh-TW" dirty="0" smtClean="0"/>
                    <a:t>5</a:t>
                  </a:r>
                  <a:r>
                    <a:rPr lang="zh-TW" altLang="en-US" dirty="0" smtClean="0"/>
                    <a:t>秒再改回</a:t>
                  </a:r>
                  <a:r>
                    <a:rPr lang="en-US" altLang="zh-TW" dirty="0" smtClean="0"/>
                    <a:t>0</a:t>
                  </a:r>
                  <a:r>
                    <a:rPr lang="zh-TW" altLang="en-US" dirty="0" smtClean="0"/>
                    <a:t>，並把  輸入區</a:t>
                  </a:r>
                  <a:r>
                    <a:rPr lang="en-US" altLang="zh-TW" dirty="0" smtClean="0"/>
                    <a:t>2  </a:t>
                  </a:r>
                  <a:r>
                    <a:rPr lang="zh-TW" altLang="en-US" dirty="0" smtClean="0"/>
                    <a:t>的</a:t>
                  </a:r>
                  <a:r>
                    <a:rPr lang="en-US" altLang="zh-TW" dirty="0" smtClean="0"/>
                    <a:t>Value</a:t>
                  </a:r>
                  <a:r>
                    <a:rPr lang="zh-TW" altLang="en-US" dirty="0" smtClean="0"/>
                    <a:t>改</a:t>
                  </a:r>
                  <a:r>
                    <a:rPr lang="zh-TW" altLang="en-US" dirty="0"/>
                    <a:t>回</a:t>
                  </a:r>
                  <a:r>
                    <a:rPr lang="en-US" altLang="zh-TW" dirty="0" smtClean="0"/>
                    <a:t>0</a:t>
                  </a:r>
                </a:p>
              </p:txBody>
            </p:sp>
            <p:sp>
              <p:nvSpPr>
                <p:cNvPr id="16" name="流程圖: 接點 15"/>
                <p:cNvSpPr/>
                <p:nvPr/>
              </p:nvSpPr>
              <p:spPr>
                <a:xfrm>
                  <a:off x="2527325" y="3145326"/>
                  <a:ext cx="310896" cy="310896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17" name="流程圖: 接點 16"/>
                <p:cNvSpPr/>
                <p:nvPr/>
              </p:nvSpPr>
              <p:spPr>
                <a:xfrm>
                  <a:off x="2531472" y="4245873"/>
                  <a:ext cx="310896" cy="310896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8" name="流程圖: 接點 17"/>
                <p:cNvSpPr/>
                <p:nvPr/>
              </p:nvSpPr>
              <p:spPr>
                <a:xfrm>
                  <a:off x="2527325" y="4831019"/>
                  <a:ext cx="310896" cy="310896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3</a:t>
                  </a:r>
                  <a:endParaRPr lang="zh-TW" altLang="en-US" dirty="0"/>
                </a:p>
              </p:txBody>
            </p:sp>
            <p:sp>
              <p:nvSpPr>
                <p:cNvPr id="19" name="流程圖: 接點 18"/>
                <p:cNvSpPr/>
                <p:nvPr/>
              </p:nvSpPr>
              <p:spPr>
                <a:xfrm>
                  <a:off x="4133226" y="5053497"/>
                  <a:ext cx="310896" cy="310896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20" name="流程圖: 接點 19"/>
                <p:cNvSpPr/>
                <p:nvPr/>
              </p:nvSpPr>
              <p:spPr>
                <a:xfrm>
                  <a:off x="4133226" y="5907103"/>
                  <a:ext cx="310896" cy="310896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1</a:t>
                  </a:r>
                  <a:endParaRPr lang="zh-TW" altLang="en-US" dirty="0"/>
                </a:p>
              </p:txBody>
            </p:sp>
          </p:grpSp>
          <p:sp>
            <p:nvSpPr>
              <p:cNvPr id="24" name="圓角矩形 23"/>
              <p:cNvSpPr/>
              <p:nvPr/>
            </p:nvSpPr>
            <p:spPr>
              <a:xfrm>
                <a:off x="2929372" y="3675888"/>
                <a:ext cx="1078992" cy="25985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輸入區</a:t>
                </a:r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5674330" y="2842796"/>
                <a:ext cx="1078992" cy="25985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輸入區</a:t>
                </a:r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4910539" y="3389034"/>
                <a:ext cx="1078992" cy="25985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輸入區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355080" y="4756383"/>
                <a:ext cx="1078992" cy="25985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輸入區</a:t>
                </a:r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3391329" y="5836727"/>
                <a:ext cx="1078992" cy="25985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輸入區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圓角矩形 33"/>
            <p:cNvSpPr/>
            <p:nvPr/>
          </p:nvSpPr>
          <p:spPr>
            <a:xfrm>
              <a:off x="1572768" y="2770632"/>
              <a:ext cx="5861304" cy="3867080"/>
            </a:xfrm>
            <a:prstGeom prst="roundRect">
              <a:avLst>
                <a:gd name="adj" fmla="val 1122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8" name="Picture 4" descr="ãazure vm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233" y="2667394"/>
              <a:ext cx="751119" cy="87131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5855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5793" y="1009021"/>
            <a:ext cx="5602883" cy="132580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3257458" y="583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/>
              <a:t>門禁系統之硬體架構</a:t>
            </a:r>
            <a:endParaRPr lang="zh-TW" altLang="en-US" u="sng" dirty="0"/>
          </a:p>
        </p:txBody>
      </p:sp>
      <p:grpSp>
        <p:nvGrpSpPr>
          <p:cNvPr id="3" name="群組 35"/>
          <p:cNvGrpSpPr/>
          <p:nvPr/>
        </p:nvGrpSpPr>
        <p:grpSpPr>
          <a:xfrm>
            <a:off x="420901" y="410318"/>
            <a:ext cx="8083019" cy="3456288"/>
            <a:chOff x="420901" y="410318"/>
            <a:chExt cx="8083019" cy="3456288"/>
          </a:xfrm>
        </p:grpSpPr>
        <p:sp>
          <p:nvSpPr>
            <p:cNvPr id="33" name="圓角矩形 32"/>
            <p:cNvSpPr/>
            <p:nvPr/>
          </p:nvSpPr>
          <p:spPr>
            <a:xfrm>
              <a:off x="756571" y="630936"/>
              <a:ext cx="7747349" cy="3235670"/>
            </a:xfrm>
            <a:prstGeom prst="roundRect">
              <a:avLst/>
            </a:prstGeom>
            <a:noFill/>
            <a:ln w="38100">
              <a:solidFill>
                <a:srgbClr val="1672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ãazure storage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01" y="410318"/>
              <a:ext cx="702469" cy="7024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群組 34"/>
          <p:cNvGrpSpPr/>
          <p:nvPr/>
        </p:nvGrpSpPr>
        <p:grpSpPr>
          <a:xfrm>
            <a:off x="973436" y="3905399"/>
            <a:ext cx="7447753" cy="1894510"/>
            <a:chOff x="1572768" y="2667394"/>
            <a:chExt cx="7447753" cy="1894510"/>
          </a:xfrm>
        </p:grpSpPr>
        <p:grpSp>
          <p:nvGrpSpPr>
            <p:cNvPr id="13" name="群組 22"/>
            <p:cNvGrpSpPr/>
            <p:nvPr/>
          </p:nvGrpSpPr>
          <p:grpSpPr>
            <a:xfrm>
              <a:off x="1936312" y="2667394"/>
              <a:ext cx="6796825" cy="1477328"/>
              <a:chOff x="2046208" y="2240324"/>
              <a:chExt cx="6796825" cy="1477328"/>
            </a:xfrm>
          </p:grpSpPr>
          <p:grpSp>
            <p:nvGrpSpPr>
              <p:cNvPr id="21" name="群組 12"/>
              <p:cNvGrpSpPr/>
              <p:nvPr/>
            </p:nvGrpSpPr>
            <p:grpSpPr>
              <a:xfrm>
                <a:off x="2046208" y="2240324"/>
                <a:ext cx="6796825" cy="1477328"/>
                <a:chOff x="2518180" y="2857290"/>
                <a:chExt cx="6796825" cy="1477328"/>
              </a:xfrm>
            </p:grpSpPr>
            <p:sp>
              <p:nvSpPr>
                <p:cNvPr id="12" name="文字方塊 11"/>
                <p:cNvSpPr txBox="1"/>
                <p:nvPr/>
              </p:nvSpPr>
              <p:spPr>
                <a:xfrm>
                  <a:off x="2518180" y="2857290"/>
                  <a:ext cx="6796825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zh-TW" dirty="0" smtClean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zh-TW" altLang="en-US" dirty="0" smtClean="0"/>
                    <a:t>偵測端：將</a:t>
                  </a:r>
                  <a:r>
                    <a:rPr lang="en-US" altLang="zh-TW" dirty="0" smtClean="0"/>
                    <a:t>RFID</a:t>
                  </a:r>
                  <a:r>
                    <a:rPr lang="zh-TW" altLang="en-US" dirty="0" smtClean="0"/>
                    <a:t>模組讀入的卡號</a:t>
                  </a:r>
                  <a:r>
                    <a:rPr lang="en-US" altLang="zh-TW" dirty="0" smtClean="0"/>
                    <a:t>(</a:t>
                  </a:r>
                  <a:r>
                    <a:rPr lang="zh-TW" altLang="en-US" dirty="0" smtClean="0"/>
                    <a:t>字串</a:t>
                  </a:r>
                  <a:r>
                    <a:rPr lang="en-US" altLang="zh-TW" dirty="0" smtClean="0"/>
                    <a:t>)</a:t>
                  </a:r>
                  <a:r>
                    <a:rPr lang="zh-TW" altLang="en-US" dirty="0" smtClean="0"/>
                    <a:t>存入</a:t>
                  </a:r>
                  <a:endParaRPr lang="en-US" altLang="zh-TW" dirty="0" smtClean="0"/>
                </a:p>
                <a:p>
                  <a:pPr marL="800100" lvl="1" indent="-342900"/>
                  <a:r>
                    <a:rPr lang="zh-TW" altLang="en-US" dirty="0" smtClean="0"/>
                    <a:t>     </a:t>
                  </a:r>
                  <a:r>
                    <a:rPr lang="en-US" altLang="zh-TW" dirty="0" smtClean="0"/>
                    <a:t>Table-Projects</a:t>
                  </a:r>
                  <a:r>
                    <a:rPr lang="zh-TW" altLang="en-US" dirty="0" smtClean="0"/>
                    <a:t>中   輸入區</a:t>
                  </a:r>
                  <a:r>
                    <a:rPr lang="en-US" altLang="zh-TW" dirty="0" smtClean="0"/>
                    <a:t>1</a:t>
                  </a:r>
                  <a:r>
                    <a:rPr lang="zh-TW" altLang="en-US" dirty="0" smtClean="0"/>
                    <a:t> 的</a:t>
                  </a:r>
                  <a:r>
                    <a:rPr lang="en-US" altLang="zh-TW" dirty="0" smtClean="0"/>
                    <a:t>Value</a:t>
                  </a:r>
                  <a:r>
                    <a:rPr lang="zh-TW" altLang="en-US" dirty="0" smtClean="0"/>
                    <a:t>；及</a:t>
                  </a:r>
                  <a:endParaRPr lang="en-US" altLang="zh-TW" dirty="0" smtClean="0"/>
                </a:p>
                <a:p>
                  <a:pPr marL="800100" lvl="1" indent="-342900"/>
                  <a:r>
                    <a:rPr lang="zh-TW" altLang="en-US" dirty="0" smtClean="0"/>
                    <a:t>     </a:t>
                  </a:r>
                  <a:r>
                    <a:rPr lang="en-US" altLang="zh-TW" dirty="0" smtClean="0"/>
                    <a:t>Table-RFID</a:t>
                  </a:r>
                  <a:r>
                    <a:rPr lang="zh-TW" altLang="en-US" dirty="0" smtClean="0"/>
                    <a:t>中的</a:t>
                  </a:r>
                  <a:r>
                    <a:rPr lang="en-US" altLang="zh-TW" dirty="0" smtClean="0"/>
                    <a:t>UID</a:t>
                  </a:r>
                  <a:r>
                    <a:rPr lang="zh-TW" altLang="en-US" dirty="0" smtClean="0"/>
                    <a:t>，並以日期和時間分別作為該表格之</a:t>
                  </a:r>
                  <a:r>
                    <a:rPr lang="en-US" altLang="zh-TW" dirty="0" err="1" smtClean="0"/>
                    <a:t>PartitionKey</a:t>
                  </a:r>
                  <a:r>
                    <a:rPr lang="zh-TW" altLang="en-US" dirty="0" smtClean="0"/>
                    <a:t>和</a:t>
                  </a:r>
                  <a:r>
                    <a:rPr lang="en-US" altLang="zh-TW" dirty="0" err="1" smtClean="0"/>
                    <a:t>RowKey</a:t>
                  </a:r>
                  <a:r>
                    <a:rPr lang="zh-TW" altLang="en-US" dirty="0" smtClean="0"/>
                    <a:t>，而可作為偵測記錄。</a:t>
                  </a:r>
                  <a:endParaRPr lang="en-US" altLang="zh-TW" dirty="0" smtClean="0"/>
                </a:p>
              </p:txBody>
            </p:sp>
            <p:sp>
              <p:nvSpPr>
                <p:cNvPr id="16" name="流程圖: 接點 15"/>
                <p:cNvSpPr/>
                <p:nvPr/>
              </p:nvSpPr>
              <p:spPr>
                <a:xfrm>
                  <a:off x="2527325" y="3145326"/>
                  <a:ext cx="310896" cy="310896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25" name="圓角矩形 24"/>
              <p:cNvSpPr/>
              <p:nvPr/>
            </p:nvSpPr>
            <p:spPr>
              <a:xfrm>
                <a:off x="4559632" y="2842794"/>
                <a:ext cx="1078992" cy="25985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輸出區</a:t>
                </a:r>
                <a:endParaRPr lang="zh-TW" altLang="en-US" dirty="0"/>
              </a:p>
            </p:txBody>
          </p:sp>
        </p:grpSp>
        <p:sp>
          <p:nvSpPr>
            <p:cNvPr id="34" name="圓角矩形 33"/>
            <p:cNvSpPr/>
            <p:nvPr/>
          </p:nvSpPr>
          <p:spPr>
            <a:xfrm>
              <a:off x="1572768" y="2770632"/>
              <a:ext cx="7447753" cy="1791272"/>
            </a:xfrm>
            <a:prstGeom prst="roundRect">
              <a:avLst>
                <a:gd name="adj" fmla="val 1122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50" name="Picture 2" descr="「raspberry pi logo」的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19" y="3892502"/>
            <a:ext cx="775063" cy="975134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7511" y="2394312"/>
            <a:ext cx="5963733" cy="135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圓角矩形圖說文字 34"/>
          <p:cNvSpPr/>
          <p:nvPr/>
        </p:nvSpPr>
        <p:spPr>
          <a:xfrm>
            <a:off x="7278624" y="1576013"/>
            <a:ext cx="1115568" cy="484632"/>
          </a:xfrm>
          <a:prstGeom prst="wedgeRoundRectCallout">
            <a:avLst>
              <a:gd name="adj1" fmla="val -74321"/>
              <a:gd name="adj2" fmla="val 469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輸入區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55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5793" y="1009021"/>
            <a:ext cx="5602883" cy="132580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3257458" y="583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/>
              <a:t>門禁系統之硬體架構</a:t>
            </a:r>
            <a:endParaRPr lang="zh-TW" altLang="en-US" u="sng" dirty="0"/>
          </a:p>
        </p:txBody>
      </p:sp>
      <p:grpSp>
        <p:nvGrpSpPr>
          <p:cNvPr id="2" name="群組 35"/>
          <p:cNvGrpSpPr/>
          <p:nvPr/>
        </p:nvGrpSpPr>
        <p:grpSpPr>
          <a:xfrm>
            <a:off x="420901" y="410318"/>
            <a:ext cx="8083019" cy="2123876"/>
            <a:chOff x="420901" y="410318"/>
            <a:chExt cx="8083019" cy="2123876"/>
          </a:xfrm>
        </p:grpSpPr>
        <p:sp>
          <p:nvSpPr>
            <p:cNvPr id="33" name="圓角矩形 32"/>
            <p:cNvSpPr/>
            <p:nvPr/>
          </p:nvSpPr>
          <p:spPr>
            <a:xfrm>
              <a:off x="756571" y="630936"/>
              <a:ext cx="7747349" cy="1903258"/>
            </a:xfrm>
            <a:prstGeom prst="roundRect">
              <a:avLst/>
            </a:prstGeom>
            <a:noFill/>
            <a:ln w="38100">
              <a:solidFill>
                <a:srgbClr val="1672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ãazure storage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01" y="410318"/>
              <a:ext cx="702469" cy="7024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34"/>
          <p:cNvGrpSpPr/>
          <p:nvPr/>
        </p:nvGrpSpPr>
        <p:grpSpPr>
          <a:xfrm>
            <a:off x="973436" y="2764520"/>
            <a:ext cx="7447753" cy="1894510"/>
            <a:chOff x="1572768" y="2667394"/>
            <a:chExt cx="7447753" cy="1894510"/>
          </a:xfrm>
        </p:grpSpPr>
        <p:grpSp>
          <p:nvGrpSpPr>
            <p:cNvPr id="6" name="群組 12"/>
            <p:cNvGrpSpPr/>
            <p:nvPr/>
          </p:nvGrpSpPr>
          <p:grpSpPr>
            <a:xfrm>
              <a:off x="1936312" y="2667394"/>
              <a:ext cx="6796825" cy="923330"/>
              <a:chOff x="2518180" y="2857290"/>
              <a:chExt cx="6796825" cy="923330"/>
            </a:xfrm>
          </p:grpSpPr>
          <p:sp>
            <p:nvSpPr>
              <p:cNvPr id="12" name="文字方塊 11"/>
              <p:cNvSpPr txBox="1"/>
              <p:nvPr/>
            </p:nvSpPr>
            <p:spPr>
              <a:xfrm>
                <a:off x="2518180" y="2857290"/>
                <a:ext cx="67968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/>
                  <a:t>作動端：依據</a:t>
                </a:r>
                <a:r>
                  <a:rPr lang="en-US" altLang="zh-TW" dirty="0" smtClean="0"/>
                  <a:t>Table-Projects</a:t>
                </a:r>
                <a:r>
                  <a:rPr lang="zh-TW" altLang="en-US" dirty="0" smtClean="0"/>
                  <a:t>中   輸入區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 的</a:t>
                </a:r>
                <a:r>
                  <a:rPr lang="en-US" altLang="zh-TW" dirty="0" smtClean="0"/>
                  <a:t>Value</a:t>
                </a:r>
                <a:r>
                  <a:rPr lang="zh-TW" altLang="en-US" dirty="0" smtClean="0"/>
                  <a:t>，作為動作命令。當其為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時，不動作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燈暗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；當其為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時，動作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燈亮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</p:txBody>
          </p:sp>
          <p:sp>
            <p:nvSpPr>
              <p:cNvPr id="16" name="流程圖: 接點 15"/>
              <p:cNvSpPr/>
              <p:nvPr/>
            </p:nvSpPr>
            <p:spPr>
              <a:xfrm>
                <a:off x="2527325" y="3145326"/>
                <a:ext cx="310896" cy="310896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B</a:t>
                </a:r>
                <a:endParaRPr lang="zh-TW" altLang="en-US" dirty="0"/>
              </a:p>
            </p:txBody>
          </p:sp>
        </p:grpSp>
        <p:sp>
          <p:nvSpPr>
            <p:cNvPr id="34" name="圓角矩形 33"/>
            <p:cNvSpPr/>
            <p:nvPr/>
          </p:nvSpPr>
          <p:spPr>
            <a:xfrm>
              <a:off x="1572768" y="2770632"/>
              <a:ext cx="7447753" cy="1791272"/>
            </a:xfrm>
            <a:prstGeom prst="roundRect">
              <a:avLst>
                <a:gd name="adj" fmla="val 1122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50" name="Picture 2" descr="「raspberry pi logo」的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19" y="2751623"/>
            <a:ext cx="775063" cy="975134"/>
          </a:xfrm>
          <a:prstGeom prst="rect">
            <a:avLst/>
          </a:prstGeom>
          <a:noFill/>
        </p:spPr>
      </p:pic>
      <p:sp>
        <p:nvSpPr>
          <p:cNvPr id="17" name="圓角矩形圖說文字 16"/>
          <p:cNvSpPr/>
          <p:nvPr/>
        </p:nvSpPr>
        <p:spPr>
          <a:xfrm>
            <a:off x="7136689" y="1789086"/>
            <a:ext cx="1145162" cy="484632"/>
          </a:xfrm>
          <a:prstGeom prst="wedgeRoundRectCallout">
            <a:avLst>
              <a:gd name="adj1" fmla="val -74321"/>
              <a:gd name="adj2" fmla="val 46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動作命令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7505" y="1914201"/>
            <a:ext cx="5602883" cy="219736"/>
          </a:xfrm>
          <a:prstGeom prst="rect">
            <a:avLst/>
          </a:prstGeom>
          <a:solidFill>
            <a:srgbClr val="00B0F0">
              <a:alpha val="2902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輸出區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777865" y="3083961"/>
            <a:ext cx="1078992" cy="259852"/>
          </a:xfrm>
          <a:prstGeom prst="roundRect">
            <a:avLst/>
          </a:prstGeom>
          <a:solidFill>
            <a:srgbClr val="7DDDF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輸出區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5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inally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274</Words>
  <Application>Microsoft Office PowerPoint</Application>
  <PresentationFormat>如螢幕大小 (4:3)</PresentationFormat>
  <Paragraphs>45</Paragraphs>
  <Slides>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itri</dc:creator>
  <cp:lastModifiedBy>Edward</cp:lastModifiedBy>
  <cp:revision>13</cp:revision>
  <dcterms:created xsi:type="dcterms:W3CDTF">2019-05-29T01:15:21Z</dcterms:created>
  <dcterms:modified xsi:type="dcterms:W3CDTF">2019-05-30T05:03:35Z</dcterms:modified>
</cp:coreProperties>
</file>