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9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95" r:id="rId15"/>
    <p:sldId id="268" r:id="rId16"/>
    <p:sldId id="269" r:id="rId17"/>
    <p:sldId id="271" r:id="rId18"/>
    <p:sldId id="273" r:id="rId19"/>
    <p:sldId id="272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Quicksand" panose="020B0604020202020204" charset="0"/>
      <p:regular r:id="rId29"/>
      <p:bold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09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97086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2490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2573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1478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91319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96679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36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31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61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8922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3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56970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7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69253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987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0230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520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435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4434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1109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234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40772" y="2305650"/>
            <a:ext cx="7862455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spc="300" dirty="0">
                <a:solidFill>
                  <a:srgbClr val="0070C0"/>
                </a:solidFill>
              </a:rPr>
              <a:t>REAL ES</a:t>
            </a:r>
            <a:r>
              <a:rPr lang="en-GB" sz="2400" b="1" spc="300" dirty="0">
                <a:solidFill>
                  <a:srgbClr val="0070C0"/>
                </a:solidFill>
              </a:rPr>
              <a:t>TATE</a:t>
            </a:r>
            <a:r>
              <a:rPr lang="en-GB" sz="2500" b="1" spc="300" dirty="0">
                <a:solidFill>
                  <a:srgbClr val="0070C0"/>
                </a:solidFill>
              </a:rPr>
              <a:t> SERVICE USING BLOCKCHAIN</a:t>
            </a:r>
            <a:endParaRPr sz="2500" b="1" spc="3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B77253-06C9-4B92-9E31-B42BC98E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925782"/>
            <a:ext cx="7521300" cy="1765908"/>
          </a:xfrm>
        </p:spPr>
        <p:txBody>
          <a:bodyPr/>
          <a:lstStyle/>
          <a:p>
            <a:r>
              <a:rPr lang="en-GB" b="1" i="1" dirty="0"/>
              <a:t>Case Georgia:</a:t>
            </a:r>
          </a:p>
          <a:p>
            <a:r>
              <a:rPr lang="en-US" b="1" i="1" dirty="0"/>
              <a:t>			     </a:t>
            </a:r>
            <a:r>
              <a:rPr lang="en-US" dirty="0"/>
              <a:t>Back in 2019, the government of Georgia started using blockchain to register lands and validate property</a:t>
            </a:r>
            <a:endParaRPr lang="en-US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C5E1AF8-8C3C-4594-A74F-1F96224AFC1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8182" y="66242"/>
            <a:ext cx="6680200" cy="1158875"/>
          </a:xfrm>
        </p:spPr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New to our country,</a:t>
            </a:r>
            <a:br>
              <a:rPr lang="en-GB" sz="2800" b="1" dirty="0">
                <a:solidFill>
                  <a:schemeClr val="tx1"/>
                </a:solidFill>
              </a:rPr>
            </a:br>
            <a:r>
              <a:rPr lang="en-GB" sz="2800" b="1" dirty="0">
                <a:solidFill>
                  <a:schemeClr val="tx1"/>
                </a:solidFill>
              </a:rPr>
              <a:t>		     but not new to the world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1489" y="332508"/>
            <a:ext cx="6858000" cy="562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tx1"/>
                </a:solidFill>
              </a:rPr>
              <a:t>E</a:t>
            </a:r>
            <a:r>
              <a:rPr lang="en-US" sz="2800" b="1" dirty="0" err="1">
                <a:solidFill>
                  <a:schemeClr val="tx1"/>
                </a:solidFill>
              </a:rPr>
              <a:t>thereum</a:t>
            </a:r>
            <a:r>
              <a:rPr lang="en-US" sz="2800" b="1" dirty="0">
                <a:solidFill>
                  <a:schemeClr val="tx1"/>
                </a:solidFill>
              </a:rPr>
              <a:t> Blockchain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662761" y="1231198"/>
            <a:ext cx="6691529" cy="851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This blockchain supports developers to write smart contract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AF57-6DBC-4535-AEB8-6CF9DB1E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384" y="1470107"/>
            <a:ext cx="7392683" cy="1369974"/>
          </a:xfrm>
        </p:spPr>
        <p:txBody>
          <a:bodyPr/>
          <a:lstStyle/>
          <a:p>
            <a:pPr marL="228600" indent="0"/>
            <a:r>
              <a:rPr lang="en-GB" dirty="0"/>
              <a:t>~Smart Contract is a piece of  code that interacts with the blockchain</a:t>
            </a:r>
            <a:endParaRPr lang="en-US" dirty="0"/>
          </a:p>
          <a:p>
            <a:pPr marL="228600" indent="0"/>
            <a:r>
              <a:rPr lang="en-US" dirty="0"/>
              <a:t>~Written in solidity</a:t>
            </a:r>
            <a:endParaRPr lang="en-GB"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12</a:t>
            </a:fld>
            <a:endParaRPr>
              <a:solidFill>
                <a:srgbClr val="2E303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BA93-460E-40F6-AFEF-B50260F543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7363" y="460809"/>
            <a:ext cx="5192875" cy="51593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What is Smart Contract?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8519DC-F73E-4F39-9FCE-045AAE75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934" y="2308552"/>
            <a:ext cx="7521300" cy="2007137"/>
          </a:xfrm>
        </p:spPr>
        <p:txBody>
          <a:bodyPr/>
          <a:lstStyle/>
          <a:p>
            <a:r>
              <a:rPr lang="en-GB" dirty="0"/>
              <a:t>~Solidity is a object oriented programming language to create smart contract.</a:t>
            </a:r>
            <a:endParaRPr lang="en-US" dirty="0"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391539" y="538944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4294967295"/>
          </p:nvPr>
        </p:nvSpPr>
        <p:spPr>
          <a:xfrm>
            <a:off x="699655" y="879042"/>
            <a:ext cx="6858000" cy="757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</a:rPr>
              <a:t>What is solidity?</a:t>
            </a:r>
            <a:endParaRPr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5DE9-4C65-4926-AE75-509FC4BB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750" y="926768"/>
            <a:ext cx="6700500" cy="3289964"/>
          </a:xfrm>
        </p:spPr>
        <p:txBody>
          <a:bodyPr/>
          <a:lstStyle/>
          <a:p>
            <a:pPr marL="50800" indent="0">
              <a:buNone/>
            </a:pPr>
            <a:r>
              <a:rPr lang="en-GB" dirty="0">
                <a:solidFill>
                  <a:schemeClr val="tx1"/>
                </a:solidFill>
              </a:rPr>
              <a:t>Private key:</a:t>
            </a:r>
          </a:p>
          <a:p>
            <a:pPr marL="5080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	 Used for signing a transaction</a:t>
            </a:r>
          </a:p>
          <a:p>
            <a:pPr marL="50800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 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Public key: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	Used for verifying a transaction</a:t>
            </a:r>
            <a:endParaRPr lang="en-US" sz="18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76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C40B28-07E2-4195-8B83-0DA70A205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511" y="1999293"/>
            <a:ext cx="7521300" cy="1605357"/>
          </a:xfrm>
        </p:spPr>
        <p:txBody>
          <a:bodyPr/>
          <a:lstStyle/>
          <a:p>
            <a:pPr marL="228600" indent="0"/>
            <a:r>
              <a:rPr lang="en-GB" dirty="0"/>
              <a:t>~a cryptocurrency wallet compatible with Ethereum blockchain</a:t>
            </a:r>
          </a:p>
          <a:p>
            <a:pPr marL="228600" indent="0"/>
            <a:r>
              <a:rPr lang="en-GB" dirty="0"/>
              <a:t>~holds public key and private key of an account</a:t>
            </a:r>
            <a:endParaRPr lang="en-US"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4294967295"/>
          </p:nvPr>
        </p:nvSpPr>
        <p:spPr>
          <a:xfrm>
            <a:off x="921328" y="872594"/>
            <a:ext cx="6858000" cy="730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/>
              <a:t>Metamask</a:t>
            </a:r>
            <a:r>
              <a:rPr lang="en-GB" sz="2800" dirty="0"/>
              <a:t>:</a:t>
            </a:r>
            <a:endParaRPr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F1E3CA-98F5-48F6-82FC-FDEEED59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620" y="2183862"/>
            <a:ext cx="7521300" cy="981901"/>
          </a:xfrm>
        </p:spPr>
        <p:txBody>
          <a:bodyPr/>
          <a:lstStyle/>
          <a:p>
            <a:pPr marL="228600" indent="0"/>
            <a:r>
              <a:rPr lang="en-GB" dirty="0"/>
              <a:t>~A development environment for smart contracts</a:t>
            </a:r>
          </a:p>
          <a:p>
            <a:pPr marL="228600" indent="0"/>
            <a:r>
              <a:rPr lang="en-GB" dirty="0"/>
              <a:t>~Facilitates testing of the contracts on local machine</a:t>
            </a:r>
            <a:endParaRPr lang="en-US"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02375" y="5805077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845127" y="1423123"/>
            <a:ext cx="1607127" cy="61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</a:rPr>
              <a:t>Hardhat</a:t>
            </a:r>
            <a:endParaRPr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4313C-8F01-4599-9E2E-1DDF3881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2439" y="1878754"/>
            <a:ext cx="7521300" cy="1487592"/>
          </a:xfrm>
        </p:spPr>
        <p:txBody>
          <a:bodyPr/>
          <a:lstStyle/>
          <a:p>
            <a:r>
              <a:rPr lang="en-GB" dirty="0"/>
              <a:t>Decentralized network of nodes that stores data in a distributed manner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B24BE-6E9A-4409-8435-74A3EA9FB1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86691" y="591561"/>
            <a:ext cx="1323109" cy="537584"/>
          </a:xfrm>
        </p:spPr>
        <p:txBody>
          <a:bodyPr>
            <a:noAutofit/>
          </a:bodyPr>
          <a:lstStyle/>
          <a:p>
            <a:r>
              <a:rPr lang="en-GB" sz="2800" dirty="0"/>
              <a:t>IPFS: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4DA7473-A50A-4AA8-BDB8-1A666847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000" y="1068268"/>
            <a:ext cx="7836000" cy="2816464"/>
          </a:xfrm>
        </p:spPr>
        <p:txBody>
          <a:bodyPr/>
          <a:lstStyle/>
          <a:p>
            <a:r>
              <a:rPr lang="en-GB" sz="2800" dirty="0" err="1">
                <a:solidFill>
                  <a:schemeClr val="tx1"/>
                </a:solidFill>
              </a:rPr>
              <a:t>Testnet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br>
              <a:rPr lang="en-GB" dirty="0"/>
            </a:br>
            <a:br>
              <a:rPr lang="en-GB" dirty="0"/>
            </a:br>
            <a:r>
              <a:rPr lang="en-GB" sz="1800" dirty="0"/>
              <a:t>~Demo blockchain used deploying smart contracts for development 	purposes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~</a:t>
            </a:r>
            <a:r>
              <a:rPr lang="en-GB" sz="1800" dirty="0" err="1"/>
              <a:t>Goerli</a:t>
            </a:r>
            <a:r>
              <a:rPr lang="en-GB" sz="1800" dirty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3602BF-A716-4CB8-A2FC-25781225C5A5}"/>
              </a:ext>
            </a:extLst>
          </p:cNvPr>
          <p:cNvSpPr/>
          <p:nvPr/>
        </p:nvSpPr>
        <p:spPr>
          <a:xfrm>
            <a:off x="1489362" y="1209931"/>
            <a:ext cx="762000" cy="4849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70971-071A-4F64-ACE8-35E0A555FA25}"/>
              </a:ext>
            </a:extLst>
          </p:cNvPr>
          <p:cNvSpPr/>
          <p:nvPr/>
        </p:nvSpPr>
        <p:spPr>
          <a:xfrm>
            <a:off x="2521526" y="905130"/>
            <a:ext cx="1267691" cy="10945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to the smart Contract using meta mask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CA4E-ADBC-4B6B-BB6C-26015EA61671}"/>
              </a:ext>
            </a:extLst>
          </p:cNvPr>
          <p:cNvSpPr/>
          <p:nvPr/>
        </p:nvSpPr>
        <p:spPr>
          <a:xfrm>
            <a:off x="5043053" y="1047995"/>
            <a:ext cx="1136072" cy="9161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NFT  creation function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AED70C-6BD5-4E2B-B162-A8000E21951E}"/>
              </a:ext>
            </a:extLst>
          </p:cNvPr>
          <p:cNvSpPr/>
          <p:nvPr/>
        </p:nvSpPr>
        <p:spPr>
          <a:xfrm>
            <a:off x="6774872" y="3188259"/>
            <a:ext cx="865907" cy="6442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the property  For Sale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5F8494-1BE8-4ADB-9AA0-20A16717D291}"/>
              </a:ext>
            </a:extLst>
          </p:cNvPr>
          <p:cNvSpPr/>
          <p:nvPr/>
        </p:nvSpPr>
        <p:spPr>
          <a:xfrm>
            <a:off x="6504708" y="931098"/>
            <a:ext cx="1433946" cy="11499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Creation of NFT mapped to real estate</a:t>
            </a:r>
            <a:endParaRPr lang="en-US" sz="11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4DE0E4-238C-434A-9BA1-515E7A930922}"/>
              </a:ext>
            </a:extLst>
          </p:cNvPr>
          <p:cNvSpPr/>
          <p:nvPr/>
        </p:nvSpPr>
        <p:spPr>
          <a:xfrm>
            <a:off x="3789217" y="958808"/>
            <a:ext cx="1253836" cy="109450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Ipfs</a:t>
            </a:r>
            <a:r>
              <a:rPr lang="en-GB" sz="1100" dirty="0"/>
              <a:t> file meta data</a:t>
            </a:r>
            <a:endParaRPr lang="en-US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40BFA-D90D-4003-A55A-8C3743E6A38F}"/>
              </a:ext>
            </a:extLst>
          </p:cNvPr>
          <p:cNvCxnSpPr>
            <a:stCxn id="8" idx="4"/>
            <a:endCxn id="18" idx="0"/>
          </p:cNvCxnSpPr>
          <p:nvPr/>
        </p:nvCxnSpPr>
        <p:spPr>
          <a:xfrm flipH="1">
            <a:off x="7207826" y="2081025"/>
            <a:ext cx="13855" cy="11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923F811-09DC-4A7E-B1EF-74099CC7A08C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3155372" y="1999639"/>
            <a:ext cx="4052454" cy="469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3ED3411-9B9E-42F6-A461-55AF7E0C422F}"/>
              </a:ext>
            </a:extLst>
          </p:cNvPr>
          <p:cNvSpPr/>
          <p:nvPr/>
        </p:nvSpPr>
        <p:spPr>
          <a:xfrm>
            <a:off x="5458693" y="3260694"/>
            <a:ext cx="865907" cy="6442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 Listed property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3F4049D-2F32-4D44-AD68-476F658F3B85}"/>
              </a:ext>
            </a:extLst>
          </p:cNvPr>
          <p:cNvCxnSpPr>
            <a:stCxn id="16" idx="2"/>
            <a:endCxn id="31" idx="1"/>
          </p:cNvCxnSpPr>
          <p:nvPr/>
        </p:nvCxnSpPr>
        <p:spPr>
          <a:xfrm rot="16200000" flipH="1">
            <a:off x="3515446" y="1639564"/>
            <a:ext cx="1583172" cy="2303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1F39E34-9DA3-4164-BC2F-390668EA9B72}"/>
              </a:ext>
            </a:extLst>
          </p:cNvPr>
          <p:cNvSpPr/>
          <p:nvPr/>
        </p:nvSpPr>
        <p:spPr>
          <a:xfrm>
            <a:off x="5465620" y="4334131"/>
            <a:ext cx="865906" cy="6442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 Listed property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985B45-ED6E-4BAE-A0FC-747CC78791A2}"/>
              </a:ext>
            </a:extLst>
          </p:cNvPr>
          <p:cNvCxnSpPr>
            <a:endCxn id="35" idx="1"/>
          </p:cNvCxnSpPr>
          <p:nvPr/>
        </p:nvCxnSpPr>
        <p:spPr>
          <a:xfrm>
            <a:off x="3155371" y="3582811"/>
            <a:ext cx="2310249" cy="1073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76CA97-5191-4AC5-B891-F82169E2BDCA}"/>
              </a:ext>
            </a:extLst>
          </p:cNvPr>
          <p:cNvCxnSpPr>
            <a:stCxn id="17" idx="3"/>
            <a:endCxn id="8" idx="2"/>
          </p:cNvCxnSpPr>
          <p:nvPr/>
        </p:nvCxnSpPr>
        <p:spPr>
          <a:xfrm>
            <a:off x="6179125" y="1506062"/>
            <a:ext cx="325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2998CE-7C61-45BA-BFDF-A6D67D086599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251362" y="1452385"/>
            <a:ext cx="27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>
            <a:extLst>
              <a:ext uri="{FF2B5EF4-FFF2-40B4-BE49-F238E27FC236}">
                <a16:creationId xmlns:a16="http://schemas.microsoft.com/office/drawing/2014/main" id="{6F9380D8-540D-4D26-8F33-CC8655C3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193" y="184555"/>
            <a:ext cx="6680400" cy="859262"/>
          </a:xfrm>
        </p:spPr>
        <p:txBody>
          <a:bodyPr/>
          <a:lstStyle/>
          <a:p>
            <a:r>
              <a:rPr lang="en-GB" sz="2800" dirty="0"/>
              <a:t>Flow chart of the project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E2A9CA-6D9F-4BF2-ADB3-1A12EA4C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11" y="806972"/>
            <a:ext cx="3306900" cy="3725700"/>
          </a:xfrm>
        </p:spPr>
        <p:txBody>
          <a:bodyPr/>
          <a:lstStyle/>
          <a:p>
            <a:pPr marL="101600" indent="0">
              <a:buNone/>
            </a:pPr>
            <a:r>
              <a:rPr lang="en-GB" sz="1800" b="1" i="1" dirty="0">
                <a:solidFill>
                  <a:srgbClr val="0070C0"/>
                </a:solidFill>
              </a:rPr>
              <a:t>Presented by,</a:t>
            </a:r>
          </a:p>
          <a:p>
            <a:pPr marL="101600" indent="0">
              <a:buNone/>
            </a:pPr>
            <a:r>
              <a:rPr lang="en-GB" sz="1800" dirty="0"/>
              <a:t>Avishek Roy</a:t>
            </a:r>
          </a:p>
          <a:p>
            <a:pPr marL="101600" indent="0">
              <a:buNone/>
            </a:pPr>
            <a:r>
              <a:rPr lang="en-GB" sz="1800" dirty="0"/>
              <a:t>1807053</a:t>
            </a:r>
          </a:p>
          <a:p>
            <a:pPr marL="101600" indent="0">
              <a:buNone/>
            </a:pPr>
            <a:r>
              <a:rPr lang="en-GB" sz="1800" dirty="0"/>
              <a:t>Abu Taher Md. </a:t>
            </a:r>
            <a:r>
              <a:rPr lang="en-GB" sz="1800" dirty="0" err="1"/>
              <a:t>Shifat</a:t>
            </a:r>
            <a:endParaRPr lang="en-GB" sz="1800" dirty="0"/>
          </a:p>
          <a:p>
            <a:pPr marL="101600" indent="0">
              <a:buNone/>
            </a:pPr>
            <a:r>
              <a:rPr lang="en-GB" sz="1800" dirty="0"/>
              <a:t>1807015</a:t>
            </a:r>
          </a:p>
          <a:p>
            <a:pPr marL="101600" indent="0">
              <a:buNone/>
            </a:pPr>
            <a:r>
              <a:rPr lang="en-GB" sz="1800" dirty="0"/>
              <a:t>Computer Science and Engineering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B99256-FBEE-4609-B1B4-B1169E8D5F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90607" y="806972"/>
            <a:ext cx="3306900" cy="3725700"/>
          </a:xfrm>
        </p:spPr>
        <p:txBody>
          <a:bodyPr/>
          <a:lstStyle/>
          <a:p>
            <a:pPr marL="101600" indent="0">
              <a:buNone/>
            </a:pPr>
            <a:r>
              <a:rPr lang="en-GB" b="1" i="1" dirty="0">
                <a:solidFill>
                  <a:srgbClr val="0070C0"/>
                </a:solidFill>
              </a:rPr>
              <a:t>Supervised by,</a:t>
            </a:r>
          </a:p>
          <a:p>
            <a:pPr marL="101600" indent="0">
              <a:buNone/>
            </a:pPr>
            <a:r>
              <a:rPr lang="en-US" dirty="0"/>
              <a:t>Dr. </a:t>
            </a:r>
            <a:r>
              <a:rPr lang="en-US" dirty="0" err="1"/>
              <a:t>Kazi</a:t>
            </a:r>
            <a:r>
              <a:rPr lang="en-US" dirty="0"/>
              <a:t> Md. </a:t>
            </a:r>
            <a:r>
              <a:rPr lang="en-US" dirty="0" err="1"/>
              <a:t>Rokibul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pPr marL="101600" indent="0">
              <a:buNone/>
            </a:pPr>
            <a:r>
              <a:rPr lang="en-US" dirty="0"/>
              <a:t>Professor</a:t>
            </a:r>
          </a:p>
          <a:p>
            <a:pPr marL="101600" indent="0">
              <a:buNone/>
            </a:pPr>
            <a:r>
              <a:rPr lang="en-US" dirty="0"/>
              <a:t>Department of Computer Science and Engineering,</a:t>
            </a:r>
          </a:p>
          <a:p>
            <a:pPr marL="101600" indent="0">
              <a:buNone/>
            </a:pPr>
            <a:r>
              <a:rPr lang="en-US" dirty="0"/>
              <a:t>Khulna University of Engineering &amp; Technology, Khulna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3A61-BBDE-4227-956F-AC38C62EB1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2780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10FD6-A4A0-4BF7-84B8-6FE92BACB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42" y="1465984"/>
            <a:ext cx="7797115" cy="2211532"/>
          </a:xfrm>
        </p:spPr>
        <p:txBody>
          <a:bodyPr/>
          <a:lstStyle/>
          <a:p>
            <a:r>
              <a:rPr lang="en-GB" sz="2800" dirty="0"/>
              <a:t>No third party is involved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	</a:t>
            </a:r>
            <a:r>
              <a:rPr lang="en-GB" sz="1800" dirty="0"/>
              <a:t>~Sale and buying of properties can in fact occur in a decentralized manner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DEA4-4658-43D6-A5EF-AD057F65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96" y="1598336"/>
            <a:ext cx="7693207" cy="1946827"/>
          </a:xfrm>
        </p:spPr>
        <p:txBody>
          <a:bodyPr/>
          <a:lstStyle/>
          <a:p>
            <a:r>
              <a:rPr lang="en-GB" sz="2800" dirty="0"/>
              <a:t>Limitations</a:t>
            </a:r>
            <a:br>
              <a:rPr lang="en-GB" sz="4000" dirty="0"/>
            </a:br>
            <a:br>
              <a:rPr lang="en-GB" sz="4000" dirty="0"/>
            </a:br>
            <a:r>
              <a:rPr lang="en-GB" sz="1800" dirty="0"/>
              <a:t>~Yet to verify the existence of the property in real life in a decentralized manner.</a:t>
            </a:r>
            <a:br>
              <a:rPr lang="en-GB" sz="2800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44025-0CE9-419E-AB23-19E087CAC720}"/>
              </a:ext>
            </a:extLst>
          </p:cNvPr>
          <p:cNvSpPr txBox="1"/>
          <p:nvPr/>
        </p:nvSpPr>
        <p:spPr>
          <a:xfrm>
            <a:off x="2584450" y="248285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i="1" dirty="0"/>
              <a:t>THANK YOU</a:t>
            </a:r>
            <a:endParaRPr lang="en-US" sz="54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AF4354-254D-45A4-AC04-7E040752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19" y="573452"/>
            <a:ext cx="7784561" cy="1080164"/>
          </a:xfrm>
        </p:spPr>
        <p:txBody>
          <a:bodyPr/>
          <a:lstStyle/>
          <a:p>
            <a:br>
              <a:rPr lang="en-GB" sz="2800" dirty="0"/>
            </a:br>
            <a:r>
              <a:rPr lang="en-GB" sz="2800" dirty="0"/>
              <a:t>      </a:t>
            </a:r>
            <a:r>
              <a:rPr lang="en-GB" sz="1800" dirty="0"/>
              <a:t>     ~</a:t>
            </a:r>
            <a:r>
              <a:rPr lang="en-US" sz="1800" dirty="0"/>
              <a:t>Advanced database mechanism.</a:t>
            </a:r>
            <a:br>
              <a:rPr lang="en-US" sz="1800" dirty="0"/>
            </a:br>
            <a:r>
              <a:rPr lang="en-US" sz="1800" dirty="0"/>
              <a:t>              ~Transparent information sharing.</a:t>
            </a:r>
            <a:br>
              <a:rPr lang="en-US" sz="1800" dirty="0"/>
            </a:br>
            <a:r>
              <a:rPr lang="en-US" sz="1800" dirty="0"/>
              <a:t>              ~</a:t>
            </a:r>
            <a:r>
              <a:rPr lang="en-GB" sz="1800" dirty="0"/>
              <a:t>Stores data in blocks that are linked together in a chain.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FABA6-8B81-44EC-9644-B3C94A60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59" y="2092746"/>
            <a:ext cx="4364736" cy="2155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F52235-4176-48D9-9CB2-F5375BDEE681}"/>
              </a:ext>
            </a:extLst>
          </p:cNvPr>
          <p:cNvSpPr/>
          <p:nvPr/>
        </p:nvSpPr>
        <p:spPr>
          <a:xfrm>
            <a:off x="679719" y="13432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What is Blockchain?</a:t>
            </a:r>
            <a:br>
              <a:rPr lang="en-US" dirty="0"/>
            </a:br>
            <a:r>
              <a:rPr lang="en-US" dirty="0"/>
              <a:t>     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1A34-1E28-46DF-8026-8DF08136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39" y="430498"/>
            <a:ext cx="6767100" cy="532200"/>
          </a:xfrm>
        </p:spPr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Features of Blockchain: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BEEE9-867D-44C9-8973-701EBF67F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829" y="1278888"/>
            <a:ext cx="7378298" cy="2267070"/>
          </a:xfrm>
        </p:spPr>
        <p:txBody>
          <a:bodyPr/>
          <a:lstStyle/>
          <a:p>
            <a:r>
              <a:rPr lang="en-US" b="1" dirty="0"/>
              <a:t>		~Decentralization &amp; Distributed System</a:t>
            </a:r>
          </a:p>
          <a:p>
            <a:endParaRPr lang="en-US" b="1" dirty="0"/>
          </a:p>
          <a:p>
            <a:pPr marL="76200" indent="0"/>
            <a:r>
              <a:rPr lang="en-US" b="1" dirty="0"/>
              <a:t>	~Immutability</a:t>
            </a:r>
          </a:p>
          <a:p>
            <a:pPr marL="533400" lvl="1" indent="0"/>
            <a:r>
              <a:rPr lang="en-US" b="1" dirty="0"/>
              <a:t>		(</a:t>
            </a:r>
            <a:r>
              <a:rPr lang="en-GB" dirty="0"/>
              <a:t>trust-worthy source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		~Direct Transaction</a:t>
            </a:r>
          </a:p>
          <a:p>
            <a:r>
              <a:rPr lang="en-US" b="1" dirty="0"/>
              <a:t>			(No middle-man necessary)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748145" y="375079"/>
            <a:ext cx="8229599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800" b="1" dirty="0">
                <a:solidFill>
                  <a:schemeClr val="tx1"/>
                </a:solidFill>
              </a:rPr>
              <a:t>key components of blockchain technology: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172471" y="1260747"/>
            <a:ext cx="6927900" cy="1019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b="1" dirty="0"/>
              <a:t>		-</a:t>
            </a:r>
            <a:r>
              <a:rPr lang="en-US" b="1" dirty="0"/>
              <a:t> Smart contracts</a:t>
            </a:r>
          </a:p>
          <a:p>
            <a:pPr marL="0" indent="0"/>
            <a:endParaRPr lang="en-US" b="1" dirty="0"/>
          </a:p>
          <a:p>
            <a:pPr marL="0" indent="0"/>
            <a:r>
              <a:rPr lang="en-GB" b="1" dirty="0"/>
              <a:t>		-</a:t>
            </a:r>
            <a:r>
              <a:rPr lang="en-US" b="1" dirty="0"/>
              <a:t> Public key cryptography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2721B37-09FF-4603-98AE-6E2F3CB3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876" y="1479013"/>
            <a:ext cx="5784248" cy="1092737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No middle-man</a:t>
            </a:r>
          </a:p>
          <a:p>
            <a:r>
              <a:rPr lang="en-GB" b="1" dirty="0">
                <a:solidFill>
                  <a:srgbClr val="FF0000"/>
                </a:solidFill>
              </a:rPr>
              <a:t>		( Whom to ask if something goes wrong?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CB6FFAE-12E2-489E-8DC2-BF4303AEC2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3291" y="195984"/>
            <a:ext cx="6680200" cy="801688"/>
          </a:xfrm>
        </p:spPr>
        <p:txBody>
          <a:bodyPr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Challenges of using Blockchain: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B89E-23D2-433B-894C-6FA430A49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302" y="2571750"/>
            <a:ext cx="6680400" cy="1624972"/>
          </a:xfrm>
        </p:spPr>
        <p:txBody>
          <a:bodyPr/>
          <a:lstStyle/>
          <a:p>
            <a:pPr algn="just"/>
            <a:r>
              <a:rPr lang="en-GB" sz="1800" dirty="0"/>
              <a:t>Any person can buy or sell their real estate property without the help of a third party.</a:t>
            </a:r>
            <a:endParaRPr lang="en-US" sz="1800"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1009127" y="810490"/>
            <a:ext cx="7521575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b="1" dirty="0"/>
              <a:t>Our system: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i="0" dirty="0"/>
              <a:t>		        </a:t>
            </a:r>
            <a:r>
              <a:rPr lang="en-GB" sz="1800" i="0" dirty="0"/>
              <a:t>Real Estate Service using Blockchain</a:t>
            </a:r>
            <a:endParaRPr lang="en-GB" sz="2200" i="0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4294967295"/>
          </p:nvPr>
        </p:nvSpPr>
        <p:spPr>
          <a:xfrm>
            <a:off x="8594725" y="4751388"/>
            <a:ext cx="549275" cy="31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B6FF99-904A-4E2A-833F-49441EE74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8660" y="3150725"/>
            <a:ext cx="3168847" cy="706438"/>
          </a:xfrm>
        </p:spPr>
        <p:txBody>
          <a:bodyPr/>
          <a:lstStyle/>
          <a:p>
            <a:pPr marL="5080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Reduce Effort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4294967295"/>
          </p:nvPr>
        </p:nvSpPr>
        <p:spPr>
          <a:xfrm>
            <a:off x="817294" y="212991"/>
            <a:ext cx="6858000" cy="706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tx1"/>
                </a:solidFill>
              </a:rPr>
              <a:t>Blockchain in Real Estate: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2DCC1-53B4-48FB-9AF5-4D633B8AE089}"/>
              </a:ext>
            </a:extLst>
          </p:cNvPr>
          <p:cNvSpPr/>
          <p:nvPr/>
        </p:nvSpPr>
        <p:spPr>
          <a:xfrm>
            <a:off x="1267968" y="1502326"/>
            <a:ext cx="1036320" cy="5459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Database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DD9E95-D290-455D-AB95-36A7C36D8196}"/>
              </a:ext>
            </a:extLst>
          </p:cNvPr>
          <p:cNvSpPr/>
          <p:nvPr/>
        </p:nvSpPr>
        <p:spPr>
          <a:xfrm>
            <a:off x="2840736" y="1473372"/>
            <a:ext cx="801051" cy="5748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Owner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F63BB8-67B5-44C8-9935-A2DB4359A4BE}"/>
              </a:ext>
            </a:extLst>
          </p:cNvPr>
          <p:cNvSpPr/>
          <p:nvPr/>
        </p:nvSpPr>
        <p:spPr>
          <a:xfrm>
            <a:off x="4169560" y="1473371"/>
            <a:ext cx="1188334" cy="5748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Accountant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2868E0-BB82-48DF-B702-B470AFF86D52}"/>
              </a:ext>
            </a:extLst>
          </p:cNvPr>
          <p:cNvSpPr/>
          <p:nvPr/>
        </p:nvSpPr>
        <p:spPr>
          <a:xfrm>
            <a:off x="6480820" y="1461178"/>
            <a:ext cx="968940" cy="5823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Payment</a:t>
            </a:r>
            <a:endParaRPr lang="en-US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5ABA68-F91E-4946-A285-EAE5F601B1D2}"/>
              </a:ext>
            </a:extLst>
          </p:cNvPr>
          <p:cNvSpPr/>
          <p:nvPr/>
        </p:nvSpPr>
        <p:spPr>
          <a:xfrm>
            <a:off x="5518203" y="1917013"/>
            <a:ext cx="175518" cy="131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41672-8DB1-45E6-990C-0B1663F6FFF0}"/>
              </a:ext>
            </a:extLst>
          </p:cNvPr>
          <p:cNvSpPr/>
          <p:nvPr/>
        </p:nvSpPr>
        <p:spPr>
          <a:xfrm>
            <a:off x="5792273" y="1917013"/>
            <a:ext cx="175518" cy="131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97D6CC-0890-49F4-B0BE-1338984EBDA2}"/>
              </a:ext>
            </a:extLst>
          </p:cNvPr>
          <p:cNvSpPr/>
          <p:nvPr/>
        </p:nvSpPr>
        <p:spPr>
          <a:xfrm>
            <a:off x="6084777" y="1912316"/>
            <a:ext cx="175518" cy="131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CBC68590-BADF-4978-96AA-09584D6140ED}"/>
              </a:ext>
            </a:extLst>
          </p:cNvPr>
          <p:cNvSpPr/>
          <p:nvPr/>
        </p:nvSpPr>
        <p:spPr>
          <a:xfrm>
            <a:off x="2421274" y="2056293"/>
            <a:ext cx="4876800" cy="1076998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F1CE7D-475E-4607-8F31-93B56448CBFA}"/>
              </a:ext>
            </a:extLst>
          </p:cNvPr>
          <p:cNvSpPr/>
          <p:nvPr/>
        </p:nvSpPr>
        <p:spPr>
          <a:xfrm>
            <a:off x="2421274" y="1765300"/>
            <a:ext cx="235269" cy="147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630517-9759-4826-AE94-3FDD3A13AAFC}"/>
              </a:ext>
            </a:extLst>
          </p:cNvPr>
          <p:cNvSpPr/>
          <p:nvPr/>
        </p:nvSpPr>
        <p:spPr>
          <a:xfrm>
            <a:off x="3773982" y="1760812"/>
            <a:ext cx="235269" cy="147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67653E-1BCF-454F-8289-2EE771694EAF}"/>
              </a:ext>
            </a:extLst>
          </p:cNvPr>
          <p:cNvSpPr/>
          <p:nvPr/>
        </p:nvSpPr>
        <p:spPr>
          <a:xfrm>
            <a:off x="5416550" y="3422650"/>
            <a:ext cx="277171" cy="22950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462761-785D-4391-92FE-D892D1917B5B}"/>
              </a:ext>
            </a:extLst>
          </p:cNvPr>
          <p:cNvSpPr/>
          <p:nvPr/>
        </p:nvSpPr>
        <p:spPr>
          <a:xfrm>
            <a:off x="5399585" y="3857163"/>
            <a:ext cx="277171" cy="22950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245B9191-D7CB-4030-ACDE-F17982638E55}"/>
              </a:ext>
            </a:extLst>
          </p:cNvPr>
          <p:cNvSpPr txBox="1">
            <a:spLocks/>
          </p:cNvSpPr>
          <p:nvPr/>
        </p:nvSpPr>
        <p:spPr>
          <a:xfrm>
            <a:off x="5605962" y="3584896"/>
            <a:ext cx="316884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◦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▫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■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●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○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■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●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○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■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50800" indent="0">
              <a:buFont typeface="Quicksand"/>
              <a:buNone/>
            </a:pPr>
            <a:r>
              <a:rPr lang="en-GB" sz="2000" dirty="0">
                <a:solidFill>
                  <a:schemeClr val="tx1"/>
                </a:solidFill>
              </a:rPr>
              <a:t>Increase Transparency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55E07A6F-0B66-4CFF-9E49-83793E198907}"/>
              </a:ext>
            </a:extLst>
          </p:cNvPr>
          <p:cNvSpPr/>
          <p:nvPr/>
        </p:nvSpPr>
        <p:spPr>
          <a:xfrm rot="20264783" flipH="1">
            <a:off x="6402222" y="1848503"/>
            <a:ext cx="619499" cy="1048730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1C2EB69A-857B-4F5B-8FCD-FA80ECBDAC10}"/>
              </a:ext>
            </a:extLst>
          </p:cNvPr>
          <p:cNvSpPr/>
          <p:nvPr/>
        </p:nvSpPr>
        <p:spPr>
          <a:xfrm rot="419636">
            <a:off x="3052400" y="1894788"/>
            <a:ext cx="460810" cy="1011679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768A4D41-F9A7-41BC-9D80-F23447DD1997}"/>
              </a:ext>
            </a:extLst>
          </p:cNvPr>
          <p:cNvSpPr/>
          <p:nvPr/>
        </p:nvSpPr>
        <p:spPr>
          <a:xfrm rot="18885346" flipH="1">
            <a:off x="7488463" y="1495333"/>
            <a:ext cx="686348" cy="1200085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CD4DA0B9-0D6D-4040-B6B9-A9D107909B8D}"/>
              </a:ext>
            </a:extLst>
          </p:cNvPr>
          <p:cNvSpPr/>
          <p:nvPr/>
        </p:nvSpPr>
        <p:spPr>
          <a:xfrm rot="3029861">
            <a:off x="1775509" y="1445020"/>
            <a:ext cx="585916" cy="1155451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832732-0696-4D22-836E-5C35B5BC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0245" y="1182582"/>
            <a:ext cx="4863344" cy="971799"/>
          </a:xfrm>
          <a:solidFill>
            <a:schemeClr val="tx2">
              <a:lumMod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GB" sz="3300" b="1" dirty="0"/>
              <a:t>Impact of our System</a:t>
            </a:r>
            <a:endParaRPr lang="en-US" sz="3300" b="1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5A9D0-34A5-4805-99BE-BB53BB76A74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95916" y="103487"/>
            <a:ext cx="8050212" cy="838331"/>
          </a:xfrm>
        </p:spPr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Benefits of using blockchain in real estate system: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74F6A1-B415-4797-85C7-8D70C271A8CD}"/>
              </a:ext>
            </a:extLst>
          </p:cNvPr>
          <p:cNvSpPr/>
          <p:nvPr/>
        </p:nvSpPr>
        <p:spPr>
          <a:xfrm>
            <a:off x="6973623" y="2683677"/>
            <a:ext cx="1644289" cy="21645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More Secure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CD8572-F1A0-4F98-9988-DBB574A83AA7}"/>
              </a:ext>
            </a:extLst>
          </p:cNvPr>
          <p:cNvSpPr/>
          <p:nvPr/>
        </p:nvSpPr>
        <p:spPr>
          <a:xfrm>
            <a:off x="5141630" y="2571750"/>
            <a:ext cx="1644289" cy="21645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Improved Operation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1F4959-B27E-42D7-A966-BEB0688FDEF6}"/>
              </a:ext>
            </a:extLst>
          </p:cNvPr>
          <p:cNvSpPr/>
          <p:nvPr/>
        </p:nvSpPr>
        <p:spPr>
          <a:xfrm>
            <a:off x="3244931" y="2635909"/>
            <a:ext cx="1644289" cy="21645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Eleminating</a:t>
            </a:r>
            <a:r>
              <a:rPr lang="en-GB" sz="1200" b="1" dirty="0"/>
              <a:t>  Frauds</a:t>
            </a:r>
            <a:endParaRPr lang="en-US" sz="12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864930-AF55-4396-9179-8EC4FA3D5FE3}"/>
              </a:ext>
            </a:extLst>
          </p:cNvPr>
          <p:cNvSpPr/>
          <p:nvPr/>
        </p:nvSpPr>
        <p:spPr>
          <a:xfrm>
            <a:off x="1348232" y="2635909"/>
            <a:ext cx="1644289" cy="21645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Transperacy</a:t>
            </a:r>
            <a:endParaRPr lang="en-US" sz="1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692</TotalTime>
  <Words>290</Words>
  <Application>Microsoft Office PowerPoint</Application>
  <PresentationFormat>On-screen Show (16:9)</PresentationFormat>
  <Paragraphs>90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 2</vt:lpstr>
      <vt:lpstr>Century Gothic</vt:lpstr>
      <vt:lpstr>Arial</vt:lpstr>
      <vt:lpstr>Quicksand</vt:lpstr>
      <vt:lpstr>Quotable</vt:lpstr>
      <vt:lpstr>REAL ESTATE SERVICE USING BLOCKCHAIN</vt:lpstr>
      <vt:lpstr>PowerPoint Presentation</vt:lpstr>
      <vt:lpstr>            ~Advanced database mechanism.               ~Transparent information sharing.               ~Stores data in blocks that are linked together in a chain.</vt:lpstr>
      <vt:lpstr>Features of Blockchain:</vt:lpstr>
      <vt:lpstr>key components of blockchain technology:</vt:lpstr>
      <vt:lpstr>Challenges of using Blockchain:</vt:lpstr>
      <vt:lpstr>Any person can buy or sell their real estate property without the help of a third party.</vt:lpstr>
      <vt:lpstr>Blockchain in Real Estate:</vt:lpstr>
      <vt:lpstr>Benefits of using blockchain in real estate system:</vt:lpstr>
      <vt:lpstr>New to our country,        but not new to the world</vt:lpstr>
      <vt:lpstr>Ethereum Blockchain</vt:lpstr>
      <vt:lpstr>What is Smart Contract?</vt:lpstr>
      <vt:lpstr>What is solidity?</vt:lpstr>
      <vt:lpstr>PowerPoint Presentation</vt:lpstr>
      <vt:lpstr>Metamask:</vt:lpstr>
      <vt:lpstr>Hardhat</vt:lpstr>
      <vt:lpstr>IPFS:</vt:lpstr>
      <vt:lpstr>Testnet   ~Demo blockchain used deploying smart contracts for development  purposes  ~Goerli </vt:lpstr>
      <vt:lpstr>Flow chart of the project</vt:lpstr>
      <vt:lpstr>No third party is involved   ~Sale and buying of properties can in fact occur in a decentralized manner</vt:lpstr>
      <vt:lpstr>Limitations  ~Yet to verify the existence of the property in real life in a decentralized manner.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SERVICE USING BLOCKCHAIN</dc:title>
  <dc:creator>King Alpha</dc:creator>
  <cp:lastModifiedBy>King Alpha</cp:lastModifiedBy>
  <cp:revision>44</cp:revision>
  <dcterms:modified xsi:type="dcterms:W3CDTF">2023-05-18T07:38:16Z</dcterms:modified>
</cp:coreProperties>
</file>