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56" r:id="rId4"/>
    <p:sldId id="257" r:id="rId5"/>
    <p:sldId id="269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6C6E2E-D0CD-414C-8F43-32669181F4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9EFB-1691-4918-B4E0-53850E20B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D73D-96A4-40D9-BFCC-67DC08D8DB48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A044-700B-47AC-A243-6421A59870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SieveQ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CA06D-E69E-42A8-AA95-F298492CC1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1B9E5-F9E6-4527-B8CF-09C63A2A57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326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952AE-AB0F-40E4-A4A0-C54ABB38A9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SieveQ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BD3C-0440-4CA1-A9F0-8D462517BC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93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ED36-B918-4473-A164-BE40EB059D08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3C64-4FC8-4E3C-AEC2-22AEEF64FAFC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976-2726-4CB1-9D2B-74390EBAFFEA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8603-E5CA-4F7B-B434-C594604DB473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D33D-3159-4257-9BD4-63853F083013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B28A-634E-49EA-9AD0-20533658650C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CC18-69E7-4519-841F-6B6102CD08DD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2E83-294B-44D7-9439-78F79E2CB1A9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64CD-0BFB-423F-AFA1-1054767C9CE0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CAE-E5DA-4293-B7C7-AC435763B86E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9E25-679D-435F-A10E-BB79F59FC539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8393-023E-45A8-AC00-0DBCC4ACCB70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6F9-A19F-4784-945A-FA280E4991FA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5A21-7029-4A1E-A544-B6DC8DD3F066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5AE-FF80-4061-8319-F9C02E57CB7E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D50-75A7-4E06-B3F0-C8A3E1178A82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E73-7A3E-42AF-BEEE-3CB3938966A6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SieveQ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>
                <a:lumMod val="95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F76D15-E351-45B2-AED3-47BDC8A2F326}" type="datetime9">
              <a:rPr lang="en-US" smtClean="0"/>
              <a:t>7/5/2023 9:19:37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SieveQ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tx1">
                <a:lumMod val="95000"/>
              </a:schemeClr>
            </a:gs>
            <a:gs pos="95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50EDE-9CF4-4B5E-9B9C-E0E04739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52454" y="6172200"/>
            <a:ext cx="1952368" cy="365125"/>
          </a:xfrm>
        </p:spPr>
        <p:txBody>
          <a:bodyPr/>
          <a:lstStyle/>
          <a:p>
            <a:fld id="{026AC666-3FED-41F3-8C42-91484E570B13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9:19:37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25577-726A-4C81-A148-17D915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16656-C193-43B7-8F9D-E45731DACE70}"/>
              </a:ext>
            </a:extLst>
          </p:cNvPr>
          <p:cNvSpPr txBox="1"/>
          <p:nvPr/>
        </p:nvSpPr>
        <p:spPr>
          <a:xfrm>
            <a:off x="1381328" y="2174641"/>
            <a:ext cx="96109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Miguel Garcia, Nuno Neves and Alysson Bessani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6E489-3284-4B9C-A918-6D1197F9BD27}"/>
              </a:ext>
            </a:extLst>
          </p:cNvPr>
          <p:cNvSpPr txBox="1"/>
          <p:nvPr/>
        </p:nvSpPr>
        <p:spPr>
          <a:xfrm>
            <a:off x="1490132" y="3606800"/>
            <a:ext cx="8415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Avishek Roy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Roll:1807053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Khulna University of Engineering &amp; Technology</a:t>
            </a:r>
            <a:endParaRPr lang="en-AU" dirty="0">
              <a:solidFill>
                <a:srgbClr val="323E4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B7005-BF14-4080-BD85-0BD41D17C698}"/>
              </a:ext>
            </a:extLst>
          </p:cNvPr>
          <p:cNvSpPr txBox="1"/>
          <p:nvPr/>
        </p:nvSpPr>
        <p:spPr>
          <a:xfrm>
            <a:off x="0" y="18386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SieveQ: A Layered BFT Protection System for Critical Services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0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2"/>
    </mc:Choice>
    <mc:Fallback>
      <p:transition spd="slow" advTm="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BCBE-0D7F-48F8-B150-B8FFDD09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74550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5776-5A80-4480-B7C8-7F299A0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AD5A-E933-4E5A-A9C1-66CB372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032A01A-B601-4E68-8363-E5B70B760900}"/>
              </a:ext>
            </a:extLst>
          </p:cNvPr>
          <p:cNvSpPr/>
          <p:nvPr/>
        </p:nvSpPr>
        <p:spPr>
          <a:xfrm>
            <a:off x="1040859" y="2110903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49B30-23FB-4A9D-AA16-F545364C5A12}"/>
              </a:ext>
            </a:extLst>
          </p:cNvPr>
          <p:cNvSpPr txBox="1"/>
          <p:nvPr/>
        </p:nvSpPr>
        <p:spPr>
          <a:xfrm>
            <a:off x="1488330" y="1935805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Verifies the authenticity and integrity of the messages.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6D7646B-6FEA-49B2-ABAA-FDB0A06788F7}"/>
              </a:ext>
            </a:extLst>
          </p:cNvPr>
          <p:cNvSpPr/>
          <p:nvPr/>
        </p:nvSpPr>
        <p:spPr>
          <a:xfrm>
            <a:off x="1040859" y="295721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BC081-CED1-41F1-9FF8-567E6EE479EC}"/>
              </a:ext>
            </a:extLst>
          </p:cNvPr>
          <p:cNvSpPr txBox="1"/>
          <p:nvPr/>
        </p:nvSpPr>
        <p:spPr>
          <a:xfrm>
            <a:off x="1536969" y="2772384"/>
            <a:ext cx="980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signatures attached to the messages.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8784E35-CE31-46F0-A825-38116B264FA4}"/>
              </a:ext>
            </a:extLst>
          </p:cNvPr>
          <p:cNvSpPr/>
          <p:nvPr/>
        </p:nvSpPr>
        <p:spPr>
          <a:xfrm>
            <a:off x="1031132" y="376460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19058-C3CA-4B92-9706-921FDE6DFFAB}"/>
              </a:ext>
            </a:extLst>
          </p:cNvPr>
          <p:cNvSpPr txBox="1"/>
          <p:nvPr/>
        </p:nvSpPr>
        <p:spPr>
          <a:xfrm>
            <a:off x="1527242" y="3579780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the messages that come from trusted sources.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B57BEF-5D85-4049-87F8-8062E235F45E}"/>
              </a:ext>
            </a:extLst>
          </p:cNvPr>
          <p:cNvSpPr/>
          <p:nvPr/>
        </p:nvSpPr>
        <p:spPr>
          <a:xfrm>
            <a:off x="593007" y="622969"/>
            <a:ext cx="7150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and Signature Validation:</a:t>
            </a:r>
          </a:p>
        </p:txBody>
      </p:sp>
    </p:spTree>
    <p:extLst>
      <p:ext uri="{BB962C8B-B14F-4D97-AF65-F5344CB8AC3E}">
        <p14:creationId xmlns:p14="http://schemas.microsoft.com/office/powerpoint/2010/main" val="40521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F064-E9C6-4C50-84B9-D95429DC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99264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E6D6-0B4D-46A6-9902-E2410C5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7ECE-D664-496E-9962-AB642BCC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8672779-94F6-4452-994C-F9C1F1F7C982}"/>
              </a:ext>
            </a:extLst>
          </p:cNvPr>
          <p:cNvSpPr/>
          <p:nvPr/>
        </p:nvSpPr>
        <p:spPr>
          <a:xfrm>
            <a:off x="1099226" y="2266545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7A9B2-1A6A-4377-8232-6764081D4878}"/>
              </a:ext>
            </a:extLst>
          </p:cNvPr>
          <p:cNvSpPr txBox="1"/>
          <p:nvPr/>
        </p:nvSpPr>
        <p:spPr>
          <a:xfrm>
            <a:off x="1663429" y="2091447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consensus process to reach a decision outcome.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DD586C1-D756-4F58-8096-A78935188F86}"/>
              </a:ext>
            </a:extLst>
          </p:cNvPr>
          <p:cNvSpPr/>
          <p:nvPr/>
        </p:nvSpPr>
        <p:spPr>
          <a:xfrm>
            <a:off x="1099226" y="3112852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4E578-9CF8-4719-A677-68EDD59609AB}"/>
              </a:ext>
            </a:extLst>
          </p:cNvPr>
          <p:cNvSpPr txBox="1"/>
          <p:nvPr/>
        </p:nvSpPr>
        <p:spPr>
          <a:xfrm>
            <a:off x="1595336" y="2928026"/>
            <a:ext cx="1016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Considers the responses from the replicas and determines a common decision based on the agreed-upon rules.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FD95E0-C064-46C5-8079-6717729DE02B}"/>
              </a:ext>
            </a:extLst>
          </p:cNvPr>
          <p:cNvSpPr/>
          <p:nvPr/>
        </p:nvSpPr>
        <p:spPr>
          <a:xfrm>
            <a:off x="593006" y="622969"/>
            <a:ext cx="47368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Algorithm:</a:t>
            </a:r>
          </a:p>
        </p:txBody>
      </p:sp>
    </p:spTree>
    <p:extLst>
      <p:ext uri="{BB962C8B-B14F-4D97-AF65-F5344CB8AC3E}">
        <p14:creationId xmlns:p14="http://schemas.microsoft.com/office/powerpoint/2010/main" val="16495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9733-CF56-4268-B6F8-54F56B4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1982789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A22D-E84F-4B26-90D3-90B01CD1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0D0F-3A9B-4218-8C07-2B75C7AE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BC74C1-7DA7-4C15-835E-C546B37D1169}"/>
              </a:ext>
            </a:extLst>
          </p:cNvPr>
          <p:cNvSpPr/>
          <p:nvPr/>
        </p:nvSpPr>
        <p:spPr>
          <a:xfrm>
            <a:off x="963039" y="1877438"/>
            <a:ext cx="1254868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Node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E4F2A8-0D2D-4FF7-8719-F869C0D64200}"/>
              </a:ext>
            </a:extLst>
          </p:cNvPr>
          <p:cNvSpPr/>
          <p:nvPr/>
        </p:nvSpPr>
        <p:spPr>
          <a:xfrm>
            <a:off x="4708189" y="1877438"/>
            <a:ext cx="1517514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Sender-SQ Module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B23D93-152B-47C1-8D88-182321A6B126}"/>
              </a:ext>
            </a:extLst>
          </p:cNvPr>
          <p:cNvSpPr/>
          <p:nvPr/>
        </p:nvSpPr>
        <p:spPr>
          <a:xfrm>
            <a:off x="9649838" y="1877438"/>
            <a:ext cx="1899034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Pre-SQ Filtering Module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9236BD-101B-4CAB-A7F7-54CA467E4DAD}"/>
              </a:ext>
            </a:extLst>
          </p:cNvPr>
          <p:cNvSpPr/>
          <p:nvPr/>
        </p:nvSpPr>
        <p:spPr>
          <a:xfrm>
            <a:off x="885219" y="4455268"/>
            <a:ext cx="1498059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Node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726B4D-B181-4EA3-B303-89033515EAC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17907" y="2402732"/>
            <a:ext cx="2490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BF911C-A705-4677-A465-29EA989D2C4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225703" y="2402732"/>
            <a:ext cx="34241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CF47EE-6D08-40F3-9E26-860CE585327F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10583694" y="2928025"/>
            <a:ext cx="15661" cy="150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D182FE-34A8-4B7B-8C75-8B11C86AB718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flipH="1">
            <a:off x="7003915" y="4961106"/>
            <a:ext cx="2772383" cy="9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8239AA-A6F3-4EF2-B6E9-072FA2E2FE8E}"/>
              </a:ext>
            </a:extLst>
          </p:cNvPr>
          <p:cNvSpPr txBox="1"/>
          <p:nvPr/>
        </p:nvSpPr>
        <p:spPr>
          <a:xfrm>
            <a:off x="2655650" y="19358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400170-AF6C-44F3-B295-75A77D53C660}"/>
              </a:ext>
            </a:extLst>
          </p:cNvPr>
          <p:cNvSpPr txBox="1"/>
          <p:nvPr/>
        </p:nvSpPr>
        <p:spPr>
          <a:xfrm>
            <a:off x="6342433" y="1945531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 Messages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24B2F8-ECEE-4BD1-9168-BA9525F74937}"/>
              </a:ext>
            </a:extLst>
          </p:cNvPr>
          <p:cNvSpPr txBox="1"/>
          <p:nvPr/>
        </p:nvSpPr>
        <p:spPr>
          <a:xfrm>
            <a:off x="9221820" y="311285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CA8A5F-DD6D-4D39-8C95-86677DBBCFB8}"/>
              </a:ext>
            </a:extLst>
          </p:cNvPr>
          <p:cNvSpPr txBox="1"/>
          <p:nvPr/>
        </p:nvSpPr>
        <p:spPr>
          <a:xfrm>
            <a:off x="7072009" y="4542818"/>
            <a:ext cx="252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Messages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CA35D7-B71A-4479-B496-0A3B5129F5FF}"/>
              </a:ext>
            </a:extLst>
          </p:cNvPr>
          <p:cNvSpPr/>
          <p:nvPr/>
        </p:nvSpPr>
        <p:spPr>
          <a:xfrm>
            <a:off x="5603133" y="4445539"/>
            <a:ext cx="1400782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Post-SQ Module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EA1DA66-2D22-43ED-8D33-4AFD1EBF26CE}"/>
              </a:ext>
            </a:extLst>
          </p:cNvPr>
          <p:cNvSpPr/>
          <p:nvPr/>
        </p:nvSpPr>
        <p:spPr>
          <a:xfrm>
            <a:off x="9776298" y="4435812"/>
            <a:ext cx="1614792" cy="105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Replica-SQ Filtering Module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D1EC7B-BC98-487A-B574-1A6674D76DE4}"/>
              </a:ext>
            </a:extLst>
          </p:cNvPr>
          <p:cNvCxnSpPr>
            <a:cxnSpLocks/>
            <a:stCxn id="62" idx="1"/>
            <a:endCxn id="23" idx="3"/>
          </p:cNvCxnSpPr>
          <p:nvPr/>
        </p:nvCxnSpPr>
        <p:spPr>
          <a:xfrm flipH="1">
            <a:off x="2383278" y="4970833"/>
            <a:ext cx="3219855" cy="9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82640A-EBD1-45D2-AE26-90CFEE28CD37}"/>
              </a:ext>
            </a:extLst>
          </p:cNvPr>
          <p:cNvSpPr txBox="1"/>
          <p:nvPr/>
        </p:nvSpPr>
        <p:spPr>
          <a:xfrm>
            <a:off x="2704290" y="4445542"/>
            <a:ext cx="252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Messages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4B682C-AFF5-4BE1-9348-A00437578BC8}"/>
              </a:ext>
            </a:extLst>
          </p:cNvPr>
          <p:cNvSpPr/>
          <p:nvPr/>
        </p:nvSpPr>
        <p:spPr>
          <a:xfrm>
            <a:off x="593006" y="622969"/>
            <a:ext cx="52805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of the System:</a:t>
            </a:r>
          </a:p>
        </p:txBody>
      </p:sp>
    </p:spTree>
    <p:extLst>
      <p:ext uri="{BB962C8B-B14F-4D97-AF65-F5344CB8AC3E}">
        <p14:creationId xmlns:p14="http://schemas.microsoft.com/office/powerpoint/2010/main" val="41024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48" grpId="0"/>
      <p:bldP spid="52" grpId="0"/>
      <p:bldP spid="62" grpId="0" animBg="1"/>
      <p:bldP spid="63" grpId="0" animBg="1"/>
      <p:bldP spid="72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93A8-C256-48D2-B264-9978BDC5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82788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B077-CCA0-47B7-8877-A5F442FF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D7F5-7AE6-42A7-9671-5205A66D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FD5904D-537B-4849-97BD-56F2D53B6338}"/>
              </a:ext>
            </a:extLst>
          </p:cNvPr>
          <p:cNvSpPr/>
          <p:nvPr/>
        </p:nvSpPr>
        <p:spPr>
          <a:xfrm>
            <a:off x="1040859" y="2110903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7190B-FD52-4F96-8988-89228A58DEDD}"/>
              </a:ext>
            </a:extLst>
          </p:cNvPr>
          <p:cNvSpPr txBox="1"/>
          <p:nvPr/>
        </p:nvSpPr>
        <p:spPr>
          <a:xfrm>
            <a:off x="1488330" y="1935805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message security.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9A4DD44-0A81-4447-82DF-658CFC4825A2}"/>
              </a:ext>
            </a:extLst>
          </p:cNvPr>
          <p:cNvSpPr/>
          <p:nvPr/>
        </p:nvSpPr>
        <p:spPr>
          <a:xfrm>
            <a:off x="1040859" y="295721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9A478-7AED-4ED9-B154-3063F4A284D6}"/>
              </a:ext>
            </a:extLst>
          </p:cNvPr>
          <p:cNvSpPr txBox="1"/>
          <p:nvPr/>
        </p:nvSpPr>
        <p:spPr>
          <a:xfrm>
            <a:off x="1507786" y="2772384"/>
            <a:ext cx="980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F7B2DCA-44AF-4765-BE27-91A3ABACF10B}"/>
              </a:ext>
            </a:extLst>
          </p:cNvPr>
          <p:cNvSpPr/>
          <p:nvPr/>
        </p:nvSpPr>
        <p:spPr>
          <a:xfrm>
            <a:off x="1031132" y="376460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3A780-D27F-47D6-B7D5-D5F52AEA844B}"/>
              </a:ext>
            </a:extLst>
          </p:cNvPr>
          <p:cNvSpPr txBox="1"/>
          <p:nvPr/>
        </p:nvSpPr>
        <p:spPr>
          <a:xfrm>
            <a:off x="1478604" y="3589508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socket interface for easy deployment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6B8A439D-5448-495F-8FC9-9990CA75DA78}"/>
              </a:ext>
            </a:extLst>
          </p:cNvPr>
          <p:cNvSpPr/>
          <p:nvPr/>
        </p:nvSpPr>
        <p:spPr>
          <a:xfrm>
            <a:off x="1027889" y="455903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9F4331C3-584B-44DC-907D-65522430297F}"/>
              </a:ext>
            </a:extLst>
          </p:cNvPr>
          <p:cNvSpPr/>
          <p:nvPr/>
        </p:nvSpPr>
        <p:spPr>
          <a:xfrm>
            <a:off x="1037616" y="5308061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F375C4-7411-4F3B-B2E9-50342A04BE22}"/>
              </a:ext>
            </a:extLst>
          </p:cNvPr>
          <p:cNvSpPr txBox="1"/>
          <p:nvPr/>
        </p:nvSpPr>
        <p:spPr>
          <a:xfrm>
            <a:off x="1498059" y="4406631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message authentication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B3738-B728-4A23-8910-0E6CD55027DA}"/>
              </a:ext>
            </a:extLst>
          </p:cNvPr>
          <p:cNvSpPr txBox="1"/>
          <p:nvPr/>
        </p:nvSpPr>
        <p:spPr>
          <a:xfrm>
            <a:off x="1488332" y="5145933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CDC20-2B8D-4A5F-B8EA-F58A44910772}"/>
              </a:ext>
            </a:extLst>
          </p:cNvPr>
          <p:cNvSpPr/>
          <p:nvPr/>
        </p:nvSpPr>
        <p:spPr>
          <a:xfrm>
            <a:off x="593005" y="622969"/>
            <a:ext cx="47698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System:</a:t>
            </a:r>
          </a:p>
        </p:txBody>
      </p:sp>
    </p:spTree>
    <p:extLst>
      <p:ext uri="{BB962C8B-B14F-4D97-AF65-F5344CB8AC3E}">
        <p14:creationId xmlns:p14="http://schemas.microsoft.com/office/powerpoint/2010/main" val="6861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2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E8A2-589D-4EEA-AE61-F9638948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1966313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922A-E5F0-48A0-B8A4-DD746B14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30EA-B661-47BD-ABD7-4CAE05C6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FD44FC8-F688-4A0A-A3CA-77BEE218219D}"/>
              </a:ext>
            </a:extLst>
          </p:cNvPr>
          <p:cNvSpPr/>
          <p:nvPr/>
        </p:nvSpPr>
        <p:spPr>
          <a:xfrm>
            <a:off x="1040859" y="2110903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4C34F-E99F-4858-836C-917EC8AA76EC}"/>
              </a:ext>
            </a:extLst>
          </p:cNvPr>
          <p:cNvSpPr txBox="1"/>
          <p:nvPr/>
        </p:nvSpPr>
        <p:spPr>
          <a:xfrm>
            <a:off x="1488330" y="1935805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fault tolerance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61CB94E-FB36-4E75-A5E1-F35CDFF596DE}"/>
              </a:ext>
            </a:extLst>
          </p:cNvPr>
          <p:cNvSpPr/>
          <p:nvPr/>
        </p:nvSpPr>
        <p:spPr>
          <a:xfrm>
            <a:off x="1040859" y="295721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569DA-BEC6-4A16-9660-5763B750E6B7}"/>
              </a:ext>
            </a:extLst>
          </p:cNvPr>
          <p:cNvSpPr txBox="1"/>
          <p:nvPr/>
        </p:nvSpPr>
        <p:spPr>
          <a:xfrm>
            <a:off x="1507786" y="2772384"/>
            <a:ext cx="980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any language support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09EEA26-D86A-409C-A70C-01B87DD85A05}"/>
              </a:ext>
            </a:extLst>
          </p:cNvPr>
          <p:cNvSpPr/>
          <p:nvPr/>
        </p:nvSpPr>
        <p:spPr>
          <a:xfrm>
            <a:off x="1031132" y="376460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1B2B8-D35A-4F8C-B64E-CAB8635CE60E}"/>
              </a:ext>
            </a:extLst>
          </p:cNvPr>
          <p:cNvSpPr txBox="1"/>
          <p:nvPr/>
        </p:nvSpPr>
        <p:spPr>
          <a:xfrm>
            <a:off x="1478604" y="3589508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against DoS attacks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F69C26D-1D44-41B9-9184-D31B4D944907}"/>
              </a:ext>
            </a:extLst>
          </p:cNvPr>
          <p:cNvSpPr/>
          <p:nvPr/>
        </p:nvSpPr>
        <p:spPr>
          <a:xfrm>
            <a:off x="1027889" y="455903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9CB8860-8CCE-4B12-98E4-0267FE084BDD}"/>
              </a:ext>
            </a:extLst>
          </p:cNvPr>
          <p:cNvSpPr/>
          <p:nvPr/>
        </p:nvSpPr>
        <p:spPr>
          <a:xfrm>
            <a:off x="1037616" y="5308061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0342E-08C4-4CE3-B041-348DB7152FCA}"/>
              </a:ext>
            </a:extLst>
          </p:cNvPr>
          <p:cNvSpPr txBox="1"/>
          <p:nvPr/>
        </p:nvSpPr>
        <p:spPr>
          <a:xfrm>
            <a:off x="1498059" y="4406631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key size for performance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A0740-0325-44C5-938F-A1241F3165AB}"/>
              </a:ext>
            </a:extLst>
          </p:cNvPr>
          <p:cNvSpPr txBox="1"/>
          <p:nvPr/>
        </p:nvSpPr>
        <p:spPr>
          <a:xfrm>
            <a:off x="1488332" y="5145933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works at simplified management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49E404-7C3A-4068-B360-C250DC2FA09A}"/>
              </a:ext>
            </a:extLst>
          </p:cNvPr>
          <p:cNvSpPr/>
          <p:nvPr/>
        </p:nvSpPr>
        <p:spPr>
          <a:xfrm>
            <a:off x="593005" y="622969"/>
            <a:ext cx="61278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System(Cont.):</a:t>
            </a:r>
          </a:p>
        </p:txBody>
      </p:sp>
    </p:spTree>
    <p:extLst>
      <p:ext uri="{BB962C8B-B14F-4D97-AF65-F5344CB8AC3E}">
        <p14:creationId xmlns:p14="http://schemas.microsoft.com/office/powerpoint/2010/main" val="26433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5EC0-342B-4B2E-8B68-C6783027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1949837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E414-1BC5-45E1-9420-E1887958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79A2-AA84-4308-949B-A73AC2F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5B1F3-3D2D-4A37-A36E-08D490A1C035}"/>
              </a:ext>
            </a:extLst>
          </p:cNvPr>
          <p:cNvSpPr/>
          <p:nvPr/>
        </p:nvSpPr>
        <p:spPr>
          <a:xfrm>
            <a:off x="593005" y="622969"/>
            <a:ext cx="26774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30C057F-C708-4D1D-8527-FCFD6E4D17F0}"/>
              </a:ext>
            </a:extLst>
          </p:cNvPr>
          <p:cNvSpPr/>
          <p:nvPr/>
        </p:nvSpPr>
        <p:spPr>
          <a:xfrm>
            <a:off x="1040859" y="2110903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8EB8D-623B-4918-9927-5D2E368B2320}"/>
              </a:ext>
            </a:extLst>
          </p:cNvPr>
          <p:cNvSpPr txBox="1"/>
          <p:nvPr/>
        </p:nvSpPr>
        <p:spPr>
          <a:xfrm>
            <a:off x="1488330" y="1935805"/>
            <a:ext cx="1052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enhanced message authentication, filtering, and performance improvements.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E02ACBC-A765-44EE-BAF5-068996508342}"/>
              </a:ext>
            </a:extLst>
          </p:cNvPr>
          <p:cNvSpPr/>
          <p:nvPr/>
        </p:nvSpPr>
        <p:spPr>
          <a:xfrm>
            <a:off x="1040859" y="295721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E2F4C-8447-4F1B-961A-E5C7A6A3C310}"/>
              </a:ext>
            </a:extLst>
          </p:cNvPr>
          <p:cNvSpPr txBox="1"/>
          <p:nvPr/>
        </p:nvSpPr>
        <p:spPr>
          <a:xfrm>
            <a:off x="1507786" y="2772384"/>
            <a:ext cx="1061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message authentication using HMAC and RSA with small key sizes.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7F40C07-F3D3-4C84-A274-947588988C42}"/>
              </a:ext>
            </a:extLst>
          </p:cNvPr>
          <p:cNvSpPr/>
          <p:nvPr/>
        </p:nvSpPr>
        <p:spPr>
          <a:xfrm>
            <a:off x="1031132" y="376460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180F6-1CCB-4911-B80D-7127082DB5AF}"/>
              </a:ext>
            </a:extLst>
          </p:cNvPr>
          <p:cNvSpPr txBox="1"/>
          <p:nvPr/>
        </p:nvSpPr>
        <p:spPr>
          <a:xfrm>
            <a:off x="1478604" y="3589508"/>
            <a:ext cx="10612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Operates through pre-SQs, replica-SQs, and a trusted controller, ensuring message integrity and detecting potential attacks.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692E4D2-7CB9-45F8-A833-D6712098C063}"/>
              </a:ext>
            </a:extLst>
          </p:cNvPr>
          <p:cNvSpPr/>
          <p:nvPr/>
        </p:nvSpPr>
        <p:spPr>
          <a:xfrm>
            <a:off x="1047344" y="4918954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DF3F2-B9B0-4487-BD19-09A4EF217CE6}"/>
              </a:ext>
            </a:extLst>
          </p:cNvPr>
          <p:cNvSpPr txBox="1"/>
          <p:nvPr/>
        </p:nvSpPr>
        <p:spPr>
          <a:xfrm>
            <a:off x="1517514" y="4766555"/>
            <a:ext cx="1053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include scalability, advanced filtering techniques, enhanced security measures, and streamlined integration.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5308-DEA6-4655-89BF-984850B1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58074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AB1E8-88A1-4C9D-B504-3E7BB7B1444F}"/>
              </a:ext>
            </a:extLst>
          </p:cNvPr>
          <p:cNvSpPr/>
          <p:nvPr/>
        </p:nvSpPr>
        <p:spPr>
          <a:xfrm>
            <a:off x="4374173" y="3028417"/>
            <a:ext cx="31618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55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05A6-FC8D-4F77-8652-7A7A8701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2065167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B2C5-CA90-4957-9B7C-9248AFF3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CF85C-3E40-4BDF-9DBF-69885312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8AA60C-25A3-460A-91C8-F4FE0E24EF2C}"/>
              </a:ext>
            </a:extLst>
          </p:cNvPr>
          <p:cNvSpPr/>
          <p:nvPr/>
        </p:nvSpPr>
        <p:spPr>
          <a:xfrm>
            <a:off x="224058" y="380303"/>
            <a:ext cx="27922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49" name="Graphic 48" descr="Arrow Slight curve">
            <a:extLst>
              <a:ext uri="{FF2B5EF4-FFF2-40B4-BE49-F238E27FC236}">
                <a16:creationId xmlns:a16="http://schemas.microsoft.com/office/drawing/2014/main" id="{DBD6ED96-88E2-41E4-AB15-92D5871C4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32" y="1629385"/>
            <a:ext cx="567447" cy="5674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314CB35-63AE-4D1D-8D33-79DFB29DE94A}"/>
              </a:ext>
            </a:extLst>
          </p:cNvPr>
          <p:cNvSpPr txBox="1"/>
          <p:nvPr/>
        </p:nvSpPr>
        <p:spPr>
          <a:xfrm>
            <a:off x="1371600" y="1634246"/>
            <a:ext cx="287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Graphic 51" descr="Arrow Slight curve">
            <a:extLst>
              <a:ext uri="{FF2B5EF4-FFF2-40B4-BE49-F238E27FC236}">
                <a16:creationId xmlns:a16="http://schemas.microsoft.com/office/drawing/2014/main" id="{F7F92E2E-6198-4E67-A595-8A8E4591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04" y="2465964"/>
            <a:ext cx="567447" cy="5674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27CFD4D-6AED-4095-97D6-3C7D5974CE0D}"/>
              </a:ext>
            </a:extLst>
          </p:cNvPr>
          <p:cNvSpPr txBox="1"/>
          <p:nvPr/>
        </p:nvSpPr>
        <p:spPr>
          <a:xfrm>
            <a:off x="1361872" y="2470825"/>
            <a:ext cx="31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Graphic 53" descr="Arrow Slight curve">
            <a:extLst>
              <a:ext uri="{FF2B5EF4-FFF2-40B4-BE49-F238E27FC236}">
                <a16:creationId xmlns:a16="http://schemas.microsoft.com/office/drawing/2014/main" id="{8952EBC2-C83E-42A3-9945-7940A835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04" y="3234449"/>
            <a:ext cx="567447" cy="5674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5EE64D-150A-4638-90E4-E879BA34CA15}"/>
              </a:ext>
            </a:extLst>
          </p:cNvPr>
          <p:cNvSpPr txBox="1"/>
          <p:nvPr/>
        </p:nvSpPr>
        <p:spPr>
          <a:xfrm>
            <a:off x="1361872" y="3239310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of the System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Graphic 55" descr="Arrow Slight curve">
            <a:extLst>
              <a:ext uri="{FF2B5EF4-FFF2-40B4-BE49-F238E27FC236}">
                <a16:creationId xmlns:a16="http://schemas.microsoft.com/office/drawing/2014/main" id="{36B33C6F-45D7-41F1-A44E-69A2EBB7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149" y="3973751"/>
            <a:ext cx="567447" cy="56744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A9DC3D4-D776-42BD-BBC5-38CC1F0A4B5A}"/>
              </a:ext>
            </a:extLst>
          </p:cNvPr>
          <p:cNvSpPr txBox="1"/>
          <p:nvPr/>
        </p:nvSpPr>
        <p:spPr>
          <a:xfrm>
            <a:off x="1342417" y="397861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Graphic 57" descr="Arrow Slight curve">
            <a:extLst>
              <a:ext uri="{FF2B5EF4-FFF2-40B4-BE49-F238E27FC236}">
                <a16:creationId xmlns:a16="http://schemas.microsoft.com/office/drawing/2014/main" id="{C695D5F4-385D-4C1D-9141-62BFB6FB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76" y="4732508"/>
            <a:ext cx="567447" cy="56744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3A08302-FBD7-4820-9833-2B2989A82991}"/>
              </a:ext>
            </a:extLst>
          </p:cNvPr>
          <p:cNvSpPr txBox="1"/>
          <p:nvPr/>
        </p:nvSpPr>
        <p:spPr>
          <a:xfrm>
            <a:off x="1352144" y="47373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3" name="Graphic 62" descr="Arrow Straight">
            <a:extLst>
              <a:ext uri="{FF2B5EF4-FFF2-40B4-BE49-F238E27FC236}">
                <a16:creationId xmlns:a16="http://schemas.microsoft.com/office/drawing/2014/main" id="{50C8D78B-29B4-4B44-ADC7-A19E33D1A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6557">
            <a:off x="4620659" y="2147801"/>
            <a:ext cx="1431936" cy="67369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060332-3E06-4888-B411-2FB040E93369}"/>
              </a:ext>
            </a:extLst>
          </p:cNvPr>
          <p:cNvSpPr txBox="1"/>
          <p:nvPr/>
        </p:nvSpPr>
        <p:spPr>
          <a:xfrm>
            <a:off x="5904951" y="188199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Graphic 65" descr="Arrow Straight">
            <a:extLst>
              <a:ext uri="{FF2B5EF4-FFF2-40B4-BE49-F238E27FC236}">
                <a16:creationId xmlns:a16="http://schemas.microsoft.com/office/drawing/2014/main" id="{93C3F56A-4199-48CD-8C8F-0F8B1DB26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79032">
            <a:off x="4693364" y="2663413"/>
            <a:ext cx="1243201" cy="67369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0940B57-11FE-4E96-85B1-5B1622F7A253}"/>
              </a:ext>
            </a:extLst>
          </p:cNvPr>
          <p:cNvSpPr txBox="1"/>
          <p:nvPr/>
        </p:nvSpPr>
        <p:spPr>
          <a:xfrm>
            <a:off x="5875767" y="2922855"/>
            <a:ext cx="108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raphic 67" descr="Arrow Straight">
            <a:extLst>
              <a:ext uri="{FF2B5EF4-FFF2-40B4-BE49-F238E27FC236}">
                <a16:creationId xmlns:a16="http://schemas.microsoft.com/office/drawing/2014/main" id="{86D575A1-E55B-4673-AEE5-F658CC046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741604" y="1825100"/>
            <a:ext cx="962965" cy="67369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E7AFDBF-2EF4-4B89-A634-6E5AA4FC5AE9}"/>
              </a:ext>
            </a:extLst>
          </p:cNvPr>
          <p:cNvSpPr txBox="1"/>
          <p:nvPr/>
        </p:nvSpPr>
        <p:spPr>
          <a:xfrm>
            <a:off x="7722559" y="1013253"/>
            <a:ext cx="474128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Submission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Replication Layer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Layer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and Signature Validation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"/>
    </mc:Choice>
    <mc:Fallback>
      <p:transition spd="slow" advTm="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/>
      <p:bldP spid="53" grpId="0"/>
      <p:bldP spid="55" grpId="0"/>
      <p:bldP spid="57" grpId="0"/>
      <p:bldP spid="59" grpId="0"/>
      <p:bldP spid="65" grpId="0"/>
      <p:bldP spid="67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8B00F4-339D-4DD9-9E20-66AF612D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0" y="6172200"/>
            <a:ext cx="1974551" cy="365125"/>
          </a:xfrm>
        </p:spPr>
        <p:txBody>
          <a:bodyPr/>
          <a:lstStyle/>
          <a:p>
            <a:fld id="{B922EE48-3600-49EF-80F5-E3F3578334C0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97D2C69-8E79-4255-9B48-3862DD31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1CFB27-9641-4B09-91BF-9A11C637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D3990E-4C9A-411E-8438-D415A4D6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719" y="0"/>
            <a:ext cx="3343680" cy="25693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162813-BD53-4A37-8F63-43E113F4CAD1}"/>
              </a:ext>
            </a:extLst>
          </p:cNvPr>
          <p:cNvSpPr txBox="1"/>
          <p:nvPr/>
        </p:nvSpPr>
        <p:spPr>
          <a:xfrm>
            <a:off x="856031" y="1653701"/>
            <a:ext cx="112354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layered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existing firewall approaches against DoS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Byzantine fault tolerance (BFT)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Outperforming existing replicated-firewall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D6113A-2E3C-4003-B57A-B108927CEEBF}"/>
              </a:ext>
            </a:extLst>
          </p:cNvPr>
          <p:cNvSpPr/>
          <p:nvPr/>
        </p:nvSpPr>
        <p:spPr>
          <a:xfrm>
            <a:off x="306436" y="256736"/>
            <a:ext cx="34731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289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BA9E6-53CA-4808-BAE2-78B2B47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82788" cy="365125"/>
          </a:xfrm>
        </p:spPr>
        <p:txBody>
          <a:bodyPr/>
          <a:lstStyle/>
          <a:p>
            <a:fld id="{7B027BE0-5FF8-4614-822F-82BA42458C94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7605B-20CD-4E41-910F-A4B2ABF5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D164F-0EF0-4F1A-8C60-A324465B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D1D94-5EAB-47AE-9E4E-61797E6C396A}"/>
              </a:ext>
            </a:extLst>
          </p:cNvPr>
          <p:cNvSpPr/>
          <p:nvPr/>
        </p:nvSpPr>
        <p:spPr>
          <a:xfrm>
            <a:off x="408561" y="2237362"/>
            <a:ext cx="1585608" cy="7976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0395D-8501-4899-BFCB-4E22C5C58456}"/>
              </a:ext>
            </a:extLst>
          </p:cNvPr>
          <p:cNvSpPr/>
          <p:nvPr/>
        </p:nvSpPr>
        <p:spPr>
          <a:xfrm>
            <a:off x="2193587" y="4153711"/>
            <a:ext cx="1585608" cy="7976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Submission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02308F-0779-4013-A6D3-F50798AC97AB}"/>
              </a:ext>
            </a:extLst>
          </p:cNvPr>
          <p:cNvSpPr/>
          <p:nvPr/>
        </p:nvSpPr>
        <p:spPr>
          <a:xfrm>
            <a:off x="3851542" y="2208179"/>
            <a:ext cx="1741250" cy="8657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Replication 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1EAD8-E33C-4123-8590-48ECC22D62AA}"/>
              </a:ext>
            </a:extLst>
          </p:cNvPr>
          <p:cNvSpPr/>
          <p:nvPr/>
        </p:nvSpPr>
        <p:spPr>
          <a:xfrm>
            <a:off x="8539264" y="4134256"/>
            <a:ext cx="1877439" cy="12062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Signatures and Decisions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61C68-06E8-4486-9EB3-D2815D00CB1E}"/>
              </a:ext>
            </a:extLst>
          </p:cNvPr>
          <p:cNvSpPr/>
          <p:nvPr/>
        </p:nvSpPr>
        <p:spPr>
          <a:xfrm>
            <a:off x="10145949" y="2256816"/>
            <a:ext cx="1585608" cy="7976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Consensus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C99E6-6C06-44EC-8078-6A4C444D6304}"/>
              </a:ext>
            </a:extLst>
          </p:cNvPr>
          <p:cNvSpPr/>
          <p:nvPr/>
        </p:nvSpPr>
        <p:spPr>
          <a:xfrm>
            <a:off x="5400472" y="4163439"/>
            <a:ext cx="1585608" cy="7976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Execution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17E56B-B0BA-4D2A-A4BB-E561BA5E61F7}"/>
              </a:ext>
            </a:extLst>
          </p:cNvPr>
          <p:cNvSpPr/>
          <p:nvPr/>
        </p:nvSpPr>
        <p:spPr>
          <a:xfrm>
            <a:off x="6965004" y="2286000"/>
            <a:ext cx="1721795" cy="7393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Layer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F38684-8F25-4836-BD7B-3CD40A252181}"/>
              </a:ext>
            </a:extLst>
          </p:cNvPr>
          <p:cNvSpPr/>
          <p:nvPr/>
        </p:nvSpPr>
        <p:spPr>
          <a:xfrm>
            <a:off x="2801565" y="2465962"/>
            <a:ext cx="369651" cy="350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8D87A-5690-4935-8D36-B6D4CFDBB6C1}"/>
              </a:ext>
            </a:extLst>
          </p:cNvPr>
          <p:cNvCxnSpPr>
            <a:cxnSpLocks/>
            <a:stCxn id="19" idx="3"/>
            <a:endCxn id="54" idx="2"/>
          </p:cNvCxnSpPr>
          <p:nvPr/>
        </p:nvCxnSpPr>
        <p:spPr>
          <a:xfrm>
            <a:off x="5592792" y="2641060"/>
            <a:ext cx="415658" cy="14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79ADD59-BB80-444A-A193-46508F3A69A2}"/>
              </a:ext>
            </a:extLst>
          </p:cNvPr>
          <p:cNvSpPr/>
          <p:nvPr/>
        </p:nvSpPr>
        <p:spPr>
          <a:xfrm>
            <a:off x="6008450" y="2480553"/>
            <a:ext cx="369651" cy="350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06390-9BCD-41DA-8317-031895B63080}"/>
              </a:ext>
            </a:extLst>
          </p:cNvPr>
          <p:cNvCxnSpPr>
            <a:cxnSpLocks/>
            <a:stCxn id="54" idx="6"/>
            <a:endCxn id="24" idx="1"/>
          </p:cNvCxnSpPr>
          <p:nvPr/>
        </p:nvCxnSpPr>
        <p:spPr>
          <a:xfrm>
            <a:off x="6378101" y="2655651"/>
            <a:ext cx="586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1859C3-9C3E-486D-946A-B7FA41280AAD}"/>
              </a:ext>
            </a:extLst>
          </p:cNvPr>
          <p:cNvCxnSpPr>
            <a:cxnSpLocks/>
            <a:stCxn id="23" idx="0"/>
            <a:endCxn id="54" idx="4"/>
          </p:cNvCxnSpPr>
          <p:nvPr/>
        </p:nvCxnSpPr>
        <p:spPr>
          <a:xfrm flipV="1">
            <a:off x="6193276" y="2830749"/>
            <a:ext cx="0" cy="1332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F4A434-BEC1-4A0F-B947-B2570CE3165C}"/>
              </a:ext>
            </a:extLst>
          </p:cNvPr>
          <p:cNvCxnSpPr>
            <a:cxnSpLocks/>
            <a:stCxn id="28" idx="6"/>
            <a:endCxn id="19" idx="1"/>
          </p:cNvCxnSpPr>
          <p:nvPr/>
        </p:nvCxnSpPr>
        <p:spPr>
          <a:xfrm>
            <a:off x="3171216" y="2641060"/>
            <a:ext cx="680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062957-A1AC-4798-8499-779E36E1DC8A}"/>
              </a:ext>
            </a:extLst>
          </p:cNvPr>
          <p:cNvCxnSpPr>
            <a:cxnSpLocks/>
            <a:stCxn id="24" idx="3"/>
            <a:endCxn id="77" idx="2"/>
          </p:cNvCxnSpPr>
          <p:nvPr/>
        </p:nvCxnSpPr>
        <p:spPr>
          <a:xfrm>
            <a:off x="8686799" y="2655651"/>
            <a:ext cx="616086" cy="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71A5CB0-1A49-4736-8849-B7B867683139}"/>
              </a:ext>
            </a:extLst>
          </p:cNvPr>
          <p:cNvSpPr/>
          <p:nvPr/>
        </p:nvSpPr>
        <p:spPr>
          <a:xfrm>
            <a:off x="9302885" y="2488660"/>
            <a:ext cx="369651" cy="350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955849-295B-40B5-9BD7-5159C8C006D1}"/>
              </a:ext>
            </a:extLst>
          </p:cNvPr>
          <p:cNvCxnSpPr>
            <a:cxnSpLocks/>
            <a:stCxn id="77" idx="6"/>
            <a:endCxn id="22" idx="1"/>
          </p:cNvCxnSpPr>
          <p:nvPr/>
        </p:nvCxnSpPr>
        <p:spPr>
          <a:xfrm flipV="1">
            <a:off x="9672536" y="2655650"/>
            <a:ext cx="473413" cy="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09598-8971-4D2A-A277-682E3BE61189}"/>
              </a:ext>
            </a:extLst>
          </p:cNvPr>
          <p:cNvCxnSpPr>
            <a:cxnSpLocks/>
            <a:stCxn id="21" idx="0"/>
            <a:endCxn id="77" idx="4"/>
          </p:cNvCxnSpPr>
          <p:nvPr/>
        </p:nvCxnSpPr>
        <p:spPr>
          <a:xfrm flipV="1">
            <a:off x="9477984" y="2838856"/>
            <a:ext cx="9727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084ABD-D17A-459F-BFC1-395B3EC84386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>
            <a:off x="1994169" y="2636196"/>
            <a:ext cx="807396" cy="4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D960179-D2B1-40EF-BD3C-BDE1B2FE685B}"/>
              </a:ext>
            </a:extLst>
          </p:cNvPr>
          <p:cNvCxnSpPr>
            <a:cxnSpLocks/>
            <a:stCxn id="18" idx="0"/>
            <a:endCxn id="28" idx="4"/>
          </p:cNvCxnSpPr>
          <p:nvPr/>
        </p:nvCxnSpPr>
        <p:spPr>
          <a:xfrm flipV="1">
            <a:off x="2986391" y="2816158"/>
            <a:ext cx="0" cy="1337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32269CF-69B6-4D88-89F2-EA15EF0EF8FB}"/>
              </a:ext>
            </a:extLst>
          </p:cNvPr>
          <p:cNvSpPr/>
          <p:nvPr/>
        </p:nvSpPr>
        <p:spPr>
          <a:xfrm>
            <a:off x="-171358" y="339114"/>
            <a:ext cx="71210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Architecture:(Flows)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AB4AA-A863-4C5E-8791-4EE6E7B59508}"/>
              </a:ext>
            </a:extLst>
          </p:cNvPr>
          <p:cNvSpPr txBox="1"/>
          <p:nvPr/>
        </p:nvSpPr>
        <p:spPr>
          <a:xfrm>
            <a:off x="3542270" y="5766486"/>
            <a:ext cx="445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01:Data flow of core </a:t>
            </a:r>
            <a:r>
              <a:rPr lang="en-GB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54" grpId="0" animBg="1"/>
      <p:bldP spid="77" grpId="0" animBg="1"/>
      <p:bldP spid="10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D1FE-C0D7-40FA-B61F-8F026FF4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1949837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2008-7187-4D1B-8D43-E7D16FEF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4524-B2E8-4E79-83CC-FC09949F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3580C-DDA1-4339-9B18-4F2CEB20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70357" y="1151106"/>
            <a:ext cx="5000367" cy="3258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ECE58-1FED-4FEA-87BF-E0953EA4464A}"/>
              </a:ext>
            </a:extLst>
          </p:cNvPr>
          <p:cNvSpPr txBox="1"/>
          <p:nvPr/>
        </p:nvSpPr>
        <p:spPr>
          <a:xfrm>
            <a:off x="6930037" y="4674009"/>
            <a:ext cx="4557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: SieveQ layered architecture.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058AB-DB63-4D95-8025-F36541451F54}"/>
              </a:ext>
            </a:extLst>
          </p:cNvPr>
          <p:cNvSpPr/>
          <p:nvPr/>
        </p:nvSpPr>
        <p:spPr>
          <a:xfrm>
            <a:off x="252540" y="253317"/>
            <a:ext cx="63047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Architecture:(Visuals)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EF8BA-DBC9-4396-B333-186E82BD3728}"/>
              </a:ext>
            </a:extLst>
          </p:cNvPr>
          <p:cNvSpPr txBox="1"/>
          <p:nvPr/>
        </p:nvSpPr>
        <p:spPr>
          <a:xfrm>
            <a:off x="394713" y="1208859"/>
            <a:ext cx="5964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architecture of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pre-SQs, replica-SQs, and a trusted controller, providing a robust and distributed message processing framework.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follows a client-server-client model, where the client sends messages to replica-SQs through pre-SQs, ensuring message validation, authentication, and forwarding to the final receiver.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0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8626-37FB-4EFF-BBCE-0407FA23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66312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17BC-E5E4-4BDD-9D24-30B67B0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0DF1-4777-42E1-8625-E5B9CC42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D44092E-4937-48B9-BB5B-4C4D9AD59C3F}"/>
              </a:ext>
            </a:extLst>
          </p:cNvPr>
          <p:cNvSpPr/>
          <p:nvPr/>
        </p:nvSpPr>
        <p:spPr>
          <a:xfrm>
            <a:off x="1079770" y="1877439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59965-DC1E-452A-839E-ED9202E8E145}"/>
              </a:ext>
            </a:extLst>
          </p:cNvPr>
          <p:cNvSpPr txBox="1"/>
          <p:nvPr/>
        </p:nvSpPr>
        <p:spPr>
          <a:xfrm>
            <a:off x="1643973" y="1702341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critical service that is being protected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F5C3574-68CB-4900-86D2-4D2D5EAC77A2}"/>
              </a:ext>
            </a:extLst>
          </p:cNvPr>
          <p:cNvSpPr/>
          <p:nvPr/>
        </p:nvSpPr>
        <p:spPr>
          <a:xfrm>
            <a:off x="1079770" y="272374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AFCE5-E45F-41FF-A701-95A4B6EF1A73}"/>
              </a:ext>
            </a:extLst>
          </p:cNvPr>
          <p:cNvSpPr txBox="1"/>
          <p:nvPr/>
        </p:nvSpPr>
        <p:spPr>
          <a:xfrm>
            <a:off x="1575880" y="2538920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the command submission process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8B16794-9A03-48B1-8C86-F1B1C35A0D75}"/>
              </a:ext>
            </a:extLst>
          </p:cNvPr>
          <p:cNvSpPr/>
          <p:nvPr/>
        </p:nvSpPr>
        <p:spPr>
          <a:xfrm>
            <a:off x="1070043" y="3531142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E0514-09FD-41FA-B573-0D83709BA076}"/>
              </a:ext>
            </a:extLst>
          </p:cNvPr>
          <p:cNvSpPr txBox="1"/>
          <p:nvPr/>
        </p:nvSpPr>
        <p:spPr>
          <a:xfrm>
            <a:off x="1566153" y="3346316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the commands to the Active Replication Layer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298A7-A71E-45AE-A7FA-10D4DDE4870D}"/>
              </a:ext>
            </a:extLst>
          </p:cNvPr>
          <p:cNvSpPr/>
          <p:nvPr/>
        </p:nvSpPr>
        <p:spPr>
          <a:xfrm>
            <a:off x="398454" y="311683"/>
            <a:ext cx="39181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</a:t>
            </a:r>
          </a:p>
        </p:txBody>
      </p:sp>
    </p:spTree>
    <p:extLst>
      <p:ext uri="{BB962C8B-B14F-4D97-AF65-F5344CB8AC3E}">
        <p14:creationId xmlns:p14="http://schemas.microsoft.com/office/powerpoint/2010/main" val="28884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814F-75F0-40E4-A7C0-13982840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58074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C5D4-B62D-470C-AFAC-3A3891AE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3FCA-C1D6-406D-8B5F-F6836E12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8A5DB61-2AA4-430E-B548-047E31056F60}"/>
              </a:ext>
            </a:extLst>
          </p:cNvPr>
          <p:cNvSpPr/>
          <p:nvPr/>
        </p:nvSpPr>
        <p:spPr>
          <a:xfrm>
            <a:off x="1079770" y="1877439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F5E82-14D2-4E10-A645-5F1FC9E0A8BF}"/>
              </a:ext>
            </a:extLst>
          </p:cNvPr>
          <p:cNvSpPr txBox="1"/>
          <p:nvPr/>
        </p:nvSpPr>
        <p:spPr>
          <a:xfrm>
            <a:off x="1643973" y="1702341"/>
            <a:ext cx="948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accepting and validating the commands before submitting them for processing.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AAF7E29-6A77-40AB-8C4B-6923EBEC9B85}"/>
              </a:ext>
            </a:extLst>
          </p:cNvPr>
          <p:cNvSpPr/>
          <p:nvPr/>
        </p:nvSpPr>
        <p:spPr>
          <a:xfrm>
            <a:off x="1157591" y="4289898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D262E-0638-4708-B197-4A8042731CB3}"/>
              </a:ext>
            </a:extLst>
          </p:cNvPr>
          <p:cNvSpPr txBox="1"/>
          <p:nvPr/>
        </p:nvSpPr>
        <p:spPr>
          <a:xfrm>
            <a:off x="1721794" y="4114800"/>
            <a:ext cx="948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received commands for execution.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C42351A-1B6A-4D0B-8476-3224BABD9E2A}"/>
              </a:ext>
            </a:extLst>
          </p:cNvPr>
          <p:cNvSpPr/>
          <p:nvPr/>
        </p:nvSpPr>
        <p:spPr>
          <a:xfrm>
            <a:off x="1157591" y="5077838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51806-AFDE-42E0-A958-CE13F9182537}"/>
              </a:ext>
            </a:extLst>
          </p:cNvPr>
          <p:cNvSpPr txBox="1"/>
          <p:nvPr/>
        </p:nvSpPr>
        <p:spPr>
          <a:xfrm>
            <a:off x="1721794" y="4902740"/>
            <a:ext cx="948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commands are executed correctly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146E3-D2F3-4316-AA7B-47FE74AB4446}"/>
              </a:ext>
            </a:extLst>
          </p:cNvPr>
          <p:cNvSpPr/>
          <p:nvPr/>
        </p:nvSpPr>
        <p:spPr>
          <a:xfrm>
            <a:off x="437277" y="383370"/>
            <a:ext cx="50738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Submission: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A4CA0E-4B9A-4BF5-9344-B7EE001CCA4F}"/>
              </a:ext>
            </a:extLst>
          </p:cNvPr>
          <p:cNvSpPr/>
          <p:nvPr/>
        </p:nvSpPr>
        <p:spPr>
          <a:xfrm>
            <a:off x="428337" y="2957607"/>
            <a:ext cx="47532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Execution:</a:t>
            </a:r>
          </a:p>
        </p:txBody>
      </p:sp>
    </p:spTree>
    <p:extLst>
      <p:ext uri="{BB962C8B-B14F-4D97-AF65-F5344CB8AC3E}">
        <p14:creationId xmlns:p14="http://schemas.microsoft.com/office/powerpoint/2010/main" val="18158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0BA4-73B4-4F99-B430-DE6C166E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1" y="6172200"/>
            <a:ext cx="1949837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9649-1074-4E22-9AE7-C176644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4175-ADB9-463F-8B09-C5616727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A9D97C0-6D77-42BB-94A3-2D2E7CC733E1}"/>
              </a:ext>
            </a:extLst>
          </p:cNvPr>
          <p:cNvSpPr/>
          <p:nvPr/>
        </p:nvSpPr>
        <p:spPr>
          <a:xfrm>
            <a:off x="1079770" y="1877439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A5DF7-1740-423E-984F-C7D4BC4754F3}"/>
              </a:ext>
            </a:extLst>
          </p:cNvPr>
          <p:cNvSpPr txBox="1"/>
          <p:nvPr/>
        </p:nvSpPr>
        <p:spPr>
          <a:xfrm>
            <a:off x="1643973" y="1702341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replicating and executing commands in parallel.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E5E5190-05E8-451B-8C32-D7DE11985E53}"/>
              </a:ext>
            </a:extLst>
          </p:cNvPr>
          <p:cNvSpPr/>
          <p:nvPr/>
        </p:nvSpPr>
        <p:spPr>
          <a:xfrm>
            <a:off x="1079770" y="2723746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68CBA-D21E-42A2-9F78-2B680E7BD9F4}"/>
              </a:ext>
            </a:extLst>
          </p:cNvPr>
          <p:cNvSpPr txBox="1"/>
          <p:nvPr/>
        </p:nvSpPr>
        <p:spPr>
          <a:xfrm>
            <a:off x="1575880" y="2538920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high performance.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D6B11A4-B873-4F63-A201-2317F72A3A5F}"/>
              </a:ext>
            </a:extLst>
          </p:cNvPr>
          <p:cNvSpPr/>
          <p:nvPr/>
        </p:nvSpPr>
        <p:spPr>
          <a:xfrm>
            <a:off x="1070043" y="3531142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50A58-E665-4503-B546-5A37998C07A7}"/>
              </a:ext>
            </a:extLst>
          </p:cNvPr>
          <p:cNvSpPr txBox="1"/>
          <p:nvPr/>
        </p:nvSpPr>
        <p:spPr>
          <a:xfrm>
            <a:off x="1566153" y="3346316"/>
            <a:ext cx="694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the commands to the Active Replication Layer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1F7053-45C8-4074-B711-5973981B20B5}"/>
              </a:ext>
            </a:extLst>
          </p:cNvPr>
          <p:cNvSpPr/>
          <p:nvPr/>
        </p:nvSpPr>
        <p:spPr>
          <a:xfrm>
            <a:off x="349231" y="387949"/>
            <a:ext cx="54099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Replication Layer:</a:t>
            </a:r>
          </a:p>
        </p:txBody>
      </p:sp>
    </p:spTree>
    <p:extLst>
      <p:ext uri="{BB962C8B-B14F-4D97-AF65-F5344CB8AC3E}">
        <p14:creationId xmlns:p14="http://schemas.microsoft.com/office/powerpoint/2010/main" val="21412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BF2F-F41F-49A0-9048-955951D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966312" cy="365125"/>
          </a:xfrm>
        </p:spPr>
        <p:txBody>
          <a:bodyPr/>
          <a:lstStyle/>
          <a:p>
            <a:fld id="{2AEE8CAE-E5DA-4293-B7C7-AC435763B86E}" type="datetime9">
              <a:rPr lang="en-US" sz="15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7/5/2023 9:19:38 AM</a:t>
            </a:fld>
            <a:endParaRPr lang="en-US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CA74-4B43-470C-A699-930D24F1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A83E-2DE6-4250-9D05-CD4F8957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FAA4320-B4F6-41A8-AB58-64BB5D4FED66}"/>
              </a:ext>
            </a:extLst>
          </p:cNvPr>
          <p:cNvSpPr/>
          <p:nvPr/>
        </p:nvSpPr>
        <p:spPr>
          <a:xfrm>
            <a:off x="1070043" y="2247090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65CCF-7057-43A1-9561-AEA94022AE63}"/>
              </a:ext>
            </a:extLst>
          </p:cNvPr>
          <p:cNvSpPr txBox="1"/>
          <p:nvPr/>
        </p:nvSpPr>
        <p:spPr>
          <a:xfrm>
            <a:off x="1634246" y="2071992"/>
            <a:ext cx="80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Organizes replicas into committees.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FB49ADC-ACE3-4DFE-9C63-05590855117A}"/>
              </a:ext>
            </a:extLst>
          </p:cNvPr>
          <p:cNvSpPr/>
          <p:nvPr/>
        </p:nvSpPr>
        <p:spPr>
          <a:xfrm>
            <a:off x="1070043" y="3093397"/>
            <a:ext cx="379378" cy="13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1631A-40B0-4BAF-A7A6-940133D46C47}"/>
              </a:ext>
            </a:extLst>
          </p:cNvPr>
          <p:cNvSpPr txBox="1"/>
          <p:nvPr/>
        </p:nvSpPr>
        <p:spPr>
          <a:xfrm>
            <a:off x="1566153" y="2908571"/>
            <a:ext cx="9309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the presence of a sufficient number of replicas for validation and verification processes.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FE58D-F1E1-4B84-A79E-FFD2A5C139B1}"/>
              </a:ext>
            </a:extLst>
          </p:cNvPr>
          <p:cNvSpPr/>
          <p:nvPr/>
        </p:nvSpPr>
        <p:spPr>
          <a:xfrm>
            <a:off x="593007" y="622969"/>
            <a:ext cx="38883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Layer:</a:t>
            </a:r>
          </a:p>
        </p:txBody>
      </p:sp>
    </p:spTree>
    <p:extLst>
      <p:ext uri="{BB962C8B-B14F-4D97-AF65-F5344CB8AC3E}">
        <p14:creationId xmlns:p14="http://schemas.microsoft.com/office/powerpoint/2010/main" val="593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1257</TotalTime>
  <Words>559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Alpha</dc:creator>
  <cp:lastModifiedBy>King Alpha</cp:lastModifiedBy>
  <cp:revision>51</cp:revision>
  <dcterms:created xsi:type="dcterms:W3CDTF">2023-07-03T05:56:33Z</dcterms:created>
  <dcterms:modified xsi:type="dcterms:W3CDTF">2023-07-05T06:08:16Z</dcterms:modified>
</cp:coreProperties>
</file>