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80" r:id="rId7"/>
    <p:sldId id="275" r:id="rId8"/>
    <p:sldId id="260" r:id="rId9"/>
    <p:sldId id="281" r:id="rId10"/>
    <p:sldId id="282" r:id="rId11"/>
    <p:sldId id="276" r:id="rId12"/>
    <p:sldId id="278" r:id="rId13"/>
    <p:sldId id="27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4000">
              <a:schemeClr val="accent6"/>
            </a:gs>
            <a:gs pos="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9F29337-CAD5-4361-87D1-911101DF3CFD}"/>
              </a:ext>
            </a:extLst>
          </p:cNvPr>
          <p:cNvSpPr txBox="1">
            <a:spLocks/>
          </p:cNvSpPr>
          <p:nvPr/>
        </p:nvSpPr>
        <p:spPr>
          <a:xfrm>
            <a:off x="1400391" y="795724"/>
            <a:ext cx="9144000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Idea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F72FDC3-AA20-450F-8576-8EDB8C51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7575" y="-689884"/>
            <a:ext cx="2607364" cy="2607364"/>
          </a:xfrm>
          <a:prstGeom prst="diamond">
            <a:avLst/>
          </a:prstGeom>
          <a:noFill/>
          <a:ln w="12700" cap="flat" cmpd="sng" algn="ctr">
            <a:solidFill>
              <a:srgbClr val="11AEC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64DA886-311A-40AF-AAD2-75E6003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0514" y="-1852385"/>
            <a:ext cx="3541486" cy="3541486"/>
          </a:xfrm>
          <a:prstGeom prst="diamond">
            <a:avLst/>
          </a:prstGeom>
          <a:noFill/>
          <a:ln w="12700" cap="flat" cmpd="sng" algn="ctr">
            <a:solidFill>
              <a:srgbClr val="F59F2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3" name="Group 22" descr="Icon of chart. ">
            <a:extLst>
              <a:ext uri="{FF2B5EF4-FFF2-40B4-BE49-F238E27FC236}">
                <a16:creationId xmlns:a16="http://schemas.microsoft.com/office/drawing/2014/main" id="{E22A530A-507B-4CA3-8CE9-EEB8AAFB6143}"/>
              </a:ext>
            </a:extLst>
          </p:cNvPr>
          <p:cNvGrpSpPr/>
          <p:nvPr/>
        </p:nvGrpSpPr>
        <p:grpSpPr>
          <a:xfrm>
            <a:off x="10152424" y="430999"/>
            <a:ext cx="489958" cy="492680"/>
            <a:chOff x="2025650" y="4786313"/>
            <a:chExt cx="285750" cy="287338"/>
          </a:xfrm>
          <a:solidFill>
            <a:sysClr val="window" lastClr="FFFFFF"/>
          </a:solidFill>
        </p:grpSpPr>
        <p:sp>
          <p:nvSpPr>
            <p:cNvPr id="24" name="Freeform 565">
              <a:extLst>
                <a:ext uri="{FF2B5EF4-FFF2-40B4-BE49-F238E27FC236}">
                  <a16:creationId xmlns:a16="http://schemas.microsoft.com/office/drawing/2014/main" id="{8B6EEF4E-31E3-484F-99A3-5A3DC2F4C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5" name="Freeform 566">
              <a:extLst>
                <a:ext uri="{FF2B5EF4-FFF2-40B4-BE49-F238E27FC236}">
                  <a16:creationId xmlns:a16="http://schemas.microsoft.com/office/drawing/2014/main" id="{FB1EC3F7-87DE-4C56-AF5B-59460556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FBD00E-8D21-4E0C-9A66-9BB8B435B001}"/>
              </a:ext>
            </a:extLst>
          </p:cNvPr>
          <p:cNvSpPr txBox="1"/>
          <p:nvPr/>
        </p:nvSpPr>
        <p:spPr>
          <a:xfrm>
            <a:off x="3983603" y="2679113"/>
            <a:ext cx="398360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4B5EDB-5583-452B-805E-1E4A562335A6}"/>
              </a:ext>
            </a:extLst>
          </p:cNvPr>
          <p:cNvSpPr txBox="1"/>
          <p:nvPr/>
        </p:nvSpPr>
        <p:spPr>
          <a:xfrm>
            <a:off x="8909242" y="6334780"/>
            <a:ext cx="32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 CSE 4110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4E47E-F9CD-4958-BC41-783D567B5C73}"/>
              </a:ext>
            </a:extLst>
          </p:cNvPr>
          <p:cNvSpPr/>
          <p:nvPr/>
        </p:nvSpPr>
        <p:spPr>
          <a:xfrm>
            <a:off x="7620000" y="3917088"/>
            <a:ext cx="441297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Nishad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Shahriair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Roni</a:t>
            </a:r>
          </a:p>
          <a:p>
            <a:pPr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Roll:180705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6CC39-FD4E-491C-B944-F95DED9FA76A}"/>
              </a:ext>
            </a:extLst>
          </p:cNvPr>
          <p:cNvSpPr/>
          <p:nvPr/>
        </p:nvSpPr>
        <p:spPr>
          <a:xfrm>
            <a:off x="1998428" y="3890711"/>
            <a:ext cx="289957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Avishek Roy</a:t>
            </a:r>
          </a:p>
          <a:p>
            <a:pPr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   :1807053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37DE1-6D84-42A9-B6CB-4370BB71B9D5}"/>
              </a:ext>
            </a:extLst>
          </p:cNvPr>
          <p:cNvSpPr txBox="1"/>
          <p:nvPr/>
        </p:nvSpPr>
        <p:spPr>
          <a:xfrm>
            <a:off x="289249" y="177282"/>
            <a:ext cx="115512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9819D-7569-4140-B0F7-E1790D01F024}"/>
              </a:ext>
            </a:extLst>
          </p:cNvPr>
          <p:cNvSpPr/>
          <p:nvPr/>
        </p:nvSpPr>
        <p:spPr>
          <a:xfrm>
            <a:off x="940905" y="2269137"/>
            <a:ext cx="8091778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name: 	Quarto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Origin: 		Switzerland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by: 	Swiss mathematician Blaise Müller</a:t>
            </a:r>
          </a:p>
        </p:txBody>
      </p:sp>
    </p:spTree>
    <p:extLst>
      <p:ext uri="{BB962C8B-B14F-4D97-AF65-F5344CB8AC3E}">
        <p14:creationId xmlns:p14="http://schemas.microsoft.com/office/powerpoint/2010/main" val="1693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3000">
              <a:schemeClr val="accent6">
                <a:lumMod val="97000"/>
                <a:lumOff val="3000"/>
              </a:schemeClr>
            </a:gs>
            <a:gs pos="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>
            <a:extLst>
              <a:ext uri="{FF2B5EF4-FFF2-40B4-BE49-F238E27FC236}">
                <a16:creationId xmlns:a16="http://schemas.microsoft.com/office/drawing/2014/main" id="{FB83ACDA-6974-486B-A5DE-3007A586124B}"/>
              </a:ext>
            </a:extLst>
          </p:cNvPr>
          <p:cNvSpPr txBox="1"/>
          <p:nvPr/>
        </p:nvSpPr>
        <p:spPr>
          <a:xfrm>
            <a:off x="4217437" y="1045029"/>
            <a:ext cx="1810139" cy="127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6831A73-1AC2-4A47-B8AD-41B1737101DB}"/>
              </a:ext>
            </a:extLst>
          </p:cNvPr>
          <p:cNvSpPr txBox="1"/>
          <p:nvPr/>
        </p:nvSpPr>
        <p:spPr>
          <a:xfrm>
            <a:off x="961053" y="1567543"/>
            <a:ext cx="1810139" cy="127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48211-0C96-4F7E-A465-7C9F635878D8}"/>
              </a:ext>
            </a:extLst>
          </p:cNvPr>
          <p:cNvSpPr txBox="1"/>
          <p:nvPr/>
        </p:nvSpPr>
        <p:spPr>
          <a:xfrm>
            <a:off x="289249" y="604081"/>
            <a:ext cx="114766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Name</a:t>
            </a:r>
          </a:p>
          <a:p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11BD-A72B-46B0-8D65-ABC70F617943}"/>
              </a:ext>
            </a:extLst>
          </p:cNvPr>
          <p:cNvSpPr/>
          <p:nvPr/>
        </p:nvSpPr>
        <p:spPr>
          <a:xfrm>
            <a:off x="3334087" y="2967335"/>
            <a:ext cx="5523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2">
                    <a:lumMod val="75000"/>
                  </a:schemeClr>
                </a:solidFill>
              </a:rPr>
              <a:t>Fantastic Four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5503A-10F4-4070-B5A8-4072668B4C94}"/>
              </a:ext>
            </a:extLst>
          </p:cNvPr>
          <p:cNvSpPr txBox="1"/>
          <p:nvPr/>
        </p:nvSpPr>
        <p:spPr>
          <a:xfrm>
            <a:off x="606489" y="186613"/>
            <a:ext cx="11075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reed.edu/reed-magazine/assets/images/2018/rork-object-cover.jpg">
            <a:extLst>
              <a:ext uri="{FF2B5EF4-FFF2-40B4-BE49-F238E27FC236}">
                <a16:creationId xmlns:a16="http://schemas.microsoft.com/office/drawing/2014/main" id="{79602137-E7DE-41F3-89AC-BEC8578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5" y="1140720"/>
            <a:ext cx="7423993" cy="494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92225-C15D-466A-B5C8-1C1C6058F047}"/>
              </a:ext>
            </a:extLst>
          </p:cNvPr>
          <p:cNvSpPr txBox="1"/>
          <p:nvPr/>
        </p:nvSpPr>
        <p:spPr>
          <a:xfrm>
            <a:off x="606489" y="186613"/>
            <a:ext cx="1107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466593-5B9E-4902-AFF5-257C19960C41}"/>
              </a:ext>
            </a:extLst>
          </p:cNvPr>
          <p:cNvSpPr/>
          <p:nvPr/>
        </p:nvSpPr>
        <p:spPr>
          <a:xfrm>
            <a:off x="400216" y="1289082"/>
            <a:ext cx="5388334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Two-player strategy game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4x4 board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unique pieces, with four attributes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3FA2B-4501-40DF-8D5A-41725AE0999A}"/>
              </a:ext>
            </a:extLst>
          </p:cNvPr>
          <p:cNvSpPr/>
          <p:nvPr/>
        </p:nvSpPr>
        <p:spPr>
          <a:xfrm>
            <a:off x="6983897" y="1086255"/>
            <a:ext cx="4330809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: tall or short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: round or square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: black or white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 : solid or hollow</a:t>
            </a:r>
          </a:p>
        </p:txBody>
      </p:sp>
      <p:sp>
        <p:nvSpPr>
          <p:cNvPr id="5" name="AutoShape 2" descr="https://www.ultraboardgames.com/quarto/gfx/game14.jpg">
            <a:extLst>
              <a:ext uri="{FF2B5EF4-FFF2-40B4-BE49-F238E27FC236}">
                <a16:creationId xmlns:a16="http://schemas.microsoft.com/office/drawing/2014/main" id="{C162FED3-D845-4057-8A04-62013F29E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ultraboardgames.com/quarto/gfx/game14.jpg">
            <a:extLst>
              <a:ext uri="{FF2B5EF4-FFF2-40B4-BE49-F238E27FC236}">
                <a16:creationId xmlns:a16="http://schemas.microsoft.com/office/drawing/2014/main" id="{0D778F56-1B54-454E-BE31-3CF93E74E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B0CDE-D8C2-43D2-AA10-30507263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56" y="3733800"/>
            <a:ext cx="7439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3BDBA8-4D5B-4EE8-AEFB-E153F064E1A3}"/>
              </a:ext>
            </a:extLst>
          </p:cNvPr>
          <p:cNvSpPr txBox="1"/>
          <p:nvPr/>
        </p:nvSpPr>
        <p:spPr>
          <a:xfrm>
            <a:off x="345234" y="195944"/>
            <a:ext cx="1144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Game Setup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35178A9-A9CA-4FD8-9BD4-F8E3DFD1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60" y="2460726"/>
            <a:ext cx="3866839" cy="3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7FC7C7-BF12-4706-9712-D19C647A794A}"/>
              </a:ext>
            </a:extLst>
          </p:cNvPr>
          <p:cNvSpPr/>
          <p:nvPr/>
        </p:nvSpPr>
        <p:spPr>
          <a:xfrm>
            <a:off x="1327868" y="1365492"/>
            <a:ext cx="9374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D4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of the game, all the 16 pieces are arranged outside of the 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96343-9C96-4FD8-8594-90315ABE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27" y="2587947"/>
            <a:ext cx="6313485" cy="36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4BE-5211-4624-8B9D-DFC52B7BE7E4}"/>
              </a:ext>
            </a:extLst>
          </p:cNvPr>
          <p:cNvSpPr txBox="1"/>
          <p:nvPr/>
        </p:nvSpPr>
        <p:spPr>
          <a:xfrm>
            <a:off x="457200" y="195943"/>
            <a:ext cx="11252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77602-B3B1-4019-BD3D-15115892922D}"/>
              </a:ext>
            </a:extLst>
          </p:cNvPr>
          <p:cNvSpPr/>
          <p:nvPr/>
        </p:nvSpPr>
        <p:spPr>
          <a:xfrm>
            <a:off x="567193" y="1213425"/>
            <a:ext cx="11025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D4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line of four pieces, with at least one common characteristic on the 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3ECF5-EC95-4FC4-B696-375567E9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497" y="1992335"/>
            <a:ext cx="3518452" cy="40303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564D6-DC62-4EE3-AD62-F44EA99F373E}"/>
              </a:ext>
            </a:extLst>
          </p:cNvPr>
          <p:cNvSpPr/>
          <p:nvPr/>
        </p:nvSpPr>
        <p:spPr>
          <a:xfrm>
            <a:off x="567193" y="2188628"/>
            <a:ext cx="7243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D4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 of pieces may be across the board, up and down, or along a diagonal.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6D8D0-B519-40D8-861A-CB2C9DDC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94" y="3965050"/>
            <a:ext cx="4610551" cy="18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4BE-5211-4624-8B9D-DFC52B7BE7E4}"/>
              </a:ext>
            </a:extLst>
          </p:cNvPr>
          <p:cNvSpPr txBox="1"/>
          <p:nvPr/>
        </p:nvSpPr>
        <p:spPr>
          <a:xfrm>
            <a:off x="457200" y="195943"/>
            <a:ext cx="11252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Play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F2817-4035-43F8-A731-BC8A82027486}"/>
              </a:ext>
            </a:extLst>
          </p:cNvPr>
          <p:cNvSpPr txBox="1"/>
          <p:nvPr/>
        </p:nvSpPr>
        <p:spPr>
          <a:xfrm>
            <a:off x="709178" y="1357970"/>
            <a:ext cx="8097318" cy="21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turn: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player chooses a remaining piece for opponent.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Opponent places that piece into an empty cell.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89736-0009-4F75-8610-7023C703D04B}"/>
              </a:ext>
            </a:extLst>
          </p:cNvPr>
          <p:cNvSpPr/>
          <p:nvPr/>
        </p:nvSpPr>
        <p:spPr>
          <a:xfrm>
            <a:off x="5045802" y="4938206"/>
            <a:ext cx="248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Opponent’s turn…</a:t>
            </a:r>
          </a:p>
        </p:txBody>
      </p:sp>
    </p:spTree>
    <p:extLst>
      <p:ext uri="{BB962C8B-B14F-4D97-AF65-F5344CB8AC3E}">
        <p14:creationId xmlns:p14="http://schemas.microsoft.com/office/powerpoint/2010/main" val="19827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4BE-5211-4624-8B9D-DFC52B7BE7E4}"/>
              </a:ext>
            </a:extLst>
          </p:cNvPr>
          <p:cNvSpPr txBox="1"/>
          <p:nvPr/>
        </p:nvSpPr>
        <p:spPr>
          <a:xfrm>
            <a:off x="457200" y="195943"/>
            <a:ext cx="11252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 the game</a:t>
            </a:r>
          </a:p>
          <a:p>
            <a:pPr algn="ctr"/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096EBE-B914-4C05-AD79-A739E8273CD3}"/>
              </a:ext>
            </a:extLst>
          </p:cNvPr>
          <p:cNvSpPr/>
          <p:nvPr/>
        </p:nvSpPr>
        <p:spPr>
          <a:xfrm>
            <a:off x="718808" y="1277271"/>
            <a:ext cx="10691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is won by the ﬁrst player to call    “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!” 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69F49-6347-43E9-9EA3-D05210B6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19" y="2338222"/>
            <a:ext cx="4031493" cy="3132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AACF7-EB9E-4E4F-B5DF-22920847227E}"/>
              </a:ext>
            </a:extLst>
          </p:cNvPr>
          <p:cNvSpPr/>
          <p:nvPr/>
        </p:nvSpPr>
        <p:spPr>
          <a:xfrm>
            <a:off x="782419" y="2700319"/>
            <a:ext cx="6731564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any same types four  pieces matches alongside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or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9146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E1374-55B6-41A7-9519-D232AB8542BA}"/>
              </a:ext>
            </a:extLst>
          </p:cNvPr>
          <p:cNvSpPr txBox="1"/>
          <p:nvPr/>
        </p:nvSpPr>
        <p:spPr>
          <a:xfrm>
            <a:off x="289249" y="177282"/>
            <a:ext cx="115512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interesting features of Fantastic Four is that, the player chooses the piece that the opponent will play next. This makes the game a bit more complex and strategic, as players must try to anticipate their opponent's next move while also planning their own moves carefully. Fantastic Four is a fun and challenging game that requires strategic thinking.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254</Words>
  <Application>Microsoft Office PowerPoint</Application>
  <PresentationFormat>Widescreen</PresentationFormat>
  <Paragraphs>48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2023-03-19T18:13:20Z</dcterms:created>
  <dcterms:modified xsi:type="dcterms:W3CDTF">2023-03-20T06:31:33Z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