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2" r:id="rId5"/>
    <p:sldId id="259" r:id="rId6"/>
    <p:sldId id="272" r:id="rId7"/>
    <p:sldId id="273" r:id="rId8"/>
    <p:sldId id="274" r:id="rId9"/>
    <p:sldId id="275" r:id="rId10"/>
    <p:sldId id="261" r:id="rId11"/>
    <p:sldId id="276" r:id="rId12"/>
    <p:sldId id="265" r:id="rId13"/>
    <p:sldId id="266" r:id="rId14"/>
    <p:sldId id="267" r:id="rId15"/>
    <p:sldId id="260" r:id="rId16"/>
    <p:sldId id="271" r:id="rId17"/>
    <p:sldId id="268" r:id="rId18"/>
    <p:sldId id="269" r:id="rId19"/>
    <p:sldId id="27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6C6E2E-D0CD-414C-8F43-32669181F4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F9EFB-1691-4918-B4E0-53850E20BA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FD73D-96A4-40D9-BFCC-67DC08D8DB48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6A044-700B-47AC-A243-6421A59870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SieveQ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CA06D-E69E-42A8-AA95-F298492CC1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1B9E5-F9E6-4527-B8CF-09C63A2A5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3265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952AE-AB0F-40E4-A4A0-C54ABB38A926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SieveQ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BBD3C-0440-4CA1-A9F0-8D462517BC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493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3CE5-59AB-4F43-95E8-EEEC000A08BD}" type="datetime9">
              <a:rPr lang="en-US" smtClean="0"/>
              <a:t>8/24/2023 9:09:28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640-F4DA-45E5-B9D2-32F99441B23B}" type="datetime9">
              <a:rPr lang="en-US" smtClean="0"/>
              <a:t>8/24/2023 9:09:28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65A6-9C27-496D-8C18-2BED9CBB45A9}" type="datetime9">
              <a:rPr lang="en-US" smtClean="0"/>
              <a:t>8/24/2023 9:09:28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ED99-FCFC-43E4-AE39-053737D2AF1A}" type="datetime9">
              <a:rPr lang="en-US" smtClean="0"/>
              <a:t>8/24/2023 9:09:28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6078-350A-4AA5-BAE5-D7661DEC1C6A}" type="datetime9">
              <a:rPr lang="en-US" smtClean="0"/>
              <a:t>8/24/2023 9:09:28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75C2-CBCE-4AD9-AFEB-63A8278E4D18}" type="datetime9">
              <a:rPr lang="en-US" smtClean="0"/>
              <a:t>8/24/2023 9:09:28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91A-D94B-44D5-8A36-084E3F28412F}" type="datetime9">
              <a:rPr lang="en-US" smtClean="0"/>
              <a:t>8/24/2023 9:09:28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D77B-D083-440E-BD92-88B67A6AA84C}" type="datetime9">
              <a:rPr lang="en-US" smtClean="0"/>
              <a:t>8/24/2023 9:09:28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D965-7AA1-4C82-AD0C-C8CA3E4CFD38}" type="datetime9">
              <a:rPr lang="en-US" smtClean="0"/>
              <a:t>8/24/2023 9:09:28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7CC7-9EAA-45D6-86F4-EA8E773023EB}" type="datetime9">
              <a:rPr lang="en-US" smtClean="0"/>
              <a:t>8/24/2023 9:09:28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19FE-B746-4319-878B-2048D0092738}" type="datetime9">
              <a:rPr lang="en-US" smtClean="0"/>
              <a:t>8/24/2023 9:09:28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EBB4-A316-40AB-AA00-4D560A6C1C0C}" type="datetime9">
              <a:rPr lang="en-US" smtClean="0"/>
              <a:t>8/24/2023 9:09:28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3B1-C1AF-4D15-9F89-58484653106E}" type="datetime9">
              <a:rPr lang="en-US" smtClean="0"/>
              <a:t>8/24/2023 9:09:28 AM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87E7-307E-4096-AAB9-8ED7997E3BE7}" type="datetime9">
              <a:rPr lang="en-US" smtClean="0"/>
              <a:t>8/24/2023 9:09:28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936A-381F-4257-BD2F-45B3DA0A1945}" type="datetime9">
              <a:rPr lang="en-US" smtClean="0"/>
              <a:t>8/24/2023 9:09:28 AM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7231-E3FD-42E3-9AF8-8E86C76030FB}" type="datetime9">
              <a:rPr lang="en-US" smtClean="0"/>
              <a:t>8/24/2023 9:09:28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10BF-891E-447E-89B6-829D67915841}" type="datetime9">
              <a:rPr lang="en-US" smtClean="0"/>
              <a:t>8/24/2023 9:09:28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tx1">
                <a:lumMod val="9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4D048B-8558-4285-8E78-88138E284298}" type="datetime9">
              <a:rPr lang="en-US" smtClean="0"/>
              <a:t>8/24/2023 9:09:28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GB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4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EA7429-32F0-4FDF-9B5A-48EBA0896775}"/>
              </a:ext>
            </a:extLst>
          </p:cNvPr>
          <p:cNvSpPr txBox="1"/>
          <p:nvPr/>
        </p:nvSpPr>
        <p:spPr>
          <a:xfrm>
            <a:off x="1129404" y="2701952"/>
            <a:ext cx="96109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4000: Thesis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10DAB-5F0A-4833-A241-02F445FDE1A8}"/>
              </a:ext>
            </a:extLst>
          </p:cNvPr>
          <p:cNvSpPr txBox="1"/>
          <p:nvPr/>
        </p:nvSpPr>
        <p:spPr>
          <a:xfrm>
            <a:off x="2819660" y="4414736"/>
            <a:ext cx="280935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By:</a:t>
            </a:r>
          </a:p>
          <a:p>
            <a:pPr indent="511175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Avishek Roy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511175"/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Roll:1807053</a:t>
            </a:r>
          </a:p>
          <a:p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E8E05-CF2B-4A2B-BFAC-8F170E3E6F05}"/>
              </a:ext>
            </a:extLst>
          </p:cNvPr>
          <p:cNvSpPr txBox="1"/>
          <p:nvPr/>
        </p:nvSpPr>
        <p:spPr>
          <a:xfrm>
            <a:off x="1" y="360727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Scalable Cross-border Payment System based on Consortium Blockchain </a:t>
            </a: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Auditability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3CE42-416D-4032-B2B8-D5621CE37A38}"/>
              </a:ext>
            </a:extLst>
          </p:cNvPr>
          <p:cNvSpPr txBox="1"/>
          <p:nvPr/>
        </p:nvSpPr>
        <p:spPr>
          <a:xfrm>
            <a:off x="6755802" y="4357457"/>
            <a:ext cx="264825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 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Ahsan Habib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9660" y="60026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11175"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indent="511175"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Khulna University of Engineering &amp; Technology, Khulna</a:t>
            </a:r>
            <a:endParaRPr lang="en-AU" dirty="0">
              <a:solidFill>
                <a:srgbClr val="323E4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734594" y="4153989"/>
            <a:ext cx="0" cy="1403797"/>
          </a:xfrm>
          <a:prstGeom prst="line">
            <a:avLst/>
          </a:prstGeom>
          <a:ln w="190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58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5126B-874B-4C8B-A979-B842C7AD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1800" y="6492875"/>
            <a:ext cx="1600200" cy="365125"/>
          </a:xfrm>
        </p:spPr>
        <p:txBody>
          <a:bodyPr/>
          <a:lstStyle/>
          <a:p>
            <a:fld id="{D44C7CC7-9EAA-45D6-86F4-EA8E773023EB}" type="datetime9">
              <a:rPr lang="en-US" smtClean="0"/>
              <a:t>8/24/2023 9:09:32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74B45-91BD-4ABC-AEAE-59B4C098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062" y="6492875"/>
            <a:ext cx="7543800" cy="365125"/>
          </a:xfrm>
        </p:spPr>
        <p:txBody>
          <a:bodyPr/>
          <a:lstStyle/>
          <a:p>
            <a:r>
              <a:rPr lang="en-GB" dirty="0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49C5E-55CE-4875-AFB5-36CB0B89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5864225"/>
            <a:ext cx="1142245" cy="669925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A688A809-AEC6-4300-87BE-19FEC2DE1973}"/>
              </a:ext>
            </a:extLst>
          </p:cNvPr>
          <p:cNvSpPr/>
          <p:nvPr/>
        </p:nvSpPr>
        <p:spPr>
          <a:xfrm>
            <a:off x="415635" y="256736"/>
            <a:ext cx="59415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227013" algn="l"/>
              </a:tabLst>
            </a:pP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 Solutions 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(cont’d)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8" name="Group 667">
            <a:extLst>
              <a:ext uri="{FF2B5EF4-FFF2-40B4-BE49-F238E27FC236}">
                <a16:creationId xmlns:a16="http://schemas.microsoft.com/office/drawing/2014/main" id="{DD917A98-A813-49FD-A610-466BADF61080}"/>
              </a:ext>
            </a:extLst>
          </p:cNvPr>
          <p:cNvGrpSpPr/>
          <p:nvPr/>
        </p:nvGrpSpPr>
        <p:grpSpPr>
          <a:xfrm rot="16200000">
            <a:off x="7982816" y="1603663"/>
            <a:ext cx="4610100" cy="2476500"/>
            <a:chOff x="7029450" y="1752600"/>
            <a:chExt cx="4610100" cy="2476500"/>
          </a:xfrm>
        </p:grpSpPr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0F2E2A93-66EC-494A-9369-E4AB2777FB01}"/>
                </a:ext>
              </a:extLst>
            </p:cNvPr>
            <p:cNvGrpSpPr/>
            <p:nvPr/>
          </p:nvGrpSpPr>
          <p:grpSpPr>
            <a:xfrm>
              <a:off x="7029450" y="1752600"/>
              <a:ext cx="4610100" cy="2371725"/>
              <a:chOff x="983974" y="1214855"/>
              <a:chExt cx="10584444" cy="5314578"/>
            </a:xfrm>
          </p:grpSpPr>
          <p:sp>
            <p:nvSpPr>
              <p:cNvPr id="518" name="Arrow: Up 517">
                <a:extLst>
                  <a:ext uri="{FF2B5EF4-FFF2-40B4-BE49-F238E27FC236}">
                    <a16:creationId xmlns:a16="http://schemas.microsoft.com/office/drawing/2014/main" id="{124DB84A-F123-4018-B428-96AD64A9D7A1}"/>
                  </a:ext>
                </a:extLst>
              </p:cNvPr>
              <p:cNvSpPr/>
              <p:nvPr/>
            </p:nvSpPr>
            <p:spPr>
              <a:xfrm rot="16200000">
                <a:off x="7923615" y="3931701"/>
                <a:ext cx="53318" cy="3918091"/>
              </a:xfrm>
              <a:prstGeom prst="upArrow">
                <a:avLst>
                  <a:gd name="adj1" fmla="val 30645"/>
                  <a:gd name="adj2" fmla="val 15005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Arrow: Up 518">
                <a:extLst>
                  <a:ext uri="{FF2B5EF4-FFF2-40B4-BE49-F238E27FC236}">
                    <a16:creationId xmlns:a16="http://schemas.microsoft.com/office/drawing/2014/main" id="{2F83BF4E-7051-49DC-914C-EB933FE4055A}"/>
                  </a:ext>
                </a:extLst>
              </p:cNvPr>
              <p:cNvSpPr/>
              <p:nvPr/>
            </p:nvSpPr>
            <p:spPr>
              <a:xfrm rot="3851980" flipH="1">
                <a:off x="2202178" y="4833126"/>
                <a:ext cx="45719" cy="1406225"/>
              </a:xfrm>
              <a:prstGeom prst="upArrow">
                <a:avLst>
                  <a:gd name="adj1" fmla="val 30645"/>
                  <a:gd name="adj2" fmla="val 10495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Arrow: Up 519">
                <a:extLst>
                  <a:ext uri="{FF2B5EF4-FFF2-40B4-BE49-F238E27FC236}">
                    <a16:creationId xmlns:a16="http://schemas.microsoft.com/office/drawing/2014/main" id="{53C4C9CF-DD16-49FC-A54C-4939E0768569}"/>
                  </a:ext>
                </a:extLst>
              </p:cNvPr>
              <p:cNvSpPr/>
              <p:nvPr/>
            </p:nvSpPr>
            <p:spPr>
              <a:xfrm rot="5400000">
                <a:off x="7812153" y="3677477"/>
                <a:ext cx="79513" cy="4015412"/>
              </a:xfrm>
              <a:prstGeom prst="upArrow">
                <a:avLst>
                  <a:gd name="adj1" fmla="val 30645"/>
                  <a:gd name="adj2" fmla="val 24594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Arrow: Up 520">
                <a:extLst>
                  <a:ext uri="{FF2B5EF4-FFF2-40B4-BE49-F238E27FC236}">
                    <a16:creationId xmlns:a16="http://schemas.microsoft.com/office/drawing/2014/main" id="{B50A26B7-9BF5-468E-80E1-D06F4D4A7A2D}"/>
                  </a:ext>
                </a:extLst>
              </p:cNvPr>
              <p:cNvSpPr/>
              <p:nvPr/>
            </p:nvSpPr>
            <p:spPr>
              <a:xfrm rot="16200000">
                <a:off x="3508515" y="4144618"/>
                <a:ext cx="129213" cy="3548269"/>
              </a:xfrm>
              <a:prstGeom prst="upArrow">
                <a:avLst>
                  <a:gd name="adj1" fmla="val 30645"/>
                  <a:gd name="adj2" fmla="val 12863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2" name="Group 521">
                <a:extLst>
                  <a:ext uri="{FF2B5EF4-FFF2-40B4-BE49-F238E27FC236}">
                    <a16:creationId xmlns:a16="http://schemas.microsoft.com/office/drawing/2014/main" id="{39FF5235-431B-491A-B4B3-80BA917FC5E7}"/>
                  </a:ext>
                </a:extLst>
              </p:cNvPr>
              <p:cNvGrpSpPr/>
              <p:nvPr/>
            </p:nvGrpSpPr>
            <p:grpSpPr>
              <a:xfrm>
                <a:off x="1867644" y="1214855"/>
                <a:ext cx="3827478" cy="2412928"/>
                <a:chOff x="973122" y="1224794"/>
                <a:chExt cx="3827478" cy="2412928"/>
              </a:xfrm>
            </p:grpSpPr>
            <p:grpSp>
              <p:nvGrpSpPr>
                <p:cNvPr id="612" name="Group 611">
                  <a:extLst>
                    <a:ext uri="{FF2B5EF4-FFF2-40B4-BE49-F238E27FC236}">
                      <a16:creationId xmlns:a16="http://schemas.microsoft.com/office/drawing/2014/main" id="{103C1B61-FA38-4666-9702-93A100735104}"/>
                    </a:ext>
                  </a:extLst>
                </p:cNvPr>
                <p:cNvGrpSpPr/>
                <p:nvPr/>
              </p:nvGrpSpPr>
              <p:grpSpPr>
                <a:xfrm>
                  <a:off x="973122" y="1224794"/>
                  <a:ext cx="3827478" cy="2412928"/>
                  <a:chOff x="2063692" y="545284"/>
                  <a:chExt cx="3858935" cy="2768367"/>
                </a:xfrm>
              </p:grpSpPr>
              <p:sp>
                <p:nvSpPr>
                  <p:cNvPr id="625" name="Oval 624">
                    <a:extLst>
                      <a:ext uri="{FF2B5EF4-FFF2-40B4-BE49-F238E27FC236}">
                        <a16:creationId xmlns:a16="http://schemas.microsoft.com/office/drawing/2014/main" id="{6D080748-B21C-48B6-A2FC-9D541445CA23}"/>
                      </a:ext>
                    </a:extLst>
                  </p:cNvPr>
                  <p:cNvSpPr/>
                  <p:nvPr/>
                </p:nvSpPr>
                <p:spPr>
                  <a:xfrm>
                    <a:off x="2063692" y="545284"/>
                    <a:ext cx="3858935" cy="2768367"/>
                  </a:xfrm>
                  <a:prstGeom prst="ellipse">
                    <a:avLst/>
                  </a:prstGeom>
                  <a:solidFill>
                    <a:srgbClr val="CCFF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26" name="Group 625">
                    <a:extLst>
                      <a:ext uri="{FF2B5EF4-FFF2-40B4-BE49-F238E27FC236}">
                        <a16:creationId xmlns:a16="http://schemas.microsoft.com/office/drawing/2014/main" id="{0404FFFA-9F44-4730-8946-0578A09E52D1}"/>
                      </a:ext>
                    </a:extLst>
                  </p:cNvPr>
                  <p:cNvGrpSpPr/>
                  <p:nvPr/>
                </p:nvGrpSpPr>
                <p:grpSpPr>
                  <a:xfrm>
                    <a:off x="2405167" y="661304"/>
                    <a:ext cx="3223846" cy="2551682"/>
                    <a:chOff x="1390098" y="1105919"/>
                    <a:chExt cx="2519171" cy="2224510"/>
                  </a:xfrm>
                </p:grpSpPr>
                <p:grpSp>
                  <p:nvGrpSpPr>
                    <p:cNvPr id="627" name="Group 626">
                      <a:extLst>
                        <a:ext uri="{FF2B5EF4-FFF2-40B4-BE49-F238E27FC236}">
                          <a16:creationId xmlns:a16="http://schemas.microsoft.com/office/drawing/2014/main" id="{9CAA8B36-1777-4D05-9F89-6E238F90A0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0098" y="1105919"/>
                      <a:ext cx="2519171" cy="2224510"/>
                      <a:chOff x="0" y="-1"/>
                      <a:chExt cx="2639290" cy="2306783"/>
                    </a:xfrm>
                  </p:grpSpPr>
                  <p:cxnSp>
                    <p:nvCxnSpPr>
                      <p:cNvPr id="629" name="Straight Connector 628">
                        <a:extLst>
                          <a:ext uri="{FF2B5EF4-FFF2-40B4-BE49-F238E27FC236}">
                            <a16:creationId xmlns:a16="http://schemas.microsoft.com/office/drawing/2014/main" id="{8646E178-0883-4B6C-9235-1174F7F2C0B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81000" y="1572491"/>
                        <a:ext cx="1813897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630" name="Group 629">
                        <a:extLst>
                          <a:ext uri="{FF2B5EF4-FFF2-40B4-BE49-F238E27FC236}">
                            <a16:creationId xmlns:a16="http://schemas.microsoft.com/office/drawing/2014/main" id="{A02408CF-5C03-4AEE-925F-A8A4E42011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-1"/>
                        <a:ext cx="2639290" cy="2306783"/>
                        <a:chOff x="0" y="-1"/>
                        <a:chExt cx="2639290" cy="2306783"/>
                      </a:xfrm>
                    </p:grpSpPr>
                    <p:cxnSp>
                      <p:nvCxnSpPr>
                        <p:cNvPr id="631" name="Straight Connector 630">
                          <a:extLst>
                            <a:ext uri="{FF2B5EF4-FFF2-40B4-BE49-F238E27FC236}">
                              <a16:creationId xmlns:a16="http://schemas.microsoft.com/office/drawing/2014/main" id="{62B13BF7-6C6B-43BE-96FA-68F741F9F89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 flipV="1">
                          <a:off x="290945" y="810490"/>
                          <a:ext cx="2092037" cy="699655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2" name="Straight Connector 631">
                          <a:extLst>
                            <a:ext uri="{FF2B5EF4-FFF2-40B4-BE49-F238E27FC236}">
                              <a16:creationId xmlns:a16="http://schemas.microsoft.com/office/drawing/2014/main" id="{D77A3999-DC35-4ED6-AC4F-942015B1A9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290945" y="741218"/>
                          <a:ext cx="2092037" cy="34752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33" name="Group 632">
                          <a:extLst>
                            <a:ext uri="{FF2B5EF4-FFF2-40B4-BE49-F238E27FC236}">
                              <a16:creationId xmlns:a16="http://schemas.microsoft.com/office/drawing/2014/main" id="{C1FC5DCD-D176-4136-81EB-05A3FD1DB2C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-1"/>
                          <a:ext cx="2639290" cy="2306783"/>
                          <a:chOff x="0" y="-1"/>
                          <a:chExt cx="2639290" cy="2306783"/>
                        </a:xfrm>
                      </p:grpSpPr>
                      <p:cxnSp>
                        <p:nvCxnSpPr>
                          <p:cNvPr id="634" name="Straight Connector 633">
                            <a:extLst>
                              <a:ext uri="{FF2B5EF4-FFF2-40B4-BE49-F238E27FC236}">
                                <a16:creationId xmlns:a16="http://schemas.microsoft.com/office/drawing/2014/main" id="{EE7AE781-D1EA-441A-98ED-524313DB658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496291" y="221672"/>
                            <a:ext cx="942109" cy="519430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5" name="Straight Connector 634">
                            <a:extLst>
                              <a:ext uri="{FF2B5EF4-FFF2-40B4-BE49-F238E27FC236}">
                                <a16:creationId xmlns:a16="http://schemas.microsoft.com/office/drawing/2014/main" id="{2C03291C-B3A2-474B-BD74-A0FDCC4153B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228600" y="221672"/>
                            <a:ext cx="927908" cy="519546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6" name="Straight Connector 635">
                            <a:extLst>
                              <a:ext uri="{FF2B5EF4-FFF2-40B4-BE49-F238E27FC236}">
                                <a16:creationId xmlns:a16="http://schemas.microsoft.com/office/drawing/2014/main" id="{E30BAD40-2E80-4E0D-AB17-B52359613C0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166254" y="221672"/>
                            <a:ext cx="1184564" cy="1371600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7" name="Straight Connector 636">
                            <a:extLst>
                              <a:ext uri="{FF2B5EF4-FFF2-40B4-BE49-F238E27FC236}">
                                <a16:creationId xmlns:a16="http://schemas.microsoft.com/office/drawing/2014/main" id="{669001A2-CBCD-420C-B514-1A0833B8A74C}"/>
                              </a:ext>
                            </a:extLst>
                          </p:cNvPr>
                          <p:cNvCxnSpPr>
                            <a:cxnSpLocks/>
                            <a:stCxn id="659" idx="2"/>
                          </p:cNvCxnSpPr>
                          <p:nvPr/>
                        </p:nvCxnSpPr>
                        <p:spPr>
                          <a:xfrm flipH="1">
                            <a:off x="2421763" y="990599"/>
                            <a:ext cx="210" cy="462928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8" name="Straight Connector 637">
                            <a:extLst>
                              <a:ext uri="{FF2B5EF4-FFF2-40B4-BE49-F238E27FC236}">
                                <a16:creationId xmlns:a16="http://schemas.microsoft.com/office/drawing/2014/main" id="{8232B3BB-9CC0-49B7-A221-8D42790A51C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1454727" y="1593272"/>
                            <a:ext cx="949036" cy="527339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9" name="Straight Connector 638">
                            <a:extLst>
                              <a:ext uri="{FF2B5EF4-FFF2-40B4-BE49-F238E27FC236}">
                                <a16:creationId xmlns:a16="http://schemas.microsoft.com/office/drawing/2014/main" id="{7E06152A-49AB-4E8D-8C63-A1ADB41D4AD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28600" y="1711036"/>
                            <a:ext cx="893618" cy="408709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40" name="Straight Connector 639">
                            <a:extLst>
                              <a:ext uri="{FF2B5EF4-FFF2-40B4-BE49-F238E27FC236}">
                                <a16:creationId xmlns:a16="http://schemas.microsoft.com/office/drawing/2014/main" id="{6CF8F3BB-27E9-4E99-BF56-991A2F5C14CA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28600" y="900545"/>
                            <a:ext cx="0" cy="609600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41" name="Straight Connector 640">
                            <a:extLst>
                              <a:ext uri="{FF2B5EF4-FFF2-40B4-BE49-F238E27FC236}">
                                <a16:creationId xmlns:a16="http://schemas.microsoft.com/office/drawing/2014/main" id="{3E978704-4ACC-4F82-A3DE-57C3E1F7584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295400" y="270163"/>
                            <a:ext cx="289" cy="1780309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42" name="Straight Connector 641">
                            <a:extLst>
                              <a:ext uri="{FF2B5EF4-FFF2-40B4-BE49-F238E27FC236}">
                                <a16:creationId xmlns:a16="http://schemas.microsoft.com/office/drawing/2014/main" id="{D3F80C49-2038-4280-987E-877129EAA38E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233054" y="221672"/>
                            <a:ext cx="1260764" cy="1350818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43" name="Straight Connector 642">
                            <a:extLst>
                              <a:ext uri="{FF2B5EF4-FFF2-40B4-BE49-F238E27FC236}">
                                <a16:creationId xmlns:a16="http://schemas.microsoft.com/office/drawing/2014/main" id="{7872C428-0B98-498C-806C-A79C832A9602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228600" y="741218"/>
                            <a:ext cx="2153920" cy="831099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44" name="Straight Connector 643">
                            <a:extLst>
                              <a:ext uri="{FF2B5EF4-FFF2-40B4-BE49-F238E27FC236}">
                                <a16:creationId xmlns:a16="http://schemas.microsoft.com/office/drawing/2014/main" id="{189F0D5C-CC7D-4E81-B4EA-7540CD81C34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 flipV="1">
                            <a:off x="290945" y="810490"/>
                            <a:ext cx="921328" cy="1239405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645" name="Group 644">
                            <a:extLst>
                              <a:ext uri="{FF2B5EF4-FFF2-40B4-BE49-F238E27FC236}">
                                <a16:creationId xmlns:a16="http://schemas.microsoft.com/office/drawing/2014/main" id="{3D534245-D52F-4F2A-9EE3-1D67959B129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602672"/>
                            <a:ext cx="450272" cy="394855"/>
                            <a:chOff x="0" y="0"/>
                            <a:chExt cx="920750" cy="523240"/>
                          </a:xfrm>
                        </p:grpSpPr>
                        <p:sp>
                          <p:nvSpPr>
                            <p:cNvPr id="662" name="Oval 661">
                              <a:extLst>
                                <a:ext uri="{FF2B5EF4-FFF2-40B4-BE49-F238E27FC236}">
                                  <a16:creationId xmlns:a16="http://schemas.microsoft.com/office/drawing/2014/main" id="{FE8B622C-B829-4E52-A5BD-1746A40D77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0" y="20782"/>
                              <a:ext cx="920750" cy="498475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pic>
                          <p:nvPicPr>
                            <p:cNvPr id="663" name="Graphic 47" descr="User">
                              <a:extLst>
                                <a:ext uri="{FF2B5EF4-FFF2-40B4-BE49-F238E27FC236}">
                                  <a16:creationId xmlns:a16="http://schemas.microsoft.com/office/drawing/2014/main" id="{395B11EB-A823-447B-84AD-EEF84A25B94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4745" y="0"/>
                              <a:ext cx="523240" cy="52324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646" name="Group 645">
                            <a:extLst>
                              <a:ext uri="{FF2B5EF4-FFF2-40B4-BE49-F238E27FC236}">
                                <a16:creationId xmlns:a16="http://schemas.microsoft.com/office/drawing/2014/main" id="{0E3EEFE7-2501-47C8-9A87-72E45158EB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52945" y="-1"/>
                            <a:ext cx="450272" cy="394855"/>
                            <a:chOff x="0" y="-1"/>
                            <a:chExt cx="920750" cy="523240"/>
                          </a:xfrm>
                        </p:grpSpPr>
                        <p:sp>
                          <p:nvSpPr>
                            <p:cNvPr id="660" name="Oval 659">
                              <a:extLst>
                                <a:ext uri="{FF2B5EF4-FFF2-40B4-BE49-F238E27FC236}">
                                  <a16:creationId xmlns:a16="http://schemas.microsoft.com/office/drawing/2014/main" id="{E3629AA7-64B1-4E62-834E-1B79E3EC9DA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0" y="20782"/>
                              <a:ext cx="920750" cy="498475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pic>
                          <p:nvPicPr>
                            <p:cNvPr id="661" name="Graphic 62" descr="User">
                              <a:extLst>
                                <a:ext uri="{FF2B5EF4-FFF2-40B4-BE49-F238E27FC236}">
                                  <a16:creationId xmlns:a16="http://schemas.microsoft.com/office/drawing/2014/main" id="{23E2FB5C-C18A-4434-97C5-45C39FD9854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4745" y="-1"/>
                              <a:ext cx="523240" cy="52324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647" name="Group 646">
                            <a:extLst>
                              <a:ext uri="{FF2B5EF4-FFF2-40B4-BE49-F238E27FC236}">
                                <a16:creationId xmlns:a16="http://schemas.microsoft.com/office/drawing/2014/main" id="{2A10A231-8F81-458C-BAF6-17D3CC879C2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89018" y="595745"/>
                            <a:ext cx="450272" cy="394855"/>
                            <a:chOff x="0" y="0"/>
                            <a:chExt cx="920750" cy="523240"/>
                          </a:xfrm>
                        </p:grpSpPr>
                        <p:sp>
                          <p:nvSpPr>
                            <p:cNvPr id="658" name="Oval 657">
                              <a:extLst>
                                <a:ext uri="{FF2B5EF4-FFF2-40B4-BE49-F238E27FC236}">
                                  <a16:creationId xmlns:a16="http://schemas.microsoft.com/office/drawing/2014/main" id="{2CFBB968-433D-4E5E-A513-18FC596BBA4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0" y="20782"/>
                              <a:ext cx="920750" cy="498475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pic>
                          <p:nvPicPr>
                            <p:cNvPr id="659" name="Graphic 65" descr="User">
                              <a:extLst>
                                <a:ext uri="{FF2B5EF4-FFF2-40B4-BE49-F238E27FC236}">
                                  <a16:creationId xmlns:a16="http://schemas.microsoft.com/office/drawing/2014/main" id="{87ABB396-6930-408B-B9B4-65AA1BCDABA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4745" y="0"/>
                              <a:ext cx="523240" cy="52324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648" name="Group 647">
                            <a:extLst>
                              <a:ext uri="{FF2B5EF4-FFF2-40B4-BE49-F238E27FC236}">
                                <a16:creationId xmlns:a16="http://schemas.microsoft.com/office/drawing/2014/main" id="{2643E10E-25D8-4F5E-8D6D-C298D5CFAC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47454" y="1336963"/>
                            <a:ext cx="450272" cy="394855"/>
                            <a:chOff x="0" y="0"/>
                            <a:chExt cx="920750" cy="523240"/>
                          </a:xfrm>
                        </p:grpSpPr>
                        <p:sp>
                          <p:nvSpPr>
                            <p:cNvPr id="656" name="Oval 655">
                              <a:extLst>
                                <a:ext uri="{FF2B5EF4-FFF2-40B4-BE49-F238E27FC236}">
                                  <a16:creationId xmlns:a16="http://schemas.microsoft.com/office/drawing/2014/main" id="{F45BB25D-41E1-4C61-84C2-75064D237E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0" y="20782"/>
                              <a:ext cx="920750" cy="498475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pic>
                          <p:nvPicPr>
                            <p:cNvPr id="657" name="Graphic 68" descr="User">
                              <a:extLst>
                                <a:ext uri="{FF2B5EF4-FFF2-40B4-BE49-F238E27FC236}">
                                  <a16:creationId xmlns:a16="http://schemas.microsoft.com/office/drawing/2014/main" id="{0CEAF086-2486-4121-830C-CB02EF9CC74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4745" y="0"/>
                              <a:ext cx="523240" cy="52324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649" name="Group 648">
                            <a:extLst>
                              <a:ext uri="{FF2B5EF4-FFF2-40B4-BE49-F238E27FC236}">
                                <a16:creationId xmlns:a16="http://schemas.microsoft.com/office/drawing/2014/main" id="{420EE686-FA88-4F08-B80A-F1A9D11E88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08363" y="1911927"/>
                            <a:ext cx="450272" cy="394855"/>
                            <a:chOff x="0" y="0"/>
                            <a:chExt cx="920750" cy="523240"/>
                          </a:xfrm>
                        </p:grpSpPr>
                        <p:sp>
                          <p:nvSpPr>
                            <p:cNvPr id="654" name="Oval 653">
                              <a:extLst>
                                <a:ext uri="{FF2B5EF4-FFF2-40B4-BE49-F238E27FC236}">
                                  <a16:creationId xmlns:a16="http://schemas.microsoft.com/office/drawing/2014/main" id="{9CDEFC92-DAC4-4E95-87AA-4407260E75F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0" y="20782"/>
                              <a:ext cx="920750" cy="498475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pic>
                          <p:nvPicPr>
                            <p:cNvPr id="655" name="Graphic 71" descr="User">
                              <a:extLst>
                                <a:ext uri="{FF2B5EF4-FFF2-40B4-BE49-F238E27FC236}">
                                  <a16:creationId xmlns:a16="http://schemas.microsoft.com/office/drawing/2014/main" id="{43A39FB2-0003-416D-A34E-7F5993CA3F6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4745" y="0"/>
                              <a:ext cx="523240" cy="52324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650" name="Group 649">
                            <a:extLst>
                              <a:ext uri="{FF2B5EF4-FFF2-40B4-BE49-F238E27FC236}">
                                <a16:creationId xmlns:a16="http://schemas.microsoft.com/office/drawing/2014/main" id="{3495176E-74F4-4783-BDB8-CC105CDE9BD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3854" y="1357745"/>
                            <a:ext cx="450272" cy="394855"/>
                            <a:chOff x="0" y="0"/>
                            <a:chExt cx="920750" cy="523240"/>
                          </a:xfrm>
                        </p:grpSpPr>
                        <p:sp>
                          <p:nvSpPr>
                            <p:cNvPr id="652" name="Oval 651">
                              <a:extLst>
                                <a:ext uri="{FF2B5EF4-FFF2-40B4-BE49-F238E27FC236}">
                                  <a16:creationId xmlns:a16="http://schemas.microsoft.com/office/drawing/2014/main" id="{0F078D82-D2B4-4435-8E81-0480A28556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0" y="20782"/>
                              <a:ext cx="920750" cy="498475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pic>
                          <p:nvPicPr>
                            <p:cNvPr id="653" name="Graphic 74" descr="User">
                              <a:extLst>
                                <a:ext uri="{FF2B5EF4-FFF2-40B4-BE49-F238E27FC236}">
                                  <a16:creationId xmlns:a16="http://schemas.microsoft.com/office/drawing/2014/main" id="{3A57AFF8-9C1F-4E8A-85D2-0C8755827CF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4745" y="0"/>
                              <a:ext cx="523240" cy="52324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cxnSp>
                        <p:nvCxnSpPr>
                          <p:cNvPr id="651" name="Straight Connector 650">
                            <a:extLst>
                              <a:ext uri="{FF2B5EF4-FFF2-40B4-BE49-F238E27FC236}">
                                <a16:creationId xmlns:a16="http://schemas.microsoft.com/office/drawing/2014/main" id="{1E2A0308-6F41-45A6-AC53-6EA9C3AD6821}"/>
                              </a:ext>
                            </a:extLst>
                          </p:cNvPr>
                          <p:cNvCxnSpPr>
                            <a:stCxn id="654" idx="7"/>
                            <a:endCxn id="658" idx="3"/>
                          </p:cNvCxnSpPr>
                          <p:nvPr/>
                        </p:nvCxnSpPr>
                        <p:spPr>
                          <a:xfrm flipV="1">
                            <a:off x="1492564" y="932320"/>
                            <a:ext cx="762198" cy="104998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  <p:sp>
                  <p:nvSpPr>
                    <p:cNvPr id="628" name="Text Box 2">
                      <a:extLst>
                        <a:ext uri="{FF2B5EF4-FFF2-40B4-BE49-F238E27FC236}">
                          <a16:creationId xmlns:a16="http://schemas.microsoft.com/office/drawing/2014/main" id="{4B381663-F2DD-40DB-9223-357C282BF2A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86028" y="1918958"/>
                      <a:ext cx="926288" cy="5725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GB" sz="500" b="1" dirty="0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Consortium</a:t>
                      </a:r>
                      <a:endParaRPr lang="en-US" sz="5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GB" sz="500" b="1" dirty="0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Blockchain</a:t>
                      </a:r>
                      <a:endParaRPr lang="en-US" sz="5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13" name="Group 612">
                  <a:extLst>
                    <a:ext uri="{FF2B5EF4-FFF2-40B4-BE49-F238E27FC236}">
                      <a16:creationId xmlns:a16="http://schemas.microsoft.com/office/drawing/2014/main" id="{C5971E96-D30C-4B0C-9543-49B564D00B3E}"/>
                    </a:ext>
                  </a:extLst>
                </p:cNvPr>
                <p:cNvGrpSpPr/>
                <p:nvPr/>
              </p:nvGrpSpPr>
              <p:grpSpPr>
                <a:xfrm>
                  <a:off x="1977889" y="2782956"/>
                  <a:ext cx="1908311" cy="546652"/>
                  <a:chOff x="4542183" y="2007704"/>
                  <a:chExt cx="2902226" cy="944218"/>
                </a:xfrm>
              </p:grpSpPr>
              <p:sp>
                <p:nvSpPr>
                  <p:cNvPr id="614" name="Rectangle: Rounded Corners 613">
                    <a:extLst>
                      <a:ext uri="{FF2B5EF4-FFF2-40B4-BE49-F238E27FC236}">
                        <a16:creationId xmlns:a16="http://schemas.microsoft.com/office/drawing/2014/main" id="{815A5BB3-99F4-4470-A1D7-5357B57031D9}"/>
                      </a:ext>
                    </a:extLst>
                  </p:cNvPr>
                  <p:cNvSpPr/>
                  <p:nvPr/>
                </p:nvSpPr>
                <p:spPr>
                  <a:xfrm>
                    <a:off x="4542183" y="2007704"/>
                    <a:ext cx="2902226" cy="944218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615" name="Group 614">
                    <a:extLst>
                      <a:ext uri="{FF2B5EF4-FFF2-40B4-BE49-F238E27FC236}">
                        <a16:creationId xmlns:a16="http://schemas.microsoft.com/office/drawing/2014/main" id="{6CC5AB83-3D1E-4E56-BAFE-CDFC7407D93C}"/>
                      </a:ext>
                    </a:extLst>
                  </p:cNvPr>
                  <p:cNvGrpSpPr/>
                  <p:nvPr/>
                </p:nvGrpSpPr>
                <p:grpSpPr>
                  <a:xfrm>
                    <a:off x="4664764" y="2146851"/>
                    <a:ext cx="2640497" cy="642732"/>
                    <a:chOff x="4456043" y="2405269"/>
                    <a:chExt cx="2640497" cy="642732"/>
                  </a:xfrm>
                  <a:solidFill>
                    <a:schemeClr val="tx1"/>
                  </a:solidFill>
                </p:grpSpPr>
                <p:grpSp>
                  <p:nvGrpSpPr>
                    <p:cNvPr id="616" name="Group 615">
                      <a:extLst>
                        <a:ext uri="{FF2B5EF4-FFF2-40B4-BE49-F238E27FC236}">
                          <a16:creationId xmlns:a16="http://schemas.microsoft.com/office/drawing/2014/main" id="{21188639-4AF1-4EB3-B2C9-8044B923C8D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23004" y="2554535"/>
                      <a:ext cx="701878" cy="397387"/>
                      <a:chOff x="5376351" y="1500987"/>
                      <a:chExt cx="1824346" cy="1669593"/>
                    </a:xfrm>
                    <a:grpFill/>
                  </p:grpSpPr>
                  <p:pic>
                    <p:nvPicPr>
                      <p:cNvPr id="623" name="Graphic 622" descr="Link">
                        <a:extLst>
                          <a:ext uri="{FF2B5EF4-FFF2-40B4-BE49-F238E27FC236}">
                            <a16:creationId xmlns:a16="http://schemas.microsoft.com/office/drawing/2014/main" id="{15897BD5-0A2F-4456-A80B-30270F656814}"/>
                          </a:ext>
                        </a:extLst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8100000">
                        <a:off x="5376351" y="1501265"/>
                        <a:ext cx="977183" cy="166931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24" name="Graphic 623" descr="Link">
                        <a:extLst>
                          <a:ext uri="{FF2B5EF4-FFF2-40B4-BE49-F238E27FC236}">
                            <a16:creationId xmlns:a16="http://schemas.microsoft.com/office/drawing/2014/main" id="{D57D4AD2-1B21-4BF2-B1F5-CADF641E2C4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910646">
                        <a:off x="6223044" y="1500987"/>
                        <a:ext cx="977653" cy="1669315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17" name="Group 616">
                      <a:extLst>
                        <a:ext uri="{FF2B5EF4-FFF2-40B4-BE49-F238E27FC236}">
                          <a16:creationId xmlns:a16="http://schemas.microsoft.com/office/drawing/2014/main" id="{7E9FA279-5859-4EB5-B5B1-6B4498D44CA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909212" y="2544596"/>
                      <a:ext cx="701878" cy="397387"/>
                      <a:chOff x="5376351" y="1500987"/>
                      <a:chExt cx="1824346" cy="1669593"/>
                    </a:xfrm>
                    <a:grpFill/>
                  </p:grpSpPr>
                  <p:pic>
                    <p:nvPicPr>
                      <p:cNvPr id="621" name="Graphic 620" descr="Link">
                        <a:extLst>
                          <a:ext uri="{FF2B5EF4-FFF2-40B4-BE49-F238E27FC236}">
                            <a16:creationId xmlns:a16="http://schemas.microsoft.com/office/drawing/2014/main" id="{F490BEDE-8359-4803-8655-CCA4DE073E97}"/>
                          </a:ext>
                        </a:extLst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8100000">
                        <a:off x="5376351" y="1501265"/>
                        <a:ext cx="977183" cy="166931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22" name="Graphic 621" descr="Link">
                        <a:extLst>
                          <a:ext uri="{FF2B5EF4-FFF2-40B4-BE49-F238E27FC236}">
                            <a16:creationId xmlns:a16="http://schemas.microsoft.com/office/drawing/2014/main" id="{B025D2F6-9754-485E-91C7-48CBF7BA404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910646">
                        <a:off x="6223044" y="1500987"/>
                        <a:ext cx="977653" cy="1669315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618" name="Graphic 617" descr="Box">
                      <a:extLst>
                        <a:ext uri="{FF2B5EF4-FFF2-40B4-BE49-F238E27FC236}">
                          <a16:creationId xmlns:a16="http://schemas.microsoft.com/office/drawing/2014/main" id="{11E3D57B-3743-413B-9CB3-4203008FB1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56043" y="2405270"/>
                      <a:ext cx="642731" cy="64273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9" name="Graphic 618" descr="Box">
                      <a:extLst>
                        <a:ext uri="{FF2B5EF4-FFF2-40B4-BE49-F238E27FC236}">
                          <a16:creationId xmlns:a16="http://schemas.microsoft.com/office/drawing/2014/main" id="{3C4BC7F1-6799-4BFF-98F8-BA9F1B38177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40017" y="2405269"/>
                      <a:ext cx="642731" cy="64273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0" name="Graphic 619" descr="Box">
                      <a:extLst>
                        <a:ext uri="{FF2B5EF4-FFF2-40B4-BE49-F238E27FC236}">
                          <a16:creationId xmlns:a16="http://schemas.microsoft.com/office/drawing/2014/main" id="{98F292C5-F320-4FC9-B5E4-B5AF2741DF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53809" y="2405269"/>
                      <a:ext cx="642731" cy="642731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523" name="Arrow: Up 522">
                <a:extLst>
                  <a:ext uri="{FF2B5EF4-FFF2-40B4-BE49-F238E27FC236}">
                    <a16:creationId xmlns:a16="http://schemas.microsoft.com/office/drawing/2014/main" id="{F3209868-2010-433D-898B-6D7CD46C0B76}"/>
                  </a:ext>
                </a:extLst>
              </p:cNvPr>
              <p:cNvSpPr/>
              <p:nvPr/>
            </p:nvSpPr>
            <p:spPr>
              <a:xfrm>
                <a:off x="3638550" y="3190461"/>
                <a:ext cx="376859" cy="824947"/>
              </a:xfrm>
              <a:prstGeom prst="upArrow">
                <a:avLst>
                  <a:gd name="adj1" fmla="val 21184"/>
                  <a:gd name="adj2" fmla="val 8563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2C16C2DB-0CAF-4DDB-85D7-0C0B349748D0}"/>
                  </a:ext>
                </a:extLst>
              </p:cNvPr>
              <p:cNvGrpSpPr/>
              <p:nvPr/>
            </p:nvGrpSpPr>
            <p:grpSpPr>
              <a:xfrm>
                <a:off x="1045615" y="5573664"/>
                <a:ext cx="729841" cy="545284"/>
                <a:chOff x="0" y="0"/>
                <a:chExt cx="920750" cy="523240"/>
              </a:xfrm>
            </p:grpSpPr>
            <p:sp>
              <p:nvSpPr>
                <p:cNvPr id="610" name="Oval 609">
                  <a:extLst>
                    <a:ext uri="{FF2B5EF4-FFF2-40B4-BE49-F238E27FC236}">
                      <a16:creationId xmlns:a16="http://schemas.microsoft.com/office/drawing/2014/main" id="{720F65D0-9ADA-4A1F-85F4-F6564A8ECBCA}"/>
                    </a:ext>
                  </a:extLst>
                </p:cNvPr>
                <p:cNvSpPr/>
                <p:nvPr/>
              </p:nvSpPr>
              <p:spPr>
                <a:xfrm>
                  <a:off x="0" y="20782"/>
                  <a:ext cx="920750" cy="498475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pic>
              <p:nvPicPr>
                <p:cNvPr id="611" name="Graphic 80" descr="User">
                  <a:extLst>
                    <a:ext uri="{FF2B5EF4-FFF2-40B4-BE49-F238E27FC236}">
                      <a16:creationId xmlns:a16="http://schemas.microsoft.com/office/drawing/2014/main" id="{4E25D531-2F61-478D-9060-2A41A623CC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745" y="0"/>
                  <a:ext cx="523240" cy="523240"/>
                </a:xfrm>
                <a:prstGeom prst="rect">
                  <a:avLst/>
                </a:prstGeom>
              </p:spPr>
            </p:pic>
          </p:grpSp>
          <p:grpSp>
            <p:nvGrpSpPr>
              <p:cNvPr id="525" name="Group 524">
                <a:extLst>
                  <a:ext uri="{FF2B5EF4-FFF2-40B4-BE49-F238E27FC236}">
                    <a16:creationId xmlns:a16="http://schemas.microsoft.com/office/drawing/2014/main" id="{C2FA4915-7DF8-4C5D-BAF3-474D78C416AC}"/>
                  </a:ext>
                </a:extLst>
              </p:cNvPr>
              <p:cNvGrpSpPr/>
              <p:nvPr/>
            </p:nvGrpSpPr>
            <p:grpSpPr>
              <a:xfrm>
                <a:off x="5232270" y="5523969"/>
                <a:ext cx="755008" cy="578840"/>
                <a:chOff x="0" y="0"/>
                <a:chExt cx="920750" cy="523240"/>
              </a:xfrm>
            </p:grpSpPr>
            <p:sp>
              <p:nvSpPr>
                <p:cNvPr id="608" name="Oval 607">
                  <a:extLst>
                    <a:ext uri="{FF2B5EF4-FFF2-40B4-BE49-F238E27FC236}">
                      <a16:creationId xmlns:a16="http://schemas.microsoft.com/office/drawing/2014/main" id="{38B3FF29-9B8E-48C9-AE21-4240773E25AF}"/>
                    </a:ext>
                  </a:extLst>
                </p:cNvPr>
                <p:cNvSpPr/>
                <p:nvPr/>
              </p:nvSpPr>
              <p:spPr>
                <a:xfrm>
                  <a:off x="0" y="20782"/>
                  <a:ext cx="920750" cy="498475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609" name="Graphic 80" descr="User">
                  <a:extLst>
                    <a:ext uri="{FF2B5EF4-FFF2-40B4-BE49-F238E27FC236}">
                      <a16:creationId xmlns:a16="http://schemas.microsoft.com/office/drawing/2014/main" id="{BD22FAD1-9FA7-4DB6-B81E-66864B901A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745" y="0"/>
                  <a:ext cx="523240" cy="523240"/>
                </a:xfrm>
                <a:prstGeom prst="rect">
                  <a:avLst/>
                </a:prstGeom>
              </p:spPr>
            </p:pic>
          </p:grpSp>
          <p:pic>
            <p:nvPicPr>
              <p:cNvPr id="526" name="Graphic 84" descr="Server">
                <a:extLst>
                  <a:ext uri="{FF2B5EF4-FFF2-40B4-BE49-F238E27FC236}">
                    <a16:creationId xmlns:a16="http://schemas.microsoft.com/office/drawing/2014/main" id="{B9FC2A29-4DFA-4C70-A147-E6EC085FF0DF}"/>
                  </a:ext>
                </a:extLst>
              </p:cNvPr>
              <p:cNvPicPr/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708645" y="5340505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6415E06D-CA53-46B3-BDFF-7AB175F89E45}"/>
                  </a:ext>
                </a:extLst>
              </p:cNvPr>
              <p:cNvGrpSpPr/>
              <p:nvPr/>
            </p:nvGrpSpPr>
            <p:grpSpPr>
              <a:xfrm>
                <a:off x="8464491" y="1275127"/>
                <a:ext cx="3103927" cy="2223082"/>
                <a:chOff x="6350466" y="2684478"/>
                <a:chExt cx="3103927" cy="2223082"/>
              </a:xfrm>
            </p:grpSpPr>
            <p:sp>
              <p:nvSpPr>
                <p:cNvPr id="569" name="Oval 568">
                  <a:extLst>
                    <a:ext uri="{FF2B5EF4-FFF2-40B4-BE49-F238E27FC236}">
                      <a16:creationId xmlns:a16="http://schemas.microsoft.com/office/drawing/2014/main" id="{96D5D94B-4AC9-4B0D-A0AD-E12106CCF7CF}"/>
                    </a:ext>
                  </a:extLst>
                </p:cNvPr>
                <p:cNvSpPr/>
                <p:nvPr/>
              </p:nvSpPr>
              <p:spPr>
                <a:xfrm>
                  <a:off x="6350466" y="2684478"/>
                  <a:ext cx="3103927" cy="2223082"/>
                </a:xfrm>
                <a:prstGeom prst="ellipse">
                  <a:avLst/>
                </a:prstGeom>
                <a:solidFill>
                  <a:srgbClr val="CCFF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70" name="Group 569">
                  <a:extLst>
                    <a:ext uri="{FF2B5EF4-FFF2-40B4-BE49-F238E27FC236}">
                      <a16:creationId xmlns:a16="http://schemas.microsoft.com/office/drawing/2014/main" id="{E55536FE-7456-413C-A0D7-40D361B6E0B7}"/>
                    </a:ext>
                  </a:extLst>
                </p:cNvPr>
                <p:cNvGrpSpPr/>
                <p:nvPr/>
              </p:nvGrpSpPr>
              <p:grpSpPr>
                <a:xfrm>
                  <a:off x="6759052" y="2909554"/>
                  <a:ext cx="2343002" cy="1788281"/>
                  <a:chOff x="1390098" y="1105920"/>
                  <a:chExt cx="2519171" cy="2224509"/>
                </a:xfrm>
              </p:grpSpPr>
              <p:grpSp>
                <p:nvGrpSpPr>
                  <p:cNvPr id="571" name="Group 570">
                    <a:extLst>
                      <a:ext uri="{FF2B5EF4-FFF2-40B4-BE49-F238E27FC236}">
                        <a16:creationId xmlns:a16="http://schemas.microsoft.com/office/drawing/2014/main" id="{4233B7FF-6AEE-4F39-B527-6C4AC40C80AC}"/>
                      </a:ext>
                    </a:extLst>
                  </p:cNvPr>
                  <p:cNvGrpSpPr/>
                  <p:nvPr/>
                </p:nvGrpSpPr>
                <p:grpSpPr>
                  <a:xfrm>
                    <a:off x="1390098" y="1105920"/>
                    <a:ext cx="2519171" cy="2224509"/>
                    <a:chOff x="0" y="0"/>
                    <a:chExt cx="2639290" cy="2306782"/>
                  </a:xfrm>
                </p:grpSpPr>
                <p:cxnSp>
                  <p:nvCxnSpPr>
                    <p:cNvPr id="573" name="Straight Connector 572">
                      <a:extLst>
                        <a:ext uri="{FF2B5EF4-FFF2-40B4-BE49-F238E27FC236}">
                          <a16:creationId xmlns:a16="http://schemas.microsoft.com/office/drawing/2014/main" id="{08863FDA-0E3A-4B4A-9AC4-3BDA3D06DD1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81000" y="1572491"/>
                      <a:ext cx="1813897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74" name="Group 573">
                      <a:extLst>
                        <a:ext uri="{FF2B5EF4-FFF2-40B4-BE49-F238E27FC236}">
                          <a16:creationId xmlns:a16="http://schemas.microsoft.com/office/drawing/2014/main" id="{E18C0F4B-456D-4E82-8BAB-172337208D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2639290" cy="2306782"/>
                      <a:chOff x="0" y="0"/>
                      <a:chExt cx="2639290" cy="2306782"/>
                    </a:xfrm>
                  </p:grpSpPr>
                  <p:cxnSp>
                    <p:nvCxnSpPr>
                      <p:cNvPr id="575" name="Straight Connector 574">
                        <a:extLst>
                          <a:ext uri="{FF2B5EF4-FFF2-40B4-BE49-F238E27FC236}">
                            <a16:creationId xmlns:a16="http://schemas.microsoft.com/office/drawing/2014/main" id="{11205FB5-6A92-4976-888E-881792C6A3A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290945" y="810490"/>
                        <a:ext cx="2092037" cy="699655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6" name="Straight Connector 575">
                        <a:extLst>
                          <a:ext uri="{FF2B5EF4-FFF2-40B4-BE49-F238E27FC236}">
                            <a16:creationId xmlns:a16="http://schemas.microsoft.com/office/drawing/2014/main" id="{F7A209FA-5080-46A8-8BE3-12C79DA77EA9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290945" y="741218"/>
                        <a:ext cx="2092037" cy="34752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77" name="Group 576">
                        <a:extLst>
                          <a:ext uri="{FF2B5EF4-FFF2-40B4-BE49-F238E27FC236}">
                            <a16:creationId xmlns:a16="http://schemas.microsoft.com/office/drawing/2014/main" id="{73BD3E61-CB88-4613-AD90-5190E2A70C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2639290" cy="2306782"/>
                        <a:chOff x="0" y="0"/>
                        <a:chExt cx="2639290" cy="2306782"/>
                      </a:xfrm>
                    </p:grpSpPr>
                    <p:cxnSp>
                      <p:nvCxnSpPr>
                        <p:cNvPr id="578" name="Straight Connector 577">
                          <a:extLst>
                            <a:ext uri="{FF2B5EF4-FFF2-40B4-BE49-F238E27FC236}">
                              <a16:creationId xmlns:a16="http://schemas.microsoft.com/office/drawing/2014/main" id="{D8DD3C90-6645-47F8-B424-0216CF2F04B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496291" y="221672"/>
                          <a:ext cx="942109" cy="51943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9" name="Straight Connector 578">
                          <a:extLst>
                            <a:ext uri="{FF2B5EF4-FFF2-40B4-BE49-F238E27FC236}">
                              <a16:creationId xmlns:a16="http://schemas.microsoft.com/office/drawing/2014/main" id="{6D88F68B-89C9-4622-8496-236E001FDFE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228600" y="221672"/>
                          <a:ext cx="927908" cy="519546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0" name="Straight Connector 579">
                          <a:extLst>
                            <a:ext uri="{FF2B5EF4-FFF2-40B4-BE49-F238E27FC236}">
                              <a16:creationId xmlns:a16="http://schemas.microsoft.com/office/drawing/2014/main" id="{35C67E0E-05C9-4E61-92FC-713D120D7F5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166254" y="221672"/>
                          <a:ext cx="1184564" cy="137160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1" name="Straight Connector 580">
                          <a:extLst>
                            <a:ext uri="{FF2B5EF4-FFF2-40B4-BE49-F238E27FC236}">
                              <a16:creationId xmlns:a16="http://schemas.microsoft.com/office/drawing/2014/main" id="{47813A50-3D82-46FC-9020-41223FC43867}"/>
                            </a:ext>
                          </a:extLst>
                        </p:cNvPr>
                        <p:cNvCxnSpPr>
                          <a:stCxn id="603" idx="2"/>
                        </p:cNvCxnSpPr>
                        <p:nvPr/>
                      </p:nvCxnSpPr>
                      <p:spPr>
                        <a:xfrm flipH="1">
                          <a:off x="2382774" y="990402"/>
                          <a:ext cx="38989" cy="464033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2" name="Straight Connector 581">
                          <a:extLst>
                            <a:ext uri="{FF2B5EF4-FFF2-40B4-BE49-F238E27FC236}">
                              <a16:creationId xmlns:a16="http://schemas.microsoft.com/office/drawing/2014/main" id="{314F4825-27F2-4E5D-A3EE-FE773284612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1454727" y="1593272"/>
                          <a:ext cx="949036" cy="527339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3" name="Straight Connector 582">
                          <a:extLst>
                            <a:ext uri="{FF2B5EF4-FFF2-40B4-BE49-F238E27FC236}">
                              <a16:creationId xmlns:a16="http://schemas.microsoft.com/office/drawing/2014/main" id="{AEF98927-F083-4805-90C0-9E1CD7D6D0D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28600" y="1711036"/>
                          <a:ext cx="893618" cy="408709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4" name="Straight Connector 583">
                          <a:extLst>
                            <a:ext uri="{FF2B5EF4-FFF2-40B4-BE49-F238E27FC236}">
                              <a16:creationId xmlns:a16="http://schemas.microsoft.com/office/drawing/2014/main" id="{80A69CA3-C3F8-44DF-B056-E9E3596E1EA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28600" y="900545"/>
                          <a:ext cx="0" cy="60960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5" name="Straight Connector 584">
                          <a:extLst>
                            <a:ext uri="{FF2B5EF4-FFF2-40B4-BE49-F238E27FC236}">
                              <a16:creationId xmlns:a16="http://schemas.microsoft.com/office/drawing/2014/main" id="{BD79B197-C16B-4E82-B8E0-934E7B00039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295400" y="270163"/>
                          <a:ext cx="289" cy="1780309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6" name="Straight Connector 585">
                          <a:extLst>
                            <a:ext uri="{FF2B5EF4-FFF2-40B4-BE49-F238E27FC236}">
                              <a16:creationId xmlns:a16="http://schemas.microsoft.com/office/drawing/2014/main" id="{238FACE6-C7CB-4EB9-8907-043F0224744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233054" y="221672"/>
                          <a:ext cx="1260764" cy="1350818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7" name="Straight Connector 586">
                          <a:extLst>
                            <a:ext uri="{FF2B5EF4-FFF2-40B4-BE49-F238E27FC236}">
                              <a16:creationId xmlns:a16="http://schemas.microsoft.com/office/drawing/2014/main" id="{034534DB-4F1F-4C23-A4E8-B9D79EA3D01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228600" y="741218"/>
                          <a:ext cx="2153920" cy="831099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8" name="Straight Connector 587">
                          <a:extLst>
                            <a:ext uri="{FF2B5EF4-FFF2-40B4-BE49-F238E27FC236}">
                              <a16:creationId xmlns:a16="http://schemas.microsoft.com/office/drawing/2014/main" id="{314C2DDD-B2E6-4709-926F-FAA65ABD2EF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 flipV="1">
                          <a:off x="290945" y="810490"/>
                          <a:ext cx="921328" cy="1239405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589" name="Group 588">
                          <a:extLst>
                            <a:ext uri="{FF2B5EF4-FFF2-40B4-BE49-F238E27FC236}">
                              <a16:creationId xmlns:a16="http://schemas.microsoft.com/office/drawing/2014/main" id="{C7667CA1-2F86-4905-B5B2-09ADF0CDEE6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602672"/>
                          <a:ext cx="450272" cy="394855"/>
                          <a:chOff x="0" y="0"/>
                          <a:chExt cx="920750" cy="523240"/>
                        </a:xfrm>
                      </p:grpSpPr>
                      <p:sp>
                        <p:nvSpPr>
                          <p:cNvPr id="606" name="Oval 605">
                            <a:extLst>
                              <a:ext uri="{FF2B5EF4-FFF2-40B4-BE49-F238E27FC236}">
                                <a16:creationId xmlns:a16="http://schemas.microsoft.com/office/drawing/2014/main" id="{D39FB2CD-04F9-4B51-9528-D50E2153520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0" y="20782"/>
                            <a:ext cx="920750" cy="49847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pic>
                        <p:nvPicPr>
                          <p:cNvPr id="607" name="Graphic 47" descr="User">
                            <a:extLst>
                              <a:ext uri="{FF2B5EF4-FFF2-40B4-BE49-F238E27FC236}">
                                <a16:creationId xmlns:a16="http://schemas.microsoft.com/office/drawing/2014/main" id="{6C093988-A3B0-4DA1-8236-1BC9365E9BA4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3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14745" y="0"/>
                            <a:ext cx="523240" cy="52324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590" name="Group 589">
                          <a:extLst>
                            <a:ext uri="{FF2B5EF4-FFF2-40B4-BE49-F238E27FC236}">
                              <a16:creationId xmlns:a16="http://schemas.microsoft.com/office/drawing/2014/main" id="{F41E8A4F-ADB3-40E3-A91C-62CA91AA14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52945" y="0"/>
                          <a:ext cx="450272" cy="394855"/>
                          <a:chOff x="0" y="0"/>
                          <a:chExt cx="920750" cy="523240"/>
                        </a:xfrm>
                      </p:grpSpPr>
                      <p:sp>
                        <p:nvSpPr>
                          <p:cNvPr id="604" name="Oval 603">
                            <a:extLst>
                              <a:ext uri="{FF2B5EF4-FFF2-40B4-BE49-F238E27FC236}">
                                <a16:creationId xmlns:a16="http://schemas.microsoft.com/office/drawing/2014/main" id="{AE51EA45-0AD2-440F-934A-0EB898353A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0" y="20782"/>
                            <a:ext cx="920750" cy="49847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pic>
                        <p:nvPicPr>
                          <p:cNvPr id="605" name="Graphic 62" descr="User">
                            <a:extLst>
                              <a:ext uri="{FF2B5EF4-FFF2-40B4-BE49-F238E27FC236}">
                                <a16:creationId xmlns:a16="http://schemas.microsoft.com/office/drawing/2014/main" id="{FE90159C-F89B-4023-B409-0C19A3960A7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3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14745" y="0"/>
                            <a:ext cx="523240" cy="52324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591" name="Group 590">
                          <a:extLst>
                            <a:ext uri="{FF2B5EF4-FFF2-40B4-BE49-F238E27FC236}">
                              <a16:creationId xmlns:a16="http://schemas.microsoft.com/office/drawing/2014/main" id="{AA36BBE1-5C22-4CFE-BA46-DB56552847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89018" y="595745"/>
                          <a:ext cx="450272" cy="394855"/>
                          <a:chOff x="0" y="0"/>
                          <a:chExt cx="920750" cy="523240"/>
                        </a:xfrm>
                      </p:grpSpPr>
                      <p:sp>
                        <p:nvSpPr>
                          <p:cNvPr id="602" name="Oval 601">
                            <a:extLst>
                              <a:ext uri="{FF2B5EF4-FFF2-40B4-BE49-F238E27FC236}">
                                <a16:creationId xmlns:a16="http://schemas.microsoft.com/office/drawing/2014/main" id="{16568AD8-FE3D-496F-AF0F-6509C8651B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0" y="20782"/>
                            <a:ext cx="920750" cy="49847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pic>
                        <p:nvPicPr>
                          <p:cNvPr id="603" name="Graphic 65" descr="User">
                            <a:extLst>
                              <a:ext uri="{FF2B5EF4-FFF2-40B4-BE49-F238E27FC236}">
                                <a16:creationId xmlns:a16="http://schemas.microsoft.com/office/drawing/2014/main" id="{CD16606F-A956-45CD-B6F6-4CCBCE9D8DF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3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14745" y="0"/>
                            <a:ext cx="523240" cy="52324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592" name="Group 591">
                          <a:extLst>
                            <a:ext uri="{FF2B5EF4-FFF2-40B4-BE49-F238E27FC236}">
                              <a16:creationId xmlns:a16="http://schemas.microsoft.com/office/drawing/2014/main" id="{B634A78D-4F96-4752-9009-765F332233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47454" y="1336963"/>
                          <a:ext cx="450272" cy="394855"/>
                          <a:chOff x="0" y="0"/>
                          <a:chExt cx="920750" cy="523240"/>
                        </a:xfrm>
                      </p:grpSpPr>
                      <p:sp>
                        <p:nvSpPr>
                          <p:cNvPr id="600" name="Oval 599">
                            <a:extLst>
                              <a:ext uri="{FF2B5EF4-FFF2-40B4-BE49-F238E27FC236}">
                                <a16:creationId xmlns:a16="http://schemas.microsoft.com/office/drawing/2014/main" id="{82AB2359-9BF2-45AA-823F-646B97BFA38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0" y="20782"/>
                            <a:ext cx="920750" cy="49847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pic>
                        <p:nvPicPr>
                          <p:cNvPr id="601" name="Graphic 68" descr="User">
                            <a:extLst>
                              <a:ext uri="{FF2B5EF4-FFF2-40B4-BE49-F238E27FC236}">
                                <a16:creationId xmlns:a16="http://schemas.microsoft.com/office/drawing/2014/main" id="{CF90F320-973D-4EED-A437-C38D6A94454B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3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14745" y="0"/>
                            <a:ext cx="523240" cy="52324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593" name="Group 592">
                          <a:extLst>
                            <a:ext uri="{FF2B5EF4-FFF2-40B4-BE49-F238E27FC236}">
                              <a16:creationId xmlns:a16="http://schemas.microsoft.com/office/drawing/2014/main" id="{09557BEE-27C0-45BC-860B-951D3DE268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08363" y="1911927"/>
                          <a:ext cx="450272" cy="394855"/>
                          <a:chOff x="0" y="0"/>
                          <a:chExt cx="920750" cy="523240"/>
                        </a:xfrm>
                      </p:grpSpPr>
                      <p:sp>
                        <p:nvSpPr>
                          <p:cNvPr id="598" name="Oval 597">
                            <a:extLst>
                              <a:ext uri="{FF2B5EF4-FFF2-40B4-BE49-F238E27FC236}">
                                <a16:creationId xmlns:a16="http://schemas.microsoft.com/office/drawing/2014/main" id="{7FFE382F-9223-4E64-A816-F7C09B5F1C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0" y="20782"/>
                            <a:ext cx="920750" cy="49847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pic>
                        <p:nvPicPr>
                          <p:cNvPr id="599" name="Graphic 71" descr="User">
                            <a:extLst>
                              <a:ext uri="{FF2B5EF4-FFF2-40B4-BE49-F238E27FC236}">
                                <a16:creationId xmlns:a16="http://schemas.microsoft.com/office/drawing/2014/main" id="{BB5A3F78-F3A2-45A6-B272-4EEE703B0DCE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3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14745" y="0"/>
                            <a:ext cx="523240" cy="52324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594" name="Group 593">
                          <a:extLst>
                            <a:ext uri="{FF2B5EF4-FFF2-40B4-BE49-F238E27FC236}">
                              <a16:creationId xmlns:a16="http://schemas.microsoft.com/office/drawing/2014/main" id="{66BDAA1C-A2B9-4225-851B-B0DB1C90436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854" y="1357745"/>
                          <a:ext cx="450272" cy="394855"/>
                          <a:chOff x="0" y="0"/>
                          <a:chExt cx="920750" cy="523240"/>
                        </a:xfrm>
                      </p:grpSpPr>
                      <p:sp>
                        <p:nvSpPr>
                          <p:cNvPr id="596" name="Oval 595">
                            <a:extLst>
                              <a:ext uri="{FF2B5EF4-FFF2-40B4-BE49-F238E27FC236}">
                                <a16:creationId xmlns:a16="http://schemas.microsoft.com/office/drawing/2014/main" id="{EA3B1246-B395-4C13-9A8A-C7759ED22F4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0" y="20782"/>
                            <a:ext cx="920750" cy="49847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pic>
                        <p:nvPicPr>
                          <p:cNvPr id="597" name="Graphic 74" descr="User">
                            <a:extLst>
                              <a:ext uri="{FF2B5EF4-FFF2-40B4-BE49-F238E27FC236}">
                                <a16:creationId xmlns:a16="http://schemas.microsoft.com/office/drawing/2014/main" id="{245BEA26-916A-448B-8F93-9B275543628E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3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14745" y="0"/>
                            <a:ext cx="523240" cy="52324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cxnSp>
                      <p:nvCxnSpPr>
                        <p:cNvPr id="595" name="Straight Connector 594">
                          <a:extLst>
                            <a:ext uri="{FF2B5EF4-FFF2-40B4-BE49-F238E27FC236}">
                              <a16:creationId xmlns:a16="http://schemas.microsoft.com/office/drawing/2014/main" id="{BF6D0972-9C07-4093-BC5A-23DC189E96B4}"/>
                            </a:ext>
                          </a:extLst>
                        </p:cNvPr>
                        <p:cNvCxnSpPr>
                          <a:stCxn id="598" idx="7"/>
                          <a:endCxn id="602" idx="3"/>
                        </p:cNvCxnSpPr>
                        <p:nvPr/>
                      </p:nvCxnSpPr>
                      <p:spPr>
                        <a:xfrm flipV="1">
                          <a:off x="1492564" y="932320"/>
                          <a:ext cx="762198" cy="104998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sp>
                <p:nvSpPr>
                  <p:cNvPr id="572" name="Text Box 2">
                    <a:extLst>
                      <a:ext uri="{FF2B5EF4-FFF2-40B4-BE49-F238E27FC236}">
                        <a16:creationId xmlns:a16="http://schemas.microsoft.com/office/drawing/2014/main" id="{163859CB-B401-49B3-B125-834EC63624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86028" y="1918958"/>
                    <a:ext cx="926288" cy="57257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Aft>
                        <a:spcPts val="200"/>
                      </a:spcAft>
                    </a:pPr>
                    <a:r>
                      <a:rPr lang="en-GB" sz="500" b="1" dirty="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Blockchain</a:t>
                    </a:r>
                  </a:p>
                  <a:p>
                    <a:pPr marL="0" marR="0" algn="ctr">
                      <a:lnSpc>
                        <a:spcPct val="107000"/>
                      </a:lnSpc>
                      <a:spcAft>
                        <a:spcPts val="200"/>
                      </a:spcAft>
                    </a:pPr>
                    <a:r>
                      <a:rPr lang="en-GB" sz="500" b="1" dirty="0"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Copy</a:t>
                    </a:r>
                    <a:endParaRPr lang="en-US" sz="5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28" name="Group 527">
                <a:extLst>
                  <a:ext uri="{FF2B5EF4-FFF2-40B4-BE49-F238E27FC236}">
                    <a16:creationId xmlns:a16="http://schemas.microsoft.com/office/drawing/2014/main" id="{1A867DE7-2985-4BC0-8658-DD3DDF855ADF}"/>
                  </a:ext>
                </a:extLst>
              </p:cNvPr>
              <p:cNvGrpSpPr/>
              <p:nvPr/>
            </p:nvGrpSpPr>
            <p:grpSpPr>
              <a:xfrm>
                <a:off x="1163970" y="3867365"/>
                <a:ext cx="5216953" cy="645001"/>
                <a:chOff x="4503517" y="2903270"/>
                <a:chExt cx="3048181" cy="372108"/>
              </a:xfrm>
            </p:grpSpPr>
            <p:grpSp>
              <p:nvGrpSpPr>
                <p:cNvPr id="549" name="Group 548">
                  <a:extLst>
                    <a:ext uri="{FF2B5EF4-FFF2-40B4-BE49-F238E27FC236}">
                      <a16:creationId xmlns:a16="http://schemas.microsoft.com/office/drawing/2014/main" id="{80364FD4-9DEA-4D64-B674-36D621472645}"/>
                    </a:ext>
                  </a:extLst>
                </p:cNvPr>
                <p:cNvGrpSpPr/>
                <p:nvPr/>
              </p:nvGrpSpPr>
              <p:grpSpPr>
                <a:xfrm>
                  <a:off x="5815483" y="2903270"/>
                  <a:ext cx="1736215" cy="372108"/>
                  <a:chOff x="5815483" y="2903270"/>
                  <a:chExt cx="1736215" cy="372108"/>
                </a:xfrm>
              </p:grpSpPr>
              <p:grpSp>
                <p:nvGrpSpPr>
                  <p:cNvPr id="560" name="Group 559">
                    <a:extLst>
                      <a:ext uri="{FF2B5EF4-FFF2-40B4-BE49-F238E27FC236}">
                        <a16:creationId xmlns:a16="http://schemas.microsoft.com/office/drawing/2014/main" id="{3406CA63-1489-4D9F-9608-F23A4CF2775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780059" y="2989687"/>
                    <a:ext cx="461508" cy="230066"/>
                    <a:chOff x="5376351" y="1500987"/>
                    <a:chExt cx="1824346" cy="1669593"/>
                  </a:xfrm>
                  <a:solidFill>
                    <a:schemeClr val="tx1"/>
                  </a:solidFill>
                </p:grpSpPr>
                <p:pic>
                  <p:nvPicPr>
                    <p:cNvPr id="567" name="Graphic 566" descr="Link">
                      <a:extLst>
                        <a:ext uri="{FF2B5EF4-FFF2-40B4-BE49-F238E27FC236}">
                          <a16:creationId xmlns:a16="http://schemas.microsoft.com/office/drawing/2014/main" id="{B7141E55-458D-46BB-89BD-988C26BABC86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8100000">
                      <a:off x="5376351" y="1501265"/>
                      <a:ext cx="977183" cy="166931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68" name="Graphic 567" descr="Link">
                      <a:extLst>
                        <a:ext uri="{FF2B5EF4-FFF2-40B4-BE49-F238E27FC236}">
                          <a16:creationId xmlns:a16="http://schemas.microsoft.com/office/drawing/2014/main" id="{B04E5CCA-C18F-4106-97FD-EC66E55EDA7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8910646">
                      <a:off x="6223044" y="1500987"/>
                      <a:ext cx="977653" cy="166931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61" name="Group 560">
                    <a:extLst>
                      <a:ext uri="{FF2B5EF4-FFF2-40B4-BE49-F238E27FC236}">
                        <a16:creationId xmlns:a16="http://schemas.microsoft.com/office/drawing/2014/main" id="{85D26CD4-3688-4705-B636-A4DBE6A6394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113457" y="2983933"/>
                    <a:ext cx="461508" cy="230066"/>
                    <a:chOff x="5376351" y="1500987"/>
                    <a:chExt cx="1824346" cy="1669593"/>
                  </a:xfrm>
                  <a:solidFill>
                    <a:schemeClr val="tx1"/>
                  </a:solidFill>
                </p:grpSpPr>
                <p:pic>
                  <p:nvPicPr>
                    <p:cNvPr id="565" name="Graphic 564" descr="Link">
                      <a:extLst>
                        <a:ext uri="{FF2B5EF4-FFF2-40B4-BE49-F238E27FC236}">
                          <a16:creationId xmlns:a16="http://schemas.microsoft.com/office/drawing/2014/main" id="{91598DFB-8A29-4798-8A42-60E26AF92A61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8100000">
                      <a:off x="5376351" y="1501265"/>
                      <a:ext cx="977183" cy="166931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66" name="Graphic 565" descr="Link">
                      <a:extLst>
                        <a:ext uri="{FF2B5EF4-FFF2-40B4-BE49-F238E27FC236}">
                          <a16:creationId xmlns:a16="http://schemas.microsoft.com/office/drawing/2014/main" id="{91DA5FB9-858F-430A-ACBC-EFC8DECD33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8910646">
                      <a:off x="6223044" y="1500987"/>
                      <a:ext cx="977653" cy="166931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62" name="Graphic 561" descr="Box">
                    <a:extLst>
                      <a:ext uri="{FF2B5EF4-FFF2-40B4-BE49-F238E27FC236}">
                        <a16:creationId xmlns:a16="http://schemas.microsoft.com/office/drawing/2014/main" id="{76611148-AB65-4AF1-A45C-E0B5B8602F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15483" y="2903271"/>
                    <a:ext cx="422617" cy="372107"/>
                  </a:xfrm>
                  <a:prstGeom prst="rect">
                    <a:avLst/>
                  </a:prstGeom>
                </p:spPr>
              </p:pic>
              <p:pic>
                <p:nvPicPr>
                  <p:cNvPr id="563" name="Graphic 562" descr="Box">
                    <a:extLst>
                      <a:ext uri="{FF2B5EF4-FFF2-40B4-BE49-F238E27FC236}">
                        <a16:creationId xmlns:a16="http://schemas.microsoft.com/office/drawing/2014/main" id="{89F9B8F1-AC42-4AEF-8F9D-AD6A9F8D8C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62479" y="2903270"/>
                    <a:ext cx="422617" cy="372107"/>
                  </a:xfrm>
                  <a:prstGeom prst="rect">
                    <a:avLst/>
                  </a:prstGeom>
                </p:spPr>
              </p:pic>
              <p:pic>
                <p:nvPicPr>
                  <p:cNvPr id="564" name="Graphic 563" descr="Box">
                    <a:extLst>
                      <a:ext uri="{FF2B5EF4-FFF2-40B4-BE49-F238E27FC236}">
                        <a16:creationId xmlns:a16="http://schemas.microsoft.com/office/drawing/2014/main" id="{39A7D838-4AE0-4B2C-821A-6245AE77CC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29081" y="2903270"/>
                    <a:ext cx="422617" cy="3721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0" name="Group 549">
                  <a:extLst>
                    <a:ext uri="{FF2B5EF4-FFF2-40B4-BE49-F238E27FC236}">
                      <a16:creationId xmlns:a16="http://schemas.microsoft.com/office/drawing/2014/main" id="{E5308D24-15D1-485D-9F79-4E42B04E18B1}"/>
                    </a:ext>
                  </a:extLst>
                </p:cNvPr>
                <p:cNvGrpSpPr/>
                <p:nvPr/>
              </p:nvGrpSpPr>
              <p:grpSpPr>
                <a:xfrm>
                  <a:off x="4503517" y="2903270"/>
                  <a:ext cx="1736215" cy="372108"/>
                  <a:chOff x="5815483" y="2903270"/>
                  <a:chExt cx="1736215" cy="372108"/>
                </a:xfrm>
              </p:grpSpPr>
              <p:grpSp>
                <p:nvGrpSpPr>
                  <p:cNvPr id="551" name="Group 550">
                    <a:extLst>
                      <a:ext uri="{FF2B5EF4-FFF2-40B4-BE49-F238E27FC236}">
                        <a16:creationId xmlns:a16="http://schemas.microsoft.com/office/drawing/2014/main" id="{289CB2A6-4F78-48E7-AC8E-73C85E3E6AC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780059" y="2989687"/>
                    <a:ext cx="461508" cy="230066"/>
                    <a:chOff x="5376351" y="1500987"/>
                    <a:chExt cx="1824346" cy="1669593"/>
                  </a:xfrm>
                  <a:solidFill>
                    <a:schemeClr val="tx1"/>
                  </a:solidFill>
                </p:grpSpPr>
                <p:pic>
                  <p:nvPicPr>
                    <p:cNvPr id="558" name="Graphic 557" descr="Link">
                      <a:extLst>
                        <a:ext uri="{FF2B5EF4-FFF2-40B4-BE49-F238E27FC236}">
                          <a16:creationId xmlns:a16="http://schemas.microsoft.com/office/drawing/2014/main" id="{302596E8-C535-47ED-9E84-337218D7BD32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8100000">
                      <a:off x="5376351" y="1501265"/>
                      <a:ext cx="977183" cy="166931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59" name="Graphic 558" descr="Link">
                      <a:extLst>
                        <a:ext uri="{FF2B5EF4-FFF2-40B4-BE49-F238E27FC236}">
                          <a16:creationId xmlns:a16="http://schemas.microsoft.com/office/drawing/2014/main" id="{49F4C1DF-E06D-42FE-A549-3D226D6F0F6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8910646">
                      <a:off x="6223044" y="1500987"/>
                      <a:ext cx="977653" cy="166931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52" name="Group 551">
                    <a:extLst>
                      <a:ext uri="{FF2B5EF4-FFF2-40B4-BE49-F238E27FC236}">
                        <a16:creationId xmlns:a16="http://schemas.microsoft.com/office/drawing/2014/main" id="{062055ED-40E7-4C1F-A8A6-98759AE2CB2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113457" y="2983933"/>
                    <a:ext cx="461508" cy="230066"/>
                    <a:chOff x="5376351" y="1500987"/>
                    <a:chExt cx="1824346" cy="1669593"/>
                  </a:xfrm>
                  <a:solidFill>
                    <a:schemeClr val="tx1"/>
                  </a:solidFill>
                </p:grpSpPr>
                <p:pic>
                  <p:nvPicPr>
                    <p:cNvPr id="556" name="Graphic 555" descr="Link">
                      <a:extLst>
                        <a:ext uri="{FF2B5EF4-FFF2-40B4-BE49-F238E27FC236}">
                          <a16:creationId xmlns:a16="http://schemas.microsoft.com/office/drawing/2014/main" id="{60641D7A-E8E3-4407-87DF-80D62F9E1868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8100000">
                      <a:off x="5376351" y="1501265"/>
                      <a:ext cx="977183" cy="166931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57" name="Graphic 556" descr="Link">
                      <a:extLst>
                        <a:ext uri="{FF2B5EF4-FFF2-40B4-BE49-F238E27FC236}">
                          <a16:creationId xmlns:a16="http://schemas.microsoft.com/office/drawing/2014/main" id="{C8DBF7CB-4149-4E2D-B4CC-3EB71DB3B32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8910646">
                      <a:off x="6223044" y="1500987"/>
                      <a:ext cx="977653" cy="166931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53" name="Graphic 552" descr="Box">
                    <a:extLst>
                      <a:ext uri="{FF2B5EF4-FFF2-40B4-BE49-F238E27FC236}">
                        <a16:creationId xmlns:a16="http://schemas.microsoft.com/office/drawing/2014/main" id="{AD99624D-AD9B-44E4-ADC9-834839CE12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15483" y="2903271"/>
                    <a:ext cx="422617" cy="372107"/>
                  </a:xfrm>
                  <a:prstGeom prst="rect">
                    <a:avLst/>
                  </a:prstGeom>
                </p:spPr>
              </p:pic>
              <p:pic>
                <p:nvPicPr>
                  <p:cNvPr id="554" name="Graphic 553" descr="Box">
                    <a:extLst>
                      <a:ext uri="{FF2B5EF4-FFF2-40B4-BE49-F238E27FC236}">
                        <a16:creationId xmlns:a16="http://schemas.microsoft.com/office/drawing/2014/main" id="{34F547C4-7802-4EF6-B91D-07C1EDB0DD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62479" y="2903270"/>
                    <a:ext cx="422617" cy="372107"/>
                  </a:xfrm>
                  <a:prstGeom prst="rect">
                    <a:avLst/>
                  </a:prstGeom>
                </p:spPr>
              </p:pic>
              <p:pic>
                <p:nvPicPr>
                  <p:cNvPr id="555" name="Graphic 554" descr="Box">
                    <a:extLst>
                      <a:ext uri="{FF2B5EF4-FFF2-40B4-BE49-F238E27FC236}">
                        <a16:creationId xmlns:a16="http://schemas.microsoft.com/office/drawing/2014/main" id="{F7539921-09BB-44DA-8D85-0DA482E8C5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29081" y="2903270"/>
                    <a:ext cx="422617" cy="3721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D5575D1F-96F1-48B0-83CC-1285D1B3C9E5}"/>
                  </a:ext>
                </a:extLst>
              </p:cNvPr>
              <p:cNvGrpSpPr/>
              <p:nvPr/>
            </p:nvGrpSpPr>
            <p:grpSpPr>
              <a:xfrm>
                <a:off x="983974" y="4860236"/>
                <a:ext cx="5844208" cy="347869"/>
                <a:chOff x="407505" y="4780723"/>
                <a:chExt cx="5844208" cy="347869"/>
              </a:xfrm>
            </p:grpSpPr>
            <p:sp>
              <p:nvSpPr>
                <p:cNvPr id="542" name="Rectangle: Rounded Corners 541">
                  <a:extLst>
                    <a:ext uri="{FF2B5EF4-FFF2-40B4-BE49-F238E27FC236}">
                      <a16:creationId xmlns:a16="http://schemas.microsoft.com/office/drawing/2014/main" id="{35097039-4826-484D-9958-5A2ABEA040F6}"/>
                    </a:ext>
                  </a:extLst>
                </p:cNvPr>
                <p:cNvSpPr/>
                <p:nvPr/>
              </p:nvSpPr>
              <p:spPr>
                <a:xfrm>
                  <a:off x="407505" y="4790661"/>
                  <a:ext cx="755373" cy="33793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5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</a:t>
                  </a:r>
                  <a:endParaRPr lang="en-US" sz="5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3" name="Rectangle: Rounded Corners 542">
                  <a:extLst>
                    <a:ext uri="{FF2B5EF4-FFF2-40B4-BE49-F238E27FC236}">
                      <a16:creationId xmlns:a16="http://schemas.microsoft.com/office/drawing/2014/main" id="{232D8405-EC98-4312-AAFF-98E77C629F7F}"/>
                    </a:ext>
                  </a:extLst>
                </p:cNvPr>
                <p:cNvSpPr/>
                <p:nvPr/>
              </p:nvSpPr>
              <p:spPr>
                <a:xfrm>
                  <a:off x="1242392" y="4790662"/>
                  <a:ext cx="755373" cy="337930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5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</a:t>
                  </a:r>
                  <a:endParaRPr lang="en-US" sz="5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4" name="Rectangle: Rounded Corners 543">
                  <a:extLst>
                    <a:ext uri="{FF2B5EF4-FFF2-40B4-BE49-F238E27FC236}">
                      <a16:creationId xmlns:a16="http://schemas.microsoft.com/office/drawing/2014/main" id="{7069F452-5980-4887-BDA0-43A7729EE6E7}"/>
                    </a:ext>
                  </a:extLst>
                </p:cNvPr>
                <p:cNvSpPr/>
                <p:nvPr/>
              </p:nvSpPr>
              <p:spPr>
                <a:xfrm>
                  <a:off x="2087216" y="4790662"/>
                  <a:ext cx="755373" cy="33793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5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</a:t>
                  </a:r>
                  <a:endParaRPr lang="en-US" sz="5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Rectangle: Rounded Corners 544">
                  <a:extLst>
                    <a:ext uri="{FF2B5EF4-FFF2-40B4-BE49-F238E27FC236}">
                      <a16:creationId xmlns:a16="http://schemas.microsoft.com/office/drawing/2014/main" id="{A898299A-FE3A-4235-8AF4-994D212F67F8}"/>
                    </a:ext>
                  </a:extLst>
                </p:cNvPr>
                <p:cNvSpPr/>
                <p:nvPr/>
              </p:nvSpPr>
              <p:spPr>
                <a:xfrm>
                  <a:off x="5496340" y="4780723"/>
                  <a:ext cx="755373" cy="33793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5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</a:t>
                  </a:r>
                  <a:endParaRPr lang="en-US" sz="5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Rectangle: Rounded Corners 545">
                  <a:extLst>
                    <a:ext uri="{FF2B5EF4-FFF2-40B4-BE49-F238E27FC236}">
                      <a16:creationId xmlns:a16="http://schemas.microsoft.com/office/drawing/2014/main" id="{CE971E55-3114-4395-9266-77EE8213F0EA}"/>
                    </a:ext>
                  </a:extLst>
                </p:cNvPr>
                <p:cNvSpPr/>
                <p:nvPr/>
              </p:nvSpPr>
              <p:spPr>
                <a:xfrm>
                  <a:off x="2961861" y="4790661"/>
                  <a:ext cx="755373" cy="33793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5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</a:t>
                  </a:r>
                  <a:endParaRPr lang="en-US" sz="5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7" name="Rectangle: Rounded Corners 546">
                  <a:extLst>
                    <a:ext uri="{FF2B5EF4-FFF2-40B4-BE49-F238E27FC236}">
                      <a16:creationId xmlns:a16="http://schemas.microsoft.com/office/drawing/2014/main" id="{7A25EAC6-3B30-4D19-88FD-C97E79C7B43E}"/>
                    </a:ext>
                  </a:extLst>
                </p:cNvPr>
                <p:cNvSpPr/>
                <p:nvPr/>
              </p:nvSpPr>
              <p:spPr>
                <a:xfrm>
                  <a:off x="3796748" y="4790662"/>
                  <a:ext cx="755373" cy="33793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5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</a:t>
                  </a:r>
                  <a:endParaRPr lang="en-US" sz="5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Rectangle: Rounded Corners 547">
                  <a:extLst>
                    <a:ext uri="{FF2B5EF4-FFF2-40B4-BE49-F238E27FC236}">
                      <a16:creationId xmlns:a16="http://schemas.microsoft.com/office/drawing/2014/main" id="{56E16913-2FF1-4B51-BFAA-7EFCFBC434C6}"/>
                    </a:ext>
                  </a:extLst>
                </p:cNvPr>
                <p:cNvSpPr/>
                <p:nvPr/>
              </p:nvSpPr>
              <p:spPr>
                <a:xfrm>
                  <a:off x="4641572" y="4790662"/>
                  <a:ext cx="755373" cy="33793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5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</a:t>
                  </a:r>
                  <a:endParaRPr lang="en-US" sz="5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D3BFF56F-6726-4BB3-AF7A-2068325E3545}"/>
                  </a:ext>
                </a:extLst>
              </p:cNvPr>
              <p:cNvGrpSpPr/>
              <p:nvPr/>
            </p:nvGrpSpPr>
            <p:grpSpPr>
              <a:xfrm>
                <a:off x="1779104" y="4457909"/>
                <a:ext cx="4234070" cy="650806"/>
                <a:chOff x="1779104" y="4457909"/>
                <a:chExt cx="4234070" cy="650806"/>
              </a:xfrm>
            </p:grpSpPr>
            <p:cxnSp>
              <p:nvCxnSpPr>
                <p:cNvPr id="538" name="Straight Connector 537">
                  <a:extLst>
                    <a:ext uri="{FF2B5EF4-FFF2-40B4-BE49-F238E27FC236}">
                      <a16:creationId xmlns:a16="http://schemas.microsoft.com/office/drawing/2014/main" id="{3434F5E3-F482-4945-AE92-7ABEF22FCB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9104" y="4810541"/>
                  <a:ext cx="423406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Straight Connector 538">
                  <a:extLst>
                    <a:ext uri="{FF2B5EF4-FFF2-40B4-BE49-F238E27FC236}">
                      <a16:creationId xmlns:a16="http://schemas.microsoft.com/office/drawing/2014/main" id="{F49DC50E-00BD-432E-B268-24F6C606A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9104" y="4810541"/>
                  <a:ext cx="0" cy="28823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Straight Connector 539">
                  <a:extLst>
                    <a:ext uri="{FF2B5EF4-FFF2-40B4-BE49-F238E27FC236}">
                      <a16:creationId xmlns:a16="http://schemas.microsoft.com/office/drawing/2014/main" id="{4E74B0E1-2EE5-4575-BB1A-8A9A6A47B4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74" y="4840358"/>
                  <a:ext cx="0" cy="26835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1" name="Arrow: Up 540">
                  <a:extLst>
                    <a:ext uri="{FF2B5EF4-FFF2-40B4-BE49-F238E27FC236}">
                      <a16:creationId xmlns:a16="http://schemas.microsoft.com/office/drawing/2014/main" id="{8D57BF32-0FF9-4604-8E26-FA1CD09CBA39}"/>
                    </a:ext>
                  </a:extLst>
                </p:cNvPr>
                <p:cNvSpPr/>
                <p:nvPr/>
              </p:nvSpPr>
              <p:spPr>
                <a:xfrm>
                  <a:off x="3622647" y="4457909"/>
                  <a:ext cx="293750" cy="357809"/>
                </a:xfrm>
                <a:prstGeom prst="upArrow">
                  <a:avLst>
                    <a:gd name="adj1" fmla="val 30645"/>
                    <a:gd name="adj2" fmla="val 38333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19447C4E-E9E4-4BEB-8D99-E39CFA67E22C}"/>
                  </a:ext>
                </a:extLst>
              </p:cNvPr>
              <p:cNvSpPr txBox="1"/>
              <p:nvPr/>
            </p:nvSpPr>
            <p:spPr>
              <a:xfrm>
                <a:off x="8160026" y="5097201"/>
                <a:ext cx="1008952" cy="49272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5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DID</a:t>
                </a:r>
                <a:endParaRPr lang="en-US" sz="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2" name="Connector: Elbow 531">
                <a:extLst>
                  <a:ext uri="{FF2B5EF4-FFF2-40B4-BE49-F238E27FC236}">
                    <a16:creationId xmlns:a16="http://schemas.microsoft.com/office/drawing/2014/main" id="{16131396-0BFB-41DD-B204-5170512B33AE}"/>
                  </a:ext>
                </a:extLst>
              </p:cNvPr>
              <p:cNvCxnSpPr>
                <a:cxnSpLocks/>
                <a:endCxn id="609" idx="0"/>
              </p:cNvCxnSpPr>
              <p:nvPr/>
            </p:nvCxnSpPr>
            <p:spPr>
              <a:xfrm rot="5400000">
                <a:off x="5555739" y="3545847"/>
                <a:ext cx="2045270" cy="1910975"/>
              </a:xfrm>
              <a:prstGeom prst="bentConnector3">
                <a:avLst>
                  <a:gd name="adj1" fmla="val 86933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Connector: Elbow 532">
                <a:extLst>
                  <a:ext uri="{FF2B5EF4-FFF2-40B4-BE49-F238E27FC236}">
                    <a16:creationId xmlns:a16="http://schemas.microsoft.com/office/drawing/2014/main" id="{312E9B21-ED9E-4075-A9CD-0C812542EB96}"/>
                  </a:ext>
                </a:extLst>
              </p:cNvPr>
              <p:cNvCxnSpPr>
                <a:cxnSpLocks/>
                <a:stCxn id="569" idx="2"/>
              </p:cNvCxnSpPr>
              <p:nvPr/>
            </p:nvCxnSpPr>
            <p:spPr>
              <a:xfrm rot="10800000" flipV="1">
                <a:off x="7533861" y="2386668"/>
                <a:ext cx="930630" cy="1111908"/>
              </a:xfrm>
              <a:prstGeom prst="bentConnector2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E6D14713-D0FE-44EE-ADBF-D11298E621B1}"/>
                  </a:ext>
                </a:extLst>
              </p:cNvPr>
              <p:cNvSpPr txBox="1"/>
              <p:nvPr/>
            </p:nvSpPr>
            <p:spPr>
              <a:xfrm>
                <a:off x="8010935" y="6036713"/>
                <a:ext cx="1135616" cy="49272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5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Sign(DID)</a:t>
                </a:r>
                <a:endParaRPr lang="en-US" sz="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5" name="Rectangle: Rounded Corners 534">
                <a:extLst>
                  <a:ext uri="{FF2B5EF4-FFF2-40B4-BE49-F238E27FC236}">
                    <a16:creationId xmlns:a16="http://schemas.microsoft.com/office/drawing/2014/main" id="{925FE298-DC77-43CD-8722-1962F2171D56}"/>
                  </a:ext>
                </a:extLst>
              </p:cNvPr>
              <p:cNvSpPr/>
              <p:nvPr/>
            </p:nvSpPr>
            <p:spPr>
              <a:xfrm>
                <a:off x="7606748" y="3829877"/>
                <a:ext cx="2312505" cy="42406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5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Received(Tx)</a:t>
                </a:r>
                <a:endParaRPr lang="en-US" sz="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6" name="Rectangle: Rounded Corners 535">
                <a:extLst>
                  <a:ext uri="{FF2B5EF4-FFF2-40B4-BE49-F238E27FC236}">
                    <a16:creationId xmlns:a16="http://schemas.microsoft.com/office/drawing/2014/main" id="{93666579-46F4-48BA-8BA5-1484F71F440A}"/>
                  </a:ext>
                </a:extLst>
              </p:cNvPr>
              <p:cNvSpPr/>
              <p:nvPr/>
            </p:nvSpPr>
            <p:spPr>
              <a:xfrm>
                <a:off x="1732725" y="5350567"/>
                <a:ext cx="394249" cy="22528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</a:t>
                </a:r>
                <a:endParaRPr lang="en-US" sz="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B4C81A02-1027-4BED-A920-D7CC2012CD2C}"/>
                  </a:ext>
                </a:extLst>
              </p:cNvPr>
              <p:cNvSpPr txBox="1"/>
              <p:nvPr/>
            </p:nvSpPr>
            <p:spPr>
              <a:xfrm>
                <a:off x="3051065" y="5332079"/>
                <a:ext cx="1431155" cy="49272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5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Sign(DID)</a:t>
                </a:r>
                <a:endParaRPr lang="en-US" sz="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" name="Group 666">
              <a:extLst>
                <a:ext uri="{FF2B5EF4-FFF2-40B4-BE49-F238E27FC236}">
                  <a16:creationId xmlns:a16="http://schemas.microsoft.com/office/drawing/2014/main" id="{73DA0A8C-AC54-4BB7-99AD-7107F85855C1}"/>
                </a:ext>
              </a:extLst>
            </p:cNvPr>
            <p:cNvGrpSpPr/>
            <p:nvPr/>
          </p:nvGrpSpPr>
          <p:grpSpPr>
            <a:xfrm>
              <a:off x="7096125" y="4000515"/>
              <a:ext cx="4086225" cy="228585"/>
              <a:chOff x="1295400" y="5648325"/>
              <a:chExt cx="9267825" cy="171747"/>
            </a:xfrm>
          </p:grpSpPr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4F73F5A7-ACC7-4F14-A011-B3ADCEF9E26C}"/>
                  </a:ext>
                </a:extLst>
              </p:cNvPr>
              <p:cNvSpPr txBox="1"/>
              <p:nvPr/>
            </p:nvSpPr>
            <p:spPr>
              <a:xfrm>
                <a:off x="1295400" y="5667375"/>
                <a:ext cx="904875" cy="15269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Sender</a:t>
                </a:r>
                <a:endParaRPr lang="en-US" sz="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EC79F0F5-5474-4BFE-94C2-E1B666A60634}"/>
                  </a:ext>
                </a:extLst>
              </p:cNvPr>
              <p:cNvSpPr txBox="1"/>
              <p:nvPr/>
            </p:nvSpPr>
            <p:spPr>
              <a:xfrm>
                <a:off x="9734549" y="5648325"/>
                <a:ext cx="828676" cy="13881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DID Issuer</a:t>
                </a:r>
                <a:endParaRPr lang="en-US" sz="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CBEDCCFA-4FCB-47A5-A22B-EDE0F8348652}"/>
                  </a:ext>
                </a:extLst>
              </p:cNvPr>
              <p:cNvSpPr txBox="1"/>
              <p:nvPr/>
            </p:nvSpPr>
            <p:spPr>
              <a:xfrm>
                <a:off x="5295901" y="5657850"/>
                <a:ext cx="1047750" cy="15269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Receiver</a:t>
                </a:r>
                <a:endParaRPr lang="en-US" sz="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E943BBEF-43C6-420F-BCB3-FDDCD4EB3246}"/>
              </a:ext>
            </a:extLst>
          </p:cNvPr>
          <p:cNvSpPr txBox="1"/>
          <p:nvPr/>
        </p:nvSpPr>
        <p:spPr>
          <a:xfrm>
            <a:off x="1050115" y="1127691"/>
            <a:ext cx="4728962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Rollups:</a:t>
            </a:r>
          </a:p>
          <a:p>
            <a:pPr marL="747713" indent="-4048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Zero-Knowledge rollups</a:t>
            </a:r>
          </a:p>
          <a:p>
            <a:pPr marL="747713" indent="-4048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Optimistic rollups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EBD861A-1D1F-4033-8D0E-4A717F802469}"/>
              </a:ext>
            </a:extLst>
          </p:cNvPr>
          <p:cNvSpPr txBox="1"/>
          <p:nvPr/>
        </p:nvSpPr>
        <p:spPr>
          <a:xfrm>
            <a:off x="985767" y="3381756"/>
            <a:ext cx="5371467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reason to go with ZK-rollups: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A29FC68-6825-4940-BE47-816EFB39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703956"/>
              </p:ext>
            </p:extLst>
          </p:nvPr>
        </p:nvGraphicFramePr>
        <p:xfrm>
          <a:off x="1527462" y="4343329"/>
          <a:ext cx="6151420" cy="12065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75710">
                  <a:extLst>
                    <a:ext uri="{9D8B030D-6E8A-4147-A177-3AD203B41FA5}">
                      <a16:colId xmlns:a16="http://schemas.microsoft.com/office/drawing/2014/main" val="4281110197"/>
                    </a:ext>
                  </a:extLst>
                </a:gridCol>
                <a:gridCol w="3075710">
                  <a:extLst>
                    <a:ext uri="{9D8B030D-6E8A-4147-A177-3AD203B41FA5}">
                      <a16:colId xmlns:a16="http://schemas.microsoft.com/office/drawing/2014/main" val="2664329173"/>
                    </a:ext>
                  </a:extLst>
                </a:gridCol>
              </a:tblGrid>
              <a:tr h="464897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Rollups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withdrawal time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15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Zero-Knowledge rollups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 to 12 seconds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9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Optimistic rollups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 to 5 days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6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89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092B8-C7A0-4662-8499-6085D562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1800" y="6492875"/>
            <a:ext cx="1600200" cy="365125"/>
          </a:xfrm>
        </p:spPr>
        <p:txBody>
          <a:bodyPr/>
          <a:lstStyle/>
          <a:p>
            <a:fld id="{D44C7CC7-9EAA-45D6-86F4-EA8E773023EB}" type="datetime9">
              <a:rPr lang="en-US" smtClean="0"/>
              <a:t>8/24/2023 9:16:54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C0926-5243-490C-A325-EAD41F41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821" y="6492875"/>
            <a:ext cx="7543800" cy="365125"/>
          </a:xfrm>
        </p:spPr>
        <p:txBody>
          <a:bodyPr/>
          <a:lstStyle/>
          <a:p>
            <a:r>
              <a:rPr lang="en-GB" dirty="0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30AE-6AAC-466D-A1F6-26441AFA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5807075"/>
            <a:ext cx="1142245" cy="669925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B1735-31DB-4854-BAFB-5E7B5DBE1183}"/>
              </a:ext>
            </a:extLst>
          </p:cNvPr>
          <p:cNvSpPr/>
          <p:nvPr/>
        </p:nvSpPr>
        <p:spPr>
          <a:xfrm>
            <a:off x="306436" y="256736"/>
            <a:ext cx="31017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227013" algn="l"/>
              </a:tabLst>
            </a:pP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BD4E3F-0BA2-4204-B5AF-EB2A106294F0}"/>
              </a:ext>
            </a:extLst>
          </p:cNvPr>
          <p:cNvSpPr/>
          <p:nvPr/>
        </p:nvSpPr>
        <p:spPr>
          <a:xfrm>
            <a:off x="404282" y="1435239"/>
            <a:ext cx="55323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227013" algn="l"/>
              </a:tabLst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Knowledge Proof: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D5F45-5FB9-4518-9ECA-84C8BA342BC7}"/>
              </a:ext>
            </a:extLst>
          </p:cNvPr>
          <p:cNvSpPr txBox="1"/>
          <p:nvPr/>
        </p:nvSpPr>
        <p:spPr>
          <a:xfrm>
            <a:off x="2105024" y="2095499"/>
            <a:ext cx="8639176" cy="2958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method by which one party can prove to another party that a given statement is true while the prover avoids any additional information apart from the fact that the statement is indeed true.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FA47-7D55-4F18-9EAF-630B37C4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1800" y="6492875"/>
            <a:ext cx="1600200" cy="365125"/>
          </a:xfrm>
        </p:spPr>
        <p:txBody>
          <a:bodyPr/>
          <a:lstStyle/>
          <a:p>
            <a:fld id="{D44C7CC7-9EAA-45D6-86F4-EA8E773023EB}" type="datetime9">
              <a:rPr lang="en-US" smtClean="0"/>
              <a:t>8/24/2023 9:09:32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DACB9-F192-4EC9-AA96-A8F912EE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5162" y="6492875"/>
            <a:ext cx="7543800" cy="365125"/>
          </a:xfrm>
        </p:spPr>
        <p:txBody>
          <a:bodyPr/>
          <a:lstStyle/>
          <a:p>
            <a:r>
              <a:rPr lang="en-GB" dirty="0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17A55-6F1D-42A8-9A6D-0EE59861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5864225"/>
            <a:ext cx="1142245" cy="669925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9BAF71-6444-4C8C-8970-ACA1883FECAD}"/>
              </a:ext>
            </a:extLst>
          </p:cNvPr>
          <p:cNvGrpSpPr/>
          <p:nvPr/>
        </p:nvGrpSpPr>
        <p:grpSpPr>
          <a:xfrm>
            <a:off x="2136199" y="1521403"/>
            <a:ext cx="1046530" cy="1047750"/>
            <a:chOff x="1152525" y="1952625"/>
            <a:chExt cx="1666875" cy="162877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D7832AF-ED7B-4E03-ACDE-EB2C10181E0E}"/>
                </a:ext>
              </a:extLst>
            </p:cNvPr>
            <p:cNvSpPr/>
            <p:nvPr/>
          </p:nvSpPr>
          <p:spPr>
            <a:xfrm>
              <a:off x="1152525" y="1952625"/>
              <a:ext cx="1666875" cy="162877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Prover</a:t>
              </a:r>
            </a:p>
          </p:txBody>
        </p:sp>
        <p:pic>
          <p:nvPicPr>
            <p:cNvPr id="17" name="Graphic 16" descr="School boy">
              <a:extLst>
                <a:ext uri="{FF2B5EF4-FFF2-40B4-BE49-F238E27FC236}">
                  <a16:creationId xmlns:a16="http://schemas.microsoft.com/office/drawing/2014/main" id="{D7E41878-9060-4C12-8BB2-00931D04B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8725" y="2028826"/>
              <a:ext cx="1495424" cy="975100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466EC6-1C8E-409F-AF01-9827AB17972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659464" y="2569153"/>
            <a:ext cx="0" cy="2895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D821DE-7F6F-4F96-9DFE-A02BC7017D45}"/>
              </a:ext>
            </a:extLst>
          </p:cNvPr>
          <p:cNvGrpSpPr/>
          <p:nvPr/>
        </p:nvGrpSpPr>
        <p:grpSpPr>
          <a:xfrm>
            <a:off x="9262119" y="1483303"/>
            <a:ext cx="1046530" cy="1047750"/>
            <a:chOff x="1152525" y="1952625"/>
            <a:chExt cx="1666875" cy="162877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545A797-2821-492C-94FC-78DBDA9EB713}"/>
                </a:ext>
              </a:extLst>
            </p:cNvPr>
            <p:cNvSpPr/>
            <p:nvPr/>
          </p:nvSpPr>
          <p:spPr>
            <a:xfrm>
              <a:off x="1152525" y="1952625"/>
              <a:ext cx="1666875" cy="162877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Verifier</a:t>
              </a:r>
            </a:p>
          </p:txBody>
        </p:sp>
        <p:pic>
          <p:nvPicPr>
            <p:cNvPr id="13" name="Graphic 12" descr="School boy">
              <a:extLst>
                <a:ext uri="{FF2B5EF4-FFF2-40B4-BE49-F238E27FC236}">
                  <a16:creationId xmlns:a16="http://schemas.microsoft.com/office/drawing/2014/main" id="{DEBC0C36-7C39-4D77-A49C-8826D6825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8725" y="2028826"/>
              <a:ext cx="1495424" cy="975100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36842F-3E35-4B09-A2E9-81A3D548677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785384" y="2531053"/>
            <a:ext cx="0" cy="2895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Arrow: Up 23">
            <a:extLst>
              <a:ext uri="{FF2B5EF4-FFF2-40B4-BE49-F238E27FC236}">
                <a16:creationId xmlns:a16="http://schemas.microsoft.com/office/drawing/2014/main" id="{0B0FA1B1-BF24-4256-9917-607722915BC0}"/>
              </a:ext>
            </a:extLst>
          </p:cNvPr>
          <p:cNvSpPr/>
          <p:nvPr/>
        </p:nvSpPr>
        <p:spPr>
          <a:xfrm rot="5400000">
            <a:off x="6188381" y="-693862"/>
            <a:ext cx="85577" cy="7088156"/>
          </a:xfrm>
          <a:prstGeom prst="upArrow">
            <a:avLst>
              <a:gd name="adj1" fmla="val 30645"/>
              <a:gd name="adj2" fmla="val 1286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4D0365-1002-4BDE-A88C-F38116EEEE10}"/>
              </a:ext>
            </a:extLst>
          </p:cNvPr>
          <p:cNvSpPr txBox="1"/>
          <p:nvPr/>
        </p:nvSpPr>
        <p:spPr>
          <a:xfrm>
            <a:off x="4126923" y="2454853"/>
            <a:ext cx="418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an argument of knowledge X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7B7C8EDC-94E9-41D5-8350-C26C95EAC80C}"/>
              </a:ext>
            </a:extLst>
          </p:cNvPr>
          <p:cNvSpPr/>
          <p:nvPr/>
        </p:nvSpPr>
        <p:spPr>
          <a:xfrm rot="16200000">
            <a:off x="6216957" y="-208086"/>
            <a:ext cx="85577" cy="7088156"/>
          </a:xfrm>
          <a:prstGeom prst="upArrow">
            <a:avLst>
              <a:gd name="adj1" fmla="val 30645"/>
              <a:gd name="adj2" fmla="val 1286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F86A2A-D95C-4EF6-AC61-4C3C31977C7F}"/>
              </a:ext>
            </a:extLst>
          </p:cNvPr>
          <p:cNvSpPr txBox="1"/>
          <p:nvPr/>
        </p:nvSpPr>
        <p:spPr>
          <a:xfrm>
            <a:off x="4136448" y="2969203"/>
            <a:ext cx="418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it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041E29B-8337-4D40-B191-469DB0522360}"/>
              </a:ext>
            </a:extLst>
          </p:cNvPr>
          <p:cNvSpPr/>
          <p:nvPr/>
        </p:nvSpPr>
        <p:spPr>
          <a:xfrm rot="5400000">
            <a:off x="6207432" y="420566"/>
            <a:ext cx="85577" cy="7088156"/>
          </a:xfrm>
          <a:prstGeom prst="upArrow">
            <a:avLst>
              <a:gd name="adj1" fmla="val 30645"/>
              <a:gd name="adj2" fmla="val 1286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63B116-F943-4098-8390-0C0A04B0A160}"/>
              </a:ext>
            </a:extLst>
          </p:cNvPr>
          <p:cNvSpPr txBox="1"/>
          <p:nvPr/>
        </p:nvSpPr>
        <p:spPr>
          <a:xfrm>
            <a:off x="4145973" y="3626428"/>
            <a:ext cx="418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5B5BD603-DE79-4247-AEB4-6FCEA61C9D8C}"/>
              </a:ext>
            </a:extLst>
          </p:cNvPr>
          <p:cNvSpPr/>
          <p:nvPr/>
        </p:nvSpPr>
        <p:spPr>
          <a:xfrm rot="16200000">
            <a:off x="6207432" y="1115889"/>
            <a:ext cx="85577" cy="7088156"/>
          </a:xfrm>
          <a:prstGeom prst="upArrow">
            <a:avLst>
              <a:gd name="adj1" fmla="val 30645"/>
              <a:gd name="adj2" fmla="val 1286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469F7D-CF11-4DE7-A875-74C1B3865C7A}"/>
              </a:ext>
            </a:extLst>
          </p:cNvPr>
          <p:cNvSpPr txBox="1"/>
          <p:nvPr/>
        </p:nvSpPr>
        <p:spPr>
          <a:xfrm>
            <a:off x="4155498" y="4283653"/>
            <a:ext cx="418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Accept/Reject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781870-6BBE-4193-845B-85F8AD8B73AD}"/>
              </a:ext>
            </a:extLst>
          </p:cNvPr>
          <p:cNvSpPr txBox="1"/>
          <p:nvPr/>
        </p:nvSpPr>
        <p:spPr>
          <a:xfrm>
            <a:off x="3966730" y="5527098"/>
            <a:ext cx="475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3: Zero knowledge proof basic explanation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5694E4-F54D-4F85-86EB-D27285A1E664}"/>
              </a:ext>
            </a:extLst>
          </p:cNvPr>
          <p:cNvSpPr/>
          <p:nvPr/>
        </p:nvSpPr>
        <p:spPr>
          <a:xfrm>
            <a:off x="306436" y="256736"/>
            <a:ext cx="50623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227013" algn="l"/>
              </a:tabLst>
            </a:pP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(cont’d)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66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83E6A-9E9F-46A2-99C2-19661997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1800" y="6492875"/>
            <a:ext cx="1600200" cy="365125"/>
          </a:xfrm>
        </p:spPr>
        <p:txBody>
          <a:bodyPr/>
          <a:lstStyle/>
          <a:p>
            <a:fld id="{D44C7CC7-9EAA-45D6-86F4-EA8E773023EB}" type="datetime9">
              <a:rPr lang="en-US" smtClean="0"/>
              <a:t>8/24/2023 9:09:32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59C8-98E2-4F2B-A89F-67746962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637" y="6492875"/>
            <a:ext cx="7543800" cy="365125"/>
          </a:xfrm>
        </p:spPr>
        <p:txBody>
          <a:bodyPr/>
          <a:lstStyle/>
          <a:p>
            <a:r>
              <a:rPr lang="en-GB" dirty="0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4B3B6-3B5F-4EAC-BF66-B3173586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5864225"/>
            <a:ext cx="1142245" cy="669925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1A9ADE-E5AC-4AA0-86CF-3EA12E7E1D53}"/>
              </a:ext>
            </a:extLst>
          </p:cNvPr>
          <p:cNvSpPr/>
          <p:nvPr/>
        </p:nvSpPr>
        <p:spPr>
          <a:xfrm>
            <a:off x="540230" y="1064629"/>
            <a:ext cx="55323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227013" algn="l"/>
              </a:tabLst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Knowledge Rollup: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FAE4F-2013-4BE6-BC35-AD26BC2BF46A}"/>
              </a:ext>
            </a:extLst>
          </p:cNvPr>
          <p:cNvSpPr txBox="1"/>
          <p:nvPr/>
        </p:nvSpPr>
        <p:spPr>
          <a:xfrm>
            <a:off x="2007175" y="1668607"/>
            <a:ext cx="9048751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layer 2 scaling solution for blockchains.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Bundle (or ‘roll up’) transactions into batches.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Batches are executed at off-chain.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</a:p>
          <a:p>
            <a:pPr marL="1204913" lvl="1" indent="-6858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On-chain contracts.</a:t>
            </a:r>
          </a:p>
          <a:p>
            <a:pPr marL="1204913" lvl="1" indent="-6858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Off-chain virtual machine (VM).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on validity proof.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C1A84-D836-4220-81D6-44D282A048FD}"/>
              </a:ext>
            </a:extLst>
          </p:cNvPr>
          <p:cNvSpPr/>
          <p:nvPr/>
        </p:nvSpPr>
        <p:spPr>
          <a:xfrm>
            <a:off x="306435" y="256736"/>
            <a:ext cx="48011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227013" algn="l"/>
              </a:tabLst>
            </a:pP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(cont’d)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7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4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4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000">
              <a:schemeClr val="tx1">
                <a:lumMod val="9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EAE8CC1-4124-4148-A948-5FA90737F04C}"/>
              </a:ext>
            </a:extLst>
          </p:cNvPr>
          <p:cNvSpPr/>
          <p:nvPr/>
        </p:nvSpPr>
        <p:spPr>
          <a:xfrm>
            <a:off x="3349651" y="904891"/>
            <a:ext cx="917185" cy="5593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944BD4E-399B-4A13-8E6E-1D2B27A53641}"/>
              </a:ext>
            </a:extLst>
          </p:cNvPr>
          <p:cNvSpPr/>
          <p:nvPr/>
        </p:nvSpPr>
        <p:spPr>
          <a:xfrm>
            <a:off x="7489061" y="888439"/>
            <a:ext cx="917185" cy="5593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7528ED70-76C6-41FA-AD81-27C35F7DD01D}"/>
              </a:ext>
            </a:extLst>
          </p:cNvPr>
          <p:cNvSpPr/>
          <p:nvPr/>
        </p:nvSpPr>
        <p:spPr>
          <a:xfrm>
            <a:off x="4411658" y="904889"/>
            <a:ext cx="917185" cy="5593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540B5A7-0E20-4CAB-8DC8-5A4A153F182D}"/>
              </a:ext>
            </a:extLst>
          </p:cNvPr>
          <p:cNvSpPr/>
          <p:nvPr/>
        </p:nvSpPr>
        <p:spPr>
          <a:xfrm>
            <a:off x="5425391" y="894500"/>
            <a:ext cx="917185" cy="5593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8F27326E-91C6-4289-9A95-3ADC7D988F65}"/>
              </a:ext>
            </a:extLst>
          </p:cNvPr>
          <p:cNvSpPr/>
          <p:nvPr/>
        </p:nvSpPr>
        <p:spPr>
          <a:xfrm>
            <a:off x="6451189" y="904891"/>
            <a:ext cx="917185" cy="5593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BC4B7B76-C66D-4434-B81A-ACF8A6186101}"/>
              </a:ext>
            </a:extLst>
          </p:cNvPr>
          <p:cNvSpPr/>
          <p:nvPr/>
        </p:nvSpPr>
        <p:spPr>
          <a:xfrm>
            <a:off x="8527286" y="888439"/>
            <a:ext cx="917185" cy="5593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8B67-25F4-40B4-8525-7953CE9C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1800" y="6492875"/>
            <a:ext cx="1600200" cy="365125"/>
          </a:xfrm>
        </p:spPr>
        <p:txBody>
          <a:bodyPr/>
          <a:lstStyle/>
          <a:p>
            <a:fld id="{D44C7CC7-9EAA-45D6-86F4-EA8E773023EB}" type="datetime9">
              <a:rPr lang="en-US" smtClean="0"/>
              <a:t>8/24/2023 9:09:32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EBDFE-CBB5-4837-8E3F-006F1369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637" y="6492875"/>
            <a:ext cx="7543800" cy="365125"/>
          </a:xfrm>
        </p:spPr>
        <p:txBody>
          <a:bodyPr/>
          <a:lstStyle/>
          <a:p>
            <a:r>
              <a:rPr lang="en-GB" dirty="0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6FCE0-8091-4031-A07E-A1659541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5873750"/>
            <a:ext cx="1142245" cy="669925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FD72C41-03DF-4CF0-999F-1B3256BFE0ED}"/>
              </a:ext>
            </a:extLst>
          </p:cNvPr>
          <p:cNvGrpSpPr/>
          <p:nvPr/>
        </p:nvGrpSpPr>
        <p:grpSpPr>
          <a:xfrm>
            <a:off x="3810010" y="3219450"/>
            <a:ext cx="5348191" cy="847725"/>
            <a:chOff x="3686185" y="3267075"/>
            <a:chExt cx="5348191" cy="847725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A93FB54-580E-4550-B76A-2C372A39282B}"/>
                </a:ext>
              </a:extLst>
            </p:cNvPr>
            <p:cNvSpPr/>
            <p:nvPr/>
          </p:nvSpPr>
          <p:spPr>
            <a:xfrm>
              <a:off x="5943600" y="3267075"/>
              <a:ext cx="809625" cy="84772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5FCDBF-782B-4C34-9B45-9164785B6F55}"/>
                </a:ext>
              </a:extLst>
            </p:cNvPr>
            <p:cNvGrpSpPr/>
            <p:nvPr/>
          </p:nvGrpSpPr>
          <p:grpSpPr>
            <a:xfrm>
              <a:off x="3686185" y="3337869"/>
              <a:ext cx="5348191" cy="738832"/>
              <a:chOff x="4503517" y="2903270"/>
              <a:chExt cx="3048181" cy="37210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2CAC1A7-9AB4-45D1-BEDE-FBB82632E1CF}"/>
                  </a:ext>
                </a:extLst>
              </p:cNvPr>
              <p:cNvGrpSpPr/>
              <p:nvPr/>
            </p:nvGrpSpPr>
            <p:grpSpPr>
              <a:xfrm>
                <a:off x="5815483" y="2903270"/>
                <a:ext cx="1736215" cy="372108"/>
                <a:chOff x="5815483" y="2903270"/>
                <a:chExt cx="1736215" cy="372108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954D57C2-C0DF-4C7F-9FDD-4930EE584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780059" y="2989687"/>
                  <a:ext cx="461508" cy="230066"/>
                  <a:chOff x="5376351" y="1500987"/>
                  <a:chExt cx="1824346" cy="1669593"/>
                </a:xfrm>
                <a:solidFill>
                  <a:schemeClr val="tx1"/>
                </a:solidFill>
              </p:grpSpPr>
              <p:pic>
                <p:nvPicPr>
                  <p:cNvPr id="27" name="Graphic 26" descr="Link">
                    <a:extLst>
                      <a:ext uri="{FF2B5EF4-FFF2-40B4-BE49-F238E27FC236}">
                        <a16:creationId xmlns:a16="http://schemas.microsoft.com/office/drawing/2014/main" id="{DD42AA5E-A611-42F2-AFB3-BF9BD2035A28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8100000">
                    <a:off x="5376351" y="1501265"/>
                    <a:ext cx="977183" cy="1669315"/>
                  </a:xfrm>
                  <a:prstGeom prst="rect">
                    <a:avLst/>
                  </a:prstGeom>
                </p:spPr>
              </p:pic>
              <p:pic>
                <p:nvPicPr>
                  <p:cNvPr id="28" name="Graphic 27" descr="Link">
                    <a:extLst>
                      <a:ext uri="{FF2B5EF4-FFF2-40B4-BE49-F238E27FC236}">
                        <a16:creationId xmlns:a16="http://schemas.microsoft.com/office/drawing/2014/main" id="{4226A624-73B1-430F-9BB1-BA734BDA0B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18910646">
                    <a:off x="6223044" y="1500987"/>
                    <a:ext cx="977653" cy="166931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D2FF919-C87B-41E3-B268-DC787C15AAE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113457" y="2983933"/>
                  <a:ext cx="461508" cy="230066"/>
                  <a:chOff x="5376351" y="1500987"/>
                  <a:chExt cx="1824346" cy="1669593"/>
                </a:xfrm>
                <a:solidFill>
                  <a:schemeClr val="tx1"/>
                </a:solidFill>
              </p:grpSpPr>
              <p:pic>
                <p:nvPicPr>
                  <p:cNvPr id="25" name="Graphic 24" descr="Link">
                    <a:extLst>
                      <a:ext uri="{FF2B5EF4-FFF2-40B4-BE49-F238E27FC236}">
                        <a16:creationId xmlns:a16="http://schemas.microsoft.com/office/drawing/2014/main" id="{6237A10E-C91C-48CE-BE2D-78EDC18093F2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8100000">
                    <a:off x="5376351" y="1501265"/>
                    <a:ext cx="977183" cy="1669315"/>
                  </a:xfrm>
                  <a:prstGeom prst="rect">
                    <a:avLst/>
                  </a:prstGeom>
                </p:spPr>
              </p:pic>
              <p:pic>
                <p:nvPicPr>
                  <p:cNvPr id="26" name="Graphic 25" descr="Link">
                    <a:extLst>
                      <a:ext uri="{FF2B5EF4-FFF2-40B4-BE49-F238E27FC236}">
                        <a16:creationId xmlns:a16="http://schemas.microsoft.com/office/drawing/2014/main" id="{6A1B984A-C5D5-4BB3-A903-1693BD2E7E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18910646">
                    <a:off x="6223044" y="1500987"/>
                    <a:ext cx="977653" cy="166931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2" name="Graphic 21" descr="Box">
                  <a:extLst>
                    <a:ext uri="{FF2B5EF4-FFF2-40B4-BE49-F238E27FC236}">
                      <a16:creationId xmlns:a16="http://schemas.microsoft.com/office/drawing/2014/main" id="{F3EE2359-D1C5-4CAC-AA6A-9CCC35F65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15483" y="2903271"/>
                  <a:ext cx="422617" cy="372107"/>
                </a:xfrm>
                <a:prstGeom prst="rect">
                  <a:avLst/>
                </a:prstGeom>
              </p:spPr>
            </p:pic>
            <p:pic>
              <p:nvPicPr>
                <p:cNvPr id="23" name="Graphic 22" descr="Box">
                  <a:extLst>
                    <a:ext uri="{FF2B5EF4-FFF2-40B4-BE49-F238E27FC236}">
                      <a16:creationId xmlns:a16="http://schemas.microsoft.com/office/drawing/2014/main" id="{5E50AF4B-66CA-456C-8C09-200FD75A24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2479" y="2903270"/>
                  <a:ext cx="422617" cy="372107"/>
                </a:xfrm>
                <a:prstGeom prst="rect">
                  <a:avLst/>
                </a:prstGeom>
              </p:spPr>
            </p:pic>
            <p:pic>
              <p:nvPicPr>
                <p:cNvPr id="24" name="Graphic 23" descr="Box">
                  <a:extLst>
                    <a:ext uri="{FF2B5EF4-FFF2-40B4-BE49-F238E27FC236}">
                      <a16:creationId xmlns:a16="http://schemas.microsoft.com/office/drawing/2014/main" id="{A878D4FD-8335-4FDD-B0E1-9BE60548F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9081" y="2903270"/>
                  <a:ext cx="422617" cy="372107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7950322-D6C8-4A65-934D-A1EE646392F7}"/>
                  </a:ext>
                </a:extLst>
              </p:cNvPr>
              <p:cNvGrpSpPr/>
              <p:nvPr/>
            </p:nvGrpSpPr>
            <p:grpSpPr>
              <a:xfrm>
                <a:off x="4503517" y="2903270"/>
                <a:ext cx="1736215" cy="372108"/>
                <a:chOff x="5815483" y="2903270"/>
                <a:chExt cx="1736215" cy="372108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4401E46-2689-4F80-85B2-0231981B658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780059" y="2989687"/>
                  <a:ext cx="461508" cy="230066"/>
                  <a:chOff x="5376351" y="1500987"/>
                  <a:chExt cx="1824346" cy="1669593"/>
                </a:xfrm>
                <a:solidFill>
                  <a:schemeClr val="tx1"/>
                </a:solidFill>
              </p:grpSpPr>
              <p:pic>
                <p:nvPicPr>
                  <p:cNvPr id="19" name="Graphic 18" descr="Link">
                    <a:extLst>
                      <a:ext uri="{FF2B5EF4-FFF2-40B4-BE49-F238E27FC236}">
                        <a16:creationId xmlns:a16="http://schemas.microsoft.com/office/drawing/2014/main" id="{DCCA7E93-1304-48EA-8A26-F9A0D3DFA8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18910646">
                    <a:off x="6223044" y="1500987"/>
                    <a:ext cx="977653" cy="1669315"/>
                  </a:xfrm>
                  <a:prstGeom prst="rect">
                    <a:avLst/>
                  </a:prstGeom>
                </p:spPr>
              </p:pic>
              <p:pic>
                <p:nvPicPr>
                  <p:cNvPr id="18" name="Graphic 17" descr="Link">
                    <a:extLst>
                      <a:ext uri="{FF2B5EF4-FFF2-40B4-BE49-F238E27FC236}">
                        <a16:creationId xmlns:a16="http://schemas.microsoft.com/office/drawing/2014/main" id="{1E13DC14-8C22-4FC0-A7F6-573C1D078B6A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8100000">
                    <a:off x="5376351" y="1501265"/>
                    <a:ext cx="977183" cy="166931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CB02C8E6-192B-4D0D-A91F-53645218ED1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113457" y="2983933"/>
                  <a:ext cx="461508" cy="230066"/>
                  <a:chOff x="5376351" y="1500987"/>
                  <a:chExt cx="1824346" cy="1669593"/>
                </a:xfrm>
                <a:solidFill>
                  <a:schemeClr val="tx1"/>
                </a:solidFill>
              </p:grpSpPr>
              <p:pic>
                <p:nvPicPr>
                  <p:cNvPr id="16" name="Graphic 15" descr="Link">
                    <a:extLst>
                      <a:ext uri="{FF2B5EF4-FFF2-40B4-BE49-F238E27FC236}">
                        <a16:creationId xmlns:a16="http://schemas.microsoft.com/office/drawing/2014/main" id="{4D9AE372-22DE-49C8-BB43-16FA2D8BA4AC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8100000">
                    <a:off x="5376351" y="1501265"/>
                    <a:ext cx="977183" cy="1669315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 descr="Link">
                    <a:extLst>
                      <a:ext uri="{FF2B5EF4-FFF2-40B4-BE49-F238E27FC236}">
                        <a16:creationId xmlns:a16="http://schemas.microsoft.com/office/drawing/2014/main" id="{D67E1EE6-FA05-45C7-B7BA-B085D698A3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18910646">
                    <a:off x="6223044" y="1500987"/>
                    <a:ext cx="977653" cy="166931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" name="Graphic 12" descr="Box">
                  <a:extLst>
                    <a:ext uri="{FF2B5EF4-FFF2-40B4-BE49-F238E27FC236}">
                      <a16:creationId xmlns:a16="http://schemas.microsoft.com/office/drawing/2014/main" id="{857D2E6E-3C95-4880-B61C-E7C795B909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15483" y="2903271"/>
                  <a:ext cx="422617" cy="372107"/>
                </a:xfrm>
                <a:prstGeom prst="rect">
                  <a:avLst/>
                </a:prstGeom>
              </p:spPr>
            </p:pic>
            <p:pic>
              <p:nvPicPr>
                <p:cNvPr id="14" name="Graphic 13" descr="Box">
                  <a:extLst>
                    <a:ext uri="{FF2B5EF4-FFF2-40B4-BE49-F238E27FC236}">
                      <a16:creationId xmlns:a16="http://schemas.microsoft.com/office/drawing/2014/main" id="{0548B59B-5C23-44F0-A9CB-AAAC2FE8A1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2479" y="2903270"/>
                  <a:ext cx="422617" cy="372107"/>
                </a:xfrm>
                <a:prstGeom prst="rect">
                  <a:avLst/>
                </a:prstGeom>
              </p:spPr>
            </p:pic>
            <p:pic>
              <p:nvPicPr>
                <p:cNvPr id="15" name="Graphic 14" descr="Box">
                  <a:extLst>
                    <a:ext uri="{FF2B5EF4-FFF2-40B4-BE49-F238E27FC236}">
                      <a16:creationId xmlns:a16="http://schemas.microsoft.com/office/drawing/2014/main" id="{F6DAFAE5-AA27-4B39-A4E4-962E770B5E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9081" y="2903270"/>
                  <a:ext cx="422617" cy="372107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56CA0F-7737-4896-9F02-1165B7A1B7FA}"/>
              </a:ext>
            </a:extLst>
          </p:cNvPr>
          <p:cNvCxnSpPr>
            <a:cxnSpLocks/>
          </p:cNvCxnSpPr>
          <p:nvPr/>
        </p:nvCxnSpPr>
        <p:spPr>
          <a:xfrm rot="10800000">
            <a:off x="3310120" y="2309390"/>
            <a:ext cx="62148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3C7733-7806-44A0-9A78-7C382541C2FA}"/>
              </a:ext>
            </a:extLst>
          </p:cNvPr>
          <p:cNvCxnSpPr>
            <a:cxnSpLocks/>
          </p:cNvCxnSpPr>
          <p:nvPr/>
        </p:nvCxnSpPr>
        <p:spPr>
          <a:xfrm rot="10800000">
            <a:off x="9524998" y="1618412"/>
            <a:ext cx="0" cy="690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A0EC21-F461-4259-9028-82EFFDA9C57E}"/>
              </a:ext>
            </a:extLst>
          </p:cNvPr>
          <p:cNvCxnSpPr>
            <a:cxnSpLocks/>
          </p:cNvCxnSpPr>
          <p:nvPr/>
        </p:nvCxnSpPr>
        <p:spPr>
          <a:xfrm flipV="1">
            <a:off x="3310119" y="1594585"/>
            <a:ext cx="0" cy="691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Arrow: Up 40">
            <a:extLst>
              <a:ext uri="{FF2B5EF4-FFF2-40B4-BE49-F238E27FC236}">
                <a16:creationId xmlns:a16="http://schemas.microsoft.com/office/drawing/2014/main" id="{233AEF98-5B54-400B-AC56-31B4826B622E}"/>
              </a:ext>
            </a:extLst>
          </p:cNvPr>
          <p:cNvSpPr/>
          <p:nvPr/>
        </p:nvSpPr>
        <p:spPr>
          <a:xfrm rot="10800000">
            <a:off x="6216372" y="2305051"/>
            <a:ext cx="431174" cy="904873"/>
          </a:xfrm>
          <a:prstGeom prst="upArrow">
            <a:avLst>
              <a:gd name="adj1" fmla="val 30645"/>
              <a:gd name="adj2" fmla="val 383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695FE09-5F07-44B3-8F22-B19DE9183567}"/>
              </a:ext>
            </a:extLst>
          </p:cNvPr>
          <p:cNvSpPr/>
          <p:nvPr/>
        </p:nvSpPr>
        <p:spPr>
          <a:xfrm>
            <a:off x="1323975" y="1469461"/>
            <a:ext cx="917185" cy="5593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D021468-844A-47DC-8EF4-5889E0D1CE32}"/>
              </a:ext>
            </a:extLst>
          </p:cNvPr>
          <p:cNvSpPr/>
          <p:nvPr/>
        </p:nvSpPr>
        <p:spPr>
          <a:xfrm>
            <a:off x="2337707" y="1469463"/>
            <a:ext cx="917185" cy="5593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FEE7446-E800-4E76-8F21-ACC1ACF2A968}"/>
              </a:ext>
            </a:extLst>
          </p:cNvPr>
          <p:cNvSpPr/>
          <p:nvPr/>
        </p:nvSpPr>
        <p:spPr>
          <a:xfrm>
            <a:off x="3363505" y="1469463"/>
            <a:ext cx="917185" cy="5593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E1A57B8-CBCB-4983-B92A-577172034852}"/>
              </a:ext>
            </a:extLst>
          </p:cNvPr>
          <p:cNvSpPr/>
          <p:nvPr/>
        </p:nvSpPr>
        <p:spPr>
          <a:xfrm>
            <a:off x="7502915" y="1453011"/>
            <a:ext cx="917185" cy="5593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604978-2292-481A-9036-757BB86CB0C5}"/>
              </a:ext>
            </a:extLst>
          </p:cNvPr>
          <p:cNvSpPr/>
          <p:nvPr/>
        </p:nvSpPr>
        <p:spPr>
          <a:xfrm>
            <a:off x="4425512" y="1469461"/>
            <a:ext cx="917185" cy="5593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2BC79EE-BC47-443E-9833-47528E9EE554}"/>
              </a:ext>
            </a:extLst>
          </p:cNvPr>
          <p:cNvSpPr/>
          <p:nvPr/>
        </p:nvSpPr>
        <p:spPr>
          <a:xfrm>
            <a:off x="5439245" y="1459072"/>
            <a:ext cx="917185" cy="5593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B8C3CD9-BB26-45F6-B947-F71F34468BB2}"/>
              </a:ext>
            </a:extLst>
          </p:cNvPr>
          <p:cNvSpPr/>
          <p:nvPr/>
        </p:nvSpPr>
        <p:spPr>
          <a:xfrm>
            <a:off x="6465043" y="1469463"/>
            <a:ext cx="917185" cy="5593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3694A13-E1F1-418A-B696-10E2B33FA103}"/>
              </a:ext>
            </a:extLst>
          </p:cNvPr>
          <p:cNvSpPr/>
          <p:nvPr/>
        </p:nvSpPr>
        <p:spPr>
          <a:xfrm>
            <a:off x="8541140" y="1453011"/>
            <a:ext cx="917185" cy="5593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3A09E38-3040-42AA-B794-DE74C5F5F29F}"/>
              </a:ext>
            </a:extLst>
          </p:cNvPr>
          <p:cNvSpPr/>
          <p:nvPr/>
        </p:nvSpPr>
        <p:spPr>
          <a:xfrm>
            <a:off x="9588890" y="1453011"/>
            <a:ext cx="917185" cy="5593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C8F268D-4658-4EBD-B1A8-BA410E2CEFC6}"/>
              </a:ext>
            </a:extLst>
          </p:cNvPr>
          <p:cNvSpPr/>
          <p:nvPr/>
        </p:nvSpPr>
        <p:spPr>
          <a:xfrm>
            <a:off x="10627115" y="1462536"/>
            <a:ext cx="917185" cy="5593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E8721BA-E2D5-48E8-9078-C9DDCD385480}"/>
              </a:ext>
            </a:extLst>
          </p:cNvPr>
          <p:cNvSpPr/>
          <p:nvPr/>
        </p:nvSpPr>
        <p:spPr>
          <a:xfrm>
            <a:off x="6543675" y="2383860"/>
            <a:ext cx="1533525" cy="6165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Summery of changes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BAF6123-6300-4810-8980-4A081FD10CE0}"/>
              </a:ext>
            </a:extLst>
          </p:cNvPr>
          <p:cNvGrpSpPr/>
          <p:nvPr/>
        </p:nvGrpSpPr>
        <p:grpSpPr>
          <a:xfrm rot="10800000">
            <a:off x="6000745" y="3819525"/>
            <a:ext cx="914397" cy="914400"/>
            <a:chOff x="1779104" y="4434892"/>
            <a:chExt cx="4234070" cy="673823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646AE22-0015-4E76-B7A7-E4290A1EF173}"/>
                </a:ext>
              </a:extLst>
            </p:cNvPr>
            <p:cNvCxnSpPr>
              <a:cxnSpLocks/>
            </p:cNvCxnSpPr>
            <p:nvPr/>
          </p:nvCxnSpPr>
          <p:spPr>
            <a:xfrm>
              <a:off x="1779104" y="4810541"/>
              <a:ext cx="423406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D7F5B76-2A6B-4D5A-98B0-55245E16C460}"/>
                </a:ext>
              </a:extLst>
            </p:cNvPr>
            <p:cNvCxnSpPr>
              <a:cxnSpLocks/>
            </p:cNvCxnSpPr>
            <p:nvPr/>
          </p:nvCxnSpPr>
          <p:spPr>
            <a:xfrm>
              <a:off x="1779104" y="4810541"/>
              <a:ext cx="0" cy="2882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332F980-F7FE-4E32-B55E-165D72B63D6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013174" y="4820298"/>
              <a:ext cx="0" cy="2884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Arrow: Up 73">
              <a:extLst>
                <a:ext uri="{FF2B5EF4-FFF2-40B4-BE49-F238E27FC236}">
                  <a16:creationId xmlns:a16="http://schemas.microsoft.com/office/drawing/2014/main" id="{67DEAFE8-61B9-4F60-A872-1E2F97B81FF6}"/>
                </a:ext>
              </a:extLst>
            </p:cNvPr>
            <p:cNvSpPr/>
            <p:nvPr/>
          </p:nvSpPr>
          <p:spPr>
            <a:xfrm>
              <a:off x="3739453" y="4434892"/>
              <a:ext cx="293750" cy="377459"/>
            </a:xfrm>
            <a:prstGeom prst="upArrow">
              <a:avLst>
                <a:gd name="adj1" fmla="val 30645"/>
                <a:gd name="adj2" fmla="val 3833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369718C-8F43-4D9F-BDED-03CAE4AC0134}"/>
              </a:ext>
            </a:extLst>
          </p:cNvPr>
          <p:cNvSpPr/>
          <p:nvPr/>
        </p:nvSpPr>
        <p:spPr>
          <a:xfrm>
            <a:off x="6962775" y="4003110"/>
            <a:ext cx="3343275" cy="7022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knowledge proof for accepting/rejecting batches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Arrow: Up 78">
            <a:extLst>
              <a:ext uri="{FF2B5EF4-FFF2-40B4-BE49-F238E27FC236}">
                <a16:creationId xmlns:a16="http://schemas.microsoft.com/office/drawing/2014/main" id="{621CA14B-0B3E-45C7-A509-A2CFBAB2F03B}"/>
              </a:ext>
            </a:extLst>
          </p:cNvPr>
          <p:cNvSpPr/>
          <p:nvPr/>
        </p:nvSpPr>
        <p:spPr>
          <a:xfrm rot="5400000">
            <a:off x="2987399" y="3190877"/>
            <a:ext cx="431174" cy="904873"/>
          </a:xfrm>
          <a:prstGeom prst="upArrow">
            <a:avLst>
              <a:gd name="adj1" fmla="val 30645"/>
              <a:gd name="adj2" fmla="val 383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881E9F9-62BA-458F-B518-F33D853D8613}"/>
              </a:ext>
            </a:extLst>
          </p:cNvPr>
          <p:cNvSpPr/>
          <p:nvPr/>
        </p:nvSpPr>
        <p:spPr>
          <a:xfrm>
            <a:off x="1104900" y="3336360"/>
            <a:ext cx="1533525" cy="6165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2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Arrow: Up 80">
            <a:extLst>
              <a:ext uri="{FF2B5EF4-FFF2-40B4-BE49-F238E27FC236}">
                <a16:creationId xmlns:a16="http://schemas.microsoft.com/office/drawing/2014/main" id="{910B0B71-B822-4E48-9A29-29E708E511A0}"/>
              </a:ext>
            </a:extLst>
          </p:cNvPr>
          <p:cNvSpPr/>
          <p:nvPr/>
        </p:nvSpPr>
        <p:spPr>
          <a:xfrm rot="5400000">
            <a:off x="2987399" y="4657728"/>
            <a:ext cx="431174" cy="904873"/>
          </a:xfrm>
          <a:prstGeom prst="upArrow">
            <a:avLst>
              <a:gd name="adj1" fmla="val 30645"/>
              <a:gd name="adj2" fmla="val 383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57E495A-C72B-4FD4-8B7E-89652D661CCB}"/>
              </a:ext>
            </a:extLst>
          </p:cNvPr>
          <p:cNvSpPr/>
          <p:nvPr/>
        </p:nvSpPr>
        <p:spPr>
          <a:xfrm>
            <a:off x="1104900" y="4803211"/>
            <a:ext cx="1533525" cy="6165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1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D8C544-9837-46E6-8AE2-1C1BF5DA77B9}"/>
              </a:ext>
            </a:extLst>
          </p:cNvPr>
          <p:cNvSpPr txBox="1"/>
          <p:nvPr/>
        </p:nvSpPr>
        <p:spPr>
          <a:xfrm>
            <a:off x="4133850" y="5840557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4: Layer 2 Scalability Solution(ZK-rollup)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910BA6-2E43-435A-AB29-A316405C9AA0}"/>
              </a:ext>
            </a:extLst>
          </p:cNvPr>
          <p:cNvGrpSpPr/>
          <p:nvPr/>
        </p:nvGrpSpPr>
        <p:grpSpPr>
          <a:xfrm>
            <a:off x="4582711" y="4680893"/>
            <a:ext cx="3688861" cy="721617"/>
            <a:chOff x="4582711" y="4680893"/>
            <a:chExt cx="3688861" cy="721617"/>
          </a:xfrm>
        </p:grpSpPr>
        <p:pic>
          <p:nvPicPr>
            <p:cNvPr id="89" name="Graphic 88" descr="Link">
              <a:extLst>
                <a:ext uri="{FF2B5EF4-FFF2-40B4-BE49-F238E27FC236}">
                  <a16:creationId xmlns:a16="http://schemas.microsoft.com/office/drawing/2014/main" id="{B78C0AF2-F3C8-4676-9EE3-76A965220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910646">
              <a:off x="4582711" y="4891515"/>
              <a:ext cx="433933" cy="433173"/>
            </a:xfrm>
            <a:prstGeom prst="rect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3288205-6B68-4291-9E13-14B2B4D2F543}"/>
                </a:ext>
              </a:extLst>
            </p:cNvPr>
            <p:cNvGrpSpPr/>
            <p:nvPr/>
          </p:nvGrpSpPr>
          <p:grpSpPr>
            <a:xfrm>
              <a:off x="4916626" y="4680893"/>
              <a:ext cx="3043416" cy="700732"/>
              <a:chOff x="5150513" y="2903270"/>
              <a:chExt cx="1734583" cy="37210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3E04E36-56E5-404A-A8C9-088831E55E41}"/>
                  </a:ext>
                </a:extLst>
              </p:cNvPr>
              <p:cNvGrpSpPr/>
              <p:nvPr/>
            </p:nvGrpSpPr>
            <p:grpSpPr>
              <a:xfrm>
                <a:off x="5815483" y="2903270"/>
                <a:ext cx="1069613" cy="372108"/>
                <a:chOff x="5815483" y="2903270"/>
                <a:chExt cx="1069613" cy="372108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E800C723-EFD8-4348-82BD-B2F1C46A8FC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113456" y="2983933"/>
                  <a:ext cx="461508" cy="230065"/>
                  <a:chOff x="5376351" y="1500987"/>
                  <a:chExt cx="1824346" cy="1669593"/>
                </a:xfrm>
                <a:solidFill>
                  <a:schemeClr val="tx1"/>
                </a:solidFill>
              </p:grpSpPr>
              <p:pic>
                <p:nvPicPr>
                  <p:cNvPr id="63" name="Graphic 62" descr="Link">
                    <a:extLst>
                      <a:ext uri="{FF2B5EF4-FFF2-40B4-BE49-F238E27FC236}">
                        <a16:creationId xmlns:a16="http://schemas.microsoft.com/office/drawing/2014/main" id="{C76DECD3-3BD9-4559-BDDB-4D66236A7E36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8100000">
                    <a:off x="5376351" y="1501265"/>
                    <a:ext cx="977183" cy="1669315"/>
                  </a:xfrm>
                  <a:prstGeom prst="rect">
                    <a:avLst/>
                  </a:prstGeom>
                </p:spPr>
              </p:pic>
              <p:pic>
                <p:nvPicPr>
                  <p:cNvPr id="64" name="Graphic 63" descr="Link">
                    <a:extLst>
                      <a:ext uri="{FF2B5EF4-FFF2-40B4-BE49-F238E27FC236}">
                        <a16:creationId xmlns:a16="http://schemas.microsoft.com/office/drawing/2014/main" id="{046182E2-63AC-4961-8873-52FEDF4D71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18910646">
                    <a:off x="6223044" y="1500987"/>
                    <a:ext cx="977653" cy="166931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0" name="Graphic 59" descr="Box">
                  <a:extLst>
                    <a:ext uri="{FF2B5EF4-FFF2-40B4-BE49-F238E27FC236}">
                      <a16:creationId xmlns:a16="http://schemas.microsoft.com/office/drawing/2014/main" id="{3BDE6DE8-300F-4368-8864-99C2588AC1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15483" y="2903271"/>
                  <a:ext cx="422617" cy="372107"/>
                </a:xfrm>
                <a:prstGeom prst="rect">
                  <a:avLst/>
                </a:prstGeom>
              </p:spPr>
            </p:pic>
            <p:pic>
              <p:nvPicPr>
                <p:cNvPr id="61" name="Graphic 60" descr="Box">
                  <a:extLst>
                    <a:ext uri="{FF2B5EF4-FFF2-40B4-BE49-F238E27FC236}">
                      <a16:creationId xmlns:a16="http://schemas.microsoft.com/office/drawing/2014/main" id="{402EF8A2-F5A3-4687-8D57-C27321FEEA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2479" y="2903270"/>
                  <a:ext cx="422617" cy="372107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0CD7500-A660-4D16-90A7-5CE35B4D8155}"/>
                  </a:ext>
                </a:extLst>
              </p:cNvPr>
              <p:cNvGrpSpPr/>
              <p:nvPr/>
            </p:nvGrpSpPr>
            <p:grpSpPr>
              <a:xfrm>
                <a:off x="5150513" y="2903270"/>
                <a:ext cx="1089219" cy="372107"/>
                <a:chOff x="6462479" y="2903270"/>
                <a:chExt cx="1089219" cy="372107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E7A9EC-1DD0-463C-A389-F250543DB03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780059" y="2989687"/>
                  <a:ext cx="461508" cy="230066"/>
                  <a:chOff x="5376351" y="1500987"/>
                  <a:chExt cx="1824346" cy="1669593"/>
                </a:xfrm>
                <a:solidFill>
                  <a:schemeClr val="tx1"/>
                </a:solidFill>
              </p:grpSpPr>
              <p:pic>
                <p:nvPicPr>
                  <p:cNvPr id="56" name="Graphic 55" descr="Link">
                    <a:extLst>
                      <a:ext uri="{FF2B5EF4-FFF2-40B4-BE49-F238E27FC236}">
                        <a16:creationId xmlns:a16="http://schemas.microsoft.com/office/drawing/2014/main" id="{365468C8-B679-4D78-BA7F-BCBBAFDC0D27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8100000">
                    <a:off x="5376351" y="1501265"/>
                    <a:ext cx="977183" cy="1669315"/>
                  </a:xfrm>
                  <a:prstGeom prst="rect">
                    <a:avLst/>
                  </a:prstGeom>
                </p:spPr>
              </p:pic>
              <p:pic>
                <p:nvPicPr>
                  <p:cNvPr id="57" name="Graphic 56" descr="Link">
                    <a:extLst>
                      <a:ext uri="{FF2B5EF4-FFF2-40B4-BE49-F238E27FC236}">
                        <a16:creationId xmlns:a16="http://schemas.microsoft.com/office/drawing/2014/main" id="{5DFF2F03-BFF6-4737-9E34-588152849C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18910646">
                    <a:off x="6223044" y="1500987"/>
                    <a:ext cx="977653" cy="166931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2" name="Graphic 51" descr="Box">
                  <a:extLst>
                    <a:ext uri="{FF2B5EF4-FFF2-40B4-BE49-F238E27FC236}">
                      <a16:creationId xmlns:a16="http://schemas.microsoft.com/office/drawing/2014/main" id="{CF13A0E8-4BAC-4A17-A221-11EEB3527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2479" y="2903270"/>
                  <a:ext cx="422617" cy="372107"/>
                </a:xfrm>
                <a:prstGeom prst="rect">
                  <a:avLst/>
                </a:prstGeom>
              </p:spPr>
            </p:pic>
            <p:pic>
              <p:nvPicPr>
                <p:cNvPr id="53" name="Graphic 52" descr="Box">
                  <a:extLst>
                    <a:ext uri="{FF2B5EF4-FFF2-40B4-BE49-F238E27FC236}">
                      <a16:creationId xmlns:a16="http://schemas.microsoft.com/office/drawing/2014/main" id="{D2E1C0C9-DF4A-4D19-8A76-5DE359CE7F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9081" y="2903270"/>
                  <a:ext cx="422617" cy="372107"/>
                </a:xfrm>
                <a:prstGeom prst="rect">
                  <a:avLst/>
                </a:prstGeom>
              </p:spPr>
            </p:pic>
          </p:grpSp>
        </p:grpSp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3197D42C-D5ED-47CC-9D5C-E1D92AFC744F}"/>
                </a:ext>
              </a:extLst>
            </p:cNvPr>
            <p:cNvSpPr/>
            <p:nvPr/>
          </p:nvSpPr>
          <p:spPr>
            <a:xfrm>
              <a:off x="4882393" y="4748168"/>
              <a:ext cx="671119" cy="645953"/>
            </a:xfrm>
            <a:prstGeom prst="cube">
              <a:avLst>
                <a:gd name="adj" fmla="val 27597"/>
              </a:avLst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Cube 84">
              <a:extLst>
                <a:ext uri="{FF2B5EF4-FFF2-40B4-BE49-F238E27FC236}">
                  <a16:creationId xmlns:a16="http://schemas.microsoft.com/office/drawing/2014/main" id="{1582E8DF-F69E-48B9-8525-8FD56B91F133}"/>
                </a:ext>
              </a:extLst>
            </p:cNvPr>
            <p:cNvSpPr/>
            <p:nvPr/>
          </p:nvSpPr>
          <p:spPr>
            <a:xfrm>
              <a:off x="6090408" y="4756557"/>
              <a:ext cx="671119" cy="645953"/>
            </a:xfrm>
            <a:prstGeom prst="cube">
              <a:avLst>
                <a:gd name="adj" fmla="val 27597"/>
              </a:avLst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ube 85">
              <a:extLst>
                <a:ext uri="{FF2B5EF4-FFF2-40B4-BE49-F238E27FC236}">
                  <a16:creationId xmlns:a16="http://schemas.microsoft.com/office/drawing/2014/main" id="{3A8AE1B9-C992-4431-A01E-76E10B090203}"/>
                </a:ext>
              </a:extLst>
            </p:cNvPr>
            <p:cNvSpPr/>
            <p:nvPr/>
          </p:nvSpPr>
          <p:spPr>
            <a:xfrm>
              <a:off x="7290034" y="4739779"/>
              <a:ext cx="671119" cy="645953"/>
            </a:xfrm>
            <a:prstGeom prst="cube">
              <a:avLst>
                <a:gd name="adj" fmla="val 27597"/>
              </a:avLst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Link">
              <a:extLst>
                <a:ext uri="{FF2B5EF4-FFF2-40B4-BE49-F238E27FC236}">
                  <a16:creationId xmlns:a16="http://schemas.microsoft.com/office/drawing/2014/main" id="{CB2C7650-C86C-45F0-A1EE-C20FD7977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910646">
              <a:off x="7837639" y="4832793"/>
              <a:ext cx="433933" cy="433173"/>
            </a:xfrm>
            <a:prstGeom prst="rect">
              <a:avLst/>
            </a:prstGeom>
          </p:spPr>
        </p:pic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0CF15919-51CA-4823-86B1-FB6C021A8835}"/>
              </a:ext>
            </a:extLst>
          </p:cNvPr>
          <p:cNvSpPr/>
          <p:nvPr/>
        </p:nvSpPr>
        <p:spPr>
          <a:xfrm>
            <a:off x="3366654" y="623453"/>
            <a:ext cx="6120245" cy="8208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242FC0D-19A2-4C77-962A-17D10E68CD1A}"/>
              </a:ext>
            </a:extLst>
          </p:cNvPr>
          <p:cNvSpPr/>
          <p:nvPr/>
        </p:nvSpPr>
        <p:spPr>
          <a:xfrm>
            <a:off x="10493251" y="676288"/>
            <a:ext cx="1362775" cy="5593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Batches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ED3785D-D7FC-4050-8685-F588694D003F}"/>
              </a:ext>
            </a:extLst>
          </p:cNvPr>
          <p:cNvSpPr/>
          <p:nvPr/>
        </p:nvSpPr>
        <p:spPr>
          <a:xfrm>
            <a:off x="9653155" y="436416"/>
            <a:ext cx="2455718" cy="8208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F0A6FDE-792B-4B71-BD02-5B90251E727A}"/>
              </a:ext>
            </a:extLst>
          </p:cNvPr>
          <p:cNvSpPr/>
          <p:nvPr/>
        </p:nvSpPr>
        <p:spPr>
          <a:xfrm>
            <a:off x="306436" y="256736"/>
            <a:ext cx="50103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227013" algn="l"/>
              </a:tabLst>
            </a:pP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(cont’d)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DB3964D-1FD3-4AAE-BB82-7370EBF4F6DC}"/>
              </a:ext>
            </a:extLst>
          </p:cNvPr>
          <p:cNvSpPr/>
          <p:nvPr/>
        </p:nvSpPr>
        <p:spPr>
          <a:xfrm>
            <a:off x="5777344" y="0"/>
            <a:ext cx="6414656" cy="75853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0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85185E-6 L 0.00013 0.11598 " pathEditMode="relative" rAng="0" ptsTypes="AA">
                                      <p:cBhvr>
                                        <p:cTn id="8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08333E-7 4.81481E-6 L 0.25521 -0.10139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506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8.33333E-7 4.81481E-6 L 0.16302 -0.11065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51" y="-553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08333E-6 -4.81481E-6 L 0.07735 -0.10601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-530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3.33333E-6 4.81481E-6 L 3.33333E-6 -0.15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0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2.91667E-6 -3.7037E-7 L -0.08372 -0.14491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-7245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8.33333E-7 -0.00116 L -0.17448 -0.10972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544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3.54167E-6 -0.00116 C -0.01016 -0.01041 0.01367 -0.09166 -0.00404 -0.11088 C -0.02188 -0.13009 -0.0655 -0.11504 -0.10599 -0.11666 C -0.14688 -0.11829 -0.20847 -0.12083 -0.24844 -0.1206 C -0.28868 -0.12037 -0.32982 -0.11342 -0.34688 -0.11481 C -0.36394 -0.11551 -0.34506 -0.01227 -0.36732 0.02801 C -0.38034 0.11505 -0.37761 0.06505 -0.39037 0.15371 " pathEditMode="relative" rAng="0" ptsTypes="AAAAAAA">
                                      <p:cBhvr>
                                        <p:cTn id="98" dur="7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88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0" nodeType="click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0846 -0.01875 L -0.31459 -0.10972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9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4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2" grpId="0" animBg="1"/>
      <p:bldP spid="43" grpId="0" animBg="1"/>
      <p:bldP spid="44" grpId="0" animBg="1"/>
      <p:bldP spid="69" grpId="0" animBg="1"/>
      <p:bldP spid="77" grpId="0" animBg="1"/>
      <p:bldP spid="79" grpId="0" animBg="1"/>
      <p:bldP spid="80" grpId="0" animBg="1"/>
      <p:bldP spid="81" grpId="0" animBg="1"/>
      <p:bldP spid="82" grpId="0" animBg="1"/>
      <p:bldP spid="84" grpId="0"/>
      <p:bldP spid="92" grpId="0" animBg="1"/>
      <p:bldP spid="90" grpId="0" animBg="1"/>
      <p:bldP spid="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5307F-F4D0-41A6-971C-2ADD3151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1800" y="6596785"/>
            <a:ext cx="1600200" cy="365125"/>
          </a:xfrm>
        </p:spPr>
        <p:txBody>
          <a:bodyPr/>
          <a:lstStyle/>
          <a:p>
            <a:fld id="{D44C7CC7-9EAA-45D6-86F4-EA8E773023EB}" type="datetime9">
              <a:rPr lang="en-US" smtClean="0"/>
              <a:t>8/24/2023 9:09:32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3EEFC-AECD-40FE-8B60-06D23058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3425" y="6596785"/>
            <a:ext cx="7543800" cy="365125"/>
          </a:xfrm>
        </p:spPr>
        <p:txBody>
          <a:bodyPr/>
          <a:lstStyle/>
          <a:p>
            <a:r>
              <a:rPr lang="en-GB" dirty="0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9ED-168B-4238-97F4-58AFDCA3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5977660"/>
            <a:ext cx="1142245" cy="669925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4AB531-F356-4415-BAD4-78474721CF72}"/>
              </a:ext>
            </a:extLst>
          </p:cNvPr>
          <p:cNvSpPr/>
          <p:nvPr/>
        </p:nvSpPr>
        <p:spPr>
          <a:xfrm>
            <a:off x="327218" y="48917"/>
            <a:ext cx="594727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227013" algn="l"/>
              </a:tabLst>
            </a:pP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Workflow Model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7DB0DDC-EAFD-44FF-AEB8-AC39DF46BA47}"/>
              </a:ext>
            </a:extLst>
          </p:cNvPr>
          <p:cNvGrpSpPr/>
          <p:nvPr/>
        </p:nvGrpSpPr>
        <p:grpSpPr>
          <a:xfrm>
            <a:off x="798933" y="1097106"/>
            <a:ext cx="10417061" cy="5543141"/>
            <a:chOff x="798933" y="1097106"/>
            <a:chExt cx="10417061" cy="5543141"/>
          </a:xfrm>
        </p:grpSpPr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D7933471-5124-444C-8818-B7BFB4E3EBB8}"/>
                </a:ext>
              </a:extLst>
            </p:cNvPr>
            <p:cNvSpPr txBox="1"/>
            <p:nvPr/>
          </p:nvSpPr>
          <p:spPr>
            <a:xfrm>
              <a:off x="3761509" y="6270915"/>
              <a:ext cx="3964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 5: Work flow of the proposed system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53F93F-2090-496D-9F7A-6A5AA359655F}"/>
                </a:ext>
              </a:extLst>
            </p:cNvPr>
            <p:cNvGrpSpPr/>
            <p:nvPr/>
          </p:nvGrpSpPr>
          <p:grpSpPr>
            <a:xfrm>
              <a:off x="1057275" y="1097106"/>
              <a:ext cx="10158719" cy="5019020"/>
              <a:chOff x="1057275" y="1190625"/>
              <a:chExt cx="10158719" cy="5019020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3E61EEF2-766A-466C-8CE3-DE5C7DF5EB12}"/>
                  </a:ext>
                </a:extLst>
              </p:cNvPr>
              <p:cNvGrpSpPr/>
              <p:nvPr/>
            </p:nvGrpSpPr>
            <p:grpSpPr>
              <a:xfrm>
                <a:off x="1057275" y="1190625"/>
                <a:ext cx="10158719" cy="5019020"/>
                <a:chOff x="1295400" y="1152525"/>
                <a:chExt cx="10158719" cy="5019020"/>
              </a:xfrm>
            </p:grpSpPr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AC3B715B-351D-4021-9EF0-56AA888EE734}"/>
                    </a:ext>
                  </a:extLst>
                </p:cNvPr>
                <p:cNvGrpSpPr/>
                <p:nvPr/>
              </p:nvGrpSpPr>
              <p:grpSpPr>
                <a:xfrm>
                  <a:off x="1371600" y="1152525"/>
                  <a:ext cx="10082519" cy="4550553"/>
                  <a:chOff x="983972" y="1214853"/>
                  <a:chExt cx="10584445" cy="5040053"/>
                </a:xfrm>
              </p:grpSpPr>
              <p:sp>
                <p:nvSpPr>
                  <p:cNvPr id="188" name="Arrow: Up 187">
                    <a:extLst>
                      <a:ext uri="{FF2B5EF4-FFF2-40B4-BE49-F238E27FC236}">
                        <a16:creationId xmlns:a16="http://schemas.microsoft.com/office/drawing/2014/main" id="{2B30DFFC-1CA5-4A26-9F1B-1EB779F9F9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23613" y="3931701"/>
                    <a:ext cx="53318" cy="3918091"/>
                  </a:xfrm>
                  <a:prstGeom prst="upArrow">
                    <a:avLst>
                      <a:gd name="adj1" fmla="val 30645"/>
                      <a:gd name="adj2" fmla="val 150054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Arrow: Up 222">
                    <a:extLst>
                      <a:ext uri="{FF2B5EF4-FFF2-40B4-BE49-F238E27FC236}">
                        <a16:creationId xmlns:a16="http://schemas.microsoft.com/office/drawing/2014/main" id="{20C01EDB-8378-420C-BB54-0D4C8387D6B5}"/>
                      </a:ext>
                    </a:extLst>
                  </p:cNvPr>
                  <p:cNvSpPr/>
                  <p:nvPr/>
                </p:nvSpPr>
                <p:spPr>
                  <a:xfrm rot="3851980" flipH="1">
                    <a:off x="2202176" y="4833127"/>
                    <a:ext cx="45719" cy="1406225"/>
                  </a:xfrm>
                  <a:prstGeom prst="upArrow">
                    <a:avLst>
                      <a:gd name="adj1" fmla="val 30645"/>
                      <a:gd name="adj2" fmla="val 104952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Arrow: Up 186">
                    <a:extLst>
                      <a:ext uri="{FF2B5EF4-FFF2-40B4-BE49-F238E27FC236}">
                        <a16:creationId xmlns:a16="http://schemas.microsoft.com/office/drawing/2014/main" id="{08DEC7B9-4671-40A4-9D29-9E1C514013A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812151" y="3677478"/>
                    <a:ext cx="79514" cy="4015412"/>
                  </a:xfrm>
                  <a:prstGeom prst="upArrow">
                    <a:avLst>
                      <a:gd name="adj1" fmla="val 30645"/>
                      <a:gd name="adj2" fmla="val 245945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Arrow: Up 185">
                    <a:extLst>
                      <a:ext uri="{FF2B5EF4-FFF2-40B4-BE49-F238E27FC236}">
                        <a16:creationId xmlns:a16="http://schemas.microsoft.com/office/drawing/2014/main" id="{2075A876-4764-4E6D-AD38-B0DFA83D1A4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08512" y="4144619"/>
                    <a:ext cx="129213" cy="3548269"/>
                  </a:xfrm>
                  <a:prstGeom prst="upArrow">
                    <a:avLst>
                      <a:gd name="adj1" fmla="val 30645"/>
                      <a:gd name="adj2" fmla="val 128634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55D0CA04-4A98-4A0D-ADC9-6A3F87613315}"/>
                      </a:ext>
                    </a:extLst>
                  </p:cNvPr>
                  <p:cNvGrpSpPr/>
                  <p:nvPr/>
                </p:nvGrpSpPr>
                <p:grpSpPr>
                  <a:xfrm>
                    <a:off x="1867642" y="1214853"/>
                    <a:ext cx="3827478" cy="2412930"/>
                    <a:chOff x="973122" y="1224794"/>
                    <a:chExt cx="3827478" cy="2412928"/>
                  </a:xfrm>
                </p:grpSpPr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52D932DF-C982-4870-9738-4E10BEA576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3122" y="1224794"/>
                      <a:ext cx="3827478" cy="2412928"/>
                      <a:chOff x="2063692" y="545284"/>
                      <a:chExt cx="3858935" cy="2768367"/>
                    </a:xfrm>
                  </p:grpSpPr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C4455AD8-8BA9-49F5-BB5B-8ABAB81FFD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63692" y="545284"/>
                        <a:ext cx="3858935" cy="2768367"/>
                      </a:xfrm>
                      <a:prstGeom prst="ellipse">
                        <a:avLst/>
                      </a:prstGeom>
                      <a:solidFill>
                        <a:srgbClr val="CCFFFF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7" name="Group 56">
                        <a:extLst>
                          <a:ext uri="{FF2B5EF4-FFF2-40B4-BE49-F238E27FC236}">
                            <a16:creationId xmlns:a16="http://schemas.microsoft.com/office/drawing/2014/main" id="{FE0112F2-0BC1-4CB2-BCDE-B72D0C0897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05167" y="661304"/>
                        <a:ext cx="3223846" cy="2551682"/>
                        <a:chOff x="1390098" y="1105919"/>
                        <a:chExt cx="2519171" cy="2224510"/>
                      </a:xfrm>
                    </p:grpSpPr>
                    <p:grpSp>
                      <p:nvGrpSpPr>
                        <p:cNvPr id="58" name="Group 57">
                          <a:extLst>
                            <a:ext uri="{FF2B5EF4-FFF2-40B4-BE49-F238E27FC236}">
                              <a16:creationId xmlns:a16="http://schemas.microsoft.com/office/drawing/2014/main" id="{9DB75D56-00E7-4EC9-9F58-0425C62F2B6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90098" y="1105919"/>
                          <a:ext cx="2519171" cy="2224510"/>
                          <a:chOff x="0" y="-1"/>
                          <a:chExt cx="2639290" cy="2306783"/>
                        </a:xfrm>
                      </p:grpSpPr>
                      <p:cxnSp>
                        <p:nvCxnSpPr>
                          <p:cNvPr id="60" name="Straight Connector 59">
                            <a:extLst>
                              <a:ext uri="{FF2B5EF4-FFF2-40B4-BE49-F238E27FC236}">
                                <a16:creationId xmlns:a16="http://schemas.microsoft.com/office/drawing/2014/main" id="{F3A36A6D-10E2-4D6A-A735-B0B143E721E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81000" y="1572491"/>
                            <a:ext cx="1813897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61" name="Group 60">
                            <a:extLst>
                              <a:ext uri="{FF2B5EF4-FFF2-40B4-BE49-F238E27FC236}">
                                <a16:creationId xmlns:a16="http://schemas.microsoft.com/office/drawing/2014/main" id="{5C38F22A-50FA-4916-A598-4EEB7D06609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-1"/>
                            <a:ext cx="2639290" cy="2306783"/>
                            <a:chOff x="0" y="-1"/>
                            <a:chExt cx="2639290" cy="2306783"/>
                          </a:xfrm>
                        </p:grpSpPr>
                        <p:cxnSp>
                          <p:nvCxnSpPr>
                            <p:cNvPr id="62" name="Straight Connector 61">
                              <a:extLst>
                                <a:ext uri="{FF2B5EF4-FFF2-40B4-BE49-F238E27FC236}">
                                  <a16:creationId xmlns:a16="http://schemas.microsoft.com/office/drawing/2014/main" id="{3A383955-5506-49C4-85A8-C2D81085A06A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 flipV="1">
                              <a:off x="290945" y="810490"/>
                              <a:ext cx="2092037" cy="699655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63" name="Straight Connector 62">
                              <a:extLst>
                                <a:ext uri="{FF2B5EF4-FFF2-40B4-BE49-F238E27FC236}">
                                  <a16:creationId xmlns:a16="http://schemas.microsoft.com/office/drawing/2014/main" id="{78B767F9-5863-4402-83B4-6383A29F5F59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290945" y="741218"/>
                              <a:ext cx="2092037" cy="34752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64" name="Group 63">
                              <a:extLst>
                                <a:ext uri="{FF2B5EF4-FFF2-40B4-BE49-F238E27FC236}">
                                  <a16:creationId xmlns:a16="http://schemas.microsoft.com/office/drawing/2014/main" id="{9DD3A1B6-9E12-44E9-B333-C0711AE5F98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-1"/>
                              <a:ext cx="2639290" cy="2306783"/>
                              <a:chOff x="0" y="-1"/>
                              <a:chExt cx="2639290" cy="2306783"/>
                            </a:xfrm>
                          </p:grpSpPr>
                          <p:cxnSp>
                            <p:nvCxnSpPr>
                              <p:cNvPr id="65" name="Straight Connector 64">
                                <a:extLst>
                                  <a:ext uri="{FF2B5EF4-FFF2-40B4-BE49-F238E27FC236}">
                                    <a16:creationId xmlns:a16="http://schemas.microsoft.com/office/drawing/2014/main" id="{B121DFF9-0652-4E0D-8D3D-956A324AD1C9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1496291" y="221672"/>
                                <a:ext cx="942109" cy="51943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66" name="Straight Connector 65">
                                <a:extLst>
                                  <a:ext uri="{FF2B5EF4-FFF2-40B4-BE49-F238E27FC236}">
                                    <a16:creationId xmlns:a16="http://schemas.microsoft.com/office/drawing/2014/main" id="{FB5DFFE1-1165-4D3B-8829-D9F777837B68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H="1">
                                <a:off x="228600" y="221672"/>
                                <a:ext cx="927908" cy="519546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67" name="Straight Connector 66">
                                <a:extLst>
                                  <a:ext uri="{FF2B5EF4-FFF2-40B4-BE49-F238E27FC236}">
                                    <a16:creationId xmlns:a16="http://schemas.microsoft.com/office/drawing/2014/main" id="{3F82ED0D-8E62-49A8-8388-3E6C9B2047D2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H="1">
                                <a:off x="166254" y="221672"/>
                                <a:ext cx="1184564" cy="137160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68" name="Straight Connector 67">
                                <a:extLst>
                                  <a:ext uri="{FF2B5EF4-FFF2-40B4-BE49-F238E27FC236}">
                                    <a16:creationId xmlns:a16="http://schemas.microsoft.com/office/drawing/2014/main" id="{9A1F39A0-DF27-4E79-A2AD-AC7BC4E604D6}"/>
                                  </a:ext>
                                </a:extLst>
                              </p:cNvPr>
                              <p:cNvCxnSpPr>
                                <a:cxnSpLocks/>
                                <a:stCxn id="90" idx="2"/>
                              </p:cNvCxnSpPr>
                              <p:nvPr/>
                            </p:nvCxnSpPr>
                            <p:spPr>
                              <a:xfrm flipH="1">
                                <a:off x="2421763" y="990599"/>
                                <a:ext cx="210" cy="462928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69" name="Straight Connector 68">
                                <a:extLst>
                                  <a:ext uri="{FF2B5EF4-FFF2-40B4-BE49-F238E27FC236}">
                                    <a16:creationId xmlns:a16="http://schemas.microsoft.com/office/drawing/2014/main" id="{0C78BCE6-2F9E-41DE-AE54-38F702C1870C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H="1">
                                <a:off x="1454727" y="1593272"/>
                                <a:ext cx="949036" cy="527339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70" name="Straight Connector 69">
                                <a:extLst>
                                  <a:ext uri="{FF2B5EF4-FFF2-40B4-BE49-F238E27FC236}">
                                    <a16:creationId xmlns:a16="http://schemas.microsoft.com/office/drawing/2014/main" id="{94BB609F-D446-465B-A04E-41BAA2C71F09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28600" y="1711036"/>
                                <a:ext cx="893618" cy="408709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71" name="Straight Connector 70">
                                <a:extLst>
                                  <a:ext uri="{FF2B5EF4-FFF2-40B4-BE49-F238E27FC236}">
                                    <a16:creationId xmlns:a16="http://schemas.microsoft.com/office/drawing/2014/main" id="{5C25D807-AB31-4BAA-820C-D140165CC18B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28600" y="900545"/>
                                <a:ext cx="0" cy="60960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72" name="Straight Connector 71">
                                <a:extLst>
                                  <a:ext uri="{FF2B5EF4-FFF2-40B4-BE49-F238E27FC236}">
                                    <a16:creationId xmlns:a16="http://schemas.microsoft.com/office/drawing/2014/main" id="{736F198C-FB0E-49A4-ACC0-0711E4367F5C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1295400" y="270163"/>
                                <a:ext cx="289" cy="1780309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73" name="Straight Connector 72">
                                <a:extLst>
                                  <a:ext uri="{FF2B5EF4-FFF2-40B4-BE49-F238E27FC236}">
                                    <a16:creationId xmlns:a16="http://schemas.microsoft.com/office/drawing/2014/main" id="{39166F5B-B18B-4974-8067-031A68147678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1233054" y="221672"/>
                                <a:ext cx="1260764" cy="1350818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74" name="Straight Connector 73">
                                <a:extLst>
                                  <a:ext uri="{FF2B5EF4-FFF2-40B4-BE49-F238E27FC236}">
                                    <a16:creationId xmlns:a16="http://schemas.microsoft.com/office/drawing/2014/main" id="{AB2AB404-581E-49E5-97B3-1FA45A5ADD41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228600" y="741218"/>
                                <a:ext cx="2153920" cy="831099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75" name="Straight Connector 74">
                                <a:extLst>
                                  <a:ext uri="{FF2B5EF4-FFF2-40B4-BE49-F238E27FC236}">
                                    <a16:creationId xmlns:a16="http://schemas.microsoft.com/office/drawing/2014/main" id="{AB2D374E-24F3-4F07-8A8F-7906E76EC446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H="1" flipV="1">
                                <a:off x="290945" y="810490"/>
                                <a:ext cx="921328" cy="1239405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76" name="Group 75">
                                <a:extLst>
                                  <a:ext uri="{FF2B5EF4-FFF2-40B4-BE49-F238E27FC236}">
                                    <a16:creationId xmlns:a16="http://schemas.microsoft.com/office/drawing/2014/main" id="{99072B25-F04A-461A-A351-33B3C27642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602672"/>
                                <a:ext cx="450272" cy="394855"/>
                                <a:chOff x="0" y="0"/>
                                <a:chExt cx="920750" cy="523240"/>
                              </a:xfrm>
                            </p:grpSpPr>
                            <p:sp>
                              <p:nvSpPr>
                                <p:cNvPr id="93" name="Oval 92">
                                  <a:extLst>
                                    <a:ext uri="{FF2B5EF4-FFF2-40B4-BE49-F238E27FC236}">
                                      <a16:creationId xmlns:a16="http://schemas.microsoft.com/office/drawing/2014/main" id="{8E70F3C3-B903-4C35-97E7-8B4C6D1DD10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20782"/>
                                  <a:ext cx="920750" cy="49847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tx1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pic>
                              <p:nvPicPr>
                                <p:cNvPr id="94" name="Graphic 47" descr="User">
                                  <a:extLst>
                                    <a:ext uri="{FF2B5EF4-FFF2-40B4-BE49-F238E27FC236}">
                                      <a16:creationId xmlns:a16="http://schemas.microsoft.com/office/drawing/2014/main" id="{62D01C6C-CDDE-4DBE-9335-92A7B2F92E4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 cstate="print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3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14745" y="0"/>
                                  <a:ext cx="523240" cy="5232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grpSp>
                            <p:nvGrpSpPr>
                              <p:cNvPr id="77" name="Group 76">
                                <a:extLst>
                                  <a:ext uri="{FF2B5EF4-FFF2-40B4-BE49-F238E27FC236}">
                                    <a16:creationId xmlns:a16="http://schemas.microsoft.com/office/drawing/2014/main" id="{800B98D8-6FAB-4AA0-AD8E-8D4B44907B4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052945" y="-1"/>
                                <a:ext cx="450272" cy="394855"/>
                                <a:chOff x="0" y="-1"/>
                                <a:chExt cx="920750" cy="523240"/>
                              </a:xfrm>
                            </p:grpSpPr>
                            <p:sp>
                              <p:nvSpPr>
                                <p:cNvPr id="91" name="Oval 90">
                                  <a:extLst>
                                    <a:ext uri="{FF2B5EF4-FFF2-40B4-BE49-F238E27FC236}">
                                      <a16:creationId xmlns:a16="http://schemas.microsoft.com/office/drawing/2014/main" id="{EA14ECEF-03DD-4F3F-A978-B60140DE2EE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20782"/>
                                  <a:ext cx="920750" cy="49847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tx1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pic>
                              <p:nvPicPr>
                                <p:cNvPr id="92" name="Graphic 62" descr="User">
                                  <a:extLst>
                                    <a:ext uri="{FF2B5EF4-FFF2-40B4-BE49-F238E27FC236}">
                                      <a16:creationId xmlns:a16="http://schemas.microsoft.com/office/drawing/2014/main" id="{3FB0CD40-E35F-4214-86FF-18789344401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 cstate="print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3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14745" y="-1"/>
                                  <a:ext cx="523240" cy="5232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grpSp>
                            <p:nvGrpSpPr>
                              <p:cNvPr id="78" name="Group 77">
                                <a:extLst>
                                  <a:ext uri="{FF2B5EF4-FFF2-40B4-BE49-F238E27FC236}">
                                    <a16:creationId xmlns:a16="http://schemas.microsoft.com/office/drawing/2014/main" id="{177C8020-0932-448D-ABF1-AD7E4B4A534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189018" y="595745"/>
                                <a:ext cx="450272" cy="394855"/>
                                <a:chOff x="0" y="0"/>
                                <a:chExt cx="920750" cy="523240"/>
                              </a:xfrm>
                            </p:grpSpPr>
                            <p:sp>
                              <p:nvSpPr>
                                <p:cNvPr id="89" name="Oval 88">
                                  <a:extLst>
                                    <a:ext uri="{FF2B5EF4-FFF2-40B4-BE49-F238E27FC236}">
                                      <a16:creationId xmlns:a16="http://schemas.microsoft.com/office/drawing/2014/main" id="{2CB2FF34-FE54-445C-A6FA-328B57BEE2E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20782"/>
                                  <a:ext cx="920750" cy="49847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tx1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pic>
                              <p:nvPicPr>
                                <p:cNvPr id="90" name="Graphic 65" descr="User">
                                  <a:extLst>
                                    <a:ext uri="{FF2B5EF4-FFF2-40B4-BE49-F238E27FC236}">
                                      <a16:creationId xmlns:a16="http://schemas.microsoft.com/office/drawing/2014/main" id="{0E2E15B2-6374-4176-8B2F-6543A1D2000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 cstate="print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3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14745" y="0"/>
                                  <a:ext cx="523240" cy="5232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grpSp>
                            <p:nvGrpSpPr>
                              <p:cNvPr id="79" name="Group 78">
                                <a:extLst>
                                  <a:ext uri="{FF2B5EF4-FFF2-40B4-BE49-F238E27FC236}">
                                    <a16:creationId xmlns:a16="http://schemas.microsoft.com/office/drawing/2014/main" id="{84333A66-62A5-4141-9A1A-595D1A85E8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147454" y="1336963"/>
                                <a:ext cx="450272" cy="394855"/>
                                <a:chOff x="0" y="0"/>
                                <a:chExt cx="920750" cy="523240"/>
                              </a:xfrm>
                            </p:grpSpPr>
                            <p:sp>
                              <p:nvSpPr>
                                <p:cNvPr id="87" name="Oval 86">
                                  <a:extLst>
                                    <a:ext uri="{FF2B5EF4-FFF2-40B4-BE49-F238E27FC236}">
                                      <a16:creationId xmlns:a16="http://schemas.microsoft.com/office/drawing/2014/main" id="{93F6FFC0-DD84-4EBF-BEB8-5C98658DC82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20782"/>
                                  <a:ext cx="920750" cy="49847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tx1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pic>
                              <p:nvPicPr>
                                <p:cNvPr id="88" name="Graphic 68" descr="User">
                                  <a:extLst>
                                    <a:ext uri="{FF2B5EF4-FFF2-40B4-BE49-F238E27FC236}">
                                      <a16:creationId xmlns:a16="http://schemas.microsoft.com/office/drawing/2014/main" id="{2CDA9133-9DB4-4F6D-9803-395FB9E71673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 cstate="print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3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14745" y="0"/>
                                  <a:ext cx="523240" cy="5232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grpSp>
                            <p:nvGrpSpPr>
                              <p:cNvPr id="80" name="Group 79">
                                <a:extLst>
                                  <a:ext uri="{FF2B5EF4-FFF2-40B4-BE49-F238E27FC236}">
                                    <a16:creationId xmlns:a16="http://schemas.microsoft.com/office/drawing/2014/main" id="{EDF42909-CD33-443F-B70F-BB46AB3FA9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108363" y="1911927"/>
                                <a:ext cx="450272" cy="394855"/>
                                <a:chOff x="0" y="0"/>
                                <a:chExt cx="920750" cy="523240"/>
                              </a:xfrm>
                            </p:grpSpPr>
                            <p:sp>
                              <p:nvSpPr>
                                <p:cNvPr id="85" name="Oval 84">
                                  <a:extLst>
                                    <a:ext uri="{FF2B5EF4-FFF2-40B4-BE49-F238E27FC236}">
                                      <a16:creationId xmlns:a16="http://schemas.microsoft.com/office/drawing/2014/main" id="{B63CE8E1-1D4F-40B3-9D9C-A9B6C71B879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20782"/>
                                  <a:ext cx="920750" cy="49847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tx1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pic>
                              <p:nvPicPr>
                                <p:cNvPr id="86" name="Graphic 71" descr="User">
                                  <a:extLst>
                                    <a:ext uri="{FF2B5EF4-FFF2-40B4-BE49-F238E27FC236}">
                                      <a16:creationId xmlns:a16="http://schemas.microsoft.com/office/drawing/2014/main" id="{D5FCB769-1675-4127-AB7F-B05C243BBC5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 cstate="print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3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14745" y="0"/>
                                  <a:ext cx="523240" cy="5232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grpSp>
                            <p:nvGrpSpPr>
                              <p:cNvPr id="81" name="Group 80">
                                <a:extLst>
                                  <a:ext uri="{FF2B5EF4-FFF2-40B4-BE49-F238E27FC236}">
                                    <a16:creationId xmlns:a16="http://schemas.microsoft.com/office/drawing/2014/main" id="{343C26F1-0953-43CC-BE73-850F4FE252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3854" y="1357745"/>
                                <a:ext cx="450272" cy="394855"/>
                                <a:chOff x="0" y="0"/>
                                <a:chExt cx="920750" cy="523240"/>
                              </a:xfrm>
                            </p:grpSpPr>
                            <p:sp>
                              <p:nvSpPr>
                                <p:cNvPr id="83" name="Oval 82">
                                  <a:extLst>
                                    <a:ext uri="{FF2B5EF4-FFF2-40B4-BE49-F238E27FC236}">
                                      <a16:creationId xmlns:a16="http://schemas.microsoft.com/office/drawing/2014/main" id="{6B74D543-933A-48AA-85B6-73D804B3491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20782"/>
                                  <a:ext cx="920750" cy="49847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tx1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pic>
                              <p:nvPicPr>
                                <p:cNvPr id="84" name="Graphic 74" descr="User">
                                  <a:extLst>
                                    <a:ext uri="{FF2B5EF4-FFF2-40B4-BE49-F238E27FC236}">
                                      <a16:creationId xmlns:a16="http://schemas.microsoft.com/office/drawing/2014/main" id="{0FB04AFB-0EAF-4B5C-8B92-3B864F4FA58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 cstate="print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3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14745" y="0"/>
                                  <a:ext cx="523240" cy="5232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cxnSp>
                            <p:nvCxnSpPr>
                              <p:cNvPr id="82" name="Straight Connector 81">
                                <a:extLst>
                                  <a:ext uri="{FF2B5EF4-FFF2-40B4-BE49-F238E27FC236}">
                                    <a16:creationId xmlns:a16="http://schemas.microsoft.com/office/drawing/2014/main" id="{F4CE713E-0D00-4228-B660-DBA0D24CB42D}"/>
                                  </a:ext>
                                </a:extLst>
                              </p:cNvPr>
                              <p:cNvCxnSpPr>
                                <a:stCxn id="85" idx="7"/>
                                <a:endCxn id="89" idx="3"/>
                              </p:cNvCxnSpPr>
                              <p:nvPr/>
                            </p:nvCxnSpPr>
                            <p:spPr>
                              <a:xfrm flipV="1">
                                <a:off x="1492564" y="932320"/>
                                <a:ext cx="762198" cy="1049981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</p:grpSp>
                    <p:sp>
                      <p:nvSpPr>
                        <p:cNvPr id="59" name="Text Box 2">
                          <a:extLst>
                            <a:ext uri="{FF2B5EF4-FFF2-40B4-BE49-F238E27FC236}">
                              <a16:creationId xmlns:a16="http://schemas.microsoft.com/office/drawing/2014/main" id="{DA6D8768-8E59-4066-9563-6ED71901372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86028" y="1918958"/>
                          <a:ext cx="926288" cy="57257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GB" sz="1200" b="1" dirty="0">
                              <a:solidFill>
                                <a:srgbClr val="FFFFFF"/>
                              </a:solidFill>
                              <a:effectLst/>
                              <a:highlight>
                                <a:srgbClr val="000000"/>
                              </a:highlight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Consortium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GB" sz="1200" b="1" dirty="0">
                              <a:solidFill>
                                <a:srgbClr val="FFFFFF"/>
                              </a:solidFill>
                              <a:effectLst/>
                              <a:highlight>
                                <a:srgbClr val="000000"/>
                              </a:highlight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Blockchain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9" name="Group 118">
                      <a:extLst>
                        <a:ext uri="{FF2B5EF4-FFF2-40B4-BE49-F238E27FC236}">
                          <a16:creationId xmlns:a16="http://schemas.microsoft.com/office/drawing/2014/main" id="{0EBFEC7E-1F66-4EC3-B6DE-2B00FFB84F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77889" y="2782956"/>
                      <a:ext cx="1908311" cy="546652"/>
                      <a:chOff x="4542183" y="2007704"/>
                      <a:chExt cx="2902226" cy="944218"/>
                    </a:xfrm>
                  </p:grpSpPr>
                  <p:sp>
                    <p:nvSpPr>
                      <p:cNvPr id="117" name="Rectangle: Rounded Corners 116">
                        <a:extLst>
                          <a:ext uri="{FF2B5EF4-FFF2-40B4-BE49-F238E27FC236}">
                            <a16:creationId xmlns:a16="http://schemas.microsoft.com/office/drawing/2014/main" id="{52FDAD0D-362C-4002-A9BD-C8B2AD5CC0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42183" y="2007704"/>
                        <a:ext cx="2902226" cy="944218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pSp>
                    <p:nvGrpSpPr>
                      <p:cNvPr id="116" name="Group 115">
                        <a:extLst>
                          <a:ext uri="{FF2B5EF4-FFF2-40B4-BE49-F238E27FC236}">
                            <a16:creationId xmlns:a16="http://schemas.microsoft.com/office/drawing/2014/main" id="{1F2A28F1-078A-4788-B1A3-F9390F41A3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17933" y="2146851"/>
                        <a:ext cx="2187328" cy="642731"/>
                        <a:chOff x="4909212" y="2405269"/>
                        <a:chExt cx="2187328" cy="642731"/>
                      </a:xfrm>
                      <a:solidFill>
                        <a:schemeClr val="tx1"/>
                      </a:solidFill>
                    </p:grpSpPr>
                    <p:grpSp>
                      <p:nvGrpSpPr>
                        <p:cNvPr id="112" name="Group 111">
                          <a:extLst>
                            <a:ext uri="{FF2B5EF4-FFF2-40B4-BE49-F238E27FC236}">
                              <a16:creationId xmlns:a16="http://schemas.microsoft.com/office/drawing/2014/main" id="{CE84B28C-8723-4D59-8DFF-85D589D1B35D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5923004" y="2554535"/>
                          <a:ext cx="701878" cy="397387"/>
                          <a:chOff x="5376351" y="1500987"/>
                          <a:chExt cx="1824346" cy="1669593"/>
                        </a:xfrm>
                        <a:grpFill/>
                      </p:grpSpPr>
                      <p:pic>
                        <p:nvPicPr>
                          <p:cNvPr id="109" name="Graphic 108" descr="Link">
                            <a:extLst>
                              <a:ext uri="{FF2B5EF4-FFF2-40B4-BE49-F238E27FC236}">
                                <a16:creationId xmlns:a16="http://schemas.microsoft.com/office/drawing/2014/main" id="{1CC46C35-F897-4522-91DF-DF21C6C97CAD}"/>
                              </a:ext>
                            </a:extLst>
                          </p:cNvPr>
                          <p:cNvPicPr>
                            <a:picLocks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 rot="8100000">
                            <a:off x="5376351" y="1501265"/>
                            <a:ext cx="977183" cy="166931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10" name="Graphic 109" descr="Link">
                            <a:extLst>
                              <a:ext uri="{FF2B5EF4-FFF2-40B4-BE49-F238E27FC236}">
                                <a16:creationId xmlns:a16="http://schemas.microsoft.com/office/drawing/2014/main" id="{BFB8E25B-EEF2-468F-A973-F0DF0CD463F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 rot="18910646">
                            <a:off x="6223044" y="1500987"/>
                            <a:ext cx="977653" cy="1669315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13" name="Group 112">
                          <a:extLst>
                            <a:ext uri="{FF2B5EF4-FFF2-40B4-BE49-F238E27FC236}">
                              <a16:creationId xmlns:a16="http://schemas.microsoft.com/office/drawing/2014/main" id="{6BB5CF47-AE78-4243-8ED6-DB3D38BB145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4909212" y="2544596"/>
                          <a:ext cx="701878" cy="397387"/>
                          <a:chOff x="5376351" y="1500987"/>
                          <a:chExt cx="1824346" cy="1669593"/>
                        </a:xfrm>
                        <a:grpFill/>
                      </p:grpSpPr>
                      <p:pic>
                        <p:nvPicPr>
                          <p:cNvPr id="114" name="Graphic 113" descr="Link">
                            <a:extLst>
                              <a:ext uri="{FF2B5EF4-FFF2-40B4-BE49-F238E27FC236}">
                                <a16:creationId xmlns:a16="http://schemas.microsoft.com/office/drawing/2014/main" id="{90E5C8FE-BE06-4F18-8551-D8F7C1728562}"/>
                              </a:ext>
                            </a:extLst>
                          </p:cNvPr>
                          <p:cNvPicPr>
                            <a:picLocks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 rot="8100000">
                            <a:off x="5376351" y="1501265"/>
                            <a:ext cx="977183" cy="166931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15" name="Graphic 114" descr="Link">
                            <a:extLst>
                              <a:ext uri="{FF2B5EF4-FFF2-40B4-BE49-F238E27FC236}">
                                <a16:creationId xmlns:a16="http://schemas.microsoft.com/office/drawing/2014/main" id="{791D0437-06A2-4ADC-B44C-A5101BA210AE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 rot="18910646">
                            <a:off x="6223044" y="1500987"/>
                            <a:ext cx="977653" cy="1669315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98" name="Graphic 97" descr="Box">
                          <a:extLst>
                            <a:ext uri="{FF2B5EF4-FFF2-40B4-BE49-F238E27FC236}">
                              <a16:creationId xmlns:a16="http://schemas.microsoft.com/office/drawing/2014/main" id="{807098B1-DB18-4CDA-A036-90C0768F7EE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96DAC541-7B7A-43D3-8B79-37D633B846F1}">
                              <asvg:svgBlip xmlns:asvg="http://schemas.microsoft.com/office/drawing/2016/SVG/main" r:embed="rId7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40017" y="2405269"/>
                          <a:ext cx="642731" cy="64273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9" name="Graphic 98" descr="Box">
                          <a:extLst>
                            <a:ext uri="{FF2B5EF4-FFF2-40B4-BE49-F238E27FC236}">
                              <a16:creationId xmlns:a16="http://schemas.microsoft.com/office/drawing/2014/main" id="{EBF6C02E-4CF6-499C-9340-54B21586A85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96DAC541-7B7A-43D3-8B79-37D633B846F1}">
                              <asvg:svgBlip xmlns:asvg="http://schemas.microsoft.com/office/drawing/2016/SVG/main" r:embed="rId7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453809" y="2405269"/>
                          <a:ext cx="642731" cy="642731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sp>
                <p:nvSpPr>
                  <p:cNvPr id="184" name="Arrow: Up 183">
                    <a:extLst>
                      <a:ext uri="{FF2B5EF4-FFF2-40B4-BE49-F238E27FC236}">
                        <a16:creationId xmlns:a16="http://schemas.microsoft.com/office/drawing/2014/main" id="{00125B3B-C1D5-4FD2-8186-A833A2C563E9}"/>
                      </a:ext>
                    </a:extLst>
                  </p:cNvPr>
                  <p:cNvSpPr/>
                  <p:nvPr/>
                </p:nvSpPr>
                <p:spPr>
                  <a:xfrm>
                    <a:off x="3638548" y="3190460"/>
                    <a:ext cx="376859" cy="824948"/>
                  </a:xfrm>
                  <a:prstGeom prst="upArrow">
                    <a:avLst>
                      <a:gd name="adj1" fmla="val 21184"/>
                      <a:gd name="adj2" fmla="val 85638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1DA71818-C4B9-4317-9ACE-D98FD3FD895D}"/>
                      </a:ext>
                    </a:extLst>
                  </p:cNvPr>
                  <p:cNvGrpSpPr/>
                  <p:nvPr/>
                </p:nvGrpSpPr>
                <p:grpSpPr>
                  <a:xfrm>
                    <a:off x="1045613" y="5573665"/>
                    <a:ext cx="729841" cy="545284"/>
                    <a:chOff x="0" y="0"/>
                    <a:chExt cx="920750" cy="523240"/>
                  </a:xfrm>
                </p:grpSpPr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62E201FD-E904-4E40-BC49-415ABB4FA4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20782"/>
                      <a:ext cx="920750" cy="49847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/>
                    </a:p>
                  </p:txBody>
                </p:sp>
                <p:pic>
                  <p:nvPicPr>
                    <p:cNvPr id="10" name="Graphic 80" descr="User">
                      <a:extLst>
                        <a:ext uri="{FF2B5EF4-FFF2-40B4-BE49-F238E27FC236}">
                          <a16:creationId xmlns:a16="http://schemas.microsoft.com/office/drawing/2014/main" id="{2F120975-C929-4AA8-AA25-5EEB9F71CDF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14745" y="0"/>
                      <a:ext cx="523240" cy="52324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980EAF6C-499B-480D-91B4-6AEDF65A6CF4}"/>
                      </a:ext>
                    </a:extLst>
                  </p:cNvPr>
                  <p:cNvGrpSpPr/>
                  <p:nvPr/>
                </p:nvGrpSpPr>
                <p:grpSpPr>
                  <a:xfrm>
                    <a:off x="5232268" y="5523969"/>
                    <a:ext cx="755008" cy="578840"/>
                    <a:chOff x="0" y="0"/>
                    <a:chExt cx="920750" cy="523240"/>
                  </a:xfrm>
                </p:grpSpPr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id="{5CABC22C-EE89-42B7-9560-5231877D01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20782"/>
                      <a:ext cx="920750" cy="49847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3" name="Graphic 80" descr="User">
                      <a:extLst>
                        <a:ext uri="{FF2B5EF4-FFF2-40B4-BE49-F238E27FC236}">
                          <a16:creationId xmlns:a16="http://schemas.microsoft.com/office/drawing/2014/main" id="{3F723B6F-5350-4644-8854-9B11CB6338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14745" y="0"/>
                      <a:ext cx="523240" cy="52324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4" name="Graphic 84" descr="Server">
                    <a:extLst>
                      <a:ext uri="{FF2B5EF4-FFF2-40B4-BE49-F238E27FC236}">
                        <a16:creationId xmlns:a16="http://schemas.microsoft.com/office/drawing/2014/main" id="{90459134-48DB-4AAE-95DF-8D7CD8891EB7}"/>
                      </a:ext>
                    </a:extLst>
                  </p:cNvPr>
                  <p:cNvPicPr/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08642" y="5340506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294D507A-400A-4C23-AF87-E47A00D16084}"/>
                      </a:ext>
                    </a:extLst>
                  </p:cNvPr>
                  <p:cNvGrpSpPr/>
                  <p:nvPr/>
                </p:nvGrpSpPr>
                <p:grpSpPr>
                  <a:xfrm>
                    <a:off x="8464490" y="1275125"/>
                    <a:ext cx="3103927" cy="2223082"/>
                    <a:chOff x="6350466" y="2684478"/>
                    <a:chExt cx="3103927" cy="2223082"/>
                  </a:xfrm>
                </p:grpSpPr>
                <p:sp>
                  <p:nvSpPr>
                    <p:cNvPr id="16" name="Oval 15">
                      <a:extLst>
                        <a:ext uri="{FF2B5EF4-FFF2-40B4-BE49-F238E27FC236}">
                          <a16:creationId xmlns:a16="http://schemas.microsoft.com/office/drawing/2014/main" id="{9E3C69EF-1572-4CD6-92BD-E554DB97D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0466" y="2684478"/>
                      <a:ext cx="3103927" cy="2223082"/>
                    </a:xfrm>
                    <a:prstGeom prst="ellipse">
                      <a:avLst/>
                    </a:prstGeom>
                    <a:solidFill>
                      <a:srgbClr val="CCFF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FD88CD2A-4BC6-401F-A344-8F066A1CE8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59052" y="2909554"/>
                      <a:ext cx="2343002" cy="1788281"/>
                      <a:chOff x="1390098" y="1105920"/>
                      <a:chExt cx="2519171" cy="2224509"/>
                    </a:xfrm>
                  </p:grpSpPr>
                  <p:grpSp>
                    <p:nvGrpSpPr>
                      <p:cNvPr id="18" name="Group 17">
                        <a:extLst>
                          <a:ext uri="{FF2B5EF4-FFF2-40B4-BE49-F238E27FC236}">
                            <a16:creationId xmlns:a16="http://schemas.microsoft.com/office/drawing/2014/main" id="{C7A9FF78-7B78-4BA8-94F0-9ECB919EAE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90098" y="1105920"/>
                        <a:ext cx="2519171" cy="2224509"/>
                        <a:chOff x="0" y="0"/>
                        <a:chExt cx="2639290" cy="2306782"/>
                      </a:xfrm>
                    </p:grpSpPr>
                    <p:cxnSp>
                      <p:nvCxnSpPr>
                        <p:cNvPr id="20" name="Straight Connector 19">
                          <a:extLst>
                            <a:ext uri="{FF2B5EF4-FFF2-40B4-BE49-F238E27FC236}">
                              <a16:creationId xmlns:a16="http://schemas.microsoft.com/office/drawing/2014/main" id="{45584DBD-F417-45AA-B847-1ECBB4CDB78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381000" y="1572491"/>
                          <a:ext cx="1813897" cy="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1" name="Group 20">
                          <a:extLst>
                            <a:ext uri="{FF2B5EF4-FFF2-40B4-BE49-F238E27FC236}">
                              <a16:creationId xmlns:a16="http://schemas.microsoft.com/office/drawing/2014/main" id="{4FB9BEE5-80E1-4B36-BE56-E494B61FC7A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2639290" cy="2306782"/>
                          <a:chOff x="0" y="0"/>
                          <a:chExt cx="2639290" cy="2306782"/>
                        </a:xfrm>
                      </p:grpSpPr>
                      <p:cxnSp>
                        <p:nvCxnSpPr>
                          <p:cNvPr id="22" name="Straight Connector 21">
                            <a:extLst>
                              <a:ext uri="{FF2B5EF4-FFF2-40B4-BE49-F238E27FC236}">
                                <a16:creationId xmlns:a16="http://schemas.microsoft.com/office/drawing/2014/main" id="{6AD759EA-633C-46AF-87B1-E398E5D91CE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 flipV="1">
                            <a:off x="290945" y="810490"/>
                            <a:ext cx="2092037" cy="699655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Straight Connector 22">
                            <a:extLst>
                              <a:ext uri="{FF2B5EF4-FFF2-40B4-BE49-F238E27FC236}">
                                <a16:creationId xmlns:a16="http://schemas.microsoft.com/office/drawing/2014/main" id="{682DE6D4-E92A-4DBF-82DA-F2D35808DED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290945" y="741218"/>
                            <a:ext cx="2092037" cy="34752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4" name="Group 23">
                            <a:extLst>
                              <a:ext uri="{FF2B5EF4-FFF2-40B4-BE49-F238E27FC236}">
                                <a16:creationId xmlns:a16="http://schemas.microsoft.com/office/drawing/2014/main" id="{72229D54-452B-4406-8979-20EBE5E540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0"/>
                            <a:ext cx="2639290" cy="2306782"/>
                            <a:chOff x="0" y="0"/>
                            <a:chExt cx="2639290" cy="2306782"/>
                          </a:xfrm>
                        </p:grpSpPr>
                        <p:cxnSp>
                          <p:nvCxnSpPr>
                            <p:cNvPr id="25" name="Straight Connector 24">
                              <a:extLst>
                                <a:ext uri="{FF2B5EF4-FFF2-40B4-BE49-F238E27FC236}">
                                  <a16:creationId xmlns:a16="http://schemas.microsoft.com/office/drawing/2014/main" id="{DDF7E94B-CB54-4D21-888C-999E58E978F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496291" y="221672"/>
                              <a:ext cx="942109" cy="51943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6" name="Straight Connector 25">
                              <a:extLst>
                                <a:ext uri="{FF2B5EF4-FFF2-40B4-BE49-F238E27FC236}">
                                  <a16:creationId xmlns:a16="http://schemas.microsoft.com/office/drawing/2014/main" id="{8C7F4693-0DDE-4981-A64A-7AAA3D488024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228600" y="221672"/>
                              <a:ext cx="927908" cy="519546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7" name="Straight Connector 26">
                              <a:extLst>
                                <a:ext uri="{FF2B5EF4-FFF2-40B4-BE49-F238E27FC236}">
                                  <a16:creationId xmlns:a16="http://schemas.microsoft.com/office/drawing/2014/main" id="{B9BD7A8B-B57F-481F-903A-56E125A0EF89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166254" y="221672"/>
                              <a:ext cx="1184564" cy="137160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8" name="Straight Connector 27">
                              <a:extLst>
                                <a:ext uri="{FF2B5EF4-FFF2-40B4-BE49-F238E27FC236}">
                                  <a16:creationId xmlns:a16="http://schemas.microsoft.com/office/drawing/2014/main" id="{D988B0B6-47C9-4CFD-B15C-4244C0578C5F}"/>
                                </a:ext>
                              </a:extLst>
                            </p:cNvPr>
                            <p:cNvCxnSpPr>
                              <a:stCxn id="50" idx="2"/>
                            </p:cNvCxnSpPr>
                            <p:nvPr/>
                          </p:nvCxnSpPr>
                          <p:spPr>
                            <a:xfrm flipH="1">
                              <a:off x="2382774" y="990402"/>
                              <a:ext cx="38989" cy="464033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9" name="Straight Connector 28">
                              <a:extLst>
                                <a:ext uri="{FF2B5EF4-FFF2-40B4-BE49-F238E27FC236}">
                                  <a16:creationId xmlns:a16="http://schemas.microsoft.com/office/drawing/2014/main" id="{5279E90B-C509-454E-B7D4-C04BC763CF4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1454727" y="1593272"/>
                              <a:ext cx="949036" cy="527339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0" name="Straight Connector 29">
                              <a:extLst>
                                <a:ext uri="{FF2B5EF4-FFF2-40B4-BE49-F238E27FC236}">
                                  <a16:creationId xmlns:a16="http://schemas.microsoft.com/office/drawing/2014/main" id="{FF501995-02FC-4A33-8567-41F1E3E25C2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228600" y="1711036"/>
                              <a:ext cx="893618" cy="408709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" name="Straight Connector 30">
                              <a:extLst>
                                <a:ext uri="{FF2B5EF4-FFF2-40B4-BE49-F238E27FC236}">
                                  <a16:creationId xmlns:a16="http://schemas.microsoft.com/office/drawing/2014/main" id="{7EFFAF3F-F74C-4592-BA2C-A17002364FA6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228600" y="900545"/>
                              <a:ext cx="0" cy="60960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2" name="Straight Connector 31">
                              <a:extLst>
                                <a:ext uri="{FF2B5EF4-FFF2-40B4-BE49-F238E27FC236}">
                                  <a16:creationId xmlns:a16="http://schemas.microsoft.com/office/drawing/2014/main" id="{8B191373-828A-4116-A24E-B7D8FEB23F1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295400" y="270163"/>
                              <a:ext cx="289" cy="1780309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3" name="Straight Connector 32">
                              <a:extLst>
                                <a:ext uri="{FF2B5EF4-FFF2-40B4-BE49-F238E27FC236}">
                                  <a16:creationId xmlns:a16="http://schemas.microsoft.com/office/drawing/2014/main" id="{BE954491-DFA1-443C-B177-130585CD8556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233054" y="221672"/>
                              <a:ext cx="1260764" cy="1350818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4" name="Straight Connector 33">
                              <a:extLst>
                                <a:ext uri="{FF2B5EF4-FFF2-40B4-BE49-F238E27FC236}">
                                  <a16:creationId xmlns:a16="http://schemas.microsoft.com/office/drawing/2014/main" id="{20B84CA1-9030-4671-8B5E-505B81D9348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228600" y="741218"/>
                              <a:ext cx="2153920" cy="831099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5" name="Straight Connector 34">
                              <a:extLst>
                                <a:ext uri="{FF2B5EF4-FFF2-40B4-BE49-F238E27FC236}">
                                  <a16:creationId xmlns:a16="http://schemas.microsoft.com/office/drawing/2014/main" id="{E1F43F6C-9D1C-4C09-8639-5007CC6D4CFB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 flipV="1">
                              <a:off x="290945" y="810490"/>
                              <a:ext cx="921328" cy="1239405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36" name="Group 35">
                              <a:extLst>
                                <a:ext uri="{FF2B5EF4-FFF2-40B4-BE49-F238E27FC236}">
                                  <a16:creationId xmlns:a16="http://schemas.microsoft.com/office/drawing/2014/main" id="{BAD8EB5A-25B4-423C-A81A-3AA3783861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602672"/>
                              <a:ext cx="450272" cy="394855"/>
                              <a:chOff x="0" y="0"/>
                              <a:chExt cx="920750" cy="523240"/>
                            </a:xfrm>
                          </p:grpSpPr>
                          <p:sp>
                            <p:nvSpPr>
                              <p:cNvPr id="53" name="Oval 52">
                                <a:extLst>
                                  <a:ext uri="{FF2B5EF4-FFF2-40B4-BE49-F238E27FC236}">
                                    <a16:creationId xmlns:a16="http://schemas.microsoft.com/office/drawing/2014/main" id="{EF54504F-959C-4F66-9BCD-9FC50A5B12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0" y="20782"/>
                                <a:ext cx="920750" cy="498475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pic>
                            <p:nvPicPr>
                              <p:cNvPr id="54" name="Graphic 47" descr="User">
                                <a:extLst>
                                  <a:ext uri="{FF2B5EF4-FFF2-40B4-BE49-F238E27FC236}">
                                    <a16:creationId xmlns:a16="http://schemas.microsoft.com/office/drawing/2014/main" id="{D8960FFE-C41C-4900-B5A9-A32E08DB4BC5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2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3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14745" y="0"/>
                                <a:ext cx="523240" cy="52324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grpSp>
                          <p:nvGrpSpPr>
                            <p:cNvPr id="37" name="Group 36">
                              <a:extLst>
                                <a:ext uri="{FF2B5EF4-FFF2-40B4-BE49-F238E27FC236}">
                                  <a16:creationId xmlns:a16="http://schemas.microsoft.com/office/drawing/2014/main" id="{B21A677D-7336-4F61-A674-BDF48197B0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52945" y="0"/>
                              <a:ext cx="450272" cy="394855"/>
                              <a:chOff x="0" y="0"/>
                              <a:chExt cx="920750" cy="523240"/>
                            </a:xfrm>
                          </p:grpSpPr>
                          <p:sp>
                            <p:nvSpPr>
                              <p:cNvPr id="51" name="Oval 50">
                                <a:extLst>
                                  <a:ext uri="{FF2B5EF4-FFF2-40B4-BE49-F238E27FC236}">
                                    <a16:creationId xmlns:a16="http://schemas.microsoft.com/office/drawing/2014/main" id="{A5291C4D-D070-4072-B995-502CFF20728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0" y="20782"/>
                                <a:ext cx="920750" cy="498475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pic>
                            <p:nvPicPr>
                              <p:cNvPr id="52" name="Graphic 62" descr="User">
                                <a:extLst>
                                  <a:ext uri="{FF2B5EF4-FFF2-40B4-BE49-F238E27FC236}">
                                    <a16:creationId xmlns:a16="http://schemas.microsoft.com/office/drawing/2014/main" id="{A8A04778-CC44-46B5-ABE9-7390BA5C4FD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2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3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14745" y="0"/>
                                <a:ext cx="523240" cy="52324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grpSp>
                          <p:nvGrpSpPr>
                            <p:cNvPr id="38" name="Group 37">
                              <a:extLst>
                                <a:ext uri="{FF2B5EF4-FFF2-40B4-BE49-F238E27FC236}">
                                  <a16:creationId xmlns:a16="http://schemas.microsoft.com/office/drawing/2014/main" id="{4D208A37-C73A-4FAD-B846-C6FE5852B1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89018" y="595745"/>
                              <a:ext cx="450272" cy="394855"/>
                              <a:chOff x="0" y="0"/>
                              <a:chExt cx="920750" cy="523240"/>
                            </a:xfrm>
                          </p:grpSpPr>
                          <p:sp>
                            <p:nvSpPr>
                              <p:cNvPr id="49" name="Oval 48">
                                <a:extLst>
                                  <a:ext uri="{FF2B5EF4-FFF2-40B4-BE49-F238E27FC236}">
                                    <a16:creationId xmlns:a16="http://schemas.microsoft.com/office/drawing/2014/main" id="{11A999A0-DFCD-4D98-AD16-3CAA4CB78B2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0" y="20782"/>
                                <a:ext cx="920750" cy="498475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pic>
                            <p:nvPicPr>
                              <p:cNvPr id="50" name="Graphic 65" descr="User">
                                <a:extLst>
                                  <a:ext uri="{FF2B5EF4-FFF2-40B4-BE49-F238E27FC236}">
                                    <a16:creationId xmlns:a16="http://schemas.microsoft.com/office/drawing/2014/main" id="{315707F4-5095-4E92-8E06-364EF3267E3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2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3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14745" y="0"/>
                                <a:ext cx="523240" cy="52324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grpSp>
                          <p:nvGrpSpPr>
                            <p:cNvPr id="39" name="Group 38">
                              <a:extLst>
                                <a:ext uri="{FF2B5EF4-FFF2-40B4-BE49-F238E27FC236}">
                                  <a16:creationId xmlns:a16="http://schemas.microsoft.com/office/drawing/2014/main" id="{FDB19468-73A1-40C2-942E-B2FFB22F5F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47454" y="1336963"/>
                              <a:ext cx="450272" cy="394855"/>
                              <a:chOff x="0" y="0"/>
                              <a:chExt cx="920750" cy="523240"/>
                            </a:xfrm>
                          </p:grpSpPr>
                          <p:sp>
                            <p:nvSpPr>
                              <p:cNvPr id="47" name="Oval 46">
                                <a:extLst>
                                  <a:ext uri="{FF2B5EF4-FFF2-40B4-BE49-F238E27FC236}">
                                    <a16:creationId xmlns:a16="http://schemas.microsoft.com/office/drawing/2014/main" id="{A41171B6-22FA-4E2E-833D-4E8930F1E16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0" y="20782"/>
                                <a:ext cx="920750" cy="498475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pic>
                            <p:nvPicPr>
                              <p:cNvPr id="48" name="Graphic 68" descr="User">
                                <a:extLst>
                                  <a:ext uri="{FF2B5EF4-FFF2-40B4-BE49-F238E27FC236}">
                                    <a16:creationId xmlns:a16="http://schemas.microsoft.com/office/drawing/2014/main" id="{A061A07E-0846-4970-8844-03D58884496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2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3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14745" y="0"/>
                                <a:ext cx="523240" cy="52324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grpSp>
                          <p:nvGrpSpPr>
                            <p:cNvPr id="40" name="Group 39">
                              <a:extLst>
                                <a:ext uri="{FF2B5EF4-FFF2-40B4-BE49-F238E27FC236}">
                                  <a16:creationId xmlns:a16="http://schemas.microsoft.com/office/drawing/2014/main" id="{DAF9EE14-96C6-4DD7-981D-88D503D1957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108363" y="1911927"/>
                              <a:ext cx="450272" cy="394855"/>
                              <a:chOff x="0" y="0"/>
                              <a:chExt cx="920750" cy="523240"/>
                            </a:xfrm>
                          </p:grpSpPr>
                          <p:sp>
                            <p:nvSpPr>
                              <p:cNvPr id="45" name="Oval 44">
                                <a:extLst>
                                  <a:ext uri="{FF2B5EF4-FFF2-40B4-BE49-F238E27FC236}">
                                    <a16:creationId xmlns:a16="http://schemas.microsoft.com/office/drawing/2014/main" id="{BBCD7C13-351F-48D0-8C19-305C7F8A884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0" y="20782"/>
                                <a:ext cx="920750" cy="498475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pic>
                            <p:nvPicPr>
                              <p:cNvPr id="46" name="Graphic 71" descr="User">
                                <a:extLst>
                                  <a:ext uri="{FF2B5EF4-FFF2-40B4-BE49-F238E27FC236}">
                                    <a16:creationId xmlns:a16="http://schemas.microsoft.com/office/drawing/2014/main" id="{2111BA21-2DB8-40A3-BEAB-6625F9F03E8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2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3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14745" y="0"/>
                                <a:ext cx="523240" cy="52324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grpSp>
                          <p:nvGrpSpPr>
                            <p:cNvPr id="41" name="Group 40">
                              <a:extLst>
                                <a:ext uri="{FF2B5EF4-FFF2-40B4-BE49-F238E27FC236}">
                                  <a16:creationId xmlns:a16="http://schemas.microsoft.com/office/drawing/2014/main" id="{4421AD6C-F389-4196-98DE-6AD33C2B290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3854" y="1357745"/>
                              <a:ext cx="450272" cy="394855"/>
                              <a:chOff x="0" y="0"/>
                              <a:chExt cx="920750" cy="523240"/>
                            </a:xfrm>
                          </p:grpSpPr>
                          <p:sp>
                            <p:nvSpPr>
                              <p:cNvPr id="43" name="Oval 42">
                                <a:extLst>
                                  <a:ext uri="{FF2B5EF4-FFF2-40B4-BE49-F238E27FC236}">
                                    <a16:creationId xmlns:a16="http://schemas.microsoft.com/office/drawing/2014/main" id="{20E483D8-323D-4F09-8E5A-7FCE0A210C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0" y="20782"/>
                                <a:ext cx="920750" cy="498475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pic>
                            <p:nvPicPr>
                              <p:cNvPr id="44" name="Graphic 74" descr="User">
                                <a:extLst>
                                  <a:ext uri="{FF2B5EF4-FFF2-40B4-BE49-F238E27FC236}">
                                    <a16:creationId xmlns:a16="http://schemas.microsoft.com/office/drawing/2014/main" id="{3F06633D-D3CA-4162-B1F5-D24DB2CD7AF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2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3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14745" y="0"/>
                                <a:ext cx="523240" cy="52324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cxnSp>
                          <p:nvCxnSpPr>
                            <p:cNvPr id="42" name="Straight Connector 41">
                              <a:extLst>
                                <a:ext uri="{FF2B5EF4-FFF2-40B4-BE49-F238E27FC236}">
                                  <a16:creationId xmlns:a16="http://schemas.microsoft.com/office/drawing/2014/main" id="{A50B4619-DD02-4EB1-AE4A-90820F7CBC37}"/>
                                </a:ext>
                              </a:extLst>
                            </p:cNvPr>
                            <p:cNvCxnSpPr>
                              <a:stCxn id="45" idx="7"/>
                              <a:endCxn id="49" idx="3"/>
                            </p:cNvCxnSpPr>
                            <p:nvPr/>
                          </p:nvCxnSpPr>
                          <p:spPr>
                            <a:xfrm flipV="1">
                              <a:off x="1492564" y="932320"/>
                              <a:ext cx="762198" cy="1049981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sp>
                    <p:nvSpPr>
                      <p:cNvPr id="19" name="Text Box 2">
                        <a:extLst>
                          <a:ext uri="{FF2B5EF4-FFF2-40B4-BE49-F238E27FC236}">
                            <a16:creationId xmlns:a16="http://schemas.microsoft.com/office/drawing/2014/main" id="{35EA51CF-7C18-48F4-A921-92BDCB9E09F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186028" y="1918958"/>
                        <a:ext cx="999750" cy="57257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07000"/>
                          </a:lnSpc>
                          <a:spcAft>
                            <a:spcPts val="200"/>
                          </a:spcAft>
                        </a:pPr>
                        <a:r>
                          <a:rPr lang="en-GB" sz="1100" b="1" dirty="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Blockchain</a:t>
                        </a:r>
                      </a:p>
                      <a:p>
                        <a:pPr marL="0" marR="0" algn="ctr">
                          <a:lnSpc>
                            <a:spcPct val="107000"/>
                          </a:lnSpc>
                          <a:spcAft>
                            <a:spcPts val="200"/>
                          </a:spcAft>
                        </a:pPr>
                        <a:r>
                          <a:rPr lang="en-GB" sz="1100" b="1" dirty="0">
                            <a:solidFill>
                              <a:srgbClr val="FFFFFF"/>
                            </a:solidFill>
                            <a:highlight>
                              <a:srgbClr val="0000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Copy</a:t>
                        </a:r>
                        <a:endPara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5C0559EC-69DD-4E3C-9755-0BB2F9CF9D4E}"/>
                      </a:ext>
                    </a:extLst>
                  </p:cNvPr>
                  <p:cNvGrpSpPr/>
                  <p:nvPr/>
                </p:nvGrpSpPr>
                <p:grpSpPr>
                  <a:xfrm>
                    <a:off x="1163968" y="3867366"/>
                    <a:ext cx="5216953" cy="645002"/>
                    <a:chOff x="4503517" y="2903270"/>
                    <a:chExt cx="3048181" cy="372108"/>
                  </a:xfrm>
                </p:grpSpPr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75AE3923-46DA-465C-BB08-48D2798C07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15483" y="2903270"/>
                      <a:ext cx="1736215" cy="372108"/>
                      <a:chOff x="5815483" y="2903270"/>
                      <a:chExt cx="1736215" cy="372108"/>
                    </a:xfrm>
                  </p:grpSpPr>
                  <p:grpSp>
                    <p:nvGrpSpPr>
                      <p:cNvPr id="123" name="Group 122">
                        <a:extLst>
                          <a:ext uri="{FF2B5EF4-FFF2-40B4-BE49-F238E27FC236}">
                            <a16:creationId xmlns:a16="http://schemas.microsoft.com/office/drawing/2014/main" id="{5464B36F-05F2-4B8C-A599-C34EACEF459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6780059" y="2989687"/>
                        <a:ext cx="461508" cy="230066"/>
                        <a:chOff x="5376351" y="1500987"/>
                        <a:chExt cx="1824346" cy="1669593"/>
                      </a:xfrm>
                      <a:solidFill>
                        <a:schemeClr val="tx1"/>
                      </a:solidFill>
                    </p:grpSpPr>
                    <p:pic>
                      <p:nvPicPr>
                        <p:cNvPr id="130" name="Graphic 129" descr="Link">
                          <a:extLst>
                            <a:ext uri="{FF2B5EF4-FFF2-40B4-BE49-F238E27FC236}">
                              <a16:creationId xmlns:a16="http://schemas.microsoft.com/office/drawing/2014/main" id="{3EEF3998-0FC7-4A81-9855-D0B781C38222}"/>
                            </a:ext>
                          </a:extLst>
                        </p:cNvPr>
                        <p:cNvPicPr>
                          <a:picLocks/>
                        </p:cNvPicPr>
                        <p:nvPr/>
                      </p:nvPicPr>
                      <p:blipFill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8100000">
                          <a:off x="5376351" y="1501265"/>
                          <a:ext cx="977183" cy="166931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31" name="Graphic 130" descr="Link">
                          <a:extLst>
                            <a:ext uri="{FF2B5EF4-FFF2-40B4-BE49-F238E27FC236}">
                              <a16:creationId xmlns:a16="http://schemas.microsoft.com/office/drawing/2014/main" id="{4EB19973-D81B-45FD-9A62-61E632925F6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8910646">
                          <a:off x="6223044" y="1500987"/>
                          <a:ext cx="977653" cy="1669315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24" name="Group 123">
                        <a:extLst>
                          <a:ext uri="{FF2B5EF4-FFF2-40B4-BE49-F238E27FC236}">
                            <a16:creationId xmlns:a16="http://schemas.microsoft.com/office/drawing/2014/main" id="{9FD678AD-93EB-4A80-A7B4-7EDAEA0F9A10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6113457" y="2983933"/>
                        <a:ext cx="461508" cy="230066"/>
                        <a:chOff x="5376351" y="1500987"/>
                        <a:chExt cx="1824346" cy="1669593"/>
                      </a:xfrm>
                      <a:solidFill>
                        <a:schemeClr val="tx1"/>
                      </a:solidFill>
                    </p:grpSpPr>
                    <p:pic>
                      <p:nvPicPr>
                        <p:cNvPr id="128" name="Graphic 127" descr="Link">
                          <a:extLst>
                            <a:ext uri="{FF2B5EF4-FFF2-40B4-BE49-F238E27FC236}">
                              <a16:creationId xmlns:a16="http://schemas.microsoft.com/office/drawing/2014/main" id="{A404AD02-045A-45D7-9702-36E2698C79E8}"/>
                            </a:ext>
                          </a:extLst>
                        </p:cNvPr>
                        <p:cNvPicPr>
                          <a:picLocks/>
                        </p:cNvPicPr>
                        <p:nvPr/>
                      </p:nvPicPr>
                      <p:blipFill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8100000">
                          <a:off x="5376351" y="1501265"/>
                          <a:ext cx="977183" cy="166931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9" name="Graphic 128" descr="Link">
                          <a:extLst>
                            <a:ext uri="{FF2B5EF4-FFF2-40B4-BE49-F238E27FC236}">
                              <a16:creationId xmlns:a16="http://schemas.microsoft.com/office/drawing/2014/main" id="{C9412783-AB11-4656-9A8B-D5F0FA049D6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8910646">
                          <a:off x="6223044" y="1500987"/>
                          <a:ext cx="977653" cy="1669315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125" name="Graphic 124" descr="Box">
                        <a:extLst>
                          <a:ext uri="{FF2B5EF4-FFF2-40B4-BE49-F238E27FC236}">
                            <a16:creationId xmlns:a16="http://schemas.microsoft.com/office/drawing/2014/main" id="{ECE37F3B-3A13-4B96-B136-0401D5627F9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extLst>
                          <a:ext uri="{96DAC541-7B7A-43D3-8B79-37D633B846F1}">
                            <asvg:svgBlip xmlns:asvg="http://schemas.microsoft.com/office/drawing/2016/SVG/main" r:embed="rId11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815483" y="2903271"/>
                        <a:ext cx="422617" cy="37210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6" name="Graphic 125" descr="Box">
                        <a:extLst>
                          <a:ext uri="{FF2B5EF4-FFF2-40B4-BE49-F238E27FC236}">
                            <a16:creationId xmlns:a16="http://schemas.microsoft.com/office/drawing/2014/main" id="{9BF1EA91-76F1-46C0-8F12-4DBA3584529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96DAC541-7B7A-43D3-8B79-37D633B846F1}">
                            <asvg:svgBlip xmlns:asvg="http://schemas.microsoft.com/office/drawing/2016/SVG/main" r:embed="rId1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462479" y="2903270"/>
                        <a:ext cx="422617" cy="37210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7" name="Graphic 126" descr="Box">
                        <a:extLst>
                          <a:ext uri="{FF2B5EF4-FFF2-40B4-BE49-F238E27FC236}">
                            <a16:creationId xmlns:a16="http://schemas.microsoft.com/office/drawing/2014/main" id="{CC7B420B-F5DE-49E0-9CC4-91C0AD170C6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96DAC541-7B7A-43D3-8B79-37D633B846F1}">
                            <asvg:svgBlip xmlns:asvg="http://schemas.microsoft.com/office/drawing/2016/SVG/main" r:embed="rId1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129081" y="2903270"/>
                        <a:ext cx="422617" cy="372107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35" name="Group 134">
                      <a:extLst>
                        <a:ext uri="{FF2B5EF4-FFF2-40B4-BE49-F238E27FC236}">
                          <a16:creationId xmlns:a16="http://schemas.microsoft.com/office/drawing/2014/main" id="{FBFEE9FB-8002-470B-8492-F9A6114554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517" y="2903270"/>
                      <a:ext cx="1736215" cy="372108"/>
                      <a:chOff x="5815483" y="2903270"/>
                      <a:chExt cx="1736215" cy="372108"/>
                    </a:xfrm>
                  </p:grpSpPr>
                  <p:grpSp>
                    <p:nvGrpSpPr>
                      <p:cNvPr id="136" name="Group 135">
                        <a:extLst>
                          <a:ext uri="{FF2B5EF4-FFF2-40B4-BE49-F238E27FC236}">
                            <a16:creationId xmlns:a16="http://schemas.microsoft.com/office/drawing/2014/main" id="{D45D090B-2F26-4D4B-A5BB-30E22C7D198C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6780059" y="2989687"/>
                        <a:ext cx="461508" cy="230066"/>
                        <a:chOff x="5376351" y="1500987"/>
                        <a:chExt cx="1824346" cy="1669593"/>
                      </a:xfrm>
                      <a:solidFill>
                        <a:schemeClr val="tx1"/>
                      </a:solidFill>
                    </p:grpSpPr>
                    <p:pic>
                      <p:nvPicPr>
                        <p:cNvPr id="143" name="Graphic 142" descr="Link">
                          <a:extLst>
                            <a:ext uri="{FF2B5EF4-FFF2-40B4-BE49-F238E27FC236}">
                              <a16:creationId xmlns:a16="http://schemas.microsoft.com/office/drawing/2014/main" id="{CEE5420C-A320-4E9B-AA3B-0C508B24F914}"/>
                            </a:ext>
                          </a:extLst>
                        </p:cNvPr>
                        <p:cNvPicPr>
                          <a:picLocks/>
                        </p:cNvPicPr>
                        <p:nvPr/>
                      </p:nvPicPr>
                      <p:blipFill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8100000">
                          <a:off x="5376351" y="1501265"/>
                          <a:ext cx="977183" cy="166931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4" name="Graphic 143" descr="Link">
                          <a:extLst>
                            <a:ext uri="{FF2B5EF4-FFF2-40B4-BE49-F238E27FC236}">
                              <a16:creationId xmlns:a16="http://schemas.microsoft.com/office/drawing/2014/main" id="{7D476488-EB42-4F4B-B5BA-E079707B6FA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8910646">
                          <a:off x="6223044" y="1500987"/>
                          <a:ext cx="977653" cy="1669315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37" name="Group 136">
                        <a:extLst>
                          <a:ext uri="{FF2B5EF4-FFF2-40B4-BE49-F238E27FC236}">
                            <a16:creationId xmlns:a16="http://schemas.microsoft.com/office/drawing/2014/main" id="{22404259-892A-491F-B6C0-DB60111E4A3C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6113457" y="2983933"/>
                        <a:ext cx="461508" cy="230066"/>
                        <a:chOff x="5376351" y="1500987"/>
                        <a:chExt cx="1824346" cy="1669593"/>
                      </a:xfrm>
                      <a:solidFill>
                        <a:schemeClr val="tx1"/>
                      </a:solidFill>
                    </p:grpSpPr>
                    <p:pic>
                      <p:nvPicPr>
                        <p:cNvPr id="141" name="Graphic 140" descr="Link">
                          <a:extLst>
                            <a:ext uri="{FF2B5EF4-FFF2-40B4-BE49-F238E27FC236}">
                              <a16:creationId xmlns:a16="http://schemas.microsoft.com/office/drawing/2014/main" id="{BED1EB26-B156-487F-A498-A9A66D9BEA3F}"/>
                            </a:ext>
                          </a:extLst>
                        </p:cNvPr>
                        <p:cNvPicPr>
                          <a:picLocks/>
                        </p:cNvPicPr>
                        <p:nvPr/>
                      </p:nvPicPr>
                      <p:blipFill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8100000">
                          <a:off x="5376351" y="1501265"/>
                          <a:ext cx="977183" cy="166931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2" name="Graphic 141" descr="Link">
                          <a:extLst>
                            <a:ext uri="{FF2B5EF4-FFF2-40B4-BE49-F238E27FC236}">
                              <a16:creationId xmlns:a16="http://schemas.microsoft.com/office/drawing/2014/main" id="{41D8A679-6362-42A8-B021-DAB0E1F4E79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8910646">
                          <a:off x="6223044" y="1500987"/>
                          <a:ext cx="977653" cy="1669315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138" name="Graphic 137" descr="Box">
                        <a:extLst>
                          <a:ext uri="{FF2B5EF4-FFF2-40B4-BE49-F238E27FC236}">
                            <a16:creationId xmlns:a16="http://schemas.microsoft.com/office/drawing/2014/main" id="{BEA5A341-C92F-40DD-A828-B5608A365A0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96DAC541-7B7A-43D3-8B79-37D633B846F1}">
                            <asvg:svgBlip xmlns:asvg="http://schemas.microsoft.com/office/drawing/2016/SVG/main" r:embed="rId1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815483" y="2903271"/>
                        <a:ext cx="422617" cy="37210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9" name="Graphic 138" descr="Box">
                        <a:extLst>
                          <a:ext uri="{FF2B5EF4-FFF2-40B4-BE49-F238E27FC236}">
                            <a16:creationId xmlns:a16="http://schemas.microsoft.com/office/drawing/2014/main" id="{EA52D719-FE25-476E-A1E4-FE69EA9A073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4">
                        <a:extLst>
                          <a:ext uri="{96DAC541-7B7A-43D3-8B79-37D633B846F1}">
                            <asvg:svgBlip xmlns:asvg="http://schemas.microsoft.com/office/drawing/2016/SVG/main" r:embed="rId1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462479" y="2903270"/>
                        <a:ext cx="422617" cy="37210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0" name="Graphic 139" descr="Box">
                        <a:extLst>
                          <a:ext uri="{FF2B5EF4-FFF2-40B4-BE49-F238E27FC236}">
                            <a16:creationId xmlns:a16="http://schemas.microsoft.com/office/drawing/2014/main" id="{260C31EC-5CB4-46EC-808C-197B2148DF7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6">
                        <a:extLst>
                          <a:ext uri="{96DAC541-7B7A-43D3-8B79-37D633B846F1}">
                            <asvg:svgBlip xmlns:asvg="http://schemas.microsoft.com/office/drawing/2016/SVG/main" r:embed="rId17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129081" y="2903270"/>
                        <a:ext cx="422617" cy="372107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46604B19-CDAE-426D-A334-F07865EDDCAF}"/>
                      </a:ext>
                    </a:extLst>
                  </p:cNvPr>
                  <p:cNvGrpSpPr/>
                  <p:nvPr/>
                </p:nvGrpSpPr>
                <p:grpSpPr>
                  <a:xfrm>
                    <a:off x="983972" y="4860236"/>
                    <a:ext cx="5844208" cy="347869"/>
                    <a:chOff x="407505" y="4780723"/>
                    <a:chExt cx="5844208" cy="347869"/>
                  </a:xfrm>
                </p:grpSpPr>
                <p:sp>
                  <p:nvSpPr>
                    <p:cNvPr id="146" name="Rectangle: Rounded Corners 145">
                      <a:extLst>
                        <a:ext uri="{FF2B5EF4-FFF2-40B4-BE49-F238E27FC236}">
                          <a16:creationId xmlns:a16="http://schemas.microsoft.com/office/drawing/2014/main" id="{01B3EB2F-936E-41D9-818D-38C5CD0357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505" y="4790661"/>
                      <a:ext cx="755373" cy="337930"/>
                    </a:xfrm>
                    <a:prstGeom prst="round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" name="Rectangle: Rounded Corners 158">
                      <a:extLst>
                        <a:ext uri="{FF2B5EF4-FFF2-40B4-BE49-F238E27FC236}">
                          <a16:creationId xmlns:a16="http://schemas.microsoft.com/office/drawing/2014/main" id="{0AE507A8-96A2-47B7-874D-A6962684E2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42392" y="4790662"/>
                      <a:ext cx="755373" cy="337930"/>
                    </a:xfrm>
                    <a:prstGeom prst="round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0" name="Rectangle: Rounded Corners 159">
                      <a:extLst>
                        <a:ext uri="{FF2B5EF4-FFF2-40B4-BE49-F238E27FC236}">
                          <a16:creationId xmlns:a16="http://schemas.microsoft.com/office/drawing/2014/main" id="{ECC3A846-DE18-4287-A3B8-FB6350C95A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7216" y="4790662"/>
                      <a:ext cx="755373" cy="337930"/>
                    </a:xfrm>
                    <a:prstGeom prst="round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1" name="Rectangle: Rounded Corners 160">
                      <a:extLst>
                        <a:ext uri="{FF2B5EF4-FFF2-40B4-BE49-F238E27FC236}">
                          <a16:creationId xmlns:a16="http://schemas.microsoft.com/office/drawing/2014/main" id="{987BA455-1E3F-485F-8B02-5AD4918F77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6340" y="4780723"/>
                      <a:ext cx="755373" cy="337930"/>
                    </a:xfrm>
                    <a:prstGeom prst="round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5" name="Rectangle: Rounded Corners 164">
                      <a:extLst>
                        <a:ext uri="{FF2B5EF4-FFF2-40B4-BE49-F238E27FC236}">
                          <a16:creationId xmlns:a16="http://schemas.microsoft.com/office/drawing/2014/main" id="{935ECF31-B5D8-46F7-8915-7D0A44AC13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1861" y="4790661"/>
                      <a:ext cx="755373" cy="337930"/>
                    </a:xfrm>
                    <a:prstGeom prst="round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6" name="Rectangle: Rounded Corners 165">
                      <a:extLst>
                        <a:ext uri="{FF2B5EF4-FFF2-40B4-BE49-F238E27FC236}">
                          <a16:creationId xmlns:a16="http://schemas.microsoft.com/office/drawing/2014/main" id="{B8843953-4041-45A3-8B0E-F66FCF1800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6748" y="4790662"/>
                      <a:ext cx="755373" cy="337930"/>
                    </a:xfrm>
                    <a:prstGeom prst="round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7" name="Rectangle: Rounded Corners 166">
                      <a:extLst>
                        <a:ext uri="{FF2B5EF4-FFF2-40B4-BE49-F238E27FC236}">
                          <a16:creationId xmlns:a16="http://schemas.microsoft.com/office/drawing/2014/main" id="{B2971D68-81AA-420F-906A-41627F25D7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1572" y="4790662"/>
                      <a:ext cx="755373" cy="337930"/>
                    </a:xfrm>
                    <a:prstGeom prst="round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85" name="Group 184">
                    <a:extLst>
                      <a:ext uri="{FF2B5EF4-FFF2-40B4-BE49-F238E27FC236}">
                        <a16:creationId xmlns:a16="http://schemas.microsoft.com/office/drawing/2014/main" id="{2CE4C86B-7436-42E0-A38A-C3FE573B5166}"/>
                      </a:ext>
                    </a:extLst>
                  </p:cNvPr>
                  <p:cNvGrpSpPr/>
                  <p:nvPr/>
                </p:nvGrpSpPr>
                <p:grpSpPr>
                  <a:xfrm>
                    <a:off x="1779102" y="4457909"/>
                    <a:ext cx="4234070" cy="650807"/>
                    <a:chOff x="1779104" y="4457909"/>
                    <a:chExt cx="4234070" cy="650806"/>
                  </a:xfrm>
                </p:grpSpPr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342BB51A-569A-4B25-8F0A-35BA8E6771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79104" y="4810541"/>
                      <a:ext cx="4234069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3A80286A-AABA-4726-801C-CF2C9D09F9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79104" y="4810541"/>
                      <a:ext cx="0" cy="288235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2C51F2B9-B4E1-4544-82F4-5227133967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13174" y="4840358"/>
                      <a:ext cx="0" cy="268357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9" name="Arrow: Up 178">
                      <a:extLst>
                        <a:ext uri="{FF2B5EF4-FFF2-40B4-BE49-F238E27FC236}">
                          <a16:creationId xmlns:a16="http://schemas.microsoft.com/office/drawing/2014/main" id="{D8BA1A1A-3453-4026-A9F8-850B27A779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2647" y="4457909"/>
                      <a:ext cx="293750" cy="357809"/>
                    </a:xfrm>
                    <a:prstGeom prst="upArrow">
                      <a:avLst>
                        <a:gd name="adj1" fmla="val 30645"/>
                        <a:gd name="adj2" fmla="val 38333"/>
                      </a:avLst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E6932569-ACBE-4ECD-BF19-92B25EC1ABFF}"/>
                      </a:ext>
                    </a:extLst>
                  </p:cNvPr>
                  <p:cNvSpPr txBox="1"/>
                  <p:nvPr/>
                </p:nvSpPr>
                <p:spPr>
                  <a:xfrm>
                    <a:off x="8072758" y="5254140"/>
                    <a:ext cx="607859" cy="36933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DID</a:t>
                    </a:r>
                    <a:endPara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06" name="Connector: Elbow 205">
                    <a:extLst>
                      <a:ext uri="{FF2B5EF4-FFF2-40B4-BE49-F238E27FC236}">
                        <a16:creationId xmlns:a16="http://schemas.microsoft.com/office/drawing/2014/main" id="{E7EDE9E6-5B14-4460-B4DA-066A59C4A84D}"/>
                      </a:ext>
                    </a:extLst>
                  </p:cNvPr>
                  <p:cNvCxnSpPr>
                    <a:cxnSpLocks/>
                    <a:endCxn id="13" idx="0"/>
                  </p:cNvCxnSpPr>
                  <p:nvPr/>
                </p:nvCxnSpPr>
                <p:spPr>
                  <a:xfrm rot="5400000">
                    <a:off x="5555737" y="3545847"/>
                    <a:ext cx="2045271" cy="1910974"/>
                  </a:xfrm>
                  <a:prstGeom prst="bentConnector3">
                    <a:avLst>
                      <a:gd name="adj1" fmla="val 86933"/>
                    </a:avLst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Connector: Elbow 216">
                    <a:extLst>
                      <a:ext uri="{FF2B5EF4-FFF2-40B4-BE49-F238E27FC236}">
                        <a16:creationId xmlns:a16="http://schemas.microsoft.com/office/drawing/2014/main" id="{D20A54AA-44E0-46C1-BCF7-D4B5CB231052}"/>
                      </a:ext>
                    </a:extLst>
                  </p:cNvPr>
                  <p:cNvCxnSpPr>
                    <a:cxnSpLocks/>
                    <a:stCxn id="16" idx="2"/>
                  </p:cNvCxnSpPr>
                  <p:nvPr/>
                </p:nvCxnSpPr>
                <p:spPr>
                  <a:xfrm rot="10800000" flipV="1">
                    <a:off x="7533860" y="2386666"/>
                    <a:ext cx="930629" cy="1111909"/>
                  </a:xfrm>
                  <a:prstGeom prst="bentConnector2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02A408F5-9001-4788-8F59-272D41111A1A}"/>
                      </a:ext>
                    </a:extLst>
                  </p:cNvPr>
                  <p:cNvSpPr txBox="1"/>
                  <p:nvPr/>
                </p:nvSpPr>
                <p:spPr>
                  <a:xfrm>
                    <a:off x="8000031" y="5942032"/>
                    <a:ext cx="1133062" cy="307777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Sign(DID)</a:t>
                    </a:r>
                    <a:endParaRPr lang="en-US" sz="1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" name="Rectangle: Rounded Corners 221">
                    <a:extLst>
                      <a:ext uri="{FF2B5EF4-FFF2-40B4-BE49-F238E27FC236}">
                        <a16:creationId xmlns:a16="http://schemas.microsoft.com/office/drawing/2014/main" id="{085F0DF2-AB10-4BB4-8DCA-860C29D92C90}"/>
                      </a:ext>
                    </a:extLst>
                  </p:cNvPr>
                  <p:cNvSpPr/>
                  <p:nvPr/>
                </p:nvSpPr>
                <p:spPr>
                  <a:xfrm>
                    <a:off x="7606747" y="3829879"/>
                    <a:ext cx="2312505" cy="424070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Received(Tx)</a:t>
                    </a:r>
                    <a:endPara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" name="Rectangle: Rounded Corners 223">
                    <a:extLst>
                      <a:ext uri="{FF2B5EF4-FFF2-40B4-BE49-F238E27FC236}">
                        <a16:creationId xmlns:a16="http://schemas.microsoft.com/office/drawing/2014/main" id="{EE6ADADF-3DC8-4B20-9A46-5020510450C8}"/>
                      </a:ext>
                    </a:extLst>
                  </p:cNvPr>
                  <p:cNvSpPr/>
                  <p:nvPr/>
                </p:nvSpPr>
                <p:spPr>
                  <a:xfrm>
                    <a:off x="1732723" y="5350574"/>
                    <a:ext cx="451150" cy="210715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</a:t>
                    </a:r>
                    <a:endPara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C44DB98E-F83C-4ACB-8694-32D466577BE6}"/>
                      </a:ext>
                    </a:extLst>
                  </p:cNvPr>
                  <p:cNvSpPr txBox="1"/>
                  <p:nvPr/>
                </p:nvSpPr>
                <p:spPr>
                  <a:xfrm>
                    <a:off x="3140765" y="5526157"/>
                    <a:ext cx="1133062" cy="307777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Sign(DID)</a:t>
                    </a:r>
                    <a:endParaRPr lang="en-US" sz="1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D481A5C9-BC3B-4F81-8114-C758C99327B5}"/>
                    </a:ext>
                  </a:extLst>
                </p:cNvPr>
                <p:cNvSpPr txBox="1"/>
                <p:nvPr/>
              </p:nvSpPr>
              <p:spPr>
                <a:xfrm>
                  <a:off x="1295400" y="5667375"/>
                  <a:ext cx="904875" cy="36933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Sender</a:t>
                  </a:r>
                  <a:endPara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58561BBA-AF2C-4CD3-8E76-3D9DDEAEC07C}"/>
                    </a:ext>
                  </a:extLst>
                </p:cNvPr>
                <p:cNvSpPr txBox="1"/>
                <p:nvPr/>
              </p:nvSpPr>
              <p:spPr>
                <a:xfrm>
                  <a:off x="9734550" y="5648325"/>
                  <a:ext cx="828675" cy="52322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DID Issuer</a:t>
                  </a:r>
                  <a:endParaRPr lang="en-US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316B9D0A-FDAE-4AE0-ACCF-BD3E82DD7A15}"/>
                    </a:ext>
                  </a:extLst>
                </p:cNvPr>
                <p:cNvSpPr txBox="1"/>
                <p:nvPr/>
              </p:nvSpPr>
              <p:spPr>
                <a:xfrm>
                  <a:off x="5295900" y="5657850"/>
                  <a:ext cx="1047750" cy="36933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Receiver</a:t>
                  </a:r>
                  <a:endParaRPr lang="en-US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2" name="Cube 161">
                <a:extLst>
                  <a:ext uri="{FF2B5EF4-FFF2-40B4-BE49-F238E27FC236}">
                    <a16:creationId xmlns:a16="http://schemas.microsoft.com/office/drawing/2014/main" id="{F745A32E-BC64-42B1-B097-2A5CACA5DBA5}"/>
                  </a:ext>
                </a:extLst>
              </p:cNvPr>
              <p:cNvSpPr/>
              <p:nvPr/>
            </p:nvSpPr>
            <p:spPr>
              <a:xfrm>
                <a:off x="3003260" y="2684478"/>
                <a:ext cx="377504" cy="318782"/>
              </a:xfrm>
              <a:prstGeom prst="cube">
                <a:avLst>
                  <a:gd name="adj" fmla="val 27597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ube 162">
                <a:extLst>
                  <a:ext uri="{FF2B5EF4-FFF2-40B4-BE49-F238E27FC236}">
                    <a16:creationId xmlns:a16="http://schemas.microsoft.com/office/drawing/2014/main" id="{4FB07CC8-FAC0-49A7-8EC7-B37C2F688B2A}"/>
                  </a:ext>
                </a:extLst>
              </p:cNvPr>
              <p:cNvSpPr/>
              <p:nvPr/>
            </p:nvSpPr>
            <p:spPr>
              <a:xfrm>
                <a:off x="3649213" y="2692867"/>
                <a:ext cx="377504" cy="318782"/>
              </a:xfrm>
              <a:prstGeom prst="cube">
                <a:avLst>
                  <a:gd name="adj" fmla="val 27597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ube 163">
                <a:extLst>
                  <a:ext uri="{FF2B5EF4-FFF2-40B4-BE49-F238E27FC236}">
                    <a16:creationId xmlns:a16="http://schemas.microsoft.com/office/drawing/2014/main" id="{2DFBD791-B879-437F-990E-0BB295C02B10}"/>
                  </a:ext>
                </a:extLst>
              </p:cNvPr>
              <p:cNvSpPr/>
              <p:nvPr/>
            </p:nvSpPr>
            <p:spPr>
              <a:xfrm>
                <a:off x="4278387" y="2692867"/>
                <a:ext cx="377504" cy="318782"/>
              </a:xfrm>
              <a:prstGeom prst="cube">
                <a:avLst>
                  <a:gd name="adj" fmla="val 27597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F8CDF4D-2F23-4332-92DE-3A76FE0BFA73}"/>
                </a:ext>
              </a:extLst>
            </p:cNvPr>
            <p:cNvSpPr txBox="1"/>
            <p:nvPr/>
          </p:nvSpPr>
          <p:spPr>
            <a:xfrm>
              <a:off x="798933" y="5587425"/>
              <a:ext cx="1813857" cy="7386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1</a:t>
              </a: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(From Japan)</a:t>
              </a: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Sender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C6F4520-C135-495E-B6FB-E6D3486D58A7}"/>
                </a:ext>
              </a:extLst>
            </p:cNvPr>
            <p:cNvSpPr txBox="1"/>
            <p:nvPr/>
          </p:nvSpPr>
          <p:spPr>
            <a:xfrm>
              <a:off x="4561610" y="5599817"/>
              <a:ext cx="2036618" cy="5232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2</a:t>
              </a: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(From China) Receiver</a:t>
              </a:r>
              <a:endParaRPr lang="en-US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62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5307F-F4D0-41A6-971C-2ADD3151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1800" y="6492875"/>
            <a:ext cx="1600200" cy="365125"/>
          </a:xfrm>
        </p:spPr>
        <p:txBody>
          <a:bodyPr/>
          <a:lstStyle/>
          <a:p>
            <a:fld id="{D44C7CC7-9EAA-45D6-86F4-EA8E773023EB}" type="datetime9">
              <a:rPr lang="en-US" smtClean="0"/>
              <a:t>8/24/2023 9:09:32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3EEFC-AECD-40FE-8B60-06D23058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3425" y="6492875"/>
            <a:ext cx="7543800" cy="365125"/>
          </a:xfrm>
        </p:spPr>
        <p:txBody>
          <a:bodyPr/>
          <a:lstStyle/>
          <a:p>
            <a:r>
              <a:rPr lang="en-GB" dirty="0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9ED-168B-4238-97F4-58AFDCA3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5873750"/>
            <a:ext cx="1142245" cy="669925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4AB531-F356-4415-BAD4-78474721CF72}"/>
              </a:ext>
            </a:extLst>
          </p:cNvPr>
          <p:cNvSpPr/>
          <p:nvPr/>
        </p:nvSpPr>
        <p:spPr>
          <a:xfrm>
            <a:off x="306436" y="256736"/>
            <a:ext cx="28939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227013" algn="l"/>
              </a:tabLst>
            </a:pP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Comparison: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7933471-5124-444C-8818-B7BFB4E3EBB8}"/>
              </a:ext>
            </a:extLst>
          </p:cNvPr>
          <p:cNvSpPr txBox="1"/>
          <p:nvPr/>
        </p:nvSpPr>
        <p:spPr>
          <a:xfrm>
            <a:off x="3200400" y="1397833"/>
            <a:ext cx="5219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1: Comparison with other systems.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81386"/>
              </p:ext>
            </p:extLst>
          </p:nvPr>
        </p:nvGraphicFramePr>
        <p:xfrm>
          <a:off x="1421311" y="2063006"/>
          <a:ext cx="9628444" cy="32497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95">
                  <a:extLst>
                    <a:ext uri="{9D8B030D-6E8A-4147-A177-3AD203B41FA5}">
                      <a16:colId xmlns:a16="http://schemas.microsoft.com/office/drawing/2014/main" val="133469211"/>
                    </a:ext>
                  </a:extLst>
                </a:gridCol>
                <a:gridCol w="3012956">
                  <a:extLst>
                    <a:ext uri="{9D8B030D-6E8A-4147-A177-3AD203B41FA5}">
                      <a16:colId xmlns:a16="http://schemas.microsoft.com/office/drawing/2014/main" val="1966765311"/>
                    </a:ext>
                  </a:extLst>
                </a:gridCol>
                <a:gridCol w="1984396">
                  <a:extLst>
                    <a:ext uri="{9D8B030D-6E8A-4147-A177-3AD203B41FA5}">
                      <a16:colId xmlns:a16="http://schemas.microsoft.com/office/drawing/2014/main" val="1202327002"/>
                    </a:ext>
                  </a:extLst>
                </a:gridCol>
                <a:gridCol w="2472697">
                  <a:extLst>
                    <a:ext uri="{9D8B030D-6E8A-4147-A177-3AD203B41FA5}">
                      <a16:colId xmlns:a16="http://schemas.microsoft.com/office/drawing/2014/main" val="1184951914"/>
                    </a:ext>
                  </a:extLst>
                </a:gridCol>
              </a:tblGrid>
              <a:tr h="7976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Decentralization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and Privacy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967803"/>
                  </a:ext>
                </a:extLst>
              </a:tr>
              <a:tr h="44314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55501"/>
                  </a:ext>
                </a:extLst>
              </a:tr>
              <a:tr h="44314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047154"/>
                  </a:ext>
                </a:extLst>
              </a:tr>
              <a:tr h="44314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234371"/>
                  </a:ext>
                </a:extLst>
              </a:tr>
              <a:tr h="44314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645005"/>
                  </a:ext>
                </a:extLst>
              </a:tr>
              <a:tr h="6794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System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11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46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BFC75-B8B8-41DB-9A60-FC2CA576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1800" y="6492875"/>
            <a:ext cx="1600200" cy="365125"/>
          </a:xfrm>
        </p:spPr>
        <p:txBody>
          <a:bodyPr/>
          <a:lstStyle/>
          <a:p>
            <a:fld id="{D44C7CC7-9EAA-45D6-86F4-EA8E773023EB}" type="datetime9">
              <a:rPr lang="en-US" smtClean="0"/>
              <a:t>8/24/2023 9:09:32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B07A-4B1B-42B0-A0D0-BFD8A9F3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37" y="6492875"/>
            <a:ext cx="7543800" cy="365125"/>
          </a:xfrm>
        </p:spPr>
        <p:txBody>
          <a:bodyPr/>
          <a:lstStyle/>
          <a:p>
            <a:r>
              <a:rPr lang="en-GB" dirty="0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3F4AB-4019-46A3-86BC-D6BAD9E8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5864225"/>
            <a:ext cx="1142245" cy="669925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F61A5-7E69-4B0D-A630-AE7DB88F8A00}"/>
              </a:ext>
            </a:extLst>
          </p:cNvPr>
          <p:cNvSpPr/>
          <p:nvPr/>
        </p:nvSpPr>
        <p:spPr>
          <a:xfrm>
            <a:off x="439785" y="351726"/>
            <a:ext cx="39036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227013" algn="l"/>
              </a:tabLst>
            </a:pP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Timeline: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2BA6CAA-703A-4B6E-B212-9DEDCAFCD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8521"/>
              </p:ext>
            </p:extLst>
          </p:nvPr>
        </p:nvGraphicFramePr>
        <p:xfrm>
          <a:off x="1634964" y="1115904"/>
          <a:ext cx="9536865" cy="464360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1669">
                  <a:extLst>
                    <a:ext uri="{9D8B030D-6E8A-4147-A177-3AD203B41FA5}">
                      <a16:colId xmlns:a16="http://schemas.microsoft.com/office/drawing/2014/main" val="1846564786"/>
                    </a:ext>
                  </a:extLst>
                </a:gridCol>
                <a:gridCol w="1924465">
                  <a:extLst>
                    <a:ext uri="{9D8B030D-6E8A-4147-A177-3AD203B41FA5}">
                      <a16:colId xmlns:a16="http://schemas.microsoft.com/office/drawing/2014/main" val="2933112558"/>
                    </a:ext>
                  </a:extLst>
                </a:gridCol>
                <a:gridCol w="1108916">
                  <a:extLst>
                    <a:ext uri="{9D8B030D-6E8A-4147-A177-3AD203B41FA5}">
                      <a16:colId xmlns:a16="http://schemas.microsoft.com/office/drawing/2014/main" val="1386500113"/>
                    </a:ext>
                  </a:extLst>
                </a:gridCol>
                <a:gridCol w="1183555">
                  <a:extLst>
                    <a:ext uri="{9D8B030D-6E8A-4147-A177-3AD203B41FA5}">
                      <a16:colId xmlns:a16="http://schemas.microsoft.com/office/drawing/2014/main" val="2211654397"/>
                    </a:ext>
                  </a:extLst>
                </a:gridCol>
                <a:gridCol w="1236868">
                  <a:extLst>
                    <a:ext uri="{9D8B030D-6E8A-4147-A177-3AD203B41FA5}">
                      <a16:colId xmlns:a16="http://schemas.microsoft.com/office/drawing/2014/main" val="1360375704"/>
                    </a:ext>
                  </a:extLst>
                </a:gridCol>
                <a:gridCol w="1172892">
                  <a:extLst>
                    <a:ext uri="{9D8B030D-6E8A-4147-A177-3AD203B41FA5}">
                      <a16:colId xmlns:a16="http://schemas.microsoft.com/office/drawing/2014/main" val="3981589127"/>
                    </a:ext>
                  </a:extLst>
                </a:gridCol>
                <a:gridCol w="1162230">
                  <a:extLst>
                    <a:ext uri="{9D8B030D-6E8A-4147-A177-3AD203B41FA5}">
                      <a16:colId xmlns:a16="http://schemas.microsoft.com/office/drawing/2014/main" val="2775262132"/>
                    </a:ext>
                  </a:extLst>
                </a:gridCol>
                <a:gridCol w="1066270">
                  <a:extLst>
                    <a:ext uri="{9D8B030D-6E8A-4147-A177-3AD203B41FA5}">
                      <a16:colId xmlns:a16="http://schemas.microsoft.com/office/drawing/2014/main" val="2821180856"/>
                    </a:ext>
                  </a:extLst>
                </a:gridCol>
              </a:tblGrid>
              <a:tr h="365281">
                <a:tc gridSpan="8">
                  <a:txBody>
                    <a:bodyPr/>
                    <a:lstStyle/>
                    <a:p>
                      <a:pPr lvl="0" algn="ctr"/>
                      <a:r>
                        <a:rPr lang="en-GB" sz="3200" b="1" baseline="0" dirty="0">
                          <a:latin typeface="Times New Roman" panose="02020603050405020304" pitchFamily="18" charset="0"/>
                        </a:rPr>
                        <a:t>2023</a:t>
                      </a:r>
                      <a:endParaRPr lang="en-US" sz="3200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vl="0" algn="ctr"/>
                      <a:endParaRPr lang="en-US" sz="3200" b="1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000" b="1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24446"/>
                  </a:ext>
                </a:extLst>
              </a:tr>
              <a:tr h="498325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</a:pPr>
                      <a:r>
                        <a:rPr lang="en-GB" sz="20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SN.</a:t>
                      </a:r>
                      <a:endParaRPr lang="en-US" sz="20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</a:pPr>
                      <a:r>
                        <a:rPr lang="en-GB" sz="20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Task</a:t>
                      </a:r>
                      <a:endParaRPr lang="en-US" sz="20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</a:pPr>
                      <a:r>
                        <a:rPr lang="en-GB" sz="20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Months</a:t>
                      </a:r>
                      <a:endParaRPr lang="en-US" sz="20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000" b="1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5713224"/>
                  </a:ext>
                </a:extLst>
              </a:tr>
              <a:tr h="204335">
                <a:tc>
                  <a:txBody>
                    <a:bodyPr/>
                    <a:lstStyle/>
                    <a:p>
                      <a:pPr algn="ctr"/>
                      <a:r>
                        <a:rPr lang="en-GB" b="1" baseline="0" dirty="0">
                          <a:latin typeface="Times New Roman" panose="02020603050405020304" pitchFamily="18" charset="0"/>
                        </a:rPr>
                        <a:t>#</a:t>
                      </a:r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baseline="0" dirty="0">
                          <a:latin typeface="Times New Roman" panose="02020603050405020304" pitchFamily="18" charset="0"/>
                        </a:rPr>
                        <a:t>March</a:t>
                      </a:r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baseline="0" dirty="0">
                          <a:latin typeface="Times New Roman" panose="02020603050405020304" pitchFamily="18" charset="0"/>
                        </a:rPr>
                        <a:t>April</a:t>
                      </a:r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baseline="0" dirty="0">
                          <a:latin typeface="Times New Roman" panose="02020603050405020304" pitchFamily="18" charset="0"/>
                        </a:rPr>
                        <a:t>May</a:t>
                      </a:r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baseline="0" dirty="0">
                          <a:latin typeface="Times New Roman" panose="02020603050405020304" pitchFamily="18" charset="0"/>
                        </a:rPr>
                        <a:t>June</a:t>
                      </a:r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baseline="0" dirty="0">
                          <a:latin typeface="Times New Roman" panose="02020603050405020304" pitchFamily="18" charset="0"/>
                        </a:rPr>
                        <a:t>July</a:t>
                      </a:r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baseline="0" dirty="0">
                          <a:latin typeface="Times New Roman" panose="02020603050405020304" pitchFamily="18" charset="0"/>
                        </a:rPr>
                        <a:t>August</a:t>
                      </a:r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32046"/>
                  </a:ext>
                </a:extLst>
              </a:tr>
              <a:tr h="300820">
                <a:tc>
                  <a:txBody>
                    <a:bodyPr/>
                    <a:lstStyle/>
                    <a:p>
                      <a:pPr algn="ctr"/>
                      <a:r>
                        <a:rPr lang="en-GB" b="1" baseline="0" dirty="0">
                          <a:latin typeface="Times New Roman" panose="02020603050405020304" pitchFamily="18" charset="0"/>
                        </a:rPr>
                        <a:t>01</a:t>
                      </a:r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baseline="0" dirty="0">
                          <a:latin typeface="Times New Roman" panose="02020603050405020304" pitchFamily="18" charset="0"/>
                        </a:rPr>
                        <a:t>Contact with supervisor</a:t>
                      </a:r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90057"/>
                  </a:ext>
                </a:extLst>
              </a:tr>
              <a:tr h="300820">
                <a:tc>
                  <a:txBody>
                    <a:bodyPr/>
                    <a:lstStyle/>
                    <a:p>
                      <a:pPr algn="ctr"/>
                      <a:r>
                        <a:rPr lang="en-GB" b="1" baseline="0" dirty="0">
                          <a:latin typeface="Times New Roman" panose="02020603050405020304" pitchFamily="18" charset="0"/>
                        </a:rPr>
                        <a:t>02</a:t>
                      </a:r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baseline="0" dirty="0">
                          <a:latin typeface="Times New Roman" panose="02020603050405020304" pitchFamily="18" charset="0"/>
                        </a:rPr>
                        <a:t>Idea Selection &amp; Thesis Planning</a:t>
                      </a:r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31319"/>
                  </a:ext>
                </a:extLst>
              </a:tr>
              <a:tr h="300820">
                <a:tc>
                  <a:txBody>
                    <a:bodyPr/>
                    <a:lstStyle/>
                    <a:p>
                      <a:pPr algn="ctr"/>
                      <a:r>
                        <a:rPr lang="en-GB" b="1" baseline="0" dirty="0">
                          <a:latin typeface="Times New Roman" panose="02020603050405020304" pitchFamily="18" charset="0"/>
                        </a:rPr>
                        <a:t>03</a:t>
                      </a:r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baseline="0" dirty="0">
                          <a:latin typeface="Times New Roman" panose="02020603050405020304" pitchFamily="18" charset="0"/>
                        </a:rPr>
                        <a:t>Study Related Works</a:t>
                      </a:r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35286"/>
                  </a:ext>
                </a:extLst>
              </a:tr>
              <a:tr h="300820">
                <a:tc>
                  <a:txBody>
                    <a:bodyPr/>
                    <a:lstStyle/>
                    <a:p>
                      <a:pPr algn="ctr"/>
                      <a:r>
                        <a:rPr lang="en-GB" b="1" baseline="0" dirty="0">
                          <a:latin typeface="Times New Roman" panose="02020603050405020304" pitchFamily="18" charset="0"/>
                        </a:rPr>
                        <a:t>04</a:t>
                      </a:r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baseline="0" dirty="0">
                          <a:latin typeface="Times New Roman" panose="02020603050405020304" pitchFamily="18" charset="0"/>
                        </a:rPr>
                        <a:t>System Architecture</a:t>
                      </a:r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101336"/>
                  </a:ext>
                </a:extLst>
              </a:tr>
              <a:tr h="300820">
                <a:tc>
                  <a:txBody>
                    <a:bodyPr/>
                    <a:lstStyle/>
                    <a:p>
                      <a:pPr algn="ctr"/>
                      <a:r>
                        <a:rPr lang="en-GB" b="1" baseline="0" dirty="0">
                          <a:latin typeface="Times New Roman" panose="02020603050405020304" pitchFamily="18" charset="0"/>
                        </a:rPr>
                        <a:t>05</a:t>
                      </a:r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baseline="0" dirty="0">
                          <a:latin typeface="Times New Roman" panose="02020603050405020304" pitchFamily="18" charset="0"/>
                        </a:rPr>
                        <a:t>Methodology Determine</a:t>
                      </a:r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0869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25F6A3B-634C-4A08-9986-8F00A4AAD69F}"/>
              </a:ext>
            </a:extLst>
          </p:cNvPr>
          <p:cNvSpPr/>
          <p:nvPr/>
        </p:nvSpPr>
        <p:spPr>
          <a:xfrm>
            <a:off x="4503566" y="2780356"/>
            <a:ext cx="85725" cy="20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7B0D78-0D05-4516-8FA7-7BA0D1181B46}"/>
              </a:ext>
            </a:extLst>
          </p:cNvPr>
          <p:cNvSpPr/>
          <p:nvPr/>
        </p:nvSpPr>
        <p:spPr>
          <a:xfrm>
            <a:off x="5193723" y="3392406"/>
            <a:ext cx="1381124" cy="17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2B695-D08D-4421-9EC6-14FC30F4229A}"/>
              </a:ext>
            </a:extLst>
          </p:cNvPr>
          <p:cNvSpPr/>
          <p:nvPr/>
        </p:nvSpPr>
        <p:spPr>
          <a:xfrm>
            <a:off x="6574848" y="3925806"/>
            <a:ext cx="1381124" cy="17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BD6B1D-B560-4C08-AF4C-1A98BB03F8FC}"/>
              </a:ext>
            </a:extLst>
          </p:cNvPr>
          <p:cNvSpPr/>
          <p:nvPr/>
        </p:nvSpPr>
        <p:spPr>
          <a:xfrm>
            <a:off x="7641648" y="4668756"/>
            <a:ext cx="1381124" cy="17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AACE17-F4D6-4211-8E8F-4C7BBB883D92}"/>
              </a:ext>
            </a:extLst>
          </p:cNvPr>
          <p:cNvSpPr/>
          <p:nvPr/>
        </p:nvSpPr>
        <p:spPr>
          <a:xfrm>
            <a:off x="7651173" y="5287881"/>
            <a:ext cx="1381124" cy="17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FF206C-22D0-402F-9E5A-64D76BE49D13}"/>
              </a:ext>
            </a:extLst>
          </p:cNvPr>
          <p:cNvSpPr/>
          <p:nvPr/>
        </p:nvSpPr>
        <p:spPr>
          <a:xfrm>
            <a:off x="9822873" y="4649706"/>
            <a:ext cx="885824" cy="18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0F0EF7-631B-4069-AE7B-3F9F35F6AAFD}"/>
              </a:ext>
            </a:extLst>
          </p:cNvPr>
          <p:cNvSpPr/>
          <p:nvPr/>
        </p:nvSpPr>
        <p:spPr>
          <a:xfrm>
            <a:off x="9832397" y="5287881"/>
            <a:ext cx="857250" cy="190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2A1A9-DEF8-49CD-9E96-A1A0B2130C9D}"/>
              </a:ext>
            </a:extLst>
          </p:cNvPr>
          <p:cNvSpPr/>
          <p:nvPr/>
        </p:nvSpPr>
        <p:spPr>
          <a:xfrm>
            <a:off x="4694066" y="2780356"/>
            <a:ext cx="85725" cy="20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9CA28C-D0DB-408F-9589-AD2237B7F289}"/>
              </a:ext>
            </a:extLst>
          </p:cNvPr>
          <p:cNvSpPr/>
          <p:nvPr/>
        </p:nvSpPr>
        <p:spPr>
          <a:xfrm>
            <a:off x="4903616" y="2780356"/>
            <a:ext cx="85725" cy="20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5FADE-4307-4694-97EA-BFF9B231F321}"/>
              </a:ext>
            </a:extLst>
          </p:cNvPr>
          <p:cNvSpPr/>
          <p:nvPr/>
        </p:nvSpPr>
        <p:spPr>
          <a:xfrm>
            <a:off x="5132216" y="2780356"/>
            <a:ext cx="85725" cy="20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82E27C-F954-4EF3-8159-D53ABD03D51B}"/>
              </a:ext>
            </a:extLst>
          </p:cNvPr>
          <p:cNvSpPr/>
          <p:nvPr/>
        </p:nvSpPr>
        <p:spPr>
          <a:xfrm>
            <a:off x="5598941" y="2780356"/>
            <a:ext cx="85725" cy="20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530198-4210-4621-812F-2F076DFC3C07}"/>
              </a:ext>
            </a:extLst>
          </p:cNvPr>
          <p:cNvSpPr/>
          <p:nvPr/>
        </p:nvSpPr>
        <p:spPr>
          <a:xfrm>
            <a:off x="5789441" y="2780356"/>
            <a:ext cx="85725" cy="20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4B03A8-CD7D-4E2E-9233-41747854C406}"/>
              </a:ext>
            </a:extLst>
          </p:cNvPr>
          <p:cNvSpPr/>
          <p:nvPr/>
        </p:nvSpPr>
        <p:spPr>
          <a:xfrm>
            <a:off x="5989466" y="2780356"/>
            <a:ext cx="85725" cy="20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CCC444-D8CA-4D10-AB32-A1F4743409DD}"/>
              </a:ext>
            </a:extLst>
          </p:cNvPr>
          <p:cNvSpPr/>
          <p:nvPr/>
        </p:nvSpPr>
        <p:spPr>
          <a:xfrm>
            <a:off x="6160916" y="2780356"/>
            <a:ext cx="85725" cy="20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B07107-34D7-42DC-8BDF-A0B8A07E9B9A}"/>
              </a:ext>
            </a:extLst>
          </p:cNvPr>
          <p:cNvSpPr/>
          <p:nvPr/>
        </p:nvSpPr>
        <p:spPr>
          <a:xfrm>
            <a:off x="6665741" y="2780356"/>
            <a:ext cx="85725" cy="20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E1C4E7-03B3-4B45-BF8B-FDFF3A7201AB}"/>
              </a:ext>
            </a:extLst>
          </p:cNvPr>
          <p:cNvSpPr/>
          <p:nvPr/>
        </p:nvSpPr>
        <p:spPr>
          <a:xfrm>
            <a:off x="6970541" y="2780356"/>
            <a:ext cx="85725" cy="20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FE5982-57D5-43C8-970B-088F87E48AB8}"/>
              </a:ext>
            </a:extLst>
          </p:cNvPr>
          <p:cNvSpPr/>
          <p:nvPr/>
        </p:nvSpPr>
        <p:spPr>
          <a:xfrm>
            <a:off x="7284866" y="2780356"/>
            <a:ext cx="85725" cy="20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42D5D-DBDC-46C3-B73D-6BC3B54916A2}"/>
              </a:ext>
            </a:extLst>
          </p:cNvPr>
          <p:cNvSpPr/>
          <p:nvPr/>
        </p:nvSpPr>
        <p:spPr>
          <a:xfrm>
            <a:off x="7770641" y="2770831"/>
            <a:ext cx="85725" cy="20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D7675E-BAD0-417C-BA3B-A930CA87974A}"/>
              </a:ext>
            </a:extLst>
          </p:cNvPr>
          <p:cNvSpPr/>
          <p:nvPr/>
        </p:nvSpPr>
        <p:spPr>
          <a:xfrm>
            <a:off x="7980191" y="2770831"/>
            <a:ext cx="85725" cy="20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142E8A-66C5-41DC-8826-6E9F9980BD51}"/>
              </a:ext>
            </a:extLst>
          </p:cNvPr>
          <p:cNvSpPr/>
          <p:nvPr/>
        </p:nvSpPr>
        <p:spPr>
          <a:xfrm>
            <a:off x="8208791" y="2761306"/>
            <a:ext cx="85725" cy="20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651428-04D1-432D-BE8C-12B8B2C947FA}"/>
              </a:ext>
            </a:extLst>
          </p:cNvPr>
          <p:cNvSpPr/>
          <p:nvPr/>
        </p:nvSpPr>
        <p:spPr>
          <a:xfrm>
            <a:off x="8408816" y="2761306"/>
            <a:ext cx="85725" cy="20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223E48-C91B-476E-95D2-7E49E1E02034}"/>
              </a:ext>
            </a:extLst>
          </p:cNvPr>
          <p:cNvSpPr/>
          <p:nvPr/>
        </p:nvSpPr>
        <p:spPr>
          <a:xfrm>
            <a:off x="9088507" y="2780356"/>
            <a:ext cx="85725" cy="20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2297B0-3D25-41B6-B4AC-48EFA56F083C}"/>
              </a:ext>
            </a:extLst>
          </p:cNvPr>
          <p:cNvSpPr/>
          <p:nvPr/>
        </p:nvSpPr>
        <p:spPr>
          <a:xfrm>
            <a:off x="10355332" y="2761306"/>
            <a:ext cx="85725" cy="20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8D88B8-4C12-43BF-B484-1E17F2C13A77}"/>
              </a:ext>
            </a:extLst>
          </p:cNvPr>
          <p:cNvSpPr/>
          <p:nvPr/>
        </p:nvSpPr>
        <p:spPr>
          <a:xfrm>
            <a:off x="10564882" y="2761306"/>
            <a:ext cx="85725" cy="20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D46980-5565-487B-ABA5-8509A89368E7}"/>
              </a:ext>
            </a:extLst>
          </p:cNvPr>
          <p:cNvSpPr txBox="1"/>
          <p:nvPr/>
        </p:nvSpPr>
        <p:spPr>
          <a:xfrm>
            <a:off x="4426653" y="6073834"/>
            <a:ext cx="35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2: Progress of my thesis.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6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3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63AC2-2B63-47F3-8707-6530C222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1800" y="6492875"/>
            <a:ext cx="1600200" cy="365125"/>
          </a:xfrm>
        </p:spPr>
        <p:txBody>
          <a:bodyPr/>
          <a:lstStyle/>
          <a:p>
            <a:fld id="{D44C7CC7-9EAA-45D6-86F4-EA8E773023EB}" type="datetime9">
              <a:rPr lang="en-US" smtClean="0"/>
              <a:t>8/24/2023 9:09:32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0B768-ACC7-4C08-96CC-F4C7B417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262" y="6492875"/>
            <a:ext cx="7543800" cy="365125"/>
          </a:xfrm>
        </p:spPr>
        <p:txBody>
          <a:bodyPr/>
          <a:lstStyle/>
          <a:p>
            <a:r>
              <a:rPr lang="en-GB" dirty="0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E944C-0AA3-4186-A7B2-53E58527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5845175"/>
            <a:ext cx="1142245" cy="669925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46B6FB-E36D-436D-A951-6A82ADD2E7E2}"/>
              </a:ext>
            </a:extLst>
          </p:cNvPr>
          <p:cNvSpPr/>
          <p:nvPr/>
        </p:nvSpPr>
        <p:spPr>
          <a:xfrm>
            <a:off x="458835" y="409136"/>
            <a:ext cx="26082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227013" algn="l"/>
              </a:tabLst>
            </a:pP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152E3-FC9B-4A4D-82C4-866145C17AD9}"/>
              </a:ext>
            </a:extLst>
          </p:cNvPr>
          <p:cNvSpPr txBox="1"/>
          <p:nvPr/>
        </p:nvSpPr>
        <p:spPr>
          <a:xfrm>
            <a:off x="1400175" y="1400175"/>
            <a:ext cx="9877425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Greatly improves scalability: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Upgrading an existing payment system using blockchain with ZK-rollup scaling to address the throughput limitations.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Maintains security.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user experience.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 costs reduced from batching transactions in rollups.</a:t>
            </a:r>
          </a:p>
        </p:txBody>
      </p:sp>
    </p:spTree>
    <p:extLst>
      <p:ext uri="{BB962C8B-B14F-4D97-AF65-F5344CB8AC3E}">
        <p14:creationId xmlns:p14="http://schemas.microsoft.com/office/powerpoint/2010/main" val="37270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973DB-5E6B-4E07-A720-6BE754A0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1800" y="6492875"/>
            <a:ext cx="1600200" cy="365125"/>
          </a:xfrm>
        </p:spPr>
        <p:txBody>
          <a:bodyPr/>
          <a:lstStyle/>
          <a:p>
            <a:fld id="{D44C7CC7-9EAA-45D6-86F4-EA8E773023EB}" type="datetime9">
              <a:rPr lang="en-US" smtClean="0"/>
              <a:t>8/24/2023 9:09:32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80167-776E-4FC5-87D8-295BBDA3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821" y="6520170"/>
            <a:ext cx="7543800" cy="365125"/>
          </a:xfrm>
        </p:spPr>
        <p:txBody>
          <a:bodyPr/>
          <a:lstStyle/>
          <a:p>
            <a:r>
              <a:rPr lang="en-GB" dirty="0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5CD3-C248-47DB-9A4B-A16C391B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5848639"/>
            <a:ext cx="1142245" cy="669925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9EB0A-A7AB-4043-BCDF-F1FD7A229393}"/>
              </a:ext>
            </a:extLst>
          </p:cNvPr>
          <p:cNvSpPr/>
          <p:nvPr/>
        </p:nvSpPr>
        <p:spPr>
          <a:xfrm>
            <a:off x="458835" y="409136"/>
            <a:ext cx="26082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227013" algn="l"/>
              </a:tabLst>
            </a:pP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5F76B-B435-4FEE-9822-C3091DC92513}"/>
              </a:ext>
            </a:extLst>
          </p:cNvPr>
          <p:cNvSpPr txBox="1"/>
          <p:nvPr/>
        </p:nvSpPr>
        <p:spPr>
          <a:xfrm>
            <a:off x="952551" y="1257919"/>
            <a:ext cx="103204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Chen, Yu, et al. "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Pretty good decentralized confidential payment system with auditability." Cryptology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ePrint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Archive, 2019.</a:t>
            </a:r>
          </a:p>
          <a:p>
            <a:pPr algn="just"/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W. Li, Y. Wang, L. Chen, X. Lai, X. Zhang, and J. Xin, “Fully Auditable Privacy-preserving Cryptocurrency Against Malicious Auditors,” pp. 1–37, 2019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C. Lin, D. He, X. Huang, M. K. Khan, and K. K. R. Choo, “DCAP: A Secure and Efficient Decentralized Conditional Anonymous Payment System Based on Blockchain,” IEEE Transactions on Information Forensics and Security, vol. 15, no. May 2023, pp. 2440–2452, 2020,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10.1109/TIFS.2020.2969565.</a:t>
            </a:r>
          </a:p>
          <a:p>
            <a:pPr algn="just"/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M. M. Islam, M. K. Islam, M.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Shahjalal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Z. Chowdhury, and Y. M. Jang, “A Low-Cost Cross-Border Payment System Based on Auditable Cryptocurrency With Consortium Blockchain: Joint Digital Currency,” IEEE Transactions on Services Computing, vol. 16, no. 3, pp. 1616–1629, 2023,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10.1109/TSC.2022.3207224.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21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E6F8-21A0-416D-9FD8-A9C1EC57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1800" y="6492875"/>
            <a:ext cx="1600200" cy="365125"/>
          </a:xfrm>
        </p:spPr>
        <p:txBody>
          <a:bodyPr/>
          <a:lstStyle/>
          <a:p>
            <a:fld id="{D44C7CC7-9EAA-45D6-86F4-EA8E773023EB}" type="datetime9">
              <a:rPr lang="en-US" smtClean="0"/>
              <a:t>8/24/2023 9:09:31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F4D7-BF68-4F3C-AAD2-CF00EBEE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492875"/>
            <a:ext cx="7543800" cy="365125"/>
          </a:xfrm>
        </p:spPr>
        <p:txBody>
          <a:bodyPr/>
          <a:lstStyle/>
          <a:p>
            <a:r>
              <a:rPr lang="en-GB" dirty="0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9CD11-3614-4640-B213-82EF368B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5854700"/>
            <a:ext cx="1142245" cy="669925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49D1D-A06B-47A9-895F-66886CFAA085}"/>
              </a:ext>
            </a:extLst>
          </p:cNvPr>
          <p:cNvSpPr/>
          <p:nvPr/>
        </p:nvSpPr>
        <p:spPr>
          <a:xfrm>
            <a:off x="224058" y="380303"/>
            <a:ext cx="27922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41DA92-CBEA-4429-A1AA-EFC4022C8109}"/>
              </a:ext>
            </a:extLst>
          </p:cNvPr>
          <p:cNvSpPr txBox="1"/>
          <p:nvPr/>
        </p:nvSpPr>
        <p:spPr>
          <a:xfrm>
            <a:off x="6036020" y="2926184"/>
            <a:ext cx="4601962" cy="15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Knowledge Proof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Knowledge Rollup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 Model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F48B763-A1C2-43EA-9FC2-38567E4EDB2D}"/>
              </a:ext>
            </a:extLst>
          </p:cNvPr>
          <p:cNvSpPr/>
          <p:nvPr/>
        </p:nvSpPr>
        <p:spPr>
          <a:xfrm rot="19878097">
            <a:off x="3941770" y="4157266"/>
            <a:ext cx="2188868" cy="318052"/>
          </a:xfrm>
          <a:prstGeom prst="rightArrow">
            <a:avLst>
              <a:gd name="adj1" fmla="val 0"/>
              <a:gd name="adj2" fmla="val 112202"/>
            </a:avLst>
          </a:prstGeom>
          <a:solidFill>
            <a:schemeClr val="bg1"/>
          </a:solidFill>
          <a:ln cap="rnd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Arrow Slight curve">
            <a:extLst>
              <a:ext uri="{FF2B5EF4-FFF2-40B4-BE49-F238E27FC236}">
                <a16:creationId xmlns:a16="http://schemas.microsoft.com/office/drawing/2014/main" id="{E4D03066-E23B-456B-B328-74876B0ED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9005" y="1390394"/>
            <a:ext cx="567447" cy="567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355C6-9DAB-41B5-8420-42E78E6C4B0B}"/>
              </a:ext>
            </a:extLst>
          </p:cNvPr>
          <p:cNvSpPr txBox="1"/>
          <p:nvPr/>
        </p:nvSpPr>
        <p:spPr>
          <a:xfrm>
            <a:off x="1974273" y="1395255"/>
            <a:ext cx="2870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29120-13D6-4070-A113-352A52E49397}"/>
              </a:ext>
            </a:extLst>
          </p:cNvPr>
          <p:cNvSpPr txBox="1"/>
          <p:nvPr/>
        </p:nvSpPr>
        <p:spPr>
          <a:xfrm>
            <a:off x="1985325" y="3198189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Graphic 11" descr="Arrow Slight curve">
            <a:extLst>
              <a:ext uri="{FF2B5EF4-FFF2-40B4-BE49-F238E27FC236}">
                <a16:creationId xmlns:a16="http://schemas.microsoft.com/office/drawing/2014/main" id="{DA924847-FA6B-45C9-B790-C0457DCDE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057" y="3889076"/>
            <a:ext cx="567447" cy="567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FA1E2D-E769-4E85-98FE-A6A2E91A95BE}"/>
              </a:ext>
            </a:extLst>
          </p:cNvPr>
          <p:cNvSpPr txBox="1"/>
          <p:nvPr/>
        </p:nvSpPr>
        <p:spPr>
          <a:xfrm>
            <a:off x="1993807" y="3873156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Graphic 13" descr="Arrow Slight curve">
            <a:extLst>
              <a:ext uri="{FF2B5EF4-FFF2-40B4-BE49-F238E27FC236}">
                <a16:creationId xmlns:a16="http://schemas.microsoft.com/office/drawing/2014/main" id="{62E5790D-9008-4D29-89F6-A1091384B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0993" y="4534860"/>
            <a:ext cx="567447" cy="5674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1F931A-6BDC-4C4B-8FE2-AF9A1A7DF110}"/>
              </a:ext>
            </a:extLst>
          </p:cNvPr>
          <p:cNvSpPr txBox="1"/>
          <p:nvPr/>
        </p:nvSpPr>
        <p:spPr>
          <a:xfrm>
            <a:off x="1976261" y="4539721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Graphic 15" descr="Arrow Slight curve">
            <a:extLst>
              <a:ext uri="{FF2B5EF4-FFF2-40B4-BE49-F238E27FC236}">
                <a16:creationId xmlns:a16="http://schemas.microsoft.com/office/drawing/2014/main" id="{F85500BF-F0CF-4EA4-BA92-D62336F89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0329" y="5168926"/>
            <a:ext cx="567447" cy="5674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AAF328-AB10-40C8-9D0D-10677919606F}"/>
              </a:ext>
            </a:extLst>
          </p:cNvPr>
          <p:cNvSpPr txBox="1"/>
          <p:nvPr/>
        </p:nvSpPr>
        <p:spPr>
          <a:xfrm>
            <a:off x="1975597" y="5173787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24" name="Graphic 23" descr="Arrow Slight curve">
            <a:extLst>
              <a:ext uri="{FF2B5EF4-FFF2-40B4-BE49-F238E27FC236}">
                <a16:creationId xmlns:a16="http://schemas.microsoft.com/office/drawing/2014/main" id="{C52B3B0B-3F8E-4FC2-90BE-5C1C56F67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938" y="5740426"/>
            <a:ext cx="567447" cy="5674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45B9695-DC18-4064-8DDA-3320180759B5}"/>
              </a:ext>
            </a:extLst>
          </p:cNvPr>
          <p:cNvSpPr txBox="1"/>
          <p:nvPr/>
        </p:nvSpPr>
        <p:spPr>
          <a:xfrm>
            <a:off x="1965206" y="574528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pic>
        <p:nvPicPr>
          <p:cNvPr id="22" name="Graphic 21" descr="Arrow Slight curve">
            <a:extLst>
              <a:ext uri="{FF2B5EF4-FFF2-40B4-BE49-F238E27FC236}">
                <a16:creationId xmlns:a16="http://schemas.microsoft.com/office/drawing/2014/main" id="{62AF131B-FDD6-4F3C-9774-B3F6EA6E9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0839" y="3182937"/>
            <a:ext cx="567447" cy="567447"/>
          </a:xfrm>
          <a:prstGeom prst="rect">
            <a:avLst/>
          </a:prstGeom>
        </p:spPr>
      </p:pic>
      <p:pic>
        <p:nvPicPr>
          <p:cNvPr id="23" name="Graphic 22" descr="Arrow Slight curve">
            <a:extLst>
              <a:ext uri="{FF2B5EF4-FFF2-40B4-BE49-F238E27FC236}">
                <a16:creationId xmlns:a16="http://schemas.microsoft.com/office/drawing/2014/main" id="{387D3D16-6ABC-4112-BD5F-F6AA63163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593" y="1974128"/>
            <a:ext cx="567447" cy="567447"/>
          </a:xfrm>
          <a:prstGeom prst="rect">
            <a:avLst/>
          </a:prstGeom>
        </p:spPr>
      </p:pic>
      <p:pic>
        <p:nvPicPr>
          <p:cNvPr id="26" name="Graphic 25" descr="Arrow Slight curve">
            <a:extLst>
              <a:ext uri="{FF2B5EF4-FFF2-40B4-BE49-F238E27FC236}">
                <a16:creationId xmlns:a16="http://schemas.microsoft.com/office/drawing/2014/main" id="{D9105B99-F4C1-4B4C-A5BA-C8730B9C7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7766" y="2535236"/>
            <a:ext cx="567447" cy="56744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7A90C19-B818-4EA6-9518-1C36EF6E8209}"/>
              </a:ext>
            </a:extLst>
          </p:cNvPr>
          <p:cNvSpPr txBox="1"/>
          <p:nvPr/>
        </p:nvSpPr>
        <p:spPr>
          <a:xfrm>
            <a:off x="1984664" y="1977145"/>
            <a:ext cx="2870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System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525938-0EEB-4D6F-B53E-724D6A944B01}"/>
              </a:ext>
            </a:extLst>
          </p:cNvPr>
          <p:cNvSpPr txBox="1"/>
          <p:nvPr/>
        </p:nvSpPr>
        <p:spPr>
          <a:xfrm>
            <a:off x="1974273" y="2569427"/>
            <a:ext cx="2870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39896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8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2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4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60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8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2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 animBg="1"/>
      <p:bldP spid="9" grpId="0"/>
      <p:bldP spid="11" grpId="0"/>
      <p:bldP spid="13" grpId="0"/>
      <p:bldP spid="15" grpId="0"/>
      <p:bldP spid="17" grpId="0"/>
      <p:bldP spid="25" grpId="0"/>
      <p:bldP spid="27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B2384-D5FD-4C83-95FC-A84F6A4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1800" y="6492875"/>
            <a:ext cx="1600200" cy="365125"/>
          </a:xfrm>
        </p:spPr>
        <p:txBody>
          <a:bodyPr/>
          <a:lstStyle/>
          <a:p>
            <a:fld id="{D44C7CC7-9EAA-45D6-86F4-EA8E773023EB}" type="datetime9">
              <a:rPr lang="en-US" smtClean="0"/>
              <a:t>8/24/2023 9:09:32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246A0-E99F-403F-A2A4-78CB3462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2312" y="6492875"/>
            <a:ext cx="7543800" cy="365125"/>
          </a:xfrm>
        </p:spPr>
        <p:txBody>
          <a:bodyPr/>
          <a:lstStyle/>
          <a:p>
            <a:r>
              <a:rPr lang="en-GB" dirty="0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01C9A5-912A-4DBD-B7D3-DA7109C772AC}"/>
              </a:ext>
            </a:extLst>
          </p:cNvPr>
          <p:cNvSpPr txBox="1"/>
          <p:nvPr/>
        </p:nvSpPr>
        <p:spPr>
          <a:xfrm>
            <a:off x="1" y="29681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58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3678C-E105-46B8-A30D-2F9B3C5D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1800" y="6492875"/>
            <a:ext cx="1600200" cy="365125"/>
          </a:xfrm>
        </p:spPr>
        <p:txBody>
          <a:bodyPr/>
          <a:lstStyle/>
          <a:p>
            <a:fld id="{D44C7CC7-9EAA-45D6-86F4-EA8E773023EB}" type="datetime9">
              <a:rPr lang="en-US" smtClean="0"/>
              <a:t>8/24/2023 9:09:31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C32F2-EAD0-4395-BA6A-4283AB0B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2787" y="6492875"/>
            <a:ext cx="7543800" cy="365125"/>
          </a:xfrm>
        </p:spPr>
        <p:txBody>
          <a:bodyPr/>
          <a:lstStyle/>
          <a:p>
            <a:r>
              <a:rPr lang="en-GB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A329-0197-4FF4-AFE1-220557F3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5864225"/>
            <a:ext cx="1142245" cy="669925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D7A0F4-14B9-44C9-AF05-1827452EA8CC}"/>
              </a:ext>
            </a:extLst>
          </p:cNvPr>
          <p:cNvSpPr/>
          <p:nvPr/>
        </p:nvSpPr>
        <p:spPr>
          <a:xfrm>
            <a:off x="306436" y="256736"/>
            <a:ext cx="347315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227013" algn="l"/>
              </a:tabLst>
            </a:pP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29893-6B04-4C65-ACB9-22B1387DCB21}"/>
              </a:ext>
            </a:extLst>
          </p:cNvPr>
          <p:cNvSpPr txBox="1"/>
          <p:nvPr/>
        </p:nvSpPr>
        <p:spPr>
          <a:xfrm>
            <a:off x="1149292" y="1711354"/>
            <a:ext cx="92614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payment system is like a digital toolbox that helps people and businesses safely send and receive money.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cryptocurrency payment system is a digital wallet without banks , using special digital money.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5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7D922-D4A3-49B1-A3F7-3C75AA7D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1800" y="6492875"/>
            <a:ext cx="1600200" cy="365125"/>
          </a:xfrm>
        </p:spPr>
        <p:txBody>
          <a:bodyPr/>
          <a:lstStyle/>
          <a:p>
            <a:fld id="{D44C7CC7-9EAA-45D6-86F4-EA8E773023EB}" type="datetime9">
              <a:rPr lang="en-US" smtClean="0"/>
              <a:t>8/24/2023 9:09:31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DB33A-64FA-420B-A326-136A0888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112" y="6492875"/>
            <a:ext cx="7543800" cy="365125"/>
          </a:xfrm>
        </p:spPr>
        <p:txBody>
          <a:bodyPr/>
          <a:lstStyle/>
          <a:p>
            <a:r>
              <a:rPr lang="en-GB" dirty="0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D07FA-A822-4C4A-9E1D-60798215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5864225"/>
            <a:ext cx="1142245" cy="669925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6A129-E5BC-4441-A7A5-D2A7EF3FE94B}"/>
              </a:ext>
            </a:extLst>
          </p:cNvPr>
          <p:cNvSpPr/>
          <p:nvPr/>
        </p:nvSpPr>
        <p:spPr>
          <a:xfrm>
            <a:off x="544561" y="255647"/>
            <a:ext cx="36178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227013" algn="l"/>
              </a:tabLst>
            </a:pP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System: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8BC3B-C413-4EE0-B211-A72FA08DB9BF}"/>
              </a:ext>
            </a:extLst>
          </p:cNvPr>
          <p:cNvSpPr txBox="1"/>
          <p:nvPr/>
        </p:nvSpPr>
        <p:spPr>
          <a:xfrm>
            <a:off x="964996" y="1174201"/>
            <a:ext cx="608448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crypto payment systems are:</a:t>
            </a:r>
          </a:p>
          <a:p>
            <a:pPr algn="ctr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(which use consortium blockchain and wants auditability)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4796EB-F727-4D6E-988A-5E5A33711758}"/>
              </a:ext>
            </a:extLst>
          </p:cNvPr>
          <p:cNvGrpSpPr/>
          <p:nvPr/>
        </p:nvGrpSpPr>
        <p:grpSpPr>
          <a:xfrm>
            <a:off x="2714596" y="2150240"/>
            <a:ext cx="2599973" cy="1609020"/>
            <a:chOff x="1013055" y="1169315"/>
            <a:chExt cx="3808409" cy="2468408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95E74DA-2F7B-49C3-AB01-FB8C1585FB3E}"/>
                </a:ext>
              </a:extLst>
            </p:cNvPr>
            <p:cNvGrpSpPr/>
            <p:nvPr/>
          </p:nvGrpSpPr>
          <p:grpSpPr>
            <a:xfrm>
              <a:off x="1013055" y="1169315"/>
              <a:ext cx="3808409" cy="2468408"/>
              <a:chOff x="2103953" y="481632"/>
              <a:chExt cx="3839711" cy="2832021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DA0F03B-868F-4386-BF93-A4C642584CD6}"/>
                  </a:ext>
                </a:extLst>
              </p:cNvPr>
              <p:cNvSpPr/>
              <p:nvPr/>
            </p:nvSpPr>
            <p:spPr>
              <a:xfrm>
                <a:off x="2103953" y="481632"/>
                <a:ext cx="3839711" cy="2832021"/>
              </a:xfrm>
              <a:prstGeom prst="ellipse">
                <a:avLst/>
              </a:prstGeom>
              <a:solidFill>
                <a:srgbClr val="CC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33EBFA9F-F1D3-49A3-9600-D647F722FED5}"/>
                  </a:ext>
                </a:extLst>
              </p:cNvPr>
              <p:cNvGrpSpPr/>
              <p:nvPr/>
            </p:nvGrpSpPr>
            <p:grpSpPr>
              <a:xfrm>
                <a:off x="2405167" y="661304"/>
                <a:ext cx="3223846" cy="2551682"/>
                <a:chOff x="1390098" y="1105919"/>
                <a:chExt cx="2519171" cy="222451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048951B-8020-48E9-93EB-6A5D510D6DE3}"/>
                    </a:ext>
                  </a:extLst>
                </p:cNvPr>
                <p:cNvGrpSpPr/>
                <p:nvPr/>
              </p:nvGrpSpPr>
              <p:grpSpPr>
                <a:xfrm>
                  <a:off x="1390098" y="1105919"/>
                  <a:ext cx="2519171" cy="2224510"/>
                  <a:chOff x="0" y="-1"/>
                  <a:chExt cx="2639290" cy="2306783"/>
                </a:xfrm>
              </p:grpSpPr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0F941C27-A7BB-471B-A61A-AB0ABF2F082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81000" y="1572491"/>
                    <a:ext cx="1813897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4191BC65-B66E-4087-B50C-DA82F3D8C9E9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-1"/>
                    <a:ext cx="2639290" cy="2306783"/>
                    <a:chOff x="0" y="-1"/>
                    <a:chExt cx="2639290" cy="2306783"/>
                  </a:xfrm>
                </p:grpSpPr>
                <p:cxnSp>
                  <p:nvCxnSpPr>
                    <p:cNvPr id="124" name="Straight Connector 123">
                      <a:extLst>
                        <a:ext uri="{FF2B5EF4-FFF2-40B4-BE49-F238E27FC236}">
                          <a16:creationId xmlns:a16="http://schemas.microsoft.com/office/drawing/2014/main" id="{B13C4DB4-D5D2-416E-9A95-F702F15FE2AE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290945" y="810490"/>
                      <a:ext cx="2092037" cy="69965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Connector 124">
                      <a:extLst>
                        <a:ext uri="{FF2B5EF4-FFF2-40B4-BE49-F238E27FC236}">
                          <a16:creationId xmlns:a16="http://schemas.microsoft.com/office/drawing/2014/main" id="{9C865D3A-B4BA-4C3D-98DE-C0327ABC741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90945" y="741218"/>
                      <a:ext cx="2092037" cy="3475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4F5CA4AC-7332-48D3-A62E-209CA181AA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-1"/>
                      <a:ext cx="2639290" cy="2306783"/>
                      <a:chOff x="0" y="-1"/>
                      <a:chExt cx="2639290" cy="2306783"/>
                    </a:xfrm>
                  </p:grpSpPr>
                  <p:cxnSp>
                    <p:nvCxnSpPr>
                      <p:cNvPr id="127" name="Straight Connector 126">
                        <a:extLst>
                          <a:ext uri="{FF2B5EF4-FFF2-40B4-BE49-F238E27FC236}">
                            <a16:creationId xmlns:a16="http://schemas.microsoft.com/office/drawing/2014/main" id="{A06E1851-2F3E-4B5B-B954-83D38CFCA2F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496291" y="221672"/>
                        <a:ext cx="942109" cy="51943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Straight Connector 127">
                        <a:extLst>
                          <a:ext uri="{FF2B5EF4-FFF2-40B4-BE49-F238E27FC236}">
                            <a16:creationId xmlns:a16="http://schemas.microsoft.com/office/drawing/2014/main" id="{61932163-2BF7-4705-B5FD-1762EDE3DA2A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228600" y="221672"/>
                        <a:ext cx="927908" cy="519546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Straight Connector 128">
                        <a:extLst>
                          <a:ext uri="{FF2B5EF4-FFF2-40B4-BE49-F238E27FC236}">
                            <a16:creationId xmlns:a16="http://schemas.microsoft.com/office/drawing/2014/main" id="{0138C612-59EB-4870-B546-B1941013225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166254" y="221672"/>
                        <a:ext cx="1184564" cy="13716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Straight Connector 129">
                        <a:extLst>
                          <a:ext uri="{FF2B5EF4-FFF2-40B4-BE49-F238E27FC236}">
                            <a16:creationId xmlns:a16="http://schemas.microsoft.com/office/drawing/2014/main" id="{E5D4F123-9A68-417C-8F99-B6B5A0E93F7D}"/>
                          </a:ext>
                        </a:extLst>
                      </p:cNvPr>
                      <p:cNvCxnSpPr>
                        <a:cxnSpLocks/>
                        <a:stCxn id="152" idx="2"/>
                      </p:cNvCxnSpPr>
                      <p:nvPr/>
                    </p:nvCxnSpPr>
                    <p:spPr>
                      <a:xfrm flipH="1">
                        <a:off x="2421763" y="990599"/>
                        <a:ext cx="210" cy="46292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Straight Connector 130">
                        <a:extLst>
                          <a:ext uri="{FF2B5EF4-FFF2-40B4-BE49-F238E27FC236}">
                            <a16:creationId xmlns:a16="http://schemas.microsoft.com/office/drawing/2014/main" id="{EEFE254A-47B4-41E8-A13D-EE44DF6F3A5B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1454727" y="1593272"/>
                        <a:ext cx="949036" cy="527339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" name="Straight Connector 131">
                        <a:extLst>
                          <a:ext uri="{FF2B5EF4-FFF2-40B4-BE49-F238E27FC236}">
                            <a16:creationId xmlns:a16="http://schemas.microsoft.com/office/drawing/2014/main" id="{A27501F4-5910-4A24-9168-154DDA16B52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28600" y="1711036"/>
                        <a:ext cx="893618" cy="408709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Straight Connector 132">
                        <a:extLst>
                          <a:ext uri="{FF2B5EF4-FFF2-40B4-BE49-F238E27FC236}">
                            <a16:creationId xmlns:a16="http://schemas.microsoft.com/office/drawing/2014/main" id="{80E18589-7A0F-47AF-8F64-17315984BCA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28600" y="900545"/>
                        <a:ext cx="0" cy="6096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Straight Connector 133">
                        <a:extLst>
                          <a:ext uri="{FF2B5EF4-FFF2-40B4-BE49-F238E27FC236}">
                            <a16:creationId xmlns:a16="http://schemas.microsoft.com/office/drawing/2014/main" id="{5802E30A-507A-4776-B653-B211A9B36CD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295400" y="270163"/>
                        <a:ext cx="289" cy="1780309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" name="Straight Connector 134">
                        <a:extLst>
                          <a:ext uri="{FF2B5EF4-FFF2-40B4-BE49-F238E27FC236}">
                            <a16:creationId xmlns:a16="http://schemas.microsoft.com/office/drawing/2014/main" id="{8611F576-A74E-4897-8577-BF80A0A3083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233054" y="221672"/>
                        <a:ext cx="1260764" cy="135081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Straight Connector 135">
                        <a:extLst>
                          <a:ext uri="{FF2B5EF4-FFF2-40B4-BE49-F238E27FC236}">
                            <a16:creationId xmlns:a16="http://schemas.microsoft.com/office/drawing/2014/main" id="{8DFB701E-80D4-4DF8-96E1-1E0A781131D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228600" y="741218"/>
                        <a:ext cx="2153920" cy="831099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Straight Connector 136">
                        <a:extLst>
                          <a:ext uri="{FF2B5EF4-FFF2-40B4-BE49-F238E27FC236}">
                            <a16:creationId xmlns:a16="http://schemas.microsoft.com/office/drawing/2014/main" id="{B5903264-C0D6-45D7-8324-9B092A5ADF19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290945" y="810490"/>
                        <a:ext cx="921328" cy="1239405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8" name="Group 137">
                        <a:extLst>
                          <a:ext uri="{FF2B5EF4-FFF2-40B4-BE49-F238E27FC236}">
                            <a16:creationId xmlns:a16="http://schemas.microsoft.com/office/drawing/2014/main" id="{E693913A-369C-444B-B848-6328FF563B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602672"/>
                        <a:ext cx="450272" cy="394855"/>
                        <a:chOff x="0" y="0"/>
                        <a:chExt cx="920750" cy="523240"/>
                      </a:xfrm>
                    </p:grpSpPr>
                    <p:sp>
                      <p:nvSpPr>
                        <p:cNvPr id="155" name="Oval 154">
                          <a:extLst>
                            <a:ext uri="{FF2B5EF4-FFF2-40B4-BE49-F238E27FC236}">
                              <a16:creationId xmlns:a16="http://schemas.microsoft.com/office/drawing/2014/main" id="{3753B95B-950D-4908-84D9-80A9937CB5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20782"/>
                          <a:ext cx="920750" cy="498475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pic>
                      <p:nvPicPr>
                        <p:cNvPr id="156" name="Graphic 47" descr="User">
                          <a:extLst>
                            <a:ext uri="{FF2B5EF4-FFF2-40B4-BE49-F238E27FC236}">
                              <a16:creationId xmlns:a16="http://schemas.microsoft.com/office/drawing/2014/main" id="{0B6EC082-1E73-4AD6-993F-1495775D155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4745" y="0"/>
                          <a:ext cx="523240" cy="52324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39" name="Group 138">
                        <a:extLst>
                          <a:ext uri="{FF2B5EF4-FFF2-40B4-BE49-F238E27FC236}">
                            <a16:creationId xmlns:a16="http://schemas.microsoft.com/office/drawing/2014/main" id="{158D82D6-5FAE-486A-9BFD-C94C903ABB5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52945" y="-1"/>
                        <a:ext cx="450272" cy="394855"/>
                        <a:chOff x="0" y="-1"/>
                        <a:chExt cx="920750" cy="523240"/>
                      </a:xfrm>
                    </p:grpSpPr>
                    <p:sp>
                      <p:nvSpPr>
                        <p:cNvPr id="153" name="Oval 152">
                          <a:extLst>
                            <a:ext uri="{FF2B5EF4-FFF2-40B4-BE49-F238E27FC236}">
                              <a16:creationId xmlns:a16="http://schemas.microsoft.com/office/drawing/2014/main" id="{0ACD94F3-D041-43FD-80E9-5F608D9DF0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20782"/>
                          <a:ext cx="920750" cy="498475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pic>
                      <p:nvPicPr>
                        <p:cNvPr id="154" name="Graphic 62" descr="User">
                          <a:extLst>
                            <a:ext uri="{FF2B5EF4-FFF2-40B4-BE49-F238E27FC236}">
                              <a16:creationId xmlns:a16="http://schemas.microsoft.com/office/drawing/2014/main" id="{4A43B7DF-9C0F-4300-B0BA-260691FC619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4745" y="-1"/>
                          <a:ext cx="523240" cy="52324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40" name="Group 139">
                        <a:extLst>
                          <a:ext uri="{FF2B5EF4-FFF2-40B4-BE49-F238E27FC236}">
                            <a16:creationId xmlns:a16="http://schemas.microsoft.com/office/drawing/2014/main" id="{FADC6FF7-D7D7-4690-9179-A60DB402FC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89018" y="595745"/>
                        <a:ext cx="450272" cy="394855"/>
                        <a:chOff x="0" y="0"/>
                        <a:chExt cx="920750" cy="523240"/>
                      </a:xfrm>
                    </p:grpSpPr>
                    <p:sp>
                      <p:nvSpPr>
                        <p:cNvPr id="151" name="Oval 150">
                          <a:extLst>
                            <a:ext uri="{FF2B5EF4-FFF2-40B4-BE49-F238E27FC236}">
                              <a16:creationId xmlns:a16="http://schemas.microsoft.com/office/drawing/2014/main" id="{531818CF-E0D9-43B7-8009-10B20EC347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20782"/>
                          <a:ext cx="920750" cy="498475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pic>
                      <p:nvPicPr>
                        <p:cNvPr id="152" name="Graphic 65" descr="User">
                          <a:extLst>
                            <a:ext uri="{FF2B5EF4-FFF2-40B4-BE49-F238E27FC236}">
                              <a16:creationId xmlns:a16="http://schemas.microsoft.com/office/drawing/2014/main" id="{8081642D-1517-4E2D-BEEE-4D658396F78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4745" y="0"/>
                          <a:ext cx="523240" cy="52324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41" name="Group 140">
                        <a:extLst>
                          <a:ext uri="{FF2B5EF4-FFF2-40B4-BE49-F238E27FC236}">
                            <a16:creationId xmlns:a16="http://schemas.microsoft.com/office/drawing/2014/main" id="{BEC9623A-CF1E-407D-8695-D57BBCFE47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7454" y="1336963"/>
                        <a:ext cx="450272" cy="394855"/>
                        <a:chOff x="0" y="0"/>
                        <a:chExt cx="920750" cy="523240"/>
                      </a:xfrm>
                    </p:grpSpPr>
                    <p:sp>
                      <p:nvSpPr>
                        <p:cNvPr id="149" name="Oval 148">
                          <a:extLst>
                            <a:ext uri="{FF2B5EF4-FFF2-40B4-BE49-F238E27FC236}">
                              <a16:creationId xmlns:a16="http://schemas.microsoft.com/office/drawing/2014/main" id="{D9A406EA-44D2-4822-8930-CFCB13D758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20782"/>
                          <a:ext cx="920750" cy="498475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pic>
                      <p:nvPicPr>
                        <p:cNvPr id="150" name="Graphic 68" descr="User">
                          <a:extLst>
                            <a:ext uri="{FF2B5EF4-FFF2-40B4-BE49-F238E27FC236}">
                              <a16:creationId xmlns:a16="http://schemas.microsoft.com/office/drawing/2014/main" id="{330A38F2-04A2-4B6D-B16B-D832CCD4949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4745" y="0"/>
                          <a:ext cx="523240" cy="52324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42" name="Group 141">
                        <a:extLst>
                          <a:ext uri="{FF2B5EF4-FFF2-40B4-BE49-F238E27FC236}">
                            <a16:creationId xmlns:a16="http://schemas.microsoft.com/office/drawing/2014/main" id="{A9F06AE7-08B2-43BE-B302-58AB076DC1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08363" y="1911927"/>
                        <a:ext cx="450272" cy="394855"/>
                        <a:chOff x="0" y="0"/>
                        <a:chExt cx="920750" cy="523240"/>
                      </a:xfrm>
                    </p:grpSpPr>
                    <p:sp>
                      <p:nvSpPr>
                        <p:cNvPr id="147" name="Oval 146">
                          <a:extLst>
                            <a:ext uri="{FF2B5EF4-FFF2-40B4-BE49-F238E27FC236}">
                              <a16:creationId xmlns:a16="http://schemas.microsoft.com/office/drawing/2014/main" id="{C6C601EE-F990-4EED-9C79-7FE927B60E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20782"/>
                          <a:ext cx="920750" cy="498475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pic>
                      <p:nvPicPr>
                        <p:cNvPr id="148" name="Graphic 71" descr="User">
                          <a:extLst>
                            <a:ext uri="{FF2B5EF4-FFF2-40B4-BE49-F238E27FC236}">
                              <a16:creationId xmlns:a16="http://schemas.microsoft.com/office/drawing/2014/main" id="{B44DC4D8-1E33-497C-B4CE-34843F40C4A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4745" y="0"/>
                          <a:ext cx="523240" cy="52324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43" name="Group 142">
                        <a:extLst>
                          <a:ext uri="{FF2B5EF4-FFF2-40B4-BE49-F238E27FC236}">
                            <a16:creationId xmlns:a16="http://schemas.microsoft.com/office/drawing/2014/main" id="{A4537CF2-16A6-4C89-A199-B15EB269D8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854" y="1357745"/>
                        <a:ext cx="450272" cy="394855"/>
                        <a:chOff x="0" y="0"/>
                        <a:chExt cx="920750" cy="523240"/>
                      </a:xfrm>
                    </p:grpSpPr>
                    <p:sp>
                      <p:nvSpPr>
                        <p:cNvPr id="145" name="Oval 144">
                          <a:extLst>
                            <a:ext uri="{FF2B5EF4-FFF2-40B4-BE49-F238E27FC236}">
                              <a16:creationId xmlns:a16="http://schemas.microsoft.com/office/drawing/2014/main" id="{52D965D2-E8A4-4B92-AF1F-370267F211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20782"/>
                          <a:ext cx="920750" cy="498475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pic>
                      <p:nvPicPr>
                        <p:cNvPr id="146" name="Graphic 74" descr="User">
                          <a:extLst>
                            <a:ext uri="{FF2B5EF4-FFF2-40B4-BE49-F238E27FC236}">
                              <a16:creationId xmlns:a16="http://schemas.microsoft.com/office/drawing/2014/main" id="{F5CAAF40-17BE-4D3C-9FE0-9F11850B762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4745" y="0"/>
                          <a:ext cx="523240" cy="523240"/>
                        </a:xfrm>
                        <a:prstGeom prst="rect">
                          <a:avLst/>
                        </a:prstGeom>
                      </p:spPr>
                    </p:pic>
                  </p:grpSp>
                  <p:cxnSp>
                    <p:nvCxnSpPr>
                      <p:cNvPr id="144" name="Straight Connector 143">
                        <a:extLst>
                          <a:ext uri="{FF2B5EF4-FFF2-40B4-BE49-F238E27FC236}">
                            <a16:creationId xmlns:a16="http://schemas.microsoft.com/office/drawing/2014/main" id="{B9F31AEC-9591-4F08-A67E-8584113DB994}"/>
                          </a:ext>
                        </a:extLst>
                      </p:cNvPr>
                      <p:cNvCxnSpPr>
                        <a:cxnSpLocks/>
                        <a:stCxn id="147" idx="7"/>
                        <a:endCxn id="151" idx="3"/>
                      </p:cNvCxnSpPr>
                      <p:nvPr/>
                    </p:nvCxnSpPr>
                    <p:spPr>
                      <a:xfrm flipV="1">
                        <a:off x="1492564" y="932320"/>
                        <a:ext cx="762198" cy="104998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121" name="Text Box 2">
                  <a:extLst>
                    <a:ext uri="{FF2B5EF4-FFF2-40B4-BE49-F238E27FC236}">
                      <a16:creationId xmlns:a16="http://schemas.microsoft.com/office/drawing/2014/main" id="{289F4B7E-9BF1-4B8C-9C96-7E9CC69305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86028" y="1918958"/>
                  <a:ext cx="926288" cy="5725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200"/>
                    </a:spcAft>
                  </a:pPr>
                  <a:r>
                    <a:rPr lang="en-GB" sz="600" b="1" dirty="0">
                      <a:solidFill>
                        <a:srgbClr val="FFFFFF"/>
                      </a:solidFill>
                      <a:effectLst/>
                      <a:highlight>
                        <a:srgbClr val="000000"/>
                      </a:highligh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Consortium</a:t>
                  </a:r>
                  <a:endParaRPr lang="en-US" sz="6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200"/>
                    </a:spcAft>
                  </a:pPr>
                  <a:r>
                    <a:rPr lang="en-GB" sz="600" b="1" dirty="0">
                      <a:solidFill>
                        <a:srgbClr val="FFFFFF"/>
                      </a:solidFill>
                      <a:effectLst/>
                      <a:highlight>
                        <a:srgbClr val="000000"/>
                      </a:highligh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Blockchain</a:t>
                  </a:r>
                  <a:endParaRPr lang="en-US" sz="6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41B762E-58FA-4E71-BA23-314A4F5438E0}"/>
                </a:ext>
              </a:extLst>
            </p:cNvPr>
            <p:cNvGrpSpPr/>
            <p:nvPr/>
          </p:nvGrpSpPr>
          <p:grpSpPr>
            <a:xfrm>
              <a:off x="1977889" y="2782956"/>
              <a:ext cx="1908311" cy="546652"/>
              <a:chOff x="4542183" y="2007704"/>
              <a:chExt cx="2902226" cy="944218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1485431F-6FCD-405A-A8C6-9FF8FC7F39AA}"/>
                  </a:ext>
                </a:extLst>
              </p:cNvPr>
              <p:cNvSpPr/>
              <p:nvPr/>
            </p:nvSpPr>
            <p:spPr>
              <a:xfrm>
                <a:off x="4542183" y="2007704"/>
                <a:ext cx="2902226" cy="94421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8DA0E700-6DCB-42B3-8410-177A0C79D2A4}"/>
                  </a:ext>
                </a:extLst>
              </p:cNvPr>
              <p:cNvGrpSpPr/>
              <p:nvPr/>
            </p:nvGrpSpPr>
            <p:grpSpPr>
              <a:xfrm>
                <a:off x="4664764" y="2146851"/>
                <a:ext cx="2640497" cy="642732"/>
                <a:chOff x="4456043" y="2405269"/>
                <a:chExt cx="2640497" cy="642732"/>
              </a:xfrm>
              <a:solidFill>
                <a:schemeClr val="tx1"/>
              </a:solidFill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97B65EC0-89CD-4C81-AB32-62508113E9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923004" y="2554535"/>
                  <a:ext cx="701878" cy="397387"/>
                  <a:chOff x="5376351" y="1500987"/>
                  <a:chExt cx="1824346" cy="1669593"/>
                </a:xfrm>
                <a:grpFill/>
              </p:grpSpPr>
              <p:pic>
                <p:nvPicPr>
                  <p:cNvPr id="116" name="Graphic 115" descr="Link">
                    <a:extLst>
                      <a:ext uri="{FF2B5EF4-FFF2-40B4-BE49-F238E27FC236}">
                        <a16:creationId xmlns:a16="http://schemas.microsoft.com/office/drawing/2014/main" id="{84FE3737-0DED-4A70-AA71-9873183AAC6B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 rot="8100000">
                    <a:off x="5376351" y="1501265"/>
                    <a:ext cx="977183" cy="1669315"/>
                  </a:xfrm>
                  <a:prstGeom prst="rect">
                    <a:avLst/>
                  </a:prstGeom>
                </p:spPr>
              </p:pic>
              <p:pic>
                <p:nvPicPr>
                  <p:cNvPr id="117" name="Graphic 116" descr="Link">
                    <a:extLst>
                      <a:ext uri="{FF2B5EF4-FFF2-40B4-BE49-F238E27FC236}">
                        <a16:creationId xmlns:a16="http://schemas.microsoft.com/office/drawing/2014/main" id="{B9BF75D5-E44B-4F30-A4CA-A536429477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 rot="18910646">
                    <a:off x="6223044" y="1500987"/>
                    <a:ext cx="977653" cy="166931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6E664F92-4106-42BB-A8EA-D9A9730794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909212" y="2544596"/>
                  <a:ext cx="701878" cy="397387"/>
                  <a:chOff x="5376351" y="1500987"/>
                  <a:chExt cx="1824346" cy="1669593"/>
                </a:xfrm>
                <a:grpFill/>
              </p:grpSpPr>
              <p:pic>
                <p:nvPicPr>
                  <p:cNvPr id="114" name="Graphic 113" descr="Link">
                    <a:extLst>
                      <a:ext uri="{FF2B5EF4-FFF2-40B4-BE49-F238E27FC236}">
                        <a16:creationId xmlns:a16="http://schemas.microsoft.com/office/drawing/2014/main" id="{FB6D7FF2-EBA8-4DBB-AD06-F582EA5430DC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 rot="8100000">
                    <a:off x="5376351" y="1501265"/>
                    <a:ext cx="977183" cy="1669315"/>
                  </a:xfrm>
                  <a:prstGeom prst="rect">
                    <a:avLst/>
                  </a:prstGeom>
                </p:spPr>
              </p:pic>
              <p:pic>
                <p:nvPicPr>
                  <p:cNvPr id="115" name="Graphic 114" descr="Link">
                    <a:extLst>
                      <a:ext uri="{FF2B5EF4-FFF2-40B4-BE49-F238E27FC236}">
                        <a16:creationId xmlns:a16="http://schemas.microsoft.com/office/drawing/2014/main" id="{E31CE678-46AF-43D6-8078-A03FED6F0B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 rot="18910646">
                    <a:off x="6223044" y="1500987"/>
                    <a:ext cx="977653" cy="166931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1" name="Graphic 110" descr="Box">
                  <a:extLst>
                    <a:ext uri="{FF2B5EF4-FFF2-40B4-BE49-F238E27FC236}">
                      <a16:creationId xmlns:a16="http://schemas.microsoft.com/office/drawing/2014/main" id="{8B13D3EA-D896-4739-8D02-C68245C959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56043" y="2405270"/>
                  <a:ext cx="642731" cy="642731"/>
                </a:xfrm>
                <a:prstGeom prst="rect">
                  <a:avLst/>
                </a:prstGeom>
              </p:spPr>
            </p:pic>
            <p:pic>
              <p:nvPicPr>
                <p:cNvPr id="112" name="Graphic 111" descr="Box">
                  <a:extLst>
                    <a:ext uri="{FF2B5EF4-FFF2-40B4-BE49-F238E27FC236}">
                      <a16:creationId xmlns:a16="http://schemas.microsoft.com/office/drawing/2014/main" id="{2910C597-B49E-418E-8FC5-E2330CE42A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40017" y="2405269"/>
                  <a:ext cx="642731" cy="642731"/>
                </a:xfrm>
                <a:prstGeom prst="rect">
                  <a:avLst/>
                </a:prstGeom>
              </p:spPr>
            </p:pic>
            <p:pic>
              <p:nvPicPr>
                <p:cNvPr id="113" name="Graphic 112" descr="Box">
                  <a:extLst>
                    <a:ext uri="{FF2B5EF4-FFF2-40B4-BE49-F238E27FC236}">
                      <a16:creationId xmlns:a16="http://schemas.microsoft.com/office/drawing/2014/main" id="{31A18964-6E3C-4FF0-8995-666B09566C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53809" y="2405269"/>
                  <a:ext cx="642731" cy="642731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1" name="Arrow: Up 10">
            <a:extLst>
              <a:ext uri="{FF2B5EF4-FFF2-40B4-BE49-F238E27FC236}">
                <a16:creationId xmlns:a16="http://schemas.microsoft.com/office/drawing/2014/main" id="{F90F6BA5-D380-4261-B547-A1EB44DDF8AF}"/>
              </a:ext>
            </a:extLst>
          </p:cNvPr>
          <p:cNvSpPr/>
          <p:nvPr/>
        </p:nvSpPr>
        <p:spPr>
          <a:xfrm rot="16200000">
            <a:off x="7517127" y="3502200"/>
            <a:ext cx="46228" cy="3180762"/>
          </a:xfrm>
          <a:prstGeom prst="upArrow">
            <a:avLst>
              <a:gd name="adj1" fmla="val 30645"/>
              <a:gd name="adj2" fmla="val 1500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F4BFC4D-2680-464C-BDBF-9409E6D61BAB}"/>
              </a:ext>
            </a:extLst>
          </p:cNvPr>
          <p:cNvSpPr/>
          <p:nvPr/>
        </p:nvSpPr>
        <p:spPr>
          <a:xfrm rot="2536123">
            <a:off x="2856955" y="3218297"/>
            <a:ext cx="54683" cy="2088910"/>
          </a:xfrm>
          <a:prstGeom prst="upArrow">
            <a:avLst>
              <a:gd name="adj1" fmla="val 30645"/>
              <a:gd name="adj2" fmla="val 10495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EDE9A5D-9575-48EE-994A-FA119BE425AC}"/>
              </a:ext>
            </a:extLst>
          </p:cNvPr>
          <p:cNvSpPr/>
          <p:nvPr/>
        </p:nvSpPr>
        <p:spPr>
          <a:xfrm rot="5400000">
            <a:off x="7425917" y="3284469"/>
            <a:ext cx="68939" cy="3259768"/>
          </a:xfrm>
          <a:prstGeom prst="upArrow">
            <a:avLst>
              <a:gd name="adj1" fmla="val 30645"/>
              <a:gd name="adj2" fmla="val 2459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DD3660B9-10AB-417A-B8A6-A86BD8643119}"/>
              </a:ext>
            </a:extLst>
          </p:cNvPr>
          <p:cNvSpPr/>
          <p:nvPr/>
        </p:nvSpPr>
        <p:spPr>
          <a:xfrm rot="16200000">
            <a:off x="3930791" y="3676595"/>
            <a:ext cx="112030" cy="2880535"/>
          </a:xfrm>
          <a:prstGeom prst="upArrow">
            <a:avLst>
              <a:gd name="adj1" fmla="val 30645"/>
              <a:gd name="adj2" fmla="val 1286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F6D17F-B9F7-4CC8-969C-79F5C3E599CE}"/>
              </a:ext>
            </a:extLst>
          </p:cNvPr>
          <p:cNvGrpSpPr/>
          <p:nvPr/>
        </p:nvGrpSpPr>
        <p:grpSpPr>
          <a:xfrm>
            <a:off x="1934941" y="4817664"/>
            <a:ext cx="592495" cy="472772"/>
            <a:chOff x="0" y="0"/>
            <a:chExt cx="920750" cy="52324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2AE37DF-E66E-4CEB-A8D9-757988933537}"/>
                </a:ext>
              </a:extLst>
            </p:cNvPr>
            <p:cNvSpPr/>
            <p:nvPr/>
          </p:nvSpPr>
          <p:spPr>
            <a:xfrm>
              <a:off x="0" y="20782"/>
              <a:ext cx="920750" cy="4984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pic>
          <p:nvPicPr>
            <p:cNvPr id="104" name="Graphic 80" descr="User">
              <a:extLst>
                <a:ext uri="{FF2B5EF4-FFF2-40B4-BE49-F238E27FC236}">
                  <a16:creationId xmlns:a16="http://schemas.microsoft.com/office/drawing/2014/main" id="{7ABE3FC8-8E3C-4E1A-B889-BDD19CA01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4745" y="0"/>
              <a:ext cx="523240" cy="52324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88560B-95F5-48DD-8DF0-10E18885E978}"/>
              </a:ext>
            </a:extLst>
          </p:cNvPr>
          <p:cNvGrpSpPr/>
          <p:nvPr/>
        </p:nvGrpSpPr>
        <p:grpSpPr>
          <a:xfrm>
            <a:off x="5333727" y="4774577"/>
            <a:ext cx="612926" cy="501866"/>
            <a:chOff x="0" y="0"/>
            <a:chExt cx="920750" cy="52324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FE0D7D5-5137-484C-977B-7E58FCCA1872}"/>
                </a:ext>
              </a:extLst>
            </p:cNvPr>
            <p:cNvSpPr/>
            <p:nvPr/>
          </p:nvSpPr>
          <p:spPr>
            <a:xfrm>
              <a:off x="0" y="20782"/>
              <a:ext cx="920750" cy="4984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102" name="Graphic 80" descr="User">
              <a:extLst>
                <a:ext uri="{FF2B5EF4-FFF2-40B4-BE49-F238E27FC236}">
                  <a16:creationId xmlns:a16="http://schemas.microsoft.com/office/drawing/2014/main" id="{3DAB3E9A-84A2-4863-9BA4-9FD55D56E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4745" y="0"/>
              <a:ext cx="523240" cy="523240"/>
            </a:xfrm>
            <a:prstGeom prst="rect">
              <a:avLst/>
            </a:prstGeom>
          </p:spPr>
        </p:pic>
      </p:grpSp>
      <p:pic>
        <p:nvPicPr>
          <p:cNvPr id="19" name="Graphic 84" descr="Server">
            <a:extLst>
              <a:ext uri="{FF2B5EF4-FFF2-40B4-BE49-F238E27FC236}">
                <a16:creationId xmlns:a16="http://schemas.microsoft.com/office/drawing/2014/main" id="{D3957C38-C720-4B78-A0BC-4BBC32ECACA0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67711" y="4615510"/>
            <a:ext cx="742323" cy="79280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78F791F-C2CA-4C67-A76B-D604F474C3CB}"/>
              </a:ext>
            </a:extLst>
          </p:cNvPr>
          <p:cNvGrpSpPr/>
          <p:nvPr/>
        </p:nvGrpSpPr>
        <p:grpSpPr>
          <a:xfrm>
            <a:off x="8996780" y="1059575"/>
            <a:ext cx="2519811" cy="1927456"/>
            <a:chOff x="6350466" y="2684478"/>
            <a:chExt cx="3103926" cy="222308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DBCB600-3431-4BE8-95C0-4287A1124E03}"/>
                </a:ext>
              </a:extLst>
            </p:cNvPr>
            <p:cNvSpPr/>
            <p:nvPr/>
          </p:nvSpPr>
          <p:spPr>
            <a:xfrm>
              <a:off x="6350466" y="2684478"/>
              <a:ext cx="3103926" cy="2223082"/>
            </a:xfrm>
            <a:prstGeom prst="ellipse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94E9135-49E0-4996-8E6E-319B7092E75C}"/>
                </a:ext>
              </a:extLst>
            </p:cNvPr>
            <p:cNvGrpSpPr/>
            <p:nvPr/>
          </p:nvGrpSpPr>
          <p:grpSpPr>
            <a:xfrm>
              <a:off x="6759052" y="2909554"/>
              <a:ext cx="2343002" cy="1788281"/>
              <a:chOff x="1390098" y="1105920"/>
              <a:chExt cx="2519171" cy="2224509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F6BC86F8-89BA-4471-A38A-4448F8C1C02C}"/>
                  </a:ext>
                </a:extLst>
              </p:cNvPr>
              <p:cNvGrpSpPr/>
              <p:nvPr/>
            </p:nvGrpSpPr>
            <p:grpSpPr>
              <a:xfrm>
                <a:off x="1390098" y="1105920"/>
                <a:ext cx="2519171" cy="2224509"/>
                <a:chOff x="0" y="0"/>
                <a:chExt cx="2639290" cy="2306782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E954DA5A-E15C-4054-9BF9-BA7E49ED5809}"/>
                    </a:ext>
                  </a:extLst>
                </p:cNvPr>
                <p:cNvCxnSpPr/>
                <p:nvPr/>
              </p:nvCxnSpPr>
              <p:spPr>
                <a:xfrm flipV="1">
                  <a:off x="381000" y="1572491"/>
                  <a:ext cx="1813897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A5129E39-0D0A-4344-B329-9F94F71D21B0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2639290" cy="2306782"/>
                  <a:chOff x="0" y="0"/>
                  <a:chExt cx="2639290" cy="2306782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9C79D9DF-E191-4F5C-B82F-BA6FF4E98894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90945" y="810490"/>
                    <a:ext cx="2092037" cy="69965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B74351C6-0F0D-4F11-8F76-B7161C4DBD9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90945" y="741218"/>
                    <a:ext cx="2092037" cy="3475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2DD034B9-AF38-4CC0-A421-175FF642E522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639290" cy="2306782"/>
                    <a:chOff x="0" y="0"/>
                    <a:chExt cx="2639290" cy="2306782"/>
                  </a:xfrm>
                </p:grpSpPr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20F9D72B-5BCA-4644-9FE0-50EEC0EC02A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96291" y="221672"/>
                      <a:ext cx="942109" cy="51943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BBDF297A-A17C-4BDC-B1E4-C8B0D20E9C0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28600" y="221672"/>
                      <a:ext cx="927908" cy="519546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ECB58F14-13D1-46D8-A55A-26A1209C656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66254" y="221672"/>
                      <a:ext cx="1184564" cy="13716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>
                      <a:extLst>
                        <a:ext uri="{FF2B5EF4-FFF2-40B4-BE49-F238E27FC236}">
                          <a16:creationId xmlns:a16="http://schemas.microsoft.com/office/drawing/2014/main" id="{49E1B498-0BCC-4F99-9B7A-7B7CDAC0F231}"/>
                        </a:ext>
                      </a:extLst>
                    </p:cNvPr>
                    <p:cNvCxnSpPr>
                      <a:cxnSpLocks/>
                      <a:stCxn id="96" idx="2"/>
                    </p:cNvCxnSpPr>
                    <p:nvPr/>
                  </p:nvCxnSpPr>
                  <p:spPr>
                    <a:xfrm flipH="1">
                      <a:off x="2382774" y="990402"/>
                      <a:ext cx="38989" cy="46403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FDB2772D-E3B3-4A10-A641-785951944DA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454727" y="1593272"/>
                      <a:ext cx="949036" cy="52733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F7BA530D-3C77-48F4-86B2-1FBBECAC00A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8600" y="1711036"/>
                      <a:ext cx="893618" cy="40870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F0069824-96A2-4E6A-8470-8BCC23411E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8600" y="900545"/>
                      <a:ext cx="0" cy="6096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0EE04C7E-51E8-4275-B8A0-D1FE1C5A3D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95400" y="270163"/>
                      <a:ext cx="289" cy="178030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4CE42700-2170-48E3-968E-D5B229A3A67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33054" y="221672"/>
                      <a:ext cx="1260764" cy="135081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C50F832E-82AA-4130-AE4F-9E8B9FD7323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8600" y="741218"/>
                      <a:ext cx="2153920" cy="83109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0EE7C667-DF4B-4653-A430-CFF4EE7D4EBB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290945" y="810490"/>
                      <a:ext cx="921328" cy="123940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Group 81">
                      <a:extLst>
                        <a:ext uri="{FF2B5EF4-FFF2-40B4-BE49-F238E27FC236}">
                          <a16:creationId xmlns:a16="http://schemas.microsoft.com/office/drawing/2014/main" id="{4FB56903-E8C0-424B-9E7E-E37C79507E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602672"/>
                      <a:ext cx="450272" cy="394855"/>
                      <a:chOff x="0" y="0"/>
                      <a:chExt cx="920750" cy="523240"/>
                    </a:xfrm>
                  </p:grpSpPr>
                  <p:sp>
                    <p:nvSpPr>
                      <p:cNvPr id="99" name="Oval 98">
                        <a:extLst>
                          <a:ext uri="{FF2B5EF4-FFF2-40B4-BE49-F238E27FC236}">
                            <a16:creationId xmlns:a16="http://schemas.microsoft.com/office/drawing/2014/main" id="{C67BAA9F-BA53-4FD8-A24B-182F24EC73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20782"/>
                        <a:ext cx="920750" cy="498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pic>
                    <p:nvPicPr>
                      <p:cNvPr id="100" name="Graphic 47" descr="User">
                        <a:extLst>
                          <a:ext uri="{FF2B5EF4-FFF2-40B4-BE49-F238E27FC236}">
                            <a16:creationId xmlns:a16="http://schemas.microsoft.com/office/drawing/2014/main" id="{4E364B8C-21EB-47BB-B612-58F41C8EA09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14745" y="0"/>
                        <a:ext cx="523240" cy="52324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685C1AA0-C885-42EC-9948-F72EB55514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2945" y="0"/>
                      <a:ext cx="450272" cy="394855"/>
                      <a:chOff x="0" y="0"/>
                      <a:chExt cx="920750" cy="523240"/>
                    </a:xfrm>
                  </p:grpSpPr>
                  <p:sp>
                    <p:nvSpPr>
                      <p:cNvPr id="97" name="Oval 96">
                        <a:extLst>
                          <a:ext uri="{FF2B5EF4-FFF2-40B4-BE49-F238E27FC236}">
                            <a16:creationId xmlns:a16="http://schemas.microsoft.com/office/drawing/2014/main" id="{DAF9B5F9-D802-4A86-9122-D8AD97282B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20782"/>
                        <a:ext cx="920750" cy="498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pic>
                    <p:nvPicPr>
                      <p:cNvPr id="98" name="Graphic 62" descr="User">
                        <a:extLst>
                          <a:ext uri="{FF2B5EF4-FFF2-40B4-BE49-F238E27FC236}">
                            <a16:creationId xmlns:a16="http://schemas.microsoft.com/office/drawing/2014/main" id="{8DBC3CE0-C1C2-4328-A725-4CD74D90B9E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14745" y="0"/>
                        <a:ext cx="523240" cy="52324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7F833F9F-CAF6-4C5A-B1EB-E700BA7DEF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89018" y="595745"/>
                      <a:ext cx="450272" cy="394855"/>
                      <a:chOff x="0" y="0"/>
                      <a:chExt cx="920750" cy="523240"/>
                    </a:xfrm>
                  </p:grpSpPr>
                  <p:sp>
                    <p:nvSpPr>
                      <p:cNvPr id="95" name="Oval 94">
                        <a:extLst>
                          <a:ext uri="{FF2B5EF4-FFF2-40B4-BE49-F238E27FC236}">
                            <a16:creationId xmlns:a16="http://schemas.microsoft.com/office/drawing/2014/main" id="{F1C07EB2-8073-4F5D-B283-FD6BF3E5CC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20782"/>
                        <a:ext cx="920750" cy="498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pic>
                    <p:nvPicPr>
                      <p:cNvPr id="96" name="Graphic 65" descr="User">
                        <a:extLst>
                          <a:ext uri="{FF2B5EF4-FFF2-40B4-BE49-F238E27FC236}">
                            <a16:creationId xmlns:a16="http://schemas.microsoft.com/office/drawing/2014/main" id="{292492A8-9E25-4263-93E6-4F84E05A307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14745" y="0"/>
                        <a:ext cx="523240" cy="52324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85" name="Group 84">
                      <a:extLst>
                        <a:ext uri="{FF2B5EF4-FFF2-40B4-BE49-F238E27FC236}">
                          <a16:creationId xmlns:a16="http://schemas.microsoft.com/office/drawing/2014/main" id="{00955E0F-F39B-4EE7-9A1C-EE527B5710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7454" y="1336963"/>
                      <a:ext cx="450272" cy="394855"/>
                      <a:chOff x="0" y="0"/>
                      <a:chExt cx="920750" cy="523240"/>
                    </a:xfrm>
                  </p:grpSpPr>
                  <p:sp>
                    <p:nvSpPr>
                      <p:cNvPr id="93" name="Oval 92">
                        <a:extLst>
                          <a:ext uri="{FF2B5EF4-FFF2-40B4-BE49-F238E27FC236}">
                            <a16:creationId xmlns:a16="http://schemas.microsoft.com/office/drawing/2014/main" id="{5014B1B7-DBED-49BC-BCBC-F0BB8B4EFF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20782"/>
                        <a:ext cx="920750" cy="498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pic>
                    <p:nvPicPr>
                      <p:cNvPr id="94" name="Graphic 68" descr="User">
                        <a:extLst>
                          <a:ext uri="{FF2B5EF4-FFF2-40B4-BE49-F238E27FC236}">
                            <a16:creationId xmlns:a16="http://schemas.microsoft.com/office/drawing/2014/main" id="{BBB586EA-F0BA-4AE6-A71A-8BF4693A4B8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14745" y="0"/>
                        <a:ext cx="523240" cy="52324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86" name="Group 85">
                      <a:extLst>
                        <a:ext uri="{FF2B5EF4-FFF2-40B4-BE49-F238E27FC236}">
                          <a16:creationId xmlns:a16="http://schemas.microsoft.com/office/drawing/2014/main" id="{EDE87E0A-D339-47DD-8DA0-890EBE2FB7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08363" y="1911927"/>
                      <a:ext cx="450272" cy="394855"/>
                      <a:chOff x="0" y="0"/>
                      <a:chExt cx="920750" cy="523240"/>
                    </a:xfrm>
                  </p:grpSpPr>
                  <p:sp>
                    <p:nvSpPr>
                      <p:cNvPr id="91" name="Oval 90">
                        <a:extLst>
                          <a:ext uri="{FF2B5EF4-FFF2-40B4-BE49-F238E27FC236}">
                            <a16:creationId xmlns:a16="http://schemas.microsoft.com/office/drawing/2014/main" id="{5156A699-489E-4F37-90BE-CB45CCE771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20782"/>
                        <a:ext cx="920750" cy="498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pic>
                    <p:nvPicPr>
                      <p:cNvPr id="92" name="Graphic 71" descr="User">
                        <a:extLst>
                          <a:ext uri="{FF2B5EF4-FFF2-40B4-BE49-F238E27FC236}">
                            <a16:creationId xmlns:a16="http://schemas.microsoft.com/office/drawing/2014/main" id="{4F73B3FA-796B-42D0-80BD-704A3025A3D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14745" y="0"/>
                        <a:ext cx="523240" cy="52324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87" name="Group 86">
                      <a:extLst>
                        <a:ext uri="{FF2B5EF4-FFF2-40B4-BE49-F238E27FC236}">
                          <a16:creationId xmlns:a16="http://schemas.microsoft.com/office/drawing/2014/main" id="{A393F7EE-E5E3-4464-B9AC-B264C6404C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54" y="1357745"/>
                      <a:ext cx="450272" cy="394855"/>
                      <a:chOff x="0" y="0"/>
                      <a:chExt cx="920750" cy="523240"/>
                    </a:xfrm>
                  </p:grpSpPr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24A445BE-7147-429B-A7E3-4B3FDF0EC6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20782"/>
                        <a:ext cx="920750" cy="498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pic>
                    <p:nvPicPr>
                      <p:cNvPr id="90" name="Graphic 74" descr="User">
                        <a:extLst>
                          <a:ext uri="{FF2B5EF4-FFF2-40B4-BE49-F238E27FC236}">
                            <a16:creationId xmlns:a16="http://schemas.microsoft.com/office/drawing/2014/main" id="{C654995E-3B0B-4D90-8992-F1AB9A1BCE5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14745" y="0"/>
                        <a:ext cx="523240" cy="523240"/>
                      </a:xfrm>
                      <a:prstGeom prst="rect">
                        <a:avLst/>
                      </a:prstGeom>
                    </p:spPr>
                  </p:pic>
                </p:grpSp>
                <p:cxnSp>
                  <p:nvCxnSpPr>
                    <p:cNvPr id="88" name="Straight Connector 87">
                      <a:extLst>
                        <a:ext uri="{FF2B5EF4-FFF2-40B4-BE49-F238E27FC236}">
                          <a16:creationId xmlns:a16="http://schemas.microsoft.com/office/drawing/2014/main" id="{73F1F784-6B8C-4A57-9C0B-4BAEC1E22019}"/>
                        </a:ext>
                      </a:extLst>
                    </p:cNvPr>
                    <p:cNvCxnSpPr>
                      <a:cxnSpLocks/>
                      <a:stCxn id="91" idx="7"/>
                      <a:endCxn id="95" idx="3"/>
                    </p:cNvCxnSpPr>
                    <p:nvPr/>
                  </p:nvCxnSpPr>
                  <p:spPr>
                    <a:xfrm flipV="1">
                      <a:off x="1492564" y="932320"/>
                      <a:ext cx="762198" cy="104998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65" name="Text Box 2">
                <a:extLst>
                  <a:ext uri="{FF2B5EF4-FFF2-40B4-BE49-F238E27FC236}">
                    <a16:creationId xmlns:a16="http://schemas.microsoft.com/office/drawing/2014/main" id="{BE5FEBF4-49CA-4408-9B06-A8EB8B0FD4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6028" y="1918958"/>
                <a:ext cx="926288" cy="5725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Aft>
                    <a:spcPts val="200"/>
                  </a:spcAft>
                </a:pPr>
                <a:r>
                  <a:rPr lang="en-GB" sz="700" b="1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Blockchain</a:t>
                </a:r>
              </a:p>
              <a:p>
                <a:pPr marL="0" marR="0" algn="ctr">
                  <a:lnSpc>
                    <a:spcPct val="107000"/>
                  </a:lnSpc>
                  <a:spcAft>
                    <a:spcPts val="200"/>
                  </a:spcAft>
                </a:pPr>
                <a:r>
                  <a:rPr lang="en-GB" sz="700" b="1" dirty="0">
                    <a:solidFill>
                      <a:srgbClr val="FFFFFF"/>
                    </a:solidFill>
                    <a:highlight>
                      <a:srgbClr val="0000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Copy</a:t>
                </a:r>
                <a:endParaRPr lang="en-US" sz="7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842D819-038D-4CE5-AA13-8DF68D462461}"/>
              </a:ext>
            </a:extLst>
          </p:cNvPr>
          <p:cNvSpPr txBox="1"/>
          <p:nvPr/>
        </p:nvSpPr>
        <p:spPr>
          <a:xfrm>
            <a:off x="5904451" y="4596596"/>
            <a:ext cx="1226382" cy="261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ID</a:t>
            </a:r>
            <a:endParaRPr lang="en-US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868F4ED-33B2-40D8-AF39-8596ECD8C303}"/>
              </a:ext>
            </a:extLst>
          </p:cNvPr>
          <p:cNvCxnSpPr>
            <a:cxnSpLocks/>
            <a:endCxn id="102" idx="0"/>
          </p:cNvCxnSpPr>
          <p:nvPr/>
        </p:nvCxnSpPr>
        <p:spPr>
          <a:xfrm rot="5400000">
            <a:off x="5539868" y="3112255"/>
            <a:ext cx="1773289" cy="1551356"/>
          </a:xfrm>
          <a:prstGeom prst="bentConnector3">
            <a:avLst>
              <a:gd name="adj1" fmla="val 869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F9CACCF-C98E-44AB-9140-6640C7C9A371}"/>
              </a:ext>
            </a:extLst>
          </p:cNvPr>
          <p:cNvCxnSpPr>
            <a:cxnSpLocks/>
            <a:stCxn id="62" idx="2"/>
          </p:cNvCxnSpPr>
          <p:nvPr/>
        </p:nvCxnSpPr>
        <p:spPr>
          <a:xfrm rot="10800000" flipV="1">
            <a:off x="7221682" y="2023303"/>
            <a:ext cx="1775098" cy="95859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DDB992-8917-4A40-9FD2-51DB584DE897}"/>
              </a:ext>
            </a:extLst>
          </p:cNvPr>
          <p:cNvSpPr txBox="1"/>
          <p:nvPr/>
        </p:nvSpPr>
        <p:spPr>
          <a:xfrm>
            <a:off x="8025907" y="5147023"/>
            <a:ext cx="912102" cy="2401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Sign(DID)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3403B65-A4A6-449E-92F1-383F9F665E02}"/>
              </a:ext>
            </a:extLst>
          </p:cNvPr>
          <p:cNvSpPr/>
          <p:nvPr/>
        </p:nvSpPr>
        <p:spPr>
          <a:xfrm>
            <a:off x="7778491" y="1381313"/>
            <a:ext cx="1157690" cy="57187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Received(Tx)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CA4CAA-01ED-4BDE-A6D8-DF1441CAC7B3}"/>
              </a:ext>
            </a:extLst>
          </p:cNvPr>
          <p:cNvSpPr txBox="1"/>
          <p:nvPr/>
        </p:nvSpPr>
        <p:spPr>
          <a:xfrm>
            <a:off x="4342395" y="4797256"/>
            <a:ext cx="919836" cy="2401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Sign(DID)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E7D9034-CD78-417F-ADB4-DF293E0588DC}"/>
              </a:ext>
            </a:extLst>
          </p:cNvPr>
          <p:cNvSpPr txBox="1"/>
          <p:nvPr/>
        </p:nvSpPr>
        <p:spPr>
          <a:xfrm>
            <a:off x="1915879" y="4465509"/>
            <a:ext cx="525126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91B3A9F-3A9F-401D-9E07-0C037066BB23}"/>
              </a:ext>
            </a:extLst>
          </p:cNvPr>
          <p:cNvSpPr txBox="1"/>
          <p:nvPr/>
        </p:nvSpPr>
        <p:spPr>
          <a:xfrm>
            <a:off x="1214569" y="5316965"/>
            <a:ext cx="1813857" cy="7386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1</a:t>
            </a:r>
          </a:p>
          <a:p>
            <a:pPr algn="ctr"/>
            <a:r>
              <a:rPr lang="en-GB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(From Japan)</a:t>
            </a:r>
          </a:p>
          <a:p>
            <a:pPr algn="ctr"/>
            <a:r>
              <a:rPr lang="en-GB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02E0609-AFCF-4FD8-85BF-51813D5C8912}"/>
              </a:ext>
            </a:extLst>
          </p:cNvPr>
          <p:cNvSpPr txBox="1"/>
          <p:nvPr/>
        </p:nvSpPr>
        <p:spPr>
          <a:xfrm>
            <a:off x="8951717" y="5484442"/>
            <a:ext cx="794869" cy="5974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 Issuer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4F9FA51-AE40-477A-90AA-653B91FF346B}"/>
              </a:ext>
            </a:extLst>
          </p:cNvPr>
          <p:cNvSpPr txBox="1"/>
          <p:nvPr/>
        </p:nvSpPr>
        <p:spPr>
          <a:xfrm>
            <a:off x="4794621" y="5443657"/>
            <a:ext cx="1728009" cy="7386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2</a:t>
            </a:r>
          </a:p>
          <a:p>
            <a:pPr algn="ctr"/>
            <a:r>
              <a:rPr lang="en-GB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(From China)</a:t>
            </a:r>
          </a:p>
          <a:p>
            <a:pPr algn="ctr"/>
            <a:r>
              <a:rPr lang="en-GB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endParaRPr lang="en-US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F026203-AB55-4CD7-8D94-951FDC56E1A0}"/>
              </a:ext>
            </a:extLst>
          </p:cNvPr>
          <p:cNvSpPr txBox="1"/>
          <p:nvPr/>
        </p:nvSpPr>
        <p:spPr>
          <a:xfrm>
            <a:off x="2989984" y="6161661"/>
            <a:ext cx="592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1: Traditional payment system on consortium blockchain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D776CF-2AD9-406B-83F8-5AA8F48ADB17}"/>
              </a:ext>
            </a:extLst>
          </p:cNvPr>
          <p:cNvSpPr/>
          <p:nvPr/>
        </p:nvSpPr>
        <p:spPr>
          <a:xfrm>
            <a:off x="7408719" y="1371302"/>
            <a:ext cx="1537854" cy="60267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5D87096-B381-4C66-A0AC-3BB1568EF022}"/>
              </a:ext>
            </a:extLst>
          </p:cNvPr>
          <p:cNvSpPr/>
          <p:nvPr/>
        </p:nvSpPr>
        <p:spPr>
          <a:xfrm>
            <a:off x="5829300" y="4602874"/>
            <a:ext cx="1340427" cy="24938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AD74375-3E9D-49BB-B0FA-CAA3110010E6}"/>
              </a:ext>
            </a:extLst>
          </p:cNvPr>
          <p:cNvSpPr/>
          <p:nvPr/>
        </p:nvSpPr>
        <p:spPr>
          <a:xfrm>
            <a:off x="7387937" y="5132812"/>
            <a:ext cx="1537854" cy="40524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175B8AB-7E79-49E0-900F-B851FDE5AD91}"/>
              </a:ext>
            </a:extLst>
          </p:cNvPr>
          <p:cNvSpPr/>
          <p:nvPr/>
        </p:nvSpPr>
        <p:spPr>
          <a:xfrm>
            <a:off x="4010892" y="4758740"/>
            <a:ext cx="1257299" cy="27016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2F7BB76-FF06-4B46-BFE6-F335646CA0F6}"/>
              </a:ext>
            </a:extLst>
          </p:cNvPr>
          <p:cNvSpPr/>
          <p:nvPr/>
        </p:nvSpPr>
        <p:spPr>
          <a:xfrm>
            <a:off x="1911926" y="4457403"/>
            <a:ext cx="519547" cy="27016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9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38 -0.00139 L 0.15039 -0.00602 L 0.15729 -0.16041 " pathEditMode="relative" rAng="0" ptsTypes="AAA">
                                      <p:cBhvr>
                                        <p:cTn id="56" dur="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-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7 L 0.15664 0.00162 " pathEditMode="relative" rAng="0" ptsTypes="AA">
                                      <p:cBhvr>
                                        <p:cTn id="60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07 -0.00162 L -0.06732 -0.00093 L -0.06732 0.04977 " pathEditMode="relative" rAng="0" ptsTypes="AAA">
                                      <p:cBhvr>
                                        <p:cTn id="71" dur="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44444E-6 L -0.16562 -0.00116 " pathEditMode="relative" rAng="0" ptsTypes="AA">
                                      <p:cBhvr>
                                        <p:cTn id="75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61 0.00301 L -0.02604 -0.09097 " pathEditMode="relative" rAng="0" ptsTypes="AA">
                                      <p:cBhvr>
                                        <p:cTn id="86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-0.13984 0.00116 " pathEditMode="relative" rAng="0" ptsTypes="AA">
                                      <p:cBhvr>
                                        <p:cTn id="90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0.13894 -0.03542 " pathEditMode="relative" rAng="0" ptsTypes="AA">
                                      <p:cBhvr>
                                        <p:cTn id="108" dur="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0" y="-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0.075 -0.14375 " pathEditMode="relative" rAng="0" ptsTypes="AA">
                                      <p:cBhvr>
                                        <p:cTn id="112" dur="12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"/>
                            </p:stCondLst>
                            <p:childTnLst>
                              <p:par>
                                <p:cTn id="1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97 -0.00741 L 0.06315 -0.20139 " pathEditMode="relative" rAng="0" ptsTypes="AA">
                                      <p:cBhvr>
                                        <p:cTn id="13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-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"/>
                            </p:stCondLst>
                            <p:childTnLst>
                              <p:par>
                                <p:cTn id="13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5131 4.44444E-6 C -0.06654 0.02291 -0.04297 0.08796 -0.04375 0.14722 C -0.04375 0.20555 -0.09961 0.12152 -0.11394 0.15833 C -0.13073 0.17338 -0.10261 0.35046 -0.11914 0.378 C -0.13555 0.40555 -0.20664 0.2993 -0.2125 0.32338 C -0.2125 0.33356 -0.21368 0.35092 -0.21172 0.37731 " pathEditMode="relative" rAng="0" ptsTypes="AAAAAAA">
                                      <p:cBhvr>
                                        <p:cTn id="139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1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4" grpId="0" animBg="1"/>
      <p:bldP spid="27" grpId="0" animBg="1"/>
      <p:bldP spid="28" grpId="0" animBg="1"/>
      <p:bldP spid="30" grpId="0" animBg="1"/>
      <p:bldP spid="162" grpId="0" animBg="1"/>
      <p:bldP spid="158" grpId="0" animBg="1"/>
      <p:bldP spid="159" grpId="0" animBg="1"/>
      <p:bldP spid="160" grpId="0" animBg="1"/>
      <p:bldP spid="164" grpId="0"/>
      <p:bldP spid="7" grpId="0" animBg="1"/>
      <p:bldP spid="163" grpId="0" animBg="1"/>
      <p:bldP spid="165" grpId="0" animBg="1"/>
      <p:bldP spid="166" grpId="0" animBg="1"/>
      <p:bldP spid="1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82165-A26E-477A-B1CE-72B89921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1800" y="6492875"/>
            <a:ext cx="1600200" cy="365125"/>
          </a:xfrm>
        </p:spPr>
        <p:txBody>
          <a:bodyPr/>
          <a:lstStyle/>
          <a:p>
            <a:fld id="{D44C7CC7-9EAA-45D6-86F4-EA8E773023EB}" type="datetime9">
              <a:rPr lang="en-US" smtClean="0"/>
              <a:t>8/24/2023 9:09:31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B9696-A3EF-43C2-A031-E044F446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587" y="6492875"/>
            <a:ext cx="7543800" cy="365125"/>
          </a:xfrm>
        </p:spPr>
        <p:txBody>
          <a:bodyPr/>
          <a:lstStyle/>
          <a:p>
            <a:r>
              <a:rPr lang="en-GB" dirty="0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2351-0701-4EDA-AB2F-DEC46DA8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5854700"/>
            <a:ext cx="1142245" cy="669925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E5107C-5709-4E85-AEB2-CE7DE19AFEDE}"/>
              </a:ext>
            </a:extLst>
          </p:cNvPr>
          <p:cNvSpPr/>
          <p:nvPr/>
        </p:nvSpPr>
        <p:spPr>
          <a:xfrm>
            <a:off x="306435" y="269799"/>
            <a:ext cx="46598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227013" algn="l"/>
              </a:tabLst>
            </a:pPr>
            <a:r>
              <a:rPr lang="en-GB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Statements: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C3D19-33DC-4FB3-887F-5016852B06F0}"/>
              </a:ext>
            </a:extLst>
          </p:cNvPr>
          <p:cNvSpPr txBox="1"/>
          <p:nvPr/>
        </p:nvSpPr>
        <p:spPr>
          <a:xfrm>
            <a:off x="1828521" y="2113328"/>
            <a:ext cx="8233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9913" indent="-5699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time too high.</a:t>
            </a:r>
          </a:p>
          <a:p>
            <a:pPr marL="569913" indent="-5699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 and auditability of records.</a:t>
            </a:r>
          </a:p>
          <a:p>
            <a:pPr marL="569913" indent="-5699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Throughput &amp; Low Transparency.</a:t>
            </a:r>
          </a:p>
          <a:p>
            <a:pPr marL="569913" indent="-5699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storage requirements.</a:t>
            </a: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9913" indent="-5699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 authentications are Interactive types.</a:t>
            </a:r>
          </a:p>
          <a:p>
            <a:pPr marL="569913" indent="-5699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computational power consumption.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A0A94-86DD-4E87-84DA-5ED3540F3945}"/>
              </a:ext>
            </a:extLst>
          </p:cNvPr>
          <p:cNvSpPr txBox="1"/>
          <p:nvPr/>
        </p:nvSpPr>
        <p:spPr>
          <a:xfrm>
            <a:off x="1114425" y="1314450"/>
            <a:ext cx="5811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traditional crypto payment system;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6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1E37B-78FB-437B-8A89-CE4BC0C6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1800" y="6492875"/>
            <a:ext cx="1600200" cy="365125"/>
          </a:xfrm>
        </p:spPr>
        <p:txBody>
          <a:bodyPr/>
          <a:lstStyle/>
          <a:p>
            <a:fld id="{D44C7CC7-9EAA-45D6-86F4-EA8E773023EB}" type="datetime9">
              <a:rPr lang="en-US" smtClean="0"/>
              <a:t>8/24/2023 9:09:31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5A5B-BA69-4337-BDC3-C0B338DD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4994" y="6492875"/>
            <a:ext cx="7543800" cy="365125"/>
          </a:xfrm>
        </p:spPr>
        <p:txBody>
          <a:bodyPr/>
          <a:lstStyle/>
          <a:p>
            <a:r>
              <a:rPr lang="en-GB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FBFF9-8A62-44A9-87AA-C2EE3F28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5817465"/>
            <a:ext cx="1142245" cy="669925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CC090F-8445-46E3-94CF-ED671AC112BE}"/>
              </a:ext>
            </a:extLst>
          </p:cNvPr>
          <p:cNvSpPr/>
          <p:nvPr/>
        </p:nvSpPr>
        <p:spPr>
          <a:xfrm>
            <a:off x="306435" y="256736"/>
            <a:ext cx="419282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227013" algn="l"/>
              </a:tabLst>
            </a:pPr>
            <a:r>
              <a:rPr lang="en-GB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45B5F83-4F10-446B-9B7B-382CE52E1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04356"/>
              </p:ext>
            </p:extLst>
          </p:nvPr>
        </p:nvGraphicFramePr>
        <p:xfrm>
          <a:off x="704994" y="1187733"/>
          <a:ext cx="10973200" cy="42333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38727">
                  <a:extLst>
                    <a:ext uri="{9D8B030D-6E8A-4147-A177-3AD203B41FA5}">
                      <a16:colId xmlns:a16="http://schemas.microsoft.com/office/drawing/2014/main" val="3230305888"/>
                    </a:ext>
                  </a:extLst>
                </a:gridCol>
                <a:gridCol w="2558176">
                  <a:extLst>
                    <a:ext uri="{9D8B030D-6E8A-4147-A177-3AD203B41FA5}">
                      <a16:colId xmlns:a16="http://schemas.microsoft.com/office/drawing/2014/main" val="4287070143"/>
                    </a:ext>
                  </a:extLst>
                </a:gridCol>
                <a:gridCol w="2854619">
                  <a:extLst>
                    <a:ext uri="{9D8B030D-6E8A-4147-A177-3AD203B41FA5}">
                      <a16:colId xmlns:a16="http://schemas.microsoft.com/office/drawing/2014/main" val="2996708111"/>
                    </a:ext>
                  </a:extLst>
                </a:gridCol>
                <a:gridCol w="2821678">
                  <a:extLst>
                    <a:ext uri="{9D8B030D-6E8A-4147-A177-3AD203B41FA5}">
                      <a16:colId xmlns:a16="http://schemas.microsoft.com/office/drawing/2014/main" val="3581326274"/>
                    </a:ext>
                  </a:extLst>
                </a:gridCol>
              </a:tblGrid>
              <a:tr h="7586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Journal/Conference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research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Contributions</a:t>
                      </a:r>
                      <a:endParaRPr lang="en-US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07149472"/>
                  </a:ext>
                </a:extLst>
              </a:tr>
              <a:tr h="14319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 Notes in Computer Science (including subseries Lecture Notes in Artificial Intelligence and Lecture Notes in Bioinformatics)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PGC: Decentralized confidential payment system with auditability [1]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Confidential Payment System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Auditability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Decentralization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Scalability Challenges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Complex Implementation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Adoption Barriers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03228453"/>
                  </a:ext>
                </a:extLst>
              </a:tr>
              <a:tr h="16610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Cryptology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ePrint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Archive, Paper 2019/925(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Preprint. MAJOR revision.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Auditable Privacy-preserving Cryptocurrency Against Malicious Auditors [2]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Auditable Privacy-Preserving Cryptocurrency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Protection Against Malicious Auditors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Enhancing Privacy in Cryptocurrency Transactions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Scalability Challenges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Practical Implementation Complexity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Performance Impact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7643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01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68F1-046C-443E-BA69-6B82CDB4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1800" y="6492875"/>
            <a:ext cx="1600200" cy="365125"/>
          </a:xfrm>
        </p:spPr>
        <p:txBody>
          <a:bodyPr/>
          <a:lstStyle/>
          <a:p>
            <a:fld id="{D44C7CC7-9EAA-45D6-86F4-EA8E773023EB}" type="datetime9">
              <a:rPr lang="en-US" smtClean="0"/>
              <a:t>8/24/2023 9:09:31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23273-0108-496F-B2A9-A795B411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4603" y="6492875"/>
            <a:ext cx="7543800" cy="365125"/>
          </a:xfrm>
        </p:spPr>
        <p:txBody>
          <a:bodyPr/>
          <a:lstStyle/>
          <a:p>
            <a:r>
              <a:rPr lang="en-GB" dirty="0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09D62-C4B4-4B15-9316-EBE79496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5838248"/>
            <a:ext cx="1142245" cy="669925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A17A5-A61D-4991-85DF-D8A23F17F687}"/>
              </a:ext>
            </a:extLst>
          </p:cNvPr>
          <p:cNvSpPr/>
          <p:nvPr/>
        </p:nvSpPr>
        <p:spPr>
          <a:xfrm>
            <a:off x="306435" y="256736"/>
            <a:ext cx="568912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227013" algn="l"/>
              </a:tabLst>
            </a:pPr>
            <a:r>
              <a:rPr lang="en-GB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(Cont’d)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8D5D2A3C-8392-4BF1-A2BB-A383DE56E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50551"/>
              </p:ext>
            </p:extLst>
          </p:nvPr>
        </p:nvGraphicFramePr>
        <p:xfrm>
          <a:off x="694602" y="1219668"/>
          <a:ext cx="10746169" cy="39580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82064">
                  <a:extLst>
                    <a:ext uri="{9D8B030D-6E8A-4147-A177-3AD203B41FA5}">
                      <a16:colId xmlns:a16="http://schemas.microsoft.com/office/drawing/2014/main" val="3230305888"/>
                    </a:ext>
                  </a:extLst>
                </a:gridCol>
                <a:gridCol w="2505248">
                  <a:extLst>
                    <a:ext uri="{9D8B030D-6E8A-4147-A177-3AD203B41FA5}">
                      <a16:colId xmlns:a16="http://schemas.microsoft.com/office/drawing/2014/main" val="4287070143"/>
                    </a:ext>
                  </a:extLst>
                </a:gridCol>
                <a:gridCol w="2795558">
                  <a:extLst>
                    <a:ext uri="{9D8B030D-6E8A-4147-A177-3AD203B41FA5}">
                      <a16:colId xmlns:a16="http://schemas.microsoft.com/office/drawing/2014/main" val="2996708111"/>
                    </a:ext>
                  </a:extLst>
                </a:gridCol>
                <a:gridCol w="2763299">
                  <a:extLst>
                    <a:ext uri="{9D8B030D-6E8A-4147-A177-3AD203B41FA5}">
                      <a16:colId xmlns:a16="http://schemas.microsoft.com/office/drawing/2014/main" val="3581326274"/>
                    </a:ext>
                  </a:extLst>
                </a:gridCol>
              </a:tblGrid>
              <a:tr h="27386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Journal/Conference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research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Contributions</a:t>
                      </a:r>
                      <a:endParaRPr 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07149472"/>
                  </a:ext>
                </a:extLst>
              </a:tr>
              <a:tr h="14319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Information Forensics and Security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DCAP: A Secure and Efficient Decentralized Conditional Anonymous Payment System Based on Blockchain [3]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Decentralized Conditional Payments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Efficiency and Security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Anonymity Enhancement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Scalability Challenges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Real-world Implementation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Evolving Blockchain Landscape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03228453"/>
                  </a:ext>
                </a:extLst>
              </a:tr>
              <a:tr h="16610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Services Computing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Low-Cost Cross-Border Payment System Based on Auditable Cryptocurrency With Consortium Blockchain: Joint Digital Currency [4]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Low-Cost Solution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Auditable Cryptocurrency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Consortium Blockchain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Scalability Challenges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Specific Context Limitations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Technology Adoption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7643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02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ABAE-9B2A-4E92-A67B-2B5FFC7C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1800" y="6492875"/>
            <a:ext cx="1600200" cy="365125"/>
          </a:xfrm>
        </p:spPr>
        <p:txBody>
          <a:bodyPr/>
          <a:lstStyle/>
          <a:p>
            <a:fld id="{D44C7CC7-9EAA-45D6-86F4-EA8E773023EB}" type="datetime9">
              <a:rPr lang="en-US" smtClean="0"/>
              <a:t>8/24/2023 9:09:31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4795B-FD83-453A-831A-2537AF16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4602" y="6492875"/>
            <a:ext cx="7543800" cy="365125"/>
          </a:xfrm>
        </p:spPr>
        <p:txBody>
          <a:bodyPr/>
          <a:lstStyle/>
          <a:p>
            <a:r>
              <a:rPr lang="en-GB" dirty="0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59BDB-5E1B-46CA-BF2F-C8848FEB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5869421"/>
            <a:ext cx="1142245" cy="669925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543F-5511-4F1D-9D9D-42B770343753}"/>
              </a:ext>
            </a:extLst>
          </p:cNvPr>
          <p:cNvSpPr/>
          <p:nvPr/>
        </p:nvSpPr>
        <p:spPr>
          <a:xfrm>
            <a:off x="306435" y="256736"/>
            <a:ext cx="396972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227013" algn="l"/>
              </a:tabLst>
            </a:pP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 Solutions: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7C09A-075A-41E2-BDC3-7042A591D5A4}"/>
              </a:ext>
            </a:extLst>
          </p:cNvPr>
          <p:cNvSpPr txBox="1"/>
          <p:nvPr/>
        </p:nvSpPr>
        <p:spPr>
          <a:xfrm>
            <a:off x="831270" y="1134146"/>
            <a:ext cx="604751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 Solutions for Blockchain:</a:t>
            </a:r>
          </a:p>
          <a:p>
            <a:pPr marL="862013" indent="-5715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On-chain scaling</a:t>
            </a:r>
          </a:p>
          <a:p>
            <a:pPr marL="1319213" lvl="1" indent="-4572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013" indent="-5715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Off-chain scaling</a:t>
            </a:r>
          </a:p>
          <a:p>
            <a:pPr marL="1319213" lvl="1" indent="-4572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2 scaling</a:t>
            </a:r>
          </a:p>
          <a:p>
            <a:pPr marL="1828800" lvl="2" indent="-509588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Rollups</a:t>
            </a:r>
          </a:p>
          <a:p>
            <a:pPr marL="1828800" lvl="2" indent="-509588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channels</a:t>
            </a:r>
          </a:p>
          <a:p>
            <a:pPr marL="1828800" lvl="2" indent="-509588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Sidechains</a:t>
            </a:r>
          </a:p>
          <a:p>
            <a:pPr marL="1828800" lvl="2" indent="-509588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Plasma</a:t>
            </a:r>
          </a:p>
          <a:p>
            <a:pPr marL="1828800" lvl="2" indent="-509588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Validium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800C0A-3DB3-4680-8E69-84243EBABE3A}"/>
              </a:ext>
            </a:extLst>
          </p:cNvPr>
          <p:cNvSpPr/>
          <p:nvPr/>
        </p:nvSpPr>
        <p:spPr>
          <a:xfrm>
            <a:off x="6712527" y="1330036"/>
            <a:ext cx="1974273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 Solutions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80576D-298B-4184-9E4B-675B61306BF6}"/>
              </a:ext>
            </a:extLst>
          </p:cNvPr>
          <p:cNvSpPr/>
          <p:nvPr/>
        </p:nvSpPr>
        <p:spPr>
          <a:xfrm>
            <a:off x="6733310" y="2327564"/>
            <a:ext cx="1943100" cy="9455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(without scaling solutions)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989257-F56E-4D42-9905-9FE8FC235E3C}"/>
              </a:ext>
            </a:extLst>
          </p:cNvPr>
          <p:cNvSpPr/>
          <p:nvPr/>
        </p:nvSpPr>
        <p:spPr>
          <a:xfrm>
            <a:off x="6712528" y="4094019"/>
            <a:ext cx="2005445" cy="7481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Transaction Throughput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72CDC5-206F-4CFB-B6B3-83418F63F3C7}"/>
              </a:ext>
            </a:extLst>
          </p:cNvPr>
          <p:cNvSpPr/>
          <p:nvPr/>
        </p:nvSpPr>
        <p:spPr>
          <a:xfrm>
            <a:off x="9881754" y="4062843"/>
            <a:ext cx="2067791" cy="7481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Transaction Throughput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2FA288E-AEB1-4AC8-9A1F-A3D3CC9B13C8}"/>
              </a:ext>
            </a:extLst>
          </p:cNvPr>
          <p:cNvSpPr/>
          <p:nvPr/>
        </p:nvSpPr>
        <p:spPr>
          <a:xfrm>
            <a:off x="10697442" y="1901535"/>
            <a:ext cx="436416" cy="4260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57A755-FE34-468A-A3C4-E99AC26DC6EA}"/>
              </a:ext>
            </a:extLst>
          </p:cNvPr>
          <p:cNvCxnSpPr>
            <a:cxnSpLocks/>
            <a:stCxn id="10" idx="3"/>
            <a:endCxn id="16" idx="2"/>
          </p:cNvCxnSpPr>
          <p:nvPr/>
        </p:nvCxnSpPr>
        <p:spPr>
          <a:xfrm>
            <a:off x="8686800" y="1558636"/>
            <a:ext cx="2010642" cy="555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58ED33-BE85-49DD-8220-D27CA592B019}"/>
              </a:ext>
            </a:extLst>
          </p:cNvPr>
          <p:cNvCxnSpPr>
            <a:cxnSpLocks/>
            <a:stCxn id="11" idx="3"/>
            <a:endCxn id="16" idx="2"/>
          </p:cNvCxnSpPr>
          <p:nvPr/>
        </p:nvCxnSpPr>
        <p:spPr>
          <a:xfrm flipV="1">
            <a:off x="8676410" y="2114550"/>
            <a:ext cx="2021032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A82B22-B05B-44C4-8FC1-29B7F029574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704860" y="3273136"/>
            <a:ext cx="10391" cy="820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60D61D-4B14-4E79-A797-94A89428C490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>
            <a:off x="10915650" y="2327564"/>
            <a:ext cx="0" cy="1735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C13415-6792-4F3A-96BD-8D4866806D31}"/>
              </a:ext>
            </a:extLst>
          </p:cNvPr>
          <p:cNvSpPr txBox="1"/>
          <p:nvPr/>
        </p:nvSpPr>
        <p:spPr>
          <a:xfrm>
            <a:off x="7304809" y="5211042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2: Benefits of scaling solutions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4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EDE7C-FE4B-4568-AFE8-4CC33EA7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1800" y="6492875"/>
            <a:ext cx="1600200" cy="365125"/>
          </a:xfrm>
        </p:spPr>
        <p:txBody>
          <a:bodyPr/>
          <a:lstStyle/>
          <a:p>
            <a:fld id="{D44C7CC7-9EAA-45D6-86F4-EA8E773023EB}" type="datetime9">
              <a:rPr lang="en-US" smtClean="0"/>
              <a:t>8/24/2023 9:09:31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03858-49D5-4A57-B2B1-D1CBD37B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821" y="6492875"/>
            <a:ext cx="7543800" cy="365125"/>
          </a:xfrm>
        </p:spPr>
        <p:txBody>
          <a:bodyPr/>
          <a:lstStyle/>
          <a:p>
            <a:r>
              <a:rPr lang="en-GB" dirty="0"/>
              <a:t>A scalable cross-border payment system based on consortium blockchain ensuring auditability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CD2D-26F6-46E4-808A-E40B2EB0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5827857"/>
            <a:ext cx="1142245" cy="669925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F0C18B-BCF3-4D69-ACAB-FF8BFCB077F6}"/>
              </a:ext>
            </a:extLst>
          </p:cNvPr>
          <p:cNvSpPr/>
          <p:nvPr/>
        </p:nvSpPr>
        <p:spPr>
          <a:xfrm>
            <a:off x="379171" y="256736"/>
            <a:ext cx="594094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227013" algn="l"/>
              </a:tabLst>
            </a:pP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 Solutions 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(cont’d)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8488A2-889A-42E4-A51F-D52C1CBAEACF}"/>
              </a:ext>
            </a:extLst>
          </p:cNvPr>
          <p:cNvSpPr txBox="1"/>
          <p:nvPr/>
        </p:nvSpPr>
        <p:spPr>
          <a:xfrm>
            <a:off x="1465729" y="1072141"/>
            <a:ext cx="504397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one to choose?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80B70D9-58A0-4849-9034-576E6C1AF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745149"/>
              </p:ext>
            </p:extLst>
          </p:nvPr>
        </p:nvGraphicFramePr>
        <p:xfrm>
          <a:off x="1465730" y="2065170"/>
          <a:ext cx="9762564" cy="37626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38762">
                  <a:extLst>
                    <a:ext uri="{9D8B030D-6E8A-4147-A177-3AD203B41FA5}">
                      <a16:colId xmlns:a16="http://schemas.microsoft.com/office/drawing/2014/main" val="1422153796"/>
                    </a:ext>
                  </a:extLst>
                </a:gridCol>
                <a:gridCol w="2338762">
                  <a:extLst>
                    <a:ext uri="{9D8B030D-6E8A-4147-A177-3AD203B41FA5}">
                      <a16:colId xmlns:a16="http://schemas.microsoft.com/office/drawing/2014/main" val="512192459"/>
                    </a:ext>
                  </a:extLst>
                </a:gridCol>
                <a:gridCol w="2734721">
                  <a:extLst>
                    <a:ext uri="{9D8B030D-6E8A-4147-A177-3AD203B41FA5}">
                      <a16:colId xmlns:a16="http://schemas.microsoft.com/office/drawing/2014/main" val="2513987233"/>
                    </a:ext>
                  </a:extLst>
                </a:gridCol>
                <a:gridCol w="2350319">
                  <a:extLst>
                    <a:ext uri="{9D8B030D-6E8A-4147-A177-3AD203B41FA5}">
                      <a16:colId xmlns:a16="http://schemas.microsoft.com/office/drawing/2014/main" val="689600099"/>
                    </a:ext>
                  </a:extLst>
                </a:gridCol>
              </a:tblGrid>
              <a:tr h="61717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Scaling Solution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Estimated TPS Range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Security Approach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Off-Chain Support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37176"/>
                  </a:ext>
                </a:extLst>
              </a:tr>
              <a:tr h="5470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Sharding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&lt;1000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000358"/>
                  </a:ext>
                </a:extLst>
              </a:tr>
              <a:tr h="5470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Plasma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&lt;1000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Sidechains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2179"/>
                  </a:ext>
                </a:extLst>
              </a:tr>
              <a:tr h="95732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Rollups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1000+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Aggregation &amp; Cryptographic Proofs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184990"/>
                  </a:ext>
                </a:extLst>
              </a:tr>
              <a:tr h="54704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Validium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&lt;1000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Cryptographic Proofs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460306"/>
                  </a:ext>
                </a:extLst>
              </a:tr>
              <a:tr h="54704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Payment Channels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Varies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Off-Chain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86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79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2740</TotalTime>
  <Words>1373</Words>
  <Application>Microsoft Office PowerPoint</Application>
  <PresentationFormat>Widescreen</PresentationFormat>
  <Paragraphs>363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Alpha</dc:creator>
  <cp:lastModifiedBy>King Alpha</cp:lastModifiedBy>
  <cp:revision>162</cp:revision>
  <dcterms:created xsi:type="dcterms:W3CDTF">2023-07-03T05:56:33Z</dcterms:created>
  <dcterms:modified xsi:type="dcterms:W3CDTF">2023-08-24T03:20:18Z</dcterms:modified>
</cp:coreProperties>
</file>