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60" r:id="rId4"/>
    <p:sldId id="268" r:id="rId5"/>
    <p:sldId id="267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D2D"/>
    <a:srgbClr val="FFBDBD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7918" autoAdjust="0"/>
  </p:normalViewPr>
  <p:slideViewPr>
    <p:cSldViewPr snapToGrid="0" showGuides="1">
      <p:cViewPr varScale="1">
        <p:scale>
          <a:sx n="46" d="100"/>
          <a:sy n="46" d="100"/>
        </p:scale>
        <p:origin x="264" y="34"/>
      </p:cViewPr>
      <p:guideLst>
        <p:guide orient="horz" pos="686"/>
        <p:guide pos="3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043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26661-B65D-4E57-A9A9-085863E89431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6D33B-2516-45C6-ACF4-1B28D92F0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38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大家好 我是黃冠華</a:t>
            </a:r>
            <a:endParaRPr lang="en-US" altLang="zh-TW" dirty="0"/>
          </a:p>
          <a:p>
            <a:r>
              <a:rPr lang="zh-TW" altLang="en-US" dirty="0"/>
              <a:t>我報告的主題是台中美食地圖 網站名稱我命名為饗時光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6D33B-2516-45C6-ACF4-1B28D92F0FA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779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最後是問答時間，如果大家對於剛剛流程展示時有什麼想法或問題的話，歡迎大家可以把意見提供給我。</a:t>
            </a:r>
            <a:endParaRPr lang="en-US" altLang="zh-TW" dirty="0"/>
          </a:p>
          <a:p>
            <a:r>
              <a:rPr lang="zh-TW" altLang="en-US" dirty="0"/>
              <a:t>謝謝大家寶貴的意見。 </a:t>
            </a:r>
            <a:endParaRPr lang="en-US" altLang="zh-TW" dirty="0"/>
          </a:p>
          <a:p>
            <a:r>
              <a:rPr lang="zh-TW" altLang="en-US" dirty="0"/>
              <a:t>暫時沒有的話，以上是我的專題報告，感謝大家的聆聽。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6D33B-2516-45C6-ACF4-1B28D92F0FA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237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這是這次的簡報大綱  簡報中途會做流程展示，帶大家瀏覽網站。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6D33B-2516-45C6-ACF4-1B28D92F0FA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1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首先是饗時光的開發目的， 我認為世界上並不缺少美食，而是缺少發現。但是美好的時光是稍縱即逝的，</a:t>
            </a:r>
            <a:endParaRPr lang="en-US" altLang="zh-TW" dirty="0"/>
          </a:p>
          <a:p>
            <a:r>
              <a:rPr lang="zh-TW" altLang="en-US" dirty="0"/>
              <a:t>所以開發饗時光的目的，就是用來記錄自己發現的美食。 </a:t>
            </a:r>
            <a:endParaRPr lang="en-US" altLang="zh-TW" dirty="0"/>
          </a:p>
          <a:p>
            <a:r>
              <a:rPr lang="zh-TW" altLang="en-US" dirty="0"/>
              <a:t>同時，如果其他人來到這個網站，也可以方便他們找到自己的美食。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6D33B-2516-45C6-ACF4-1B28D92F0FA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596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這張投影片是饗時光的網站架構，饗時光主要分成五個網頁，每個網頁有各自的功能。功能的部分會在後面進行說明。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6D33B-2516-45C6-ACF4-1B28D92F0FA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43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再來 饗時光的設計方式包含全螢幕設計、三欄式設計、磚牆式設計、和卡片式設計。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6D33B-2516-45C6-ACF4-1B28D92F0FA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157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饗時光的功能主要有三個</a:t>
            </a:r>
            <a:r>
              <a:rPr lang="en-US" altLang="zh-TW" dirty="0"/>
              <a:t>: </a:t>
            </a:r>
          </a:p>
          <a:p>
            <a:r>
              <a:rPr lang="zh-TW" altLang="en-US" dirty="0"/>
              <a:t>第一個是使用者可以使用檢索功能來查詢美食。 </a:t>
            </a:r>
            <a:endParaRPr lang="en-US" altLang="zh-TW" dirty="0"/>
          </a:p>
          <a:p>
            <a:r>
              <a:rPr lang="zh-TW" altLang="en-US" dirty="0"/>
              <a:t>第二個是可以到專欄文章，閱讀我個人或是其他美食客撰寫的食記。 </a:t>
            </a:r>
            <a:endParaRPr lang="en-US" altLang="zh-TW" dirty="0"/>
          </a:p>
          <a:p>
            <a:r>
              <a:rPr lang="zh-TW" altLang="en-US" dirty="0"/>
              <a:t>第三個是一個有趣的抽選功能，使用者可以使用這個功能來隨機發現店家。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6D33B-2516-45C6-ACF4-1B28D92F0FA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504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6D33B-2516-45C6-ACF4-1B28D92F0FA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579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這張投影片是饗時光開發過程使用到的技術， </a:t>
            </a:r>
            <a:endParaRPr lang="en-US" altLang="zh-TW" dirty="0"/>
          </a:p>
          <a:p>
            <a:r>
              <a:rPr lang="zh-TW" altLang="en-US" dirty="0"/>
              <a:t>前端包含</a:t>
            </a:r>
            <a:r>
              <a:rPr lang="en-US" altLang="zh-TW" dirty="0"/>
              <a:t>JQuery</a:t>
            </a:r>
            <a:r>
              <a:rPr lang="zh-TW" altLang="en-US" dirty="0"/>
              <a:t>、</a:t>
            </a:r>
            <a:r>
              <a:rPr lang="en-US" altLang="zh-TW" dirty="0"/>
              <a:t>BootStrap</a:t>
            </a:r>
            <a:r>
              <a:rPr lang="zh-TW" altLang="en-US" dirty="0"/>
              <a:t>、</a:t>
            </a:r>
            <a:r>
              <a:rPr lang="en-US" altLang="zh-TW" dirty="0"/>
              <a:t>HTML</a:t>
            </a:r>
            <a:r>
              <a:rPr lang="zh-TW" altLang="en-US" dirty="0"/>
              <a:t>、</a:t>
            </a:r>
            <a:r>
              <a:rPr lang="en-US" altLang="zh-TW" dirty="0"/>
              <a:t>CSS</a:t>
            </a:r>
            <a:r>
              <a:rPr lang="zh-TW" altLang="en-US" dirty="0"/>
              <a:t>、</a:t>
            </a:r>
            <a:r>
              <a:rPr lang="en-US" altLang="zh-TW" dirty="0"/>
              <a:t>Javascript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 後端、資料庫目前沒有。 </a:t>
            </a:r>
            <a:endParaRPr lang="en-US" altLang="zh-TW" dirty="0"/>
          </a:p>
          <a:p>
            <a:r>
              <a:rPr lang="zh-TW" altLang="en-US" dirty="0"/>
              <a:t>其他還有使用</a:t>
            </a:r>
            <a:r>
              <a:rPr lang="en-US" altLang="zh-TW" dirty="0"/>
              <a:t>photoshop</a:t>
            </a:r>
            <a:r>
              <a:rPr lang="zh-TW" altLang="en-US" dirty="0"/>
              <a:t>和</a:t>
            </a:r>
            <a:r>
              <a:rPr lang="en-US" altLang="zh-TW" dirty="0"/>
              <a:t>illustrator</a:t>
            </a:r>
            <a:r>
              <a:rPr lang="zh-TW" altLang="en-US" dirty="0"/>
              <a:t>做修圖和繪製</a:t>
            </a:r>
            <a:r>
              <a:rPr lang="en-US" altLang="zh-TW" dirty="0"/>
              <a:t>LOGO</a:t>
            </a:r>
            <a:r>
              <a:rPr lang="zh-TW" altLang="en-US" dirty="0"/>
              <a:t>，使用</a:t>
            </a:r>
            <a:r>
              <a:rPr lang="en-US" altLang="zh-TW" dirty="0" err="1"/>
              <a:t>googlemaps</a:t>
            </a:r>
            <a:r>
              <a:rPr lang="en-US" altLang="zh-TW" dirty="0"/>
              <a:t> </a:t>
            </a:r>
            <a:r>
              <a:rPr lang="zh-TW" altLang="en-US" dirty="0"/>
              <a:t>顯示美食地圖，以及使用</a:t>
            </a:r>
            <a:r>
              <a:rPr lang="en-US" altLang="zh-TW" dirty="0" err="1"/>
              <a:t>googlesheet</a:t>
            </a:r>
            <a:r>
              <a:rPr lang="zh-TW" altLang="en-US" dirty="0"/>
              <a:t>作為抽獎功能的資料庫。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6D33B-2516-45C6-ACF4-1B28D92F0FA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084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圖文來源的部分，主要來自這四個網站。</a:t>
            </a:r>
          </a:p>
          <a:p>
            <a:r>
              <a:rPr lang="zh-TW" altLang="en-US" dirty="0"/>
              <a:t>饗時光的網站設計目前主要是參考愛食記這個網站。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6D33B-2516-45C6-ACF4-1B28D92F0FA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50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30ACBA-62B3-4C4C-AF64-18126079C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DB4324-5DF2-48AA-8F21-7EF269B07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010234-6EB3-4EA4-AAB3-BFCFD77C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8034-5120-41CE-AA33-E8C08560947A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85EB2F-5C87-4F24-AB9E-9A4C5236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779ADC-BCD4-4940-9F7C-A9FF7CC0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3966-03D7-4C13-B2E9-715887DD2C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20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A15984-2AE6-4C8F-B65C-7191B5A3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510409-E68F-4F69-A827-FD1F830BD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389184-3685-4C12-83AB-1EAA7D8A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8034-5120-41CE-AA33-E8C08560947A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A25577-B393-4706-8587-6F5F9B14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3E0993-4354-4D3B-A09B-789006DB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3966-03D7-4C13-B2E9-715887DD2C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71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9043A32-D37E-4BE4-90DF-CF0570CEB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B7BF47-8CD2-42F9-B3C1-3703992F7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7544AD-58F6-4E63-BD10-24681E6D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8034-5120-41CE-AA33-E8C08560947A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60E752-C1F3-4C10-A176-2386AFA3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564B3F-3E27-49AE-BF5F-D08AE4F3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3966-03D7-4C13-B2E9-715887DD2C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561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93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DCF3A-1732-47ED-BC89-67537C78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C990A2-1B3A-4977-B998-932086A18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599317-9A21-4F9B-AC19-6C5B348CB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8034-5120-41CE-AA33-E8C08560947A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AE97E4-F953-4126-8E03-AA60FBB7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408C80-3C4B-4416-9DA0-238BD0FD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3966-03D7-4C13-B2E9-715887DD2C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12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F59217-5B4D-429B-AE21-4DD7733E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97CF74-52CE-470D-B281-A9E5A9737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0E1333-5FD2-4A89-9874-776BF3FB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8034-5120-41CE-AA33-E8C08560947A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2A72AB-1C6B-4C8F-B6E8-B00F6F3A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E7785-7D60-4BA7-BF30-0D951BFA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3966-03D7-4C13-B2E9-715887DD2C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37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2DD0C-FEE5-4143-9512-20DA92E1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635EB2-8E07-42A4-A1B6-78CB9CCF9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760BF2-92C5-4A09-96DF-1A43CD7DB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7F0647-C6B1-4978-A62C-B1CCEE1D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8034-5120-41CE-AA33-E8C08560947A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E8777F-DF0D-4EE6-B909-E26CBA87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B72F0B-FF4D-4756-B542-4033C58E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3966-03D7-4C13-B2E9-715887DD2C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07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5F7DF-9E5A-45A8-8CC8-C9AD3E58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2418C6-DD44-40CF-8163-ADB508231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E28822-EFDF-4A09-A9BD-599BE049C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33DA2A6-06D6-4D5B-A8A4-D0A9EF6C4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2E23E81-9366-4CCC-83C9-CD181D447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14216E-3879-4764-BC94-BD28198E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8034-5120-41CE-AA33-E8C08560947A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F8AD241-5CBC-4C73-A62F-CA52A1F1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F408908-0846-4B1A-9259-A8844E52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3966-03D7-4C13-B2E9-715887DD2C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95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7A6A7-F7E6-42CE-A525-BB9D89D9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0775CCC-F8C2-4EA2-8F85-A594F09D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8034-5120-41CE-AA33-E8C08560947A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6FE65E-C4A3-4EEF-8B5F-19E6840B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CC6FEF-0828-4D9B-BE5F-E0ADBECA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3966-03D7-4C13-B2E9-715887DD2C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1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67ADE4-18F0-464E-B129-4E1EB9B6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8034-5120-41CE-AA33-E8C08560947A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AB976D5-3889-4DA8-82A3-9BB46322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720526-E5D4-4C9E-84EF-A47B1C33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3966-03D7-4C13-B2E9-715887DD2C7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D6955A-51AC-4E37-BA3E-A70CF00596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075" y="5162550"/>
            <a:ext cx="16954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A9BB2A-182E-4A33-9880-C36781D1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C4AA6F-F2B0-4B35-8B83-6AA169421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44F468-0A67-43A4-A750-CE57D4956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D8C736-D22A-49D9-B160-ABDCDA53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8034-5120-41CE-AA33-E8C08560947A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931CE7-85A2-4522-8099-275121E2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08A5D3-74D9-4442-B104-9953C9BA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3966-03D7-4C13-B2E9-715887DD2C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41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8BF32D-738A-4266-BE66-573E9DB2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03BF99-CB47-4CB2-819E-18BBC2A35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4DF9EA-917E-43EB-9BEA-2E4AEA74A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ED582B-C9A4-4031-A4BA-E8F70FEA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8034-5120-41CE-AA33-E8C08560947A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AED0CB-4E5B-4DD7-A62D-B480AD78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3C057E-E164-4856-8949-26105DC0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3966-03D7-4C13-B2E9-715887DD2C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48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AA2DDC1-8864-479E-B8D6-25BC0B75E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92EC46-E6E5-406E-99CF-8527C6699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96D9E7-0D3A-487A-A36C-3203CDBEF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8034-5120-41CE-AA33-E8C08560947A}" type="datetimeFigureOut">
              <a:rPr lang="zh-TW" altLang="en-US" smtClean="0"/>
              <a:t>2022/11/17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6CF4E3-F692-4AB4-9BE6-9072C24B0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E85F4B-547E-4392-A4A6-40F1FDB86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83966-03D7-4C13-B2E9-715887DD2C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01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foodie.tw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exels.com/zh-tw/" TargetMode="External"/><Relationship Id="rId5" Type="http://schemas.openxmlformats.org/officeDocument/2006/relationships/hyperlink" Target="https://unsplash.com/" TargetMode="External"/><Relationship Id="rId4" Type="http://schemas.openxmlformats.org/officeDocument/2006/relationships/hyperlink" Target="https://www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邊形 12">
            <a:extLst>
              <a:ext uri="{FF2B5EF4-FFF2-40B4-BE49-F238E27FC236}">
                <a16:creationId xmlns:a16="http://schemas.microsoft.com/office/drawing/2014/main" id="{26FD6027-7713-428B-9FF1-A891EC65E6E6}"/>
              </a:ext>
            </a:extLst>
          </p:cNvPr>
          <p:cNvSpPr/>
          <p:nvPr/>
        </p:nvSpPr>
        <p:spPr>
          <a:xfrm>
            <a:off x="-1782501" y="0"/>
            <a:ext cx="8283615" cy="6858000"/>
          </a:xfrm>
          <a:prstGeom prst="parallelogram">
            <a:avLst>
              <a:gd name="adj" fmla="val 25675"/>
            </a:avLst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38000"/>
                      </a14:imgEffect>
                    </a14:imgLayer>
                  </a14:imgProps>
                </a:ext>
              </a:extLst>
            </a:blip>
            <a:stretch>
              <a:fillRect l="-18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6C386CBE-CDB0-4BBA-8678-8CC31A7B1E63}"/>
              </a:ext>
            </a:extLst>
          </p:cNvPr>
          <p:cNvGrpSpPr/>
          <p:nvPr/>
        </p:nvGrpSpPr>
        <p:grpSpPr>
          <a:xfrm>
            <a:off x="6750957" y="519713"/>
            <a:ext cx="4880857" cy="4880857"/>
            <a:chOff x="6708932" y="281588"/>
            <a:chExt cx="4880857" cy="4880857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7B2D558B-B3F1-4423-B82B-01796ECC3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932" y="281588"/>
              <a:ext cx="4880857" cy="4880857"/>
            </a:xfrm>
            <a:prstGeom prst="rect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052E882-34A3-4D6C-8519-74422E9964F0}"/>
                </a:ext>
              </a:extLst>
            </p:cNvPr>
            <p:cNvSpPr txBox="1"/>
            <p:nvPr/>
          </p:nvSpPr>
          <p:spPr>
            <a:xfrm>
              <a:off x="6801789" y="454308"/>
              <a:ext cx="47880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6000" b="1" dirty="0">
                  <a:latin typeface="+mj-ea"/>
                  <a:ea typeface="+mj-ea"/>
                </a:rPr>
                <a:t>台中</a:t>
              </a:r>
              <a:r>
                <a:rPr lang="zh-TW" altLang="en-US" sz="6000" b="1" dirty="0">
                  <a:solidFill>
                    <a:srgbClr val="EA7D2D"/>
                  </a:solidFill>
                  <a:latin typeface="+mj-ea"/>
                  <a:ea typeface="+mj-ea"/>
                </a:rPr>
                <a:t>美食</a:t>
              </a:r>
              <a:r>
                <a:rPr lang="zh-TW" altLang="en-US" sz="6000" b="1" dirty="0">
                  <a:latin typeface="+mj-ea"/>
                  <a:ea typeface="+mj-ea"/>
                </a:rPr>
                <a:t>地圖</a:t>
              </a:r>
            </a:p>
            <a:p>
              <a:endParaRPr lang="zh-TW" altLang="en-US" sz="6000" dirty="0"/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CA26274-9014-42A9-940E-100D6F7C27C5}"/>
              </a:ext>
            </a:extLst>
          </p:cNvPr>
          <p:cNvSpPr txBox="1"/>
          <p:nvPr/>
        </p:nvSpPr>
        <p:spPr>
          <a:xfrm>
            <a:off x="6666906" y="5534561"/>
            <a:ext cx="49649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b="1" dirty="0">
                <a:latin typeface="+mj-ea"/>
                <a:ea typeface="+mj-ea"/>
              </a:rPr>
              <a:t>創意網頁全端工程師養成班</a:t>
            </a:r>
            <a:endParaRPr lang="en-US" altLang="zh-TW" sz="2000" b="1" dirty="0">
              <a:latin typeface="+mj-ea"/>
              <a:ea typeface="+mj-ea"/>
            </a:endParaRPr>
          </a:p>
          <a:p>
            <a:r>
              <a:rPr lang="zh-TW" altLang="en-US" sz="2000" b="1" dirty="0">
                <a:latin typeface="+mj-ea"/>
                <a:ea typeface="+mj-ea"/>
              </a:rPr>
              <a:t>姓名</a:t>
            </a:r>
            <a:r>
              <a:rPr lang="en-US" altLang="zh-TW" sz="2000" b="1" dirty="0">
                <a:latin typeface="+mj-ea"/>
                <a:ea typeface="+mj-ea"/>
              </a:rPr>
              <a:t>:</a:t>
            </a:r>
            <a:r>
              <a:rPr lang="zh-TW" altLang="en-US" sz="2000" b="1" dirty="0">
                <a:latin typeface="+mj-ea"/>
                <a:ea typeface="+mj-ea"/>
              </a:rPr>
              <a:t>黃冠華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3367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C944112-EE64-4C0B-990E-0381218FC060}"/>
              </a:ext>
            </a:extLst>
          </p:cNvPr>
          <p:cNvSpPr txBox="1"/>
          <p:nvPr/>
        </p:nvSpPr>
        <p:spPr>
          <a:xfrm>
            <a:off x="2874983" y="2875002"/>
            <a:ext cx="71801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b="1" dirty="0">
                <a:solidFill>
                  <a:schemeClr val="bg1"/>
                </a:solidFill>
                <a:latin typeface="+mj-ea"/>
                <a:ea typeface="+mj-ea"/>
                <a:cs typeface="Microsoft Sans Serif" panose="020B0604020202020204" pitchFamily="34" charset="0"/>
              </a:rPr>
              <a:t>Ask Me Anything</a:t>
            </a:r>
            <a:endParaRPr lang="zh-TW" altLang="en-US" sz="6600" b="1" dirty="0">
              <a:solidFill>
                <a:schemeClr val="bg1"/>
              </a:solidFill>
              <a:latin typeface="+mj-ea"/>
              <a:ea typeface="+mj-ea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83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0B17CA9-8B0D-433D-BB7D-D3CB29ED7E8E}"/>
              </a:ext>
            </a:extLst>
          </p:cNvPr>
          <p:cNvSpPr/>
          <p:nvPr/>
        </p:nvSpPr>
        <p:spPr>
          <a:xfrm>
            <a:off x="0" y="0"/>
            <a:ext cx="330973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95113C1-EF21-4909-8CE5-A5C39020C6EB}"/>
              </a:ext>
            </a:extLst>
          </p:cNvPr>
          <p:cNvSpPr txBox="1"/>
          <p:nvPr/>
        </p:nvSpPr>
        <p:spPr>
          <a:xfrm>
            <a:off x="3839217" y="1089025"/>
            <a:ext cx="5043055" cy="3699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3200" b="1" dirty="0">
                <a:solidFill>
                  <a:schemeClr val="bg1"/>
                </a:solidFill>
                <a:latin typeface="+mj-ea"/>
                <a:ea typeface="+mj-ea"/>
              </a:rPr>
              <a:t>開發</a:t>
            </a:r>
            <a:r>
              <a:rPr lang="zh-TW" altLang="en-US" sz="3200" b="1" dirty="0">
                <a:solidFill>
                  <a:srgbClr val="FFFF00"/>
                </a:solidFill>
                <a:latin typeface="+mj-ea"/>
                <a:ea typeface="+mj-ea"/>
              </a:rPr>
              <a:t>目的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3200" b="1" dirty="0">
                <a:solidFill>
                  <a:schemeClr val="bg1"/>
                </a:solidFill>
                <a:latin typeface="+mj-ea"/>
                <a:ea typeface="+mj-ea"/>
              </a:rPr>
              <a:t>網站</a:t>
            </a:r>
            <a:r>
              <a:rPr lang="zh-TW" altLang="en-US" sz="3200" b="1" dirty="0">
                <a:solidFill>
                  <a:srgbClr val="FFFF00"/>
                </a:solidFill>
                <a:latin typeface="+mj-ea"/>
                <a:ea typeface="+mj-ea"/>
              </a:rPr>
              <a:t>架構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3200" b="1" dirty="0">
                <a:solidFill>
                  <a:schemeClr val="bg1"/>
                </a:solidFill>
                <a:latin typeface="+mj-ea"/>
                <a:ea typeface="+mj-ea"/>
              </a:rPr>
              <a:t>網站</a:t>
            </a:r>
            <a:r>
              <a:rPr lang="zh-TW" altLang="en-US" sz="3200" b="1" dirty="0">
                <a:solidFill>
                  <a:srgbClr val="FFFF00"/>
                </a:solidFill>
                <a:latin typeface="+mj-ea"/>
                <a:ea typeface="+mj-ea"/>
              </a:rPr>
              <a:t>功能</a:t>
            </a:r>
            <a:r>
              <a:rPr lang="en-US" altLang="zh-TW" sz="3200" b="1" dirty="0">
                <a:solidFill>
                  <a:schemeClr val="bg1"/>
                </a:solidFill>
                <a:latin typeface="+mj-ea"/>
                <a:ea typeface="+mj-ea"/>
              </a:rPr>
              <a:t>	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3200" b="1" dirty="0">
                <a:solidFill>
                  <a:schemeClr val="bg1"/>
                </a:solidFill>
                <a:latin typeface="+mj-ea"/>
                <a:ea typeface="+mj-ea"/>
              </a:rPr>
              <a:t>流程</a:t>
            </a:r>
            <a:r>
              <a:rPr lang="zh-TW" altLang="en-US" sz="3200" b="1" dirty="0">
                <a:solidFill>
                  <a:srgbClr val="FFFF00"/>
                </a:solidFill>
                <a:latin typeface="+mj-ea"/>
                <a:ea typeface="+mj-ea"/>
              </a:rPr>
              <a:t>展示</a:t>
            </a:r>
            <a:endParaRPr lang="en-US" altLang="zh-TW" sz="3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3200" b="1" dirty="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zh-TW" altLang="en-US" sz="3200" b="1" dirty="0">
                <a:solidFill>
                  <a:srgbClr val="FFFF00"/>
                </a:solidFill>
                <a:latin typeface="+mj-ea"/>
                <a:ea typeface="+mj-ea"/>
              </a:rPr>
              <a:t>技術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1CE4268-FFFE-41AE-B3C9-E0B3E48CEAD0}"/>
              </a:ext>
            </a:extLst>
          </p:cNvPr>
          <p:cNvSpPr txBox="1"/>
          <p:nvPr/>
        </p:nvSpPr>
        <p:spPr>
          <a:xfrm>
            <a:off x="536610" y="1362645"/>
            <a:ext cx="2236510" cy="132343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8000" b="1" dirty="0">
                <a:solidFill>
                  <a:schemeClr val="bg1"/>
                </a:solidFill>
                <a:latin typeface="+mj-ea"/>
                <a:ea typeface="+mj-ea"/>
                <a:cs typeface="Microsoft Sans Serif" panose="020B0604020202020204" pitchFamily="34" charset="0"/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60211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878FD1F6-C8BD-44D6-B54D-DBD77863FCE4}"/>
              </a:ext>
            </a:extLst>
          </p:cNvPr>
          <p:cNvGrpSpPr/>
          <p:nvPr/>
        </p:nvGrpSpPr>
        <p:grpSpPr>
          <a:xfrm>
            <a:off x="508621" y="540799"/>
            <a:ext cx="11174757" cy="931541"/>
            <a:chOff x="508621" y="540799"/>
            <a:chExt cx="11174757" cy="931541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595113C1-EF21-4909-8CE5-A5C39020C6EB}"/>
                </a:ext>
              </a:extLst>
            </p:cNvPr>
            <p:cNvSpPr txBox="1"/>
            <p:nvPr/>
          </p:nvSpPr>
          <p:spPr>
            <a:xfrm>
              <a:off x="564437" y="638642"/>
              <a:ext cx="2782382" cy="826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TW" altLang="en-US" sz="3200" b="1" dirty="0">
                  <a:solidFill>
                    <a:schemeClr val="bg1"/>
                  </a:solidFill>
                  <a:latin typeface="+mj-ea"/>
                  <a:ea typeface="+mj-ea"/>
                </a:rPr>
                <a:t>開發</a:t>
              </a:r>
              <a:r>
                <a:rPr lang="zh-TW" altLang="en-US" sz="3600" b="1" dirty="0">
                  <a:solidFill>
                    <a:srgbClr val="FFFF00"/>
                  </a:solidFill>
                  <a:latin typeface="+mj-ea"/>
                  <a:ea typeface="+mj-ea"/>
                </a:rPr>
                <a:t>目的</a:t>
              </a:r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63E47648-75EF-4C51-941E-B3B50E064BFA}"/>
                </a:ext>
              </a:extLst>
            </p:cNvPr>
            <p:cNvCxnSpPr/>
            <p:nvPr/>
          </p:nvCxnSpPr>
          <p:spPr>
            <a:xfrm>
              <a:off x="508621" y="540799"/>
              <a:ext cx="1117475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1CA8424-3587-442D-A821-9259BF0E86D5}"/>
                </a:ext>
              </a:extLst>
            </p:cNvPr>
            <p:cNvSpPr txBox="1"/>
            <p:nvPr/>
          </p:nvSpPr>
          <p:spPr>
            <a:xfrm>
              <a:off x="3346819" y="857647"/>
              <a:ext cx="2016000" cy="612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TW" altLang="en-US" sz="1800" b="1" dirty="0">
                  <a:solidFill>
                    <a:schemeClr val="bg1"/>
                  </a:solidFill>
                  <a:latin typeface="+mj-ea"/>
                  <a:ea typeface="+mj-ea"/>
                </a:rPr>
                <a:t>網站</a:t>
              </a:r>
              <a:r>
                <a:rPr lang="zh-TW" altLang="en-US" sz="1800" b="1" dirty="0">
                  <a:solidFill>
                    <a:srgbClr val="FFFF00"/>
                  </a:solidFill>
                  <a:latin typeface="+mj-ea"/>
                  <a:ea typeface="+mj-ea"/>
                </a:rPr>
                <a:t>架構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46B18D0-FA66-4608-9723-7A5062973F48}"/>
                </a:ext>
              </a:extLst>
            </p:cNvPr>
            <p:cNvSpPr txBox="1"/>
            <p:nvPr/>
          </p:nvSpPr>
          <p:spPr>
            <a:xfrm>
              <a:off x="5362819" y="860340"/>
              <a:ext cx="2016000" cy="612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TW" altLang="en-US" sz="1800" b="1" dirty="0">
                  <a:solidFill>
                    <a:schemeClr val="bg1"/>
                  </a:solidFill>
                  <a:latin typeface="+mj-ea"/>
                  <a:ea typeface="+mj-ea"/>
                </a:rPr>
                <a:t>網站</a:t>
              </a:r>
              <a:r>
                <a:rPr lang="zh-TW" altLang="en-US" sz="1800" b="1" dirty="0">
                  <a:solidFill>
                    <a:srgbClr val="FFFF00"/>
                  </a:solidFill>
                  <a:latin typeface="+mj-ea"/>
                  <a:ea typeface="+mj-ea"/>
                </a:rPr>
                <a:t>功能</a:t>
              </a:r>
              <a:r>
                <a:rPr lang="en-US" altLang="zh-TW" sz="1800" b="1" dirty="0">
                  <a:solidFill>
                    <a:schemeClr val="bg1"/>
                  </a:solidFill>
                  <a:latin typeface="+mj-ea"/>
                  <a:ea typeface="+mj-ea"/>
                </a:rPr>
                <a:t>	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7720B7F-AE82-4B01-A575-89ACD0CC28C3}"/>
                </a:ext>
              </a:extLst>
            </p:cNvPr>
            <p:cNvSpPr txBox="1"/>
            <p:nvPr/>
          </p:nvSpPr>
          <p:spPr>
            <a:xfrm>
              <a:off x="7378819" y="857647"/>
              <a:ext cx="2016000" cy="612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TW" altLang="en-US" sz="1800" b="1" dirty="0">
                  <a:solidFill>
                    <a:schemeClr val="bg1"/>
                  </a:solidFill>
                  <a:latin typeface="+mj-ea"/>
                  <a:ea typeface="+mj-ea"/>
                </a:rPr>
                <a:t>流程</a:t>
              </a:r>
              <a:r>
                <a:rPr lang="zh-TW" altLang="en-US" sz="1800" b="1" dirty="0">
                  <a:solidFill>
                    <a:srgbClr val="FFFF00"/>
                  </a:solidFill>
                  <a:latin typeface="+mj-ea"/>
                  <a:ea typeface="+mj-ea"/>
                </a:rPr>
                <a:t>展示</a:t>
              </a:r>
              <a:endParaRPr lang="en-US" altLang="zh-TW" sz="1800" b="1" dirty="0">
                <a:solidFill>
                  <a:srgbClr val="FFFF00"/>
                </a:solidFill>
                <a:latin typeface="+mj-ea"/>
                <a:ea typeface="+mj-ea"/>
              </a:endParaRP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zh-TW" sz="1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7E1ED08-6572-445A-ADAD-54274FABE3DB}"/>
                </a:ext>
              </a:extLst>
            </p:cNvPr>
            <p:cNvSpPr txBox="1"/>
            <p:nvPr/>
          </p:nvSpPr>
          <p:spPr>
            <a:xfrm>
              <a:off x="9394819" y="857647"/>
              <a:ext cx="2016000" cy="4594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TW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使用</a:t>
              </a:r>
              <a:r>
                <a:rPr lang="zh-TW" altLang="en-US" sz="1800" b="1" dirty="0">
                  <a:solidFill>
                    <a:srgbClr val="FFFF00"/>
                  </a:solidFill>
                  <a:latin typeface="+mj-ea"/>
                  <a:ea typeface="+mj-ea"/>
                </a:rPr>
                <a:t>技術</a:t>
              </a: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CAB61B9B-2211-4541-99C3-A83B38C85586}"/>
              </a:ext>
            </a:extLst>
          </p:cNvPr>
          <p:cNvSpPr txBox="1"/>
          <p:nvPr/>
        </p:nvSpPr>
        <p:spPr>
          <a:xfrm>
            <a:off x="2205087" y="2249903"/>
            <a:ext cx="79143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</a:rPr>
              <a:t>以 自己生活環境 為圓心，</a:t>
            </a:r>
            <a:endParaRPr lang="en-US" altLang="zh-TW" sz="36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3600" b="1" dirty="0">
                <a:solidFill>
                  <a:schemeClr val="bg1"/>
                </a:solidFill>
              </a:rPr>
              <a:t> 和以親自體驗為紀錄方式，</a:t>
            </a:r>
            <a:endParaRPr lang="en-US" altLang="zh-TW" sz="3600" b="1" dirty="0">
              <a:solidFill>
                <a:schemeClr val="bg1"/>
              </a:solidFill>
            </a:endParaRPr>
          </a:p>
          <a:p>
            <a:pPr algn="ctr"/>
            <a:endParaRPr lang="en-US" altLang="zh-TW" sz="36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3600" b="1" dirty="0">
                <a:solidFill>
                  <a:schemeClr val="bg1"/>
                </a:solidFill>
              </a:rPr>
              <a:t>記錄「自己」的</a:t>
            </a:r>
            <a:r>
              <a:rPr lang="zh-TW" altLang="en-US" sz="3600" b="1" dirty="0">
                <a:solidFill>
                  <a:schemeClr val="accent2"/>
                </a:solidFill>
              </a:rPr>
              <a:t>美食地圖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03F6BA8-191A-4303-8582-3785238FE413}"/>
              </a:ext>
            </a:extLst>
          </p:cNvPr>
          <p:cNvSpPr/>
          <p:nvPr/>
        </p:nvSpPr>
        <p:spPr>
          <a:xfrm>
            <a:off x="1741936" y="327107"/>
            <a:ext cx="427383" cy="427383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21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95113C1-EF21-4909-8CE5-A5C39020C6EB}"/>
              </a:ext>
            </a:extLst>
          </p:cNvPr>
          <p:cNvSpPr txBox="1"/>
          <p:nvPr/>
        </p:nvSpPr>
        <p:spPr>
          <a:xfrm>
            <a:off x="690479" y="853215"/>
            <a:ext cx="2782382" cy="45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chemeClr val="bg1"/>
                </a:solidFill>
                <a:latin typeface="+mj-ea"/>
                <a:ea typeface="+mj-ea"/>
              </a:rPr>
              <a:t>開發</a:t>
            </a:r>
            <a:r>
              <a:rPr lang="zh-TW" altLang="en-US" b="1" dirty="0">
                <a:solidFill>
                  <a:srgbClr val="FFFF00"/>
                </a:solidFill>
                <a:latin typeface="+mj-ea"/>
                <a:ea typeface="+mj-ea"/>
              </a:rPr>
              <a:t>目的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3E47648-75EF-4C51-941E-B3B50E064BFA}"/>
              </a:ext>
            </a:extLst>
          </p:cNvPr>
          <p:cNvCxnSpPr/>
          <p:nvPr/>
        </p:nvCxnSpPr>
        <p:spPr>
          <a:xfrm>
            <a:off x="508621" y="540799"/>
            <a:ext cx="11174757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CA8424-3587-442D-A821-9259BF0E86D5}"/>
              </a:ext>
            </a:extLst>
          </p:cNvPr>
          <p:cNvSpPr txBox="1"/>
          <p:nvPr/>
        </p:nvSpPr>
        <p:spPr>
          <a:xfrm>
            <a:off x="2588242" y="635949"/>
            <a:ext cx="2782382" cy="826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3600" b="1" dirty="0">
                <a:solidFill>
                  <a:schemeClr val="bg1"/>
                </a:solidFill>
                <a:latin typeface="+mj-ea"/>
                <a:ea typeface="+mj-ea"/>
              </a:rPr>
              <a:t>網站</a:t>
            </a:r>
            <a:r>
              <a:rPr lang="zh-TW" altLang="en-US" sz="3600" b="1" dirty="0">
                <a:solidFill>
                  <a:srgbClr val="FFFF00"/>
                </a:solidFill>
                <a:latin typeface="+mj-ea"/>
                <a:ea typeface="+mj-ea"/>
              </a:rPr>
              <a:t>架構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46B18D0-FA66-4608-9723-7A5062973F48}"/>
              </a:ext>
            </a:extLst>
          </p:cNvPr>
          <p:cNvSpPr txBox="1"/>
          <p:nvPr/>
        </p:nvSpPr>
        <p:spPr>
          <a:xfrm>
            <a:off x="5370624" y="853215"/>
            <a:ext cx="2016000" cy="61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b="1" dirty="0">
                <a:solidFill>
                  <a:schemeClr val="bg1"/>
                </a:solidFill>
                <a:latin typeface="+mj-ea"/>
                <a:ea typeface="+mj-ea"/>
              </a:rPr>
              <a:t>網站</a:t>
            </a:r>
            <a:r>
              <a:rPr lang="zh-TW" altLang="en-US" sz="1800" b="1" dirty="0">
                <a:solidFill>
                  <a:srgbClr val="FFFF00"/>
                </a:solidFill>
                <a:latin typeface="+mj-ea"/>
                <a:ea typeface="+mj-ea"/>
              </a:rPr>
              <a:t>功能</a:t>
            </a:r>
            <a:r>
              <a:rPr lang="en-US" altLang="zh-TW" sz="1800" b="1" dirty="0">
                <a:solidFill>
                  <a:schemeClr val="bg1"/>
                </a:solidFill>
                <a:latin typeface="+mj-ea"/>
                <a:ea typeface="+mj-ea"/>
              </a:rPr>
              <a:t>	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7720B7F-AE82-4B01-A575-89ACD0CC28C3}"/>
              </a:ext>
            </a:extLst>
          </p:cNvPr>
          <p:cNvSpPr txBox="1"/>
          <p:nvPr/>
        </p:nvSpPr>
        <p:spPr>
          <a:xfrm>
            <a:off x="7386624" y="850522"/>
            <a:ext cx="2016000" cy="61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b="1" dirty="0">
                <a:solidFill>
                  <a:schemeClr val="bg1"/>
                </a:solidFill>
                <a:latin typeface="+mj-ea"/>
                <a:ea typeface="+mj-ea"/>
              </a:rPr>
              <a:t>流程</a:t>
            </a:r>
            <a:r>
              <a:rPr lang="zh-TW" altLang="en-US" sz="1800" b="1" dirty="0">
                <a:solidFill>
                  <a:srgbClr val="FFFF00"/>
                </a:solidFill>
                <a:latin typeface="+mj-ea"/>
                <a:ea typeface="+mj-ea"/>
              </a:rPr>
              <a:t>展示</a:t>
            </a:r>
            <a:endParaRPr lang="en-US" altLang="zh-TW" sz="1800" b="1" dirty="0">
              <a:solidFill>
                <a:srgbClr val="FFFF00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7E1ED08-6572-445A-ADAD-54274FABE3DB}"/>
              </a:ext>
            </a:extLst>
          </p:cNvPr>
          <p:cNvSpPr txBox="1"/>
          <p:nvPr/>
        </p:nvSpPr>
        <p:spPr>
          <a:xfrm>
            <a:off x="9402624" y="850522"/>
            <a:ext cx="2016000" cy="45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zh-TW" altLang="en-US" sz="1800" b="1" dirty="0">
                <a:solidFill>
                  <a:srgbClr val="FFFF00"/>
                </a:solidFill>
                <a:latin typeface="+mj-ea"/>
                <a:ea typeface="+mj-ea"/>
              </a:rPr>
              <a:t>技術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F0688FCD-149F-43D5-8BCB-F77631A588B6}"/>
              </a:ext>
            </a:extLst>
          </p:cNvPr>
          <p:cNvSpPr/>
          <p:nvPr/>
        </p:nvSpPr>
        <p:spPr>
          <a:xfrm>
            <a:off x="3979433" y="313625"/>
            <a:ext cx="427383" cy="427383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0E07C81-42EB-41A6-BFD3-F8D97C63C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01" y="1557670"/>
            <a:ext cx="9765206" cy="5020039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4859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95113C1-EF21-4909-8CE5-A5C39020C6EB}"/>
              </a:ext>
            </a:extLst>
          </p:cNvPr>
          <p:cNvSpPr txBox="1"/>
          <p:nvPr/>
        </p:nvSpPr>
        <p:spPr>
          <a:xfrm>
            <a:off x="690479" y="853215"/>
            <a:ext cx="2782382" cy="45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chemeClr val="bg1"/>
                </a:solidFill>
                <a:latin typeface="+mj-ea"/>
                <a:ea typeface="+mj-ea"/>
              </a:rPr>
              <a:t>開發</a:t>
            </a:r>
            <a:r>
              <a:rPr lang="zh-TW" altLang="en-US" b="1" dirty="0">
                <a:solidFill>
                  <a:srgbClr val="FFFF00"/>
                </a:solidFill>
                <a:latin typeface="+mj-ea"/>
                <a:ea typeface="+mj-ea"/>
              </a:rPr>
              <a:t>目的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3E47648-75EF-4C51-941E-B3B50E064BFA}"/>
              </a:ext>
            </a:extLst>
          </p:cNvPr>
          <p:cNvCxnSpPr/>
          <p:nvPr/>
        </p:nvCxnSpPr>
        <p:spPr>
          <a:xfrm>
            <a:off x="508621" y="540799"/>
            <a:ext cx="11174757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CA8424-3587-442D-A821-9259BF0E86D5}"/>
              </a:ext>
            </a:extLst>
          </p:cNvPr>
          <p:cNvSpPr txBox="1"/>
          <p:nvPr/>
        </p:nvSpPr>
        <p:spPr>
          <a:xfrm>
            <a:off x="2588242" y="635949"/>
            <a:ext cx="2782382" cy="826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3600" b="1" dirty="0">
                <a:solidFill>
                  <a:schemeClr val="bg1"/>
                </a:solidFill>
                <a:latin typeface="+mj-ea"/>
                <a:ea typeface="+mj-ea"/>
              </a:rPr>
              <a:t>網站</a:t>
            </a:r>
            <a:r>
              <a:rPr lang="zh-TW" altLang="en-US" sz="3600" b="1" dirty="0">
                <a:solidFill>
                  <a:srgbClr val="FFFF00"/>
                </a:solidFill>
                <a:latin typeface="+mj-ea"/>
                <a:ea typeface="+mj-ea"/>
              </a:rPr>
              <a:t>架構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46B18D0-FA66-4608-9723-7A5062973F48}"/>
              </a:ext>
            </a:extLst>
          </p:cNvPr>
          <p:cNvSpPr txBox="1"/>
          <p:nvPr/>
        </p:nvSpPr>
        <p:spPr>
          <a:xfrm>
            <a:off x="5370624" y="853215"/>
            <a:ext cx="2016000" cy="61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b="1" dirty="0">
                <a:solidFill>
                  <a:schemeClr val="bg1"/>
                </a:solidFill>
                <a:latin typeface="+mj-ea"/>
                <a:ea typeface="+mj-ea"/>
              </a:rPr>
              <a:t>網站</a:t>
            </a:r>
            <a:r>
              <a:rPr lang="zh-TW" altLang="en-US" sz="1800" b="1" dirty="0">
                <a:solidFill>
                  <a:srgbClr val="FFFF00"/>
                </a:solidFill>
                <a:latin typeface="+mj-ea"/>
                <a:ea typeface="+mj-ea"/>
              </a:rPr>
              <a:t>功能</a:t>
            </a:r>
            <a:r>
              <a:rPr lang="en-US" altLang="zh-TW" sz="1800" b="1" dirty="0">
                <a:solidFill>
                  <a:schemeClr val="bg1"/>
                </a:solidFill>
                <a:latin typeface="+mj-ea"/>
                <a:ea typeface="+mj-ea"/>
              </a:rPr>
              <a:t>	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7720B7F-AE82-4B01-A575-89ACD0CC28C3}"/>
              </a:ext>
            </a:extLst>
          </p:cNvPr>
          <p:cNvSpPr txBox="1"/>
          <p:nvPr/>
        </p:nvSpPr>
        <p:spPr>
          <a:xfrm>
            <a:off x="7386624" y="850522"/>
            <a:ext cx="2016000" cy="61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b="1" dirty="0">
                <a:solidFill>
                  <a:schemeClr val="bg1"/>
                </a:solidFill>
                <a:latin typeface="+mj-ea"/>
                <a:ea typeface="+mj-ea"/>
              </a:rPr>
              <a:t>流程</a:t>
            </a:r>
            <a:r>
              <a:rPr lang="zh-TW" altLang="en-US" sz="1800" b="1" dirty="0">
                <a:solidFill>
                  <a:srgbClr val="FFFF00"/>
                </a:solidFill>
                <a:latin typeface="+mj-ea"/>
                <a:ea typeface="+mj-ea"/>
              </a:rPr>
              <a:t>展示</a:t>
            </a:r>
            <a:endParaRPr lang="en-US" altLang="zh-TW" sz="1800" b="1" dirty="0">
              <a:solidFill>
                <a:srgbClr val="FFFF00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7E1ED08-6572-445A-ADAD-54274FABE3DB}"/>
              </a:ext>
            </a:extLst>
          </p:cNvPr>
          <p:cNvSpPr txBox="1"/>
          <p:nvPr/>
        </p:nvSpPr>
        <p:spPr>
          <a:xfrm>
            <a:off x="9402624" y="850522"/>
            <a:ext cx="2016000" cy="45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zh-TW" altLang="en-US" sz="1800" b="1" dirty="0">
                <a:solidFill>
                  <a:srgbClr val="FFFF00"/>
                </a:solidFill>
                <a:latin typeface="+mj-ea"/>
                <a:ea typeface="+mj-ea"/>
              </a:rPr>
              <a:t>技術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EC6A24D-C816-48FB-AA15-C526EC1F41C9}"/>
              </a:ext>
            </a:extLst>
          </p:cNvPr>
          <p:cNvSpPr txBox="1"/>
          <p:nvPr/>
        </p:nvSpPr>
        <p:spPr>
          <a:xfrm>
            <a:off x="690479" y="2034467"/>
            <a:ext cx="295465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600" b="1" dirty="0">
                <a:solidFill>
                  <a:schemeClr val="bg1"/>
                </a:solidFill>
                <a:latin typeface="+mj-ea"/>
                <a:ea typeface="+mj-ea"/>
              </a:rPr>
              <a:t>全螢幕設計</a:t>
            </a:r>
            <a:endParaRPr lang="en-US" altLang="zh-TW" sz="3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3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600" b="1" dirty="0">
                <a:solidFill>
                  <a:schemeClr val="bg1"/>
                </a:solidFill>
                <a:latin typeface="+mj-ea"/>
                <a:ea typeface="+mj-ea"/>
              </a:rPr>
              <a:t>三欄式設計</a:t>
            </a:r>
            <a:endParaRPr lang="en-US" altLang="zh-TW" sz="3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3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600" b="1" dirty="0">
                <a:solidFill>
                  <a:schemeClr val="bg1"/>
                </a:solidFill>
                <a:latin typeface="+mj-ea"/>
                <a:ea typeface="+mj-ea"/>
              </a:rPr>
              <a:t>磚牆式設計</a:t>
            </a:r>
            <a:endParaRPr lang="en-US" altLang="zh-TW" sz="3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3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600" b="1" dirty="0">
                <a:solidFill>
                  <a:schemeClr val="bg1"/>
                </a:solidFill>
                <a:latin typeface="+mj-ea"/>
                <a:ea typeface="+mj-ea"/>
              </a:rPr>
              <a:t>卡片式設計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73FCC429-CA80-480A-9522-9FE2B4495FA0}"/>
              </a:ext>
            </a:extLst>
          </p:cNvPr>
          <p:cNvSpPr/>
          <p:nvPr/>
        </p:nvSpPr>
        <p:spPr>
          <a:xfrm>
            <a:off x="3979433" y="316947"/>
            <a:ext cx="427383" cy="427383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66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95113C1-EF21-4909-8CE5-A5C39020C6EB}"/>
              </a:ext>
            </a:extLst>
          </p:cNvPr>
          <p:cNvSpPr txBox="1"/>
          <p:nvPr/>
        </p:nvSpPr>
        <p:spPr>
          <a:xfrm>
            <a:off x="690479" y="853215"/>
            <a:ext cx="2782382" cy="45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chemeClr val="bg1"/>
                </a:solidFill>
                <a:latin typeface="+mj-ea"/>
                <a:ea typeface="+mj-ea"/>
              </a:rPr>
              <a:t>開發</a:t>
            </a:r>
            <a:r>
              <a:rPr lang="zh-TW" altLang="en-US" b="1" dirty="0">
                <a:solidFill>
                  <a:srgbClr val="FFFF00"/>
                </a:solidFill>
                <a:latin typeface="+mj-ea"/>
                <a:ea typeface="+mj-ea"/>
              </a:rPr>
              <a:t>目的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3E47648-75EF-4C51-941E-B3B50E064BFA}"/>
              </a:ext>
            </a:extLst>
          </p:cNvPr>
          <p:cNvCxnSpPr/>
          <p:nvPr/>
        </p:nvCxnSpPr>
        <p:spPr>
          <a:xfrm>
            <a:off x="508621" y="540799"/>
            <a:ext cx="11174757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CA8424-3587-442D-A821-9259BF0E86D5}"/>
              </a:ext>
            </a:extLst>
          </p:cNvPr>
          <p:cNvSpPr txBox="1"/>
          <p:nvPr/>
        </p:nvSpPr>
        <p:spPr>
          <a:xfrm>
            <a:off x="3089670" y="853214"/>
            <a:ext cx="2782382" cy="45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chemeClr val="bg1"/>
                </a:solidFill>
                <a:latin typeface="+mj-ea"/>
                <a:ea typeface="+mj-ea"/>
              </a:rPr>
              <a:t>網站</a:t>
            </a:r>
            <a:r>
              <a:rPr lang="zh-TW" altLang="en-US" b="1" dirty="0">
                <a:solidFill>
                  <a:srgbClr val="FFFF00"/>
                </a:solidFill>
                <a:latin typeface="+mj-ea"/>
                <a:ea typeface="+mj-ea"/>
              </a:rPr>
              <a:t>架構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46B18D0-FA66-4608-9723-7A5062973F48}"/>
              </a:ext>
            </a:extLst>
          </p:cNvPr>
          <p:cNvSpPr txBox="1"/>
          <p:nvPr/>
        </p:nvSpPr>
        <p:spPr>
          <a:xfrm>
            <a:off x="4927107" y="592194"/>
            <a:ext cx="2960945" cy="826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3600" b="1" dirty="0">
                <a:solidFill>
                  <a:schemeClr val="bg1"/>
                </a:solidFill>
                <a:latin typeface="+mj-ea"/>
                <a:ea typeface="+mj-ea"/>
              </a:rPr>
              <a:t>網站</a:t>
            </a:r>
            <a:r>
              <a:rPr lang="zh-TW" altLang="en-US" sz="3600" b="1" dirty="0">
                <a:solidFill>
                  <a:srgbClr val="FFFF00"/>
                </a:solidFill>
                <a:latin typeface="+mj-ea"/>
                <a:ea typeface="+mj-ea"/>
              </a:rPr>
              <a:t>功能</a:t>
            </a:r>
            <a:r>
              <a:rPr lang="en-US" altLang="zh-TW" sz="3600" b="1" dirty="0">
                <a:solidFill>
                  <a:schemeClr val="bg1"/>
                </a:solidFill>
                <a:latin typeface="+mj-ea"/>
                <a:ea typeface="+mj-ea"/>
              </a:rPr>
              <a:t>	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7720B7F-AE82-4B01-A575-89ACD0CC28C3}"/>
              </a:ext>
            </a:extLst>
          </p:cNvPr>
          <p:cNvSpPr txBox="1"/>
          <p:nvPr/>
        </p:nvSpPr>
        <p:spPr>
          <a:xfrm>
            <a:off x="7755368" y="853215"/>
            <a:ext cx="2016000" cy="61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1800" b="1" dirty="0">
                <a:solidFill>
                  <a:schemeClr val="bg1"/>
                </a:solidFill>
                <a:latin typeface="+mj-ea"/>
                <a:ea typeface="+mj-ea"/>
              </a:rPr>
              <a:t>流程</a:t>
            </a:r>
            <a:r>
              <a:rPr lang="zh-TW" altLang="en-US" sz="1800" b="1" dirty="0">
                <a:solidFill>
                  <a:srgbClr val="FFFF00"/>
                </a:solidFill>
                <a:latin typeface="+mj-ea"/>
                <a:ea typeface="+mj-ea"/>
              </a:rPr>
              <a:t>展示</a:t>
            </a:r>
            <a:endParaRPr lang="en-US" altLang="zh-TW" sz="1800" b="1" dirty="0">
              <a:solidFill>
                <a:srgbClr val="FFFF00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7E1ED08-6572-445A-ADAD-54274FABE3DB}"/>
              </a:ext>
            </a:extLst>
          </p:cNvPr>
          <p:cNvSpPr txBox="1"/>
          <p:nvPr/>
        </p:nvSpPr>
        <p:spPr>
          <a:xfrm>
            <a:off x="9771368" y="853215"/>
            <a:ext cx="2016000" cy="45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zh-TW" altLang="en-US" sz="1800" b="1" dirty="0">
                <a:solidFill>
                  <a:srgbClr val="FFFF00"/>
                </a:solidFill>
                <a:latin typeface="+mj-ea"/>
                <a:ea typeface="+mj-ea"/>
              </a:rPr>
              <a:t>技術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46AB25-FB30-4ED2-9683-63B44D1AD878}"/>
              </a:ext>
            </a:extLst>
          </p:cNvPr>
          <p:cNvSpPr txBox="1"/>
          <p:nvPr/>
        </p:nvSpPr>
        <p:spPr>
          <a:xfrm>
            <a:off x="690479" y="2089806"/>
            <a:ext cx="974661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600" b="1" dirty="0">
                <a:solidFill>
                  <a:schemeClr val="bg1"/>
                </a:solidFill>
              </a:rPr>
              <a:t>檢索功能</a:t>
            </a:r>
            <a:endParaRPr lang="en-US" altLang="zh-TW" sz="3600" b="1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chemeClr val="bg1"/>
                </a:solidFill>
              </a:rPr>
              <a:t>文字檢索</a:t>
            </a:r>
            <a:endParaRPr lang="en-US" altLang="zh-TW" sz="2400" b="1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chemeClr val="bg1"/>
                </a:solidFill>
              </a:rPr>
              <a:t>篩選器</a:t>
            </a:r>
            <a:r>
              <a:rPr lang="zh-TW" altLang="en-US" sz="2000" b="1" dirty="0">
                <a:solidFill>
                  <a:schemeClr val="bg1"/>
                </a:solidFill>
              </a:rPr>
              <a:t>檢索</a:t>
            </a:r>
            <a:endParaRPr lang="en-US" altLang="zh-TW" sz="2000" b="1" dirty="0">
              <a:solidFill>
                <a:schemeClr val="bg1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chemeClr val="bg1"/>
                </a:solidFill>
              </a:rPr>
              <a:t>美食分類檢索</a:t>
            </a:r>
            <a:endParaRPr lang="en-US" altLang="zh-TW" b="1" dirty="0">
              <a:solidFill>
                <a:schemeClr val="bg1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chemeClr val="bg1"/>
                </a:solidFill>
              </a:rPr>
              <a:t>地區分類檢索</a:t>
            </a:r>
            <a:endParaRPr lang="en-US" altLang="zh-TW" b="1" dirty="0">
              <a:solidFill>
                <a:schemeClr val="bg1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altLang="zh-TW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600" b="1" dirty="0">
                <a:solidFill>
                  <a:schemeClr val="bg1"/>
                </a:solidFill>
              </a:rPr>
              <a:t>專欄文章</a:t>
            </a:r>
            <a:endParaRPr lang="en-US" altLang="zh-TW" sz="3600" b="1" dirty="0">
              <a:solidFill>
                <a:schemeClr val="bg1"/>
              </a:solidFill>
            </a:endParaRPr>
          </a:p>
          <a:p>
            <a:pPr lvl="1"/>
            <a:endParaRPr lang="en-US" altLang="zh-TW" sz="2000" b="1" dirty="0">
              <a:solidFill>
                <a:schemeClr val="bg1"/>
              </a:solidFill>
            </a:endParaRPr>
          </a:p>
          <a:p>
            <a:pPr lvl="1"/>
            <a:endParaRPr lang="en-US" altLang="zh-TW" sz="20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600" b="1" dirty="0">
                <a:solidFill>
                  <a:schemeClr val="bg1"/>
                </a:solidFill>
              </a:rPr>
              <a:t>隨機抽選功能</a:t>
            </a:r>
            <a:endParaRPr lang="en-US" altLang="zh-TW" sz="3600" b="1" dirty="0">
              <a:solidFill>
                <a:schemeClr val="bg1"/>
              </a:solidFill>
            </a:endParaRPr>
          </a:p>
          <a:p>
            <a:endParaRPr lang="en-US" altLang="zh-TW" sz="3200" b="1" dirty="0">
              <a:solidFill>
                <a:schemeClr val="bg1"/>
              </a:solidFill>
            </a:endParaRPr>
          </a:p>
          <a:p>
            <a:endParaRPr lang="zh-TW" altLang="en-US" sz="3200" b="1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1D1E70E8-CD1F-4A85-848A-C9C94F5679E6}"/>
              </a:ext>
            </a:extLst>
          </p:cNvPr>
          <p:cNvSpPr/>
          <p:nvPr/>
        </p:nvSpPr>
        <p:spPr>
          <a:xfrm>
            <a:off x="6283456" y="327107"/>
            <a:ext cx="427383" cy="427383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05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95113C1-EF21-4909-8CE5-A5C39020C6EB}"/>
              </a:ext>
            </a:extLst>
          </p:cNvPr>
          <p:cNvSpPr txBox="1"/>
          <p:nvPr/>
        </p:nvSpPr>
        <p:spPr>
          <a:xfrm>
            <a:off x="690479" y="853221"/>
            <a:ext cx="2782382" cy="45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chemeClr val="bg1"/>
                </a:solidFill>
                <a:latin typeface="+mj-ea"/>
                <a:ea typeface="+mj-ea"/>
              </a:rPr>
              <a:t>開發</a:t>
            </a:r>
            <a:r>
              <a:rPr lang="zh-TW" altLang="en-US" b="1" dirty="0">
                <a:solidFill>
                  <a:srgbClr val="FFFF00"/>
                </a:solidFill>
                <a:latin typeface="+mj-ea"/>
                <a:ea typeface="+mj-ea"/>
              </a:rPr>
              <a:t>目的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3E47648-75EF-4C51-941E-B3B50E064BFA}"/>
              </a:ext>
            </a:extLst>
          </p:cNvPr>
          <p:cNvCxnSpPr/>
          <p:nvPr/>
        </p:nvCxnSpPr>
        <p:spPr>
          <a:xfrm>
            <a:off x="508621" y="540805"/>
            <a:ext cx="11174757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CA8424-3587-442D-A821-9259BF0E86D5}"/>
              </a:ext>
            </a:extLst>
          </p:cNvPr>
          <p:cNvSpPr txBox="1"/>
          <p:nvPr/>
        </p:nvSpPr>
        <p:spPr>
          <a:xfrm>
            <a:off x="3089670" y="853220"/>
            <a:ext cx="2782382" cy="45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chemeClr val="bg1"/>
                </a:solidFill>
                <a:latin typeface="+mj-ea"/>
                <a:ea typeface="+mj-ea"/>
              </a:rPr>
              <a:t>網站</a:t>
            </a:r>
            <a:r>
              <a:rPr lang="zh-TW" altLang="en-US" b="1" dirty="0">
                <a:solidFill>
                  <a:srgbClr val="FFFF00"/>
                </a:solidFill>
                <a:latin typeface="+mj-ea"/>
                <a:ea typeface="+mj-ea"/>
              </a:rPr>
              <a:t>架構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46B18D0-FA66-4608-9723-7A5062973F48}"/>
              </a:ext>
            </a:extLst>
          </p:cNvPr>
          <p:cNvSpPr txBox="1"/>
          <p:nvPr/>
        </p:nvSpPr>
        <p:spPr>
          <a:xfrm>
            <a:off x="5167624" y="853220"/>
            <a:ext cx="1856751" cy="874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chemeClr val="bg1"/>
                </a:solidFill>
                <a:latin typeface="+mj-ea"/>
                <a:ea typeface="+mj-ea"/>
              </a:rPr>
              <a:t>網站</a:t>
            </a:r>
            <a:r>
              <a:rPr lang="zh-TW" altLang="en-US" b="1" dirty="0">
                <a:solidFill>
                  <a:srgbClr val="FFFF00"/>
                </a:solidFill>
                <a:latin typeface="+mj-ea"/>
                <a:ea typeface="+mj-ea"/>
              </a:rPr>
              <a:t>功能</a:t>
            </a:r>
            <a:r>
              <a:rPr lang="en-US" altLang="zh-TW" b="1" dirty="0">
                <a:solidFill>
                  <a:schemeClr val="bg1"/>
                </a:solidFill>
                <a:latin typeface="+mj-ea"/>
                <a:ea typeface="+mj-ea"/>
              </a:rPr>
              <a:t>	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7720B7F-AE82-4B01-A575-89ACD0CC28C3}"/>
              </a:ext>
            </a:extLst>
          </p:cNvPr>
          <p:cNvSpPr txBox="1"/>
          <p:nvPr/>
        </p:nvSpPr>
        <p:spPr>
          <a:xfrm>
            <a:off x="6988986" y="636436"/>
            <a:ext cx="2782382" cy="165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3600" b="1" dirty="0">
                <a:solidFill>
                  <a:schemeClr val="bg1"/>
                </a:solidFill>
                <a:latin typeface="+mj-ea"/>
                <a:ea typeface="+mj-ea"/>
              </a:rPr>
              <a:t>流程</a:t>
            </a:r>
            <a:r>
              <a:rPr lang="zh-TW" altLang="en-US" sz="3600" b="1" dirty="0">
                <a:solidFill>
                  <a:srgbClr val="FFFF00"/>
                </a:solidFill>
                <a:latin typeface="+mj-ea"/>
                <a:ea typeface="+mj-ea"/>
              </a:rPr>
              <a:t>展示</a:t>
            </a:r>
            <a:endParaRPr lang="en-US" altLang="zh-TW" sz="3600" b="1" dirty="0">
              <a:solidFill>
                <a:srgbClr val="FFFF00"/>
              </a:solidFill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7E1ED08-6572-445A-ADAD-54274FABE3DB}"/>
              </a:ext>
            </a:extLst>
          </p:cNvPr>
          <p:cNvSpPr txBox="1"/>
          <p:nvPr/>
        </p:nvSpPr>
        <p:spPr>
          <a:xfrm>
            <a:off x="9771368" y="853221"/>
            <a:ext cx="2016000" cy="45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zh-TW" altLang="en-US" sz="1800" b="1" dirty="0">
                <a:solidFill>
                  <a:srgbClr val="FFFF00"/>
                </a:solidFill>
                <a:latin typeface="+mj-ea"/>
                <a:ea typeface="+mj-ea"/>
              </a:rPr>
              <a:t>技術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9CF2DB-D80B-4468-BBDF-B415D4AF1747}"/>
              </a:ext>
            </a:extLst>
          </p:cNvPr>
          <p:cNvSpPr txBox="1"/>
          <p:nvPr/>
        </p:nvSpPr>
        <p:spPr>
          <a:xfrm>
            <a:off x="3500890" y="3167038"/>
            <a:ext cx="47423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b="1" dirty="0">
                <a:solidFill>
                  <a:schemeClr val="bg1"/>
                </a:solidFill>
              </a:rPr>
              <a:t>Demo</a:t>
            </a:r>
            <a:r>
              <a:rPr lang="zh-TW" altLang="en-US" sz="7200" b="1" dirty="0">
                <a:solidFill>
                  <a:schemeClr val="bg1"/>
                </a:solidFill>
              </a:rPr>
              <a:t> </a:t>
            </a:r>
            <a:r>
              <a:rPr lang="en-US" altLang="zh-TW" sz="7200" b="1" dirty="0">
                <a:solidFill>
                  <a:schemeClr val="bg1"/>
                </a:solidFill>
              </a:rPr>
              <a:t>Time</a:t>
            </a:r>
            <a:endParaRPr lang="zh-TW" altLang="en-US" sz="7200" b="1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410D856-9684-492B-B7AB-55C6C367A61A}"/>
              </a:ext>
            </a:extLst>
          </p:cNvPr>
          <p:cNvSpPr/>
          <p:nvPr/>
        </p:nvSpPr>
        <p:spPr>
          <a:xfrm>
            <a:off x="8243214" y="327113"/>
            <a:ext cx="427383" cy="427383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1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CCD96E0E-17AB-4E73-BACC-E69DFC11872E}"/>
              </a:ext>
            </a:extLst>
          </p:cNvPr>
          <p:cNvSpPr/>
          <p:nvPr/>
        </p:nvSpPr>
        <p:spPr>
          <a:xfrm>
            <a:off x="4426626" y="4213196"/>
            <a:ext cx="2520000" cy="2340000"/>
          </a:xfrm>
          <a:prstGeom prst="roundRect">
            <a:avLst>
              <a:gd name="adj" fmla="val 15255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b="1" dirty="0">
              <a:solidFill>
                <a:srgbClr val="EA7D2D"/>
              </a:solidFill>
              <a:latin typeface="+mn-ea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B940F947-54F9-429F-AE66-6FDFBF8D81B0}"/>
              </a:ext>
            </a:extLst>
          </p:cNvPr>
          <p:cNvSpPr/>
          <p:nvPr/>
        </p:nvSpPr>
        <p:spPr>
          <a:xfrm>
            <a:off x="4418927" y="1495776"/>
            <a:ext cx="2520000" cy="2340000"/>
          </a:xfrm>
          <a:prstGeom prst="roundRect">
            <a:avLst>
              <a:gd name="adj" fmla="val 15255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05EE7E7-6A6A-4224-801A-522385A6A9DE}"/>
              </a:ext>
            </a:extLst>
          </p:cNvPr>
          <p:cNvGrpSpPr/>
          <p:nvPr/>
        </p:nvGrpSpPr>
        <p:grpSpPr>
          <a:xfrm>
            <a:off x="508621" y="540803"/>
            <a:ext cx="11174757" cy="1209391"/>
            <a:chOff x="508621" y="540803"/>
            <a:chExt cx="11174757" cy="1209391"/>
          </a:xfrm>
        </p:grpSpPr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63E47648-75EF-4C51-941E-B3B50E064BFA}"/>
                </a:ext>
              </a:extLst>
            </p:cNvPr>
            <p:cNvCxnSpPr/>
            <p:nvPr/>
          </p:nvCxnSpPr>
          <p:spPr>
            <a:xfrm>
              <a:off x="508621" y="540803"/>
              <a:ext cx="11174757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1C2961A0-AB5A-4481-A4C8-00987684A04E}"/>
                </a:ext>
              </a:extLst>
            </p:cNvPr>
            <p:cNvGrpSpPr/>
            <p:nvPr/>
          </p:nvGrpSpPr>
          <p:grpSpPr>
            <a:xfrm>
              <a:off x="690479" y="616235"/>
              <a:ext cx="10943469" cy="1133959"/>
              <a:chOff x="690479" y="616235"/>
              <a:chExt cx="10943469" cy="1133959"/>
            </a:xfrm>
          </p:grpSpPr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595113C1-EF21-4909-8CE5-A5C39020C6EB}"/>
                  </a:ext>
                </a:extLst>
              </p:cNvPr>
              <p:cNvSpPr txBox="1"/>
              <p:nvPr/>
            </p:nvSpPr>
            <p:spPr>
              <a:xfrm>
                <a:off x="690479" y="853219"/>
                <a:ext cx="2782382" cy="4594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TW" altLang="en-US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開發</a:t>
                </a:r>
                <a:r>
                  <a:rPr lang="zh-TW" altLang="en-US" b="1" dirty="0">
                    <a:solidFill>
                      <a:srgbClr val="FFFF00"/>
                    </a:solidFill>
                    <a:latin typeface="+mj-ea"/>
                    <a:ea typeface="+mj-ea"/>
                  </a:rPr>
                  <a:t>目的</a:t>
                </a: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1CA8424-3587-442D-A821-9259BF0E86D5}"/>
                  </a:ext>
                </a:extLst>
              </p:cNvPr>
              <p:cNvSpPr txBox="1"/>
              <p:nvPr/>
            </p:nvSpPr>
            <p:spPr>
              <a:xfrm>
                <a:off x="3089670" y="853218"/>
                <a:ext cx="2782382" cy="4594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TW" altLang="en-US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網站</a:t>
                </a:r>
                <a:r>
                  <a:rPr lang="zh-TW" altLang="en-US" b="1" dirty="0">
                    <a:solidFill>
                      <a:srgbClr val="FFFF00"/>
                    </a:solidFill>
                    <a:latin typeface="+mj-ea"/>
                    <a:ea typeface="+mj-ea"/>
                  </a:rPr>
                  <a:t>架構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46B18D0-FA66-4608-9723-7A5062973F48}"/>
                  </a:ext>
                </a:extLst>
              </p:cNvPr>
              <p:cNvSpPr txBox="1"/>
              <p:nvPr/>
            </p:nvSpPr>
            <p:spPr>
              <a:xfrm>
                <a:off x="5167624" y="853218"/>
                <a:ext cx="1856751" cy="87498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TW" altLang="en-US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網站</a:t>
                </a:r>
                <a:r>
                  <a:rPr lang="zh-TW" altLang="en-US" b="1" dirty="0">
                    <a:solidFill>
                      <a:srgbClr val="FFFF00"/>
                    </a:solidFill>
                    <a:latin typeface="+mj-ea"/>
                    <a:ea typeface="+mj-ea"/>
                  </a:rPr>
                  <a:t>功能</a:t>
                </a:r>
                <a:r>
                  <a:rPr lang="en-US" altLang="zh-TW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	</a:t>
                </a: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7720B7F-AE82-4B01-A575-89ACD0CC28C3}"/>
                  </a:ext>
                </a:extLst>
              </p:cNvPr>
              <p:cNvSpPr txBox="1"/>
              <p:nvPr/>
            </p:nvSpPr>
            <p:spPr>
              <a:xfrm>
                <a:off x="6945723" y="875211"/>
                <a:ext cx="1730152" cy="87498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TW" altLang="en-US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流程</a:t>
                </a:r>
                <a:r>
                  <a:rPr lang="zh-TW" altLang="en-US" b="1" dirty="0">
                    <a:solidFill>
                      <a:srgbClr val="FFFF00"/>
                    </a:solidFill>
                    <a:latin typeface="+mj-ea"/>
                    <a:ea typeface="+mj-ea"/>
                  </a:rPr>
                  <a:t>展示</a:t>
                </a:r>
                <a:endParaRPr lang="en-US" altLang="zh-TW" b="1" dirty="0">
                  <a:solidFill>
                    <a:srgbClr val="FFFF00"/>
                  </a:solidFill>
                  <a:latin typeface="+mj-ea"/>
                  <a:ea typeface="+mj-ea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TW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7E1ED08-6572-445A-ADAD-54274FABE3DB}"/>
                  </a:ext>
                </a:extLst>
              </p:cNvPr>
              <p:cNvSpPr txBox="1"/>
              <p:nvPr/>
            </p:nvSpPr>
            <p:spPr>
              <a:xfrm>
                <a:off x="9083894" y="616235"/>
                <a:ext cx="2550054" cy="82657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TW" altLang="en-US" sz="36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使用</a:t>
                </a:r>
                <a:r>
                  <a:rPr lang="zh-TW" altLang="en-US" sz="3600" b="1" dirty="0">
                    <a:solidFill>
                      <a:srgbClr val="FFFF00"/>
                    </a:solidFill>
                    <a:latin typeface="+mj-ea"/>
                    <a:ea typeface="+mj-ea"/>
                  </a:rPr>
                  <a:t>技術</a:t>
                </a:r>
              </a:p>
            </p:txBody>
          </p:sp>
        </p:grp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2D214CF-7850-4580-A21C-0B0757C0074B}"/>
              </a:ext>
            </a:extLst>
          </p:cNvPr>
          <p:cNvSpPr txBox="1"/>
          <p:nvPr/>
        </p:nvSpPr>
        <p:spPr>
          <a:xfrm>
            <a:off x="5201890" y="172489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+mn-ea"/>
              </a:rPr>
              <a:t>後端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AC02B35-8FA2-43B3-8DA7-E8C600EAEEB0}"/>
              </a:ext>
            </a:extLst>
          </p:cNvPr>
          <p:cNvGrpSpPr/>
          <p:nvPr/>
        </p:nvGrpSpPr>
        <p:grpSpPr>
          <a:xfrm>
            <a:off x="7653073" y="1496245"/>
            <a:ext cx="2520000" cy="5056951"/>
            <a:chOff x="8030954" y="1518239"/>
            <a:chExt cx="2520000" cy="5056951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A0B9BEB0-5D33-4A1F-B5FB-A9FB26949179}"/>
                </a:ext>
              </a:extLst>
            </p:cNvPr>
            <p:cNvSpPr/>
            <p:nvPr/>
          </p:nvSpPr>
          <p:spPr>
            <a:xfrm>
              <a:off x="8030954" y="1518239"/>
              <a:ext cx="2520000" cy="5056951"/>
            </a:xfrm>
            <a:prstGeom prst="roundRect">
              <a:avLst>
                <a:gd name="adj" fmla="val 15255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16D9923-18E2-4F6E-B608-8F3DA9531B34}"/>
                </a:ext>
              </a:extLst>
            </p:cNvPr>
            <p:cNvSpPr txBox="1"/>
            <p:nvPr/>
          </p:nvSpPr>
          <p:spPr>
            <a:xfrm>
              <a:off x="8770013" y="1794181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latin typeface="+mn-ea"/>
                </a:rPr>
                <a:t>其他</a:t>
              </a:r>
            </a:p>
          </p:txBody>
        </p:sp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A891D2B0-8A88-485D-970E-860796E49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6781" y="5513484"/>
              <a:ext cx="800000" cy="720000"/>
            </a:xfrm>
            <a:prstGeom prst="rect">
              <a:avLst/>
            </a:prstGeom>
          </p:spPr>
        </p:pic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AF834765-9882-48F5-970C-0E30123F221C}"/>
                </a:ext>
              </a:extLst>
            </p:cNvPr>
            <p:cNvSpPr txBox="1"/>
            <p:nvPr/>
          </p:nvSpPr>
          <p:spPr>
            <a:xfrm>
              <a:off x="8425878" y="2536357"/>
              <a:ext cx="1730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EA7D2D"/>
                  </a:solidFill>
                  <a:latin typeface="+mn-ea"/>
                </a:rPr>
                <a:t>Photoshop</a:t>
              </a:r>
            </a:p>
            <a:p>
              <a:pPr algn="ctr"/>
              <a:r>
                <a:rPr lang="en-US" altLang="zh-TW" b="1" dirty="0">
                  <a:solidFill>
                    <a:srgbClr val="EA7D2D"/>
                  </a:solidFill>
                  <a:latin typeface="+mn-ea"/>
                </a:rPr>
                <a:t>illustrator</a:t>
              </a:r>
              <a:endParaRPr lang="zh-TW" altLang="en-US" b="1" dirty="0">
                <a:solidFill>
                  <a:srgbClr val="EA7D2D"/>
                </a:solidFill>
                <a:latin typeface="+mn-ea"/>
              </a:endParaRPr>
            </a:p>
            <a:p>
              <a:pPr algn="ctr"/>
              <a:r>
                <a:rPr lang="en-US" altLang="zh-TW" b="1" dirty="0">
                  <a:solidFill>
                    <a:srgbClr val="EA7D2D"/>
                  </a:solidFill>
                  <a:latin typeface="+mn-ea"/>
                </a:rPr>
                <a:t>GoogleMaps</a:t>
              </a:r>
            </a:p>
          </p:txBody>
        </p:sp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2512120D-F919-4706-8B5C-924C8BAAE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1905" y="4326360"/>
              <a:ext cx="736217" cy="720000"/>
            </a:xfrm>
            <a:prstGeom prst="rect">
              <a:avLst/>
            </a:prstGeom>
          </p:spPr>
        </p:pic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8FF2FC81-EE76-489E-B305-A435E5538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0954" y="4326360"/>
              <a:ext cx="738461" cy="720000"/>
            </a:xfrm>
            <a:prstGeom prst="rect">
              <a:avLst/>
            </a:prstGeom>
          </p:spPr>
        </p:pic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CB518C29-9AA7-4A70-AE42-853FE45F55E1}"/>
              </a:ext>
            </a:extLst>
          </p:cNvPr>
          <p:cNvGrpSpPr/>
          <p:nvPr/>
        </p:nvGrpSpPr>
        <p:grpSpPr>
          <a:xfrm>
            <a:off x="1234741" y="1436118"/>
            <a:ext cx="2520000" cy="5056951"/>
            <a:chOff x="1003518" y="1489556"/>
            <a:chExt cx="2520000" cy="5056951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F353A069-C345-4375-AB41-4BB6A7340E92}"/>
                </a:ext>
              </a:extLst>
            </p:cNvPr>
            <p:cNvSpPr/>
            <p:nvPr/>
          </p:nvSpPr>
          <p:spPr>
            <a:xfrm>
              <a:off x="1003518" y="1489556"/>
              <a:ext cx="2520000" cy="5056951"/>
            </a:xfrm>
            <a:prstGeom prst="roundRect">
              <a:avLst>
                <a:gd name="adj" fmla="val 15255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DC68C06-BCA9-4CBF-AF8C-8E59C7E5C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224" y="5184928"/>
              <a:ext cx="720000" cy="72000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F6EBBA20-1A76-4981-B289-02CAAE1FC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376" y="5184928"/>
              <a:ext cx="510337" cy="720000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A437040F-8A31-4E10-AF2A-DFD15BB85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544" y="4176659"/>
              <a:ext cx="903766" cy="720000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402A0557-3EC2-447B-B5B4-07D9A71F6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9495" y="4137023"/>
              <a:ext cx="720000" cy="720000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C4B5596-90D5-46A2-83F4-C3B0689F3397}"/>
                </a:ext>
              </a:extLst>
            </p:cNvPr>
            <p:cNvSpPr txBox="1"/>
            <p:nvPr/>
          </p:nvSpPr>
          <p:spPr>
            <a:xfrm>
              <a:off x="1724547" y="1794518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latin typeface="+mn-ea"/>
                </a:rPr>
                <a:t>前端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7253E7D-229C-4A4A-A93F-5587C5195F11}"/>
                </a:ext>
              </a:extLst>
            </p:cNvPr>
            <p:cNvSpPr txBox="1"/>
            <p:nvPr/>
          </p:nvSpPr>
          <p:spPr>
            <a:xfrm>
              <a:off x="1446093" y="2476153"/>
              <a:ext cx="159498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rgbClr val="EA7D2D"/>
                  </a:solidFill>
                  <a:latin typeface="+mn-ea"/>
                </a:rPr>
                <a:t>JQuery</a:t>
              </a:r>
            </a:p>
            <a:p>
              <a:pPr algn="ctr"/>
              <a:r>
                <a:rPr lang="en-US" altLang="zh-TW" b="1" dirty="0">
                  <a:solidFill>
                    <a:srgbClr val="EA7D2D"/>
                  </a:solidFill>
                  <a:latin typeface="+mn-ea"/>
                </a:rPr>
                <a:t>Bootstrap</a:t>
              </a:r>
            </a:p>
            <a:p>
              <a:pPr algn="ctr"/>
              <a:r>
                <a:rPr lang="en-US" altLang="zh-TW" b="1" dirty="0">
                  <a:solidFill>
                    <a:srgbClr val="EA7D2D"/>
                  </a:solidFill>
                  <a:latin typeface="+mn-ea"/>
                </a:rPr>
                <a:t>HTML</a:t>
              </a:r>
            </a:p>
            <a:p>
              <a:pPr algn="ctr"/>
              <a:r>
                <a:rPr lang="en-US" altLang="zh-TW" b="1" dirty="0">
                  <a:solidFill>
                    <a:srgbClr val="EA7D2D"/>
                  </a:solidFill>
                  <a:latin typeface="+mn-ea"/>
                </a:rPr>
                <a:t>CSS</a:t>
              </a:r>
            </a:p>
            <a:p>
              <a:pPr algn="ctr"/>
              <a:r>
                <a:rPr lang="en-US" altLang="zh-TW" b="1" dirty="0">
                  <a:solidFill>
                    <a:srgbClr val="EA7D2D"/>
                  </a:solidFill>
                  <a:latin typeface="+mn-ea"/>
                </a:rPr>
                <a:t>JavaScript</a:t>
              </a:r>
              <a:endParaRPr lang="zh-TW" altLang="en-US" b="1" dirty="0">
                <a:solidFill>
                  <a:srgbClr val="EA7D2D"/>
                </a:solidFill>
                <a:latin typeface="+mn-ea"/>
              </a:endParaRPr>
            </a:p>
          </p:txBody>
        </p:sp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5F1E02A2-EADA-42EA-96DD-C0D66EA0B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5316" y="5184928"/>
              <a:ext cx="720000" cy="720000"/>
            </a:xfrm>
            <a:prstGeom prst="rect">
              <a:avLst/>
            </a:prstGeom>
          </p:spPr>
        </p:pic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C51CA56-7529-4EB4-A1EC-F6269FC25FFE}"/>
              </a:ext>
            </a:extLst>
          </p:cNvPr>
          <p:cNvSpPr txBox="1"/>
          <p:nvPr/>
        </p:nvSpPr>
        <p:spPr>
          <a:xfrm>
            <a:off x="4903588" y="436224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+mn-ea"/>
              </a:rPr>
              <a:t>資料庫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C93E18C5-76D7-4D2B-A696-B4CA35CA5A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289" y="5490820"/>
            <a:ext cx="720000" cy="720000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126A6971-AD54-473B-AAA9-A11DB5D9788B}"/>
              </a:ext>
            </a:extLst>
          </p:cNvPr>
          <p:cNvSpPr txBox="1"/>
          <p:nvPr/>
        </p:nvSpPr>
        <p:spPr>
          <a:xfrm>
            <a:off x="8047997" y="3348872"/>
            <a:ext cx="173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EA7D2D"/>
                </a:solidFill>
                <a:latin typeface="+mn-ea"/>
              </a:rPr>
              <a:t>Googlesheet</a:t>
            </a: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EE34E920-F342-4BC0-8D26-AF0958D1DAA3}"/>
              </a:ext>
            </a:extLst>
          </p:cNvPr>
          <p:cNvSpPr/>
          <p:nvPr/>
        </p:nvSpPr>
        <p:spPr>
          <a:xfrm>
            <a:off x="10333491" y="327111"/>
            <a:ext cx="427383" cy="427383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98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C944112-EE64-4C0B-990E-0381218FC060}"/>
              </a:ext>
            </a:extLst>
          </p:cNvPr>
          <p:cNvSpPr txBox="1"/>
          <p:nvPr/>
        </p:nvSpPr>
        <p:spPr>
          <a:xfrm>
            <a:off x="508621" y="82983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chemeClr val="bg1"/>
                </a:solidFill>
                <a:latin typeface="+mj-ea"/>
                <a:ea typeface="+mj-ea"/>
                <a:cs typeface="Microsoft Sans Serif" panose="020B0604020202020204" pitchFamily="34" charset="0"/>
              </a:rPr>
              <a:t>圖文來源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81125FA-F48C-4D82-AE6B-BFA587819C21}"/>
              </a:ext>
            </a:extLst>
          </p:cNvPr>
          <p:cNvCxnSpPr/>
          <p:nvPr/>
        </p:nvCxnSpPr>
        <p:spPr>
          <a:xfrm>
            <a:off x="508621" y="1702341"/>
            <a:ext cx="11174757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3D1FE07D-9E17-4E66-B091-DAB6197DDFFE}"/>
              </a:ext>
            </a:extLst>
          </p:cNvPr>
          <p:cNvSpPr txBox="1"/>
          <p:nvPr/>
        </p:nvSpPr>
        <p:spPr>
          <a:xfrm>
            <a:off x="508621" y="2167003"/>
            <a:ext cx="63256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TW" altLang="en-US" dirty="0">
                <a:solidFill>
                  <a:schemeClr val="bg1"/>
                </a:solidFill>
                <a:latin typeface="+mj-ea"/>
                <a:ea typeface="+mj-ea"/>
              </a:rPr>
              <a:t>愛食記</a:t>
            </a:r>
            <a:endParaRPr lang="en-US" altLang="zh-TW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  <a:hlinkClick r:id="rId3"/>
              </a:rPr>
              <a:t>https://ifoodie.tw/</a:t>
            </a:r>
            <a:endParaRPr lang="en-US" altLang="zh-TW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TW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2.Google</a:t>
            </a:r>
            <a:r>
              <a:rPr lang="zh-TW" altLang="en-US" dirty="0">
                <a:solidFill>
                  <a:schemeClr val="bg1"/>
                </a:solidFill>
                <a:latin typeface="+mj-ea"/>
                <a:ea typeface="+mj-ea"/>
              </a:rPr>
              <a:t>圖片搜尋</a:t>
            </a:r>
            <a:endParaRPr lang="en-US" altLang="zh-TW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  <a:hlinkClick r:id="rId4"/>
              </a:rPr>
              <a:t>https://www.google.com/</a:t>
            </a:r>
            <a:endParaRPr lang="en-US" altLang="zh-TW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TW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3. unsplash</a:t>
            </a:r>
          </a:p>
          <a:p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  <a:hlinkClick r:id="rId5"/>
              </a:rPr>
              <a:t>https://unsplash.com/</a:t>
            </a:r>
            <a:endParaRPr lang="en-US" altLang="zh-TW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TW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</a:rPr>
              <a:t>4. pexels</a:t>
            </a:r>
          </a:p>
          <a:p>
            <a:r>
              <a:rPr lang="en-US" altLang="zh-TW" dirty="0">
                <a:solidFill>
                  <a:schemeClr val="bg1"/>
                </a:solidFill>
                <a:latin typeface="+mj-ea"/>
                <a:ea typeface="+mj-ea"/>
                <a:hlinkClick r:id="rId6"/>
              </a:rPr>
              <a:t>https://www.pexels.com/zh-tw/</a:t>
            </a:r>
            <a:endParaRPr lang="en-US" altLang="zh-TW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zh-TW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22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Microsoft JhengHei UI"/>
        <a:cs typeface=""/>
      </a:majorFont>
      <a:minorFont>
        <a:latin typeface="Times New Roman"/>
        <a:ea typeface="Microsoft Jheng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Words>584</Words>
  <Application>Microsoft Office PowerPoint</Application>
  <PresentationFormat>寬螢幕</PresentationFormat>
  <Paragraphs>118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Microsoft JhengHei UI</vt:lpstr>
      <vt:lpstr>Arial</vt:lpstr>
      <vt:lpstr>Calibri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台中旅美</dc:title>
  <dc:creator>冠華 黃</dc:creator>
  <cp:lastModifiedBy>冠華 黃</cp:lastModifiedBy>
  <cp:revision>61</cp:revision>
  <dcterms:created xsi:type="dcterms:W3CDTF">2022-10-22T18:29:07Z</dcterms:created>
  <dcterms:modified xsi:type="dcterms:W3CDTF">2022-11-17T05:04:10Z</dcterms:modified>
</cp:coreProperties>
</file>