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693" r:id="rId2"/>
    <p:sldId id="611" r:id="rId3"/>
    <p:sldId id="860" r:id="rId4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E6E6E6"/>
    <a:srgbClr val="EEC3C9"/>
    <a:srgbClr val="EF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69" y="29"/>
      </p:cViewPr>
      <p:guideLst>
        <p:guide orient="horz" pos="3792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9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9427C-8432-4CF0-806D-065F5D55199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2022/4/20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C5A72D-087E-49AA-9690-D3061093F497}" type="slidenum">
              <a:rPr kumimoji="0" lang="zh-TW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93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5678-0CEC-4E61-918B-DC710E127D95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128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1">
                <a:solidFill>
                  <a:schemeClr val="tx1"/>
                </a:solidFill>
                <a:latin typeface="+mn-lt"/>
              </a:defRPr>
            </a:lvl1pPr>
          </a:lstStyle>
          <a:p>
            <a:fld id="{2AC5A72D-087E-49AA-9690-D3061093F49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061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E0E83D-8FE5-4FC4-A817-634358F7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C5A72D-087E-49AA-9690-D3061093F497}" type="slidenum">
              <a:rPr kumimoji="0" lang="zh-TW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22B24B93-9356-4F0C-BFC4-2D7101A7C1B5}"/>
              </a:ext>
            </a:extLst>
          </p:cNvPr>
          <p:cNvGrpSpPr/>
          <p:nvPr/>
        </p:nvGrpSpPr>
        <p:grpSpPr>
          <a:xfrm>
            <a:off x="455029" y="3084944"/>
            <a:ext cx="7910374" cy="400110"/>
            <a:chOff x="798712" y="5254958"/>
            <a:chExt cx="7910374" cy="400110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318273C-52CB-46E7-872B-6BE1DCFE3D78}"/>
                </a:ext>
              </a:extLst>
            </p:cNvPr>
            <p:cNvSpPr txBox="1"/>
            <p:nvPr/>
          </p:nvSpPr>
          <p:spPr>
            <a:xfrm>
              <a:off x="798712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64590E8-B071-4DAA-B22A-E5653169AFC5}"/>
                </a:ext>
              </a:extLst>
            </p:cNvPr>
            <p:cNvSpPr txBox="1"/>
            <p:nvPr/>
          </p:nvSpPr>
          <p:spPr>
            <a:xfrm>
              <a:off x="1478081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54F1E53-9327-4B14-B60D-4E1236D78579}"/>
                </a:ext>
              </a:extLst>
            </p:cNvPr>
            <p:cNvSpPr txBox="1"/>
            <p:nvPr/>
          </p:nvSpPr>
          <p:spPr>
            <a:xfrm>
              <a:off x="2863467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F6D29DB-D428-47CD-8D63-408831F3EEA3}"/>
                </a:ext>
              </a:extLst>
            </p:cNvPr>
            <p:cNvSpPr txBox="1"/>
            <p:nvPr/>
          </p:nvSpPr>
          <p:spPr>
            <a:xfrm>
              <a:off x="2157450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F8D3E5-2260-4279-BB11-65FA12D01220}"/>
                </a:ext>
              </a:extLst>
            </p:cNvPr>
            <p:cNvSpPr txBox="1"/>
            <p:nvPr/>
          </p:nvSpPr>
          <p:spPr>
            <a:xfrm>
              <a:off x="3687606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8A0262-5151-4EFA-9A00-736CE3B4C04F}"/>
                </a:ext>
              </a:extLst>
            </p:cNvPr>
            <p:cNvSpPr txBox="1"/>
            <p:nvPr/>
          </p:nvSpPr>
          <p:spPr>
            <a:xfrm>
              <a:off x="5812410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87645AA-B645-4BE4-8D0B-0985739BA0CF}"/>
                </a:ext>
              </a:extLst>
            </p:cNvPr>
            <p:cNvSpPr txBox="1"/>
            <p:nvPr/>
          </p:nvSpPr>
          <p:spPr>
            <a:xfrm>
              <a:off x="8134890" y="525495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4F60BB9-4788-4F02-86F5-144FCC42DB3B}"/>
                </a:ext>
              </a:extLst>
            </p:cNvPr>
            <p:cNvSpPr txBox="1"/>
            <p:nvPr/>
          </p:nvSpPr>
          <p:spPr>
            <a:xfrm>
              <a:off x="4775656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01B037D-25BC-4222-8F2F-A6AD832739C8}"/>
              </a:ext>
            </a:extLst>
          </p:cNvPr>
          <p:cNvGrpSpPr/>
          <p:nvPr/>
        </p:nvGrpSpPr>
        <p:grpSpPr>
          <a:xfrm>
            <a:off x="560752" y="1413378"/>
            <a:ext cx="7804651" cy="1749374"/>
            <a:chOff x="904435" y="3056168"/>
            <a:chExt cx="7804651" cy="1749374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C06F011-C72B-4B5B-851D-E5E1AD612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02" t="-5897" b="20222"/>
            <a:stretch/>
          </p:blipFill>
          <p:spPr>
            <a:xfrm>
              <a:off x="1066575" y="3056168"/>
              <a:ext cx="7642511" cy="174937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4D22750-23A9-4B12-AB3B-0F9F3E567A26}"/>
                </a:ext>
              </a:extLst>
            </p:cNvPr>
            <p:cNvSpPr/>
            <p:nvPr/>
          </p:nvSpPr>
          <p:spPr>
            <a:xfrm>
              <a:off x="904435" y="3071931"/>
              <a:ext cx="254832" cy="1733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92498F0-4AD2-4BDF-A110-610805E2B17F}"/>
              </a:ext>
            </a:extLst>
          </p:cNvPr>
          <p:cNvSpPr/>
          <p:nvPr/>
        </p:nvSpPr>
        <p:spPr>
          <a:xfrm rot="16200000">
            <a:off x="2194019" y="2320852"/>
            <a:ext cx="60946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C−H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C6B9FA-C3A8-46A5-B25F-E8D4D52FE864}"/>
              </a:ext>
            </a:extLst>
          </p:cNvPr>
          <p:cNvSpPr/>
          <p:nvPr/>
        </p:nvSpPr>
        <p:spPr>
          <a:xfrm rot="16200000">
            <a:off x="1857208" y="2506232"/>
            <a:ext cx="73770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=C−H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B7F91E2-3D5D-4A32-BA0F-64448FC03FFD}"/>
              </a:ext>
            </a:extLst>
          </p:cNvPr>
          <p:cNvSpPr/>
          <p:nvPr/>
        </p:nvSpPr>
        <p:spPr>
          <a:xfrm rot="16200000">
            <a:off x="1257636" y="2416840"/>
            <a:ext cx="73770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≡C−H</a:t>
            </a: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B07AFF56-5879-4C62-B47E-1662427152A1}"/>
              </a:ext>
            </a:extLst>
          </p:cNvPr>
          <p:cNvSpPr/>
          <p:nvPr/>
        </p:nvSpPr>
        <p:spPr>
          <a:xfrm flipV="1">
            <a:off x="2268953" y="1605777"/>
            <a:ext cx="156297" cy="853331"/>
          </a:xfrm>
          <a:prstGeom prst="triangle">
            <a:avLst>
              <a:gd name="adj" fmla="val 50000"/>
            </a:avLst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4061335D-764D-4FB1-B155-0D045B3F4B35}"/>
              </a:ext>
            </a:extLst>
          </p:cNvPr>
          <p:cNvSpPr/>
          <p:nvPr/>
        </p:nvSpPr>
        <p:spPr>
          <a:xfrm flipV="1">
            <a:off x="2106452" y="1605777"/>
            <a:ext cx="123939" cy="853329"/>
          </a:xfrm>
          <a:prstGeom prst="triangle">
            <a:avLst/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AB1ACC64-8AFF-4CAD-9E9B-3D3ABB79A15C}"/>
              </a:ext>
            </a:extLst>
          </p:cNvPr>
          <p:cNvSpPr/>
          <p:nvPr/>
        </p:nvSpPr>
        <p:spPr>
          <a:xfrm flipV="1">
            <a:off x="1751597" y="1605777"/>
            <a:ext cx="123939" cy="1600051"/>
          </a:xfrm>
          <a:prstGeom prst="triangle">
            <a:avLst>
              <a:gd name="adj" fmla="val 42127"/>
            </a:avLst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EE2EAF14-784B-45B1-AA4B-EA0F2E65ED15}"/>
              </a:ext>
            </a:extLst>
          </p:cNvPr>
          <p:cNvSpPr/>
          <p:nvPr/>
        </p:nvSpPr>
        <p:spPr>
          <a:xfrm flipV="1">
            <a:off x="3449607" y="1605777"/>
            <a:ext cx="65992" cy="1104367"/>
          </a:xfrm>
          <a:prstGeom prst="triangle">
            <a:avLst>
              <a:gd name="adj" fmla="val 50000"/>
            </a:avLst>
          </a:prstGeom>
          <a:solidFill>
            <a:srgbClr val="00B0F0">
              <a:alpha val="47000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73F74EB-5B58-4BCE-968D-CAFD83B16AF8}"/>
              </a:ext>
            </a:extLst>
          </p:cNvPr>
          <p:cNvSpPr/>
          <p:nvPr/>
        </p:nvSpPr>
        <p:spPr>
          <a:xfrm rot="16200000">
            <a:off x="3034456" y="2356131"/>
            <a:ext cx="58541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C≡C</a:t>
            </a: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31356F8C-C1EA-4019-83D2-FCE65B47DA68}"/>
              </a:ext>
            </a:extLst>
          </p:cNvPr>
          <p:cNvSpPr>
            <a:spLocks noChangeAspect="1"/>
          </p:cNvSpPr>
          <p:nvPr/>
        </p:nvSpPr>
        <p:spPr>
          <a:xfrm flipV="1">
            <a:off x="2090439" y="1605777"/>
            <a:ext cx="78086" cy="537597"/>
          </a:xfrm>
          <a:prstGeom prst="triangle">
            <a:avLst/>
          </a:prstGeom>
          <a:solidFill>
            <a:srgbClr val="9966FF">
              <a:alpha val="49804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46076CD8-4851-40F8-B7DF-E3EF4030504A}"/>
              </a:ext>
            </a:extLst>
          </p:cNvPr>
          <p:cNvSpPr/>
          <p:nvPr/>
        </p:nvSpPr>
        <p:spPr>
          <a:xfrm flipV="1">
            <a:off x="4474113" y="1605777"/>
            <a:ext cx="123939" cy="853331"/>
          </a:xfrm>
          <a:prstGeom prst="triangle">
            <a:avLst>
              <a:gd name="adj" fmla="val 50000"/>
            </a:avLst>
          </a:prstGeom>
          <a:solidFill>
            <a:srgbClr val="9966FF">
              <a:alpha val="50196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F2BB5909-62A2-40F6-A9FF-2ECFB1239073}"/>
              </a:ext>
            </a:extLst>
          </p:cNvPr>
          <p:cNvSpPr/>
          <p:nvPr/>
        </p:nvSpPr>
        <p:spPr>
          <a:xfrm flipV="1">
            <a:off x="4781612" y="1605777"/>
            <a:ext cx="123939" cy="853331"/>
          </a:xfrm>
          <a:prstGeom prst="triangle">
            <a:avLst>
              <a:gd name="adj" fmla="val 50000"/>
            </a:avLst>
          </a:prstGeom>
          <a:solidFill>
            <a:srgbClr val="9966FF">
              <a:alpha val="50196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B3CAF83-79F3-4B60-9063-E358CC60D521}"/>
              </a:ext>
            </a:extLst>
          </p:cNvPr>
          <p:cNvSpPr/>
          <p:nvPr/>
        </p:nvSpPr>
        <p:spPr>
          <a:xfrm rot="16200000">
            <a:off x="4617176" y="2225441"/>
            <a:ext cx="944446" cy="5909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Φ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Ring bonds</a:t>
            </a: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344399C1-2D89-460F-8CBA-4CE3FD4379FA}"/>
              </a:ext>
            </a:extLst>
          </p:cNvPr>
          <p:cNvSpPr/>
          <p:nvPr/>
        </p:nvSpPr>
        <p:spPr>
          <a:xfrm flipV="1">
            <a:off x="4388262" y="1605777"/>
            <a:ext cx="123939" cy="853331"/>
          </a:xfrm>
          <a:prstGeom prst="triangle">
            <a:avLst>
              <a:gd name="adj" fmla="val 50000"/>
            </a:avLst>
          </a:prstGeom>
          <a:solidFill>
            <a:srgbClr val="00B0F0">
              <a:alpha val="47000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BAACC78-D2F2-4531-B29C-7B5EE04AAA62}"/>
              </a:ext>
            </a:extLst>
          </p:cNvPr>
          <p:cNvSpPr/>
          <p:nvPr/>
        </p:nvSpPr>
        <p:spPr>
          <a:xfrm rot="16200000">
            <a:off x="4007560" y="2104750"/>
            <a:ext cx="58541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C=C</a:t>
            </a: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05EF162A-7B86-42AD-9170-85B17A893DB4}"/>
              </a:ext>
            </a:extLst>
          </p:cNvPr>
          <p:cNvSpPr>
            <a:spLocks noChangeAspect="1"/>
          </p:cNvSpPr>
          <p:nvPr/>
        </p:nvSpPr>
        <p:spPr>
          <a:xfrm rot="5400000">
            <a:off x="4620569" y="2052844"/>
            <a:ext cx="118317" cy="279543"/>
          </a:xfrm>
          <a:prstGeom prst="rightBrace">
            <a:avLst>
              <a:gd name="adj1" fmla="val 59067"/>
              <a:gd name="adj2" fmla="val 50000"/>
            </a:avLst>
          </a:prstGeom>
          <a:ln w="19050">
            <a:solidFill>
              <a:srgbClr val="9966FF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8" name="Group 42">
            <a:extLst>
              <a:ext uri="{FF2B5EF4-FFF2-40B4-BE49-F238E27FC236}">
                <a16:creationId xmlns:a16="http://schemas.microsoft.com/office/drawing/2014/main" id="{D7900AAB-5E3B-4A45-AE5B-7F45C6FBBE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9740" y="3641690"/>
          <a:ext cx="781200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0458057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379247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525944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49705559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108849044"/>
                    </a:ext>
                  </a:extLst>
                </a:gridCol>
              </a:tblGrid>
              <a:tr h="552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Group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rgbClr val="F4FB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Class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rgbClr val="F4FB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Frequency, cm</a:t>
                      </a:r>
                      <a:r>
                        <a:rPr kumimoji="1" lang="en-US" altLang="zh-TW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1" lang="zh-TW" alt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rgbClr val="F4FB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Signal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rgbClr val="F4FB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Group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rgbClr val="F4FB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Class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rgbClr val="F4FB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Frequency (cm</a:t>
                      </a:r>
                      <a:r>
                        <a:rPr kumimoji="1" lang="en-US" altLang="zh-TW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-1</a:t>
                      </a: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zh-TW" alt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rgbClr val="F4FB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Signal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rgbClr val="F4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C-H</a:t>
                      </a:r>
                      <a:endParaRPr kumimoji="1" lang="zh-TW" alt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Alkane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2850-2960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≡C-H</a:t>
                      </a:r>
                      <a:endParaRPr kumimoji="1" lang="zh-TW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Alkyne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3300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=C-H</a:t>
                      </a:r>
                      <a:endParaRPr kumimoji="1" lang="zh-TW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Alkene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3020-3100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C≡C</a:t>
                      </a:r>
                      <a:endParaRPr kumimoji="1" lang="zh-TW" alt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Alkyne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2100-2260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C=C</a:t>
                      </a:r>
                      <a:endParaRPr kumimoji="1" lang="zh-TW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Alkene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1640-1680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=C-H</a:t>
                      </a:r>
                      <a:endParaRPr kumimoji="1" lang="zh-TW" alt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Arene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3030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815">
                <a:tc gridSpan="4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TW" sz="2000" dirty="0"/>
                        <a:t>W: weak, M: medium, S: strong</a:t>
                      </a:r>
                      <a:endParaRPr lang="zh-TW" altLang="en-US" sz="2000" dirty="0"/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TW" altLang="en-US" dirty="0"/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TW" altLang="en-US" dirty="0"/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TW" alt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l-GR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Φ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Ring</a:t>
                      </a:r>
                      <a:b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</a:b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bonds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72000" marR="720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Arene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1450-1600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50035B5-0B18-48B5-ADBC-32DCBB03F215}"/>
              </a:ext>
            </a:extLst>
          </p:cNvPr>
          <p:cNvSpPr/>
          <p:nvPr/>
        </p:nvSpPr>
        <p:spPr>
          <a:xfrm>
            <a:off x="450460" y="471734"/>
            <a:ext cx="818737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Infrared absorption frequencies</a:t>
            </a:r>
            <a:br>
              <a:rPr kumimoji="0" lang="en-US" altLang="zh-TW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of hydrocarbons</a:t>
            </a:r>
            <a:endParaRPr kumimoji="0" lang="zh-TW" alt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13BC47C-E7A8-4AD9-9EC3-B69AF46247C3}"/>
              </a:ext>
            </a:extLst>
          </p:cNvPr>
          <p:cNvSpPr txBox="1"/>
          <p:nvPr/>
        </p:nvSpPr>
        <p:spPr>
          <a:xfrm>
            <a:off x="1249814" y="3876407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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3973113-1861-4B46-9AF2-E0121FB8AD57}"/>
              </a:ext>
            </a:extLst>
          </p:cNvPr>
          <p:cNvSpPr txBox="1"/>
          <p:nvPr/>
        </p:nvSpPr>
        <p:spPr>
          <a:xfrm>
            <a:off x="5088401" y="3938271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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D809363-826F-4B71-88B4-0E8D0629D363}"/>
              </a:ext>
            </a:extLst>
          </p:cNvPr>
          <p:cNvSpPr txBox="1"/>
          <p:nvPr/>
        </p:nvSpPr>
        <p:spPr>
          <a:xfrm>
            <a:off x="1264044" y="4316288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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167E83D-6A04-486C-8F78-C2C6B6FAD516}"/>
              </a:ext>
            </a:extLst>
          </p:cNvPr>
          <p:cNvSpPr txBox="1"/>
          <p:nvPr/>
        </p:nvSpPr>
        <p:spPr>
          <a:xfrm>
            <a:off x="369157" y="4677531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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8EB3191-B3B0-4B7E-AFD1-C5E39A6DC08C}"/>
              </a:ext>
            </a:extLst>
          </p:cNvPr>
          <p:cNvSpPr txBox="1"/>
          <p:nvPr/>
        </p:nvSpPr>
        <p:spPr>
          <a:xfrm>
            <a:off x="4249835" y="4385027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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E415B11-5FAD-4583-974F-FB13656024FD}"/>
              </a:ext>
            </a:extLst>
          </p:cNvPr>
          <p:cNvSpPr txBox="1"/>
          <p:nvPr/>
        </p:nvSpPr>
        <p:spPr>
          <a:xfrm>
            <a:off x="1259206" y="479486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07E50DF-06A3-41DC-8B8B-01F8585CA2FE}"/>
              </a:ext>
            </a:extLst>
          </p:cNvPr>
          <p:cNvSpPr txBox="1"/>
          <p:nvPr/>
        </p:nvSpPr>
        <p:spPr>
          <a:xfrm>
            <a:off x="5140566" y="450813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CEA6852-CF5E-4736-BB70-C3F5FDCAB402}"/>
              </a:ext>
            </a:extLst>
          </p:cNvPr>
          <p:cNvGrpSpPr/>
          <p:nvPr/>
        </p:nvGrpSpPr>
        <p:grpSpPr>
          <a:xfrm>
            <a:off x="1786971" y="1746026"/>
            <a:ext cx="400110" cy="737701"/>
            <a:chOff x="1786971" y="1746026"/>
            <a:chExt cx="400110" cy="737701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B18B8DCE-6184-4481-A7AA-50B68E4D1E31}"/>
                </a:ext>
              </a:extLst>
            </p:cNvPr>
            <p:cNvGrpSpPr/>
            <p:nvPr/>
          </p:nvGrpSpPr>
          <p:grpSpPr>
            <a:xfrm>
              <a:off x="1786971" y="1746026"/>
              <a:ext cx="400110" cy="737701"/>
              <a:chOff x="2485940" y="1246824"/>
              <a:chExt cx="654801" cy="73770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06A74C-DD51-475A-AE63-5102278BB443}"/>
                  </a:ext>
                </a:extLst>
              </p:cNvPr>
              <p:cNvSpPr/>
              <p:nvPr/>
            </p:nvSpPr>
            <p:spPr>
              <a:xfrm rot="16200000">
                <a:off x="2444490" y="1288274"/>
                <a:ext cx="737701" cy="65480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=C−H</a:t>
                </a:r>
              </a:p>
            </p:txBody>
          </p: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43E71C08-ED80-4472-84E8-81BB11FD4F6D}"/>
                  </a:ext>
                </a:extLst>
              </p:cNvPr>
              <p:cNvCxnSpPr/>
              <p:nvPr/>
            </p:nvCxnSpPr>
            <p:spPr>
              <a:xfrm>
                <a:off x="2889707" y="1814310"/>
                <a:ext cx="24178" cy="0"/>
              </a:xfrm>
              <a:prstGeom prst="line">
                <a:avLst/>
              </a:prstGeom>
              <a:ln w="19050">
                <a:solidFill>
                  <a:srgbClr val="E1F3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6F233183-FC3F-4E07-B312-773FCDFEE0D9}"/>
                  </a:ext>
                </a:extLst>
              </p:cNvPr>
              <p:cNvCxnSpPr/>
              <p:nvPr/>
            </p:nvCxnSpPr>
            <p:spPr>
              <a:xfrm>
                <a:off x="2891215" y="1852032"/>
                <a:ext cx="24178" cy="0"/>
              </a:xfrm>
              <a:prstGeom prst="line">
                <a:avLst/>
              </a:prstGeom>
              <a:ln w="19050">
                <a:solidFill>
                  <a:srgbClr val="E1F3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A5E8A5-5758-4752-B3A9-DD703713D871}"/>
                </a:ext>
              </a:extLst>
            </p:cNvPr>
            <p:cNvSpPr/>
            <p:nvPr/>
          </p:nvSpPr>
          <p:spPr>
            <a:xfrm>
              <a:off x="1930854" y="2319754"/>
              <a:ext cx="59526" cy="74542"/>
            </a:xfrm>
            <a:prstGeom prst="rect">
              <a:avLst/>
            </a:prstGeom>
            <a:solidFill>
              <a:srgbClr val="EE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2555976-1E1F-4819-A9A3-A2C6114A228E}"/>
              </a:ext>
            </a:extLst>
          </p:cNvPr>
          <p:cNvSpPr txBox="1"/>
          <p:nvPr/>
        </p:nvSpPr>
        <p:spPr>
          <a:xfrm>
            <a:off x="32138" y="-15101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P2 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7ED19E5-F64B-4DA2-A55C-E8309CF178AE}"/>
              </a:ext>
            </a:extLst>
          </p:cNvPr>
          <p:cNvCxnSpPr>
            <a:cxnSpLocks/>
          </p:cNvCxnSpPr>
          <p:nvPr/>
        </p:nvCxnSpPr>
        <p:spPr>
          <a:xfrm>
            <a:off x="3414921" y="1431666"/>
            <a:ext cx="2834640" cy="0"/>
          </a:xfrm>
          <a:prstGeom prst="line">
            <a:avLst/>
          </a:prstGeom>
          <a:ln w="63500" cap="rnd">
            <a:solidFill>
              <a:srgbClr val="C00000">
                <a:alpha val="4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2C1BBC5-F30F-464A-960D-276FEDEECD83}"/>
              </a:ext>
            </a:extLst>
          </p:cNvPr>
          <p:cNvSpPr txBox="1"/>
          <p:nvPr/>
        </p:nvSpPr>
        <p:spPr>
          <a:xfrm>
            <a:off x="4316928" y="4784520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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30246C4-0946-4D1D-8115-9D40CDD5B7A4}"/>
              </a:ext>
            </a:extLst>
          </p:cNvPr>
          <p:cNvSpPr txBox="1"/>
          <p:nvPr/>
        </p:nvSpPr>
        <p:spPr>
          <a:xfrm>
            <a:off x="4316928" y="5184013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Wingdings" panose="05000000000000000000" pitchFamily="2" charset="2"/>
              </a:rPr>
              <a:t>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7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9" grpId="0" animBg="1"/>
      <p:bldP spid="50" grpId="0" animBg="1"/>
      <p:bldP spid="52" grpId="0"/>
      <p:bldP spid="53" grpId="0" animBg="1"/>
      <p:bldP spid="54" grpId="0"/>
      <p:bldP spid="3" grpId="0" animBg="1"/>
      <p:bldP spid="59" grpId="0"/>
      <p:bldP spid="60" grpId="0"/>
      <p:bldP spid="61" grpId="0"/>
      <p:bldP spid="73" grpId="0"/>
      <p:bldP spid="78" grpId="0"/>
      <p:bldP spid="79" grpId="0"/>
      <p:bldP spid="80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9825-C24F-4ABD-9A2E-3C72B720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9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Infrared absorption frequencies of oxygen-containing substances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1978D-229D-44EF-BE01-15E6A801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C5A72D-087E-49AA-9690-D3061093F497}" type="slidenum">
              <a:rPr kumimoji="0" lang="zh-TW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Group 42">
            <a:extLst>
              <a:ext uri="{FF2B5EF4-FFF2-40B4-BE49-F238E27FC236}">
                <a16:creationId xmlns:a16="http://schemas.microsoft.com/office/drawing/2014/main" id="{EC813714-E305-448F-9E69-4C1ED7F9D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91491"/>
              </p:ext>
            </p:extLst>
          </p:nvPr>
        </p:nvGraphicFramePr>
        <p:xfrm>
          <a:off x="409239" y="3571859"/>
          <a:ext cx="8093818" cy="22401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6171289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581223041"/>
                    </a:ext>
                  </a:extLst>
                </a:gridCol>
                <a:gridCol w="1024315">
                  <a:extLst>
                    <a:ext uri="{9D8B030D-6E8A-4147-A177-3AD203B41FA5}">
                      <a16:colId xmlns:a16="http://schemas.microsoft.com/office/drawing/2014/main" val="75298181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12588818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126336825"/>
                    </a:ext>
                  </a:extLst>
                </a:gridCol>
              </a:tblGrid>
              <a:tr h="4878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Bond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Functional</a:t>
                      </a:r>
                      <a:b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Frequency</a:t>
                      </a:r>
                      <a:b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cm</a:t>
                      </a:r>
                      <a:r>
                        <a:rPr kumimoji="1" lang="en-US" altLang="zh-TW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1" lang="zh-TW" alt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Signal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Bond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Frequency</a:t>
                      </a:r>
                      <a:b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cm</a:t>
                      </a:r>
                      <a:r>
                        <a:rPr kumimoji="1" lang="en-US" altLang="zh-TW" sz="18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1" lang="zh-TW" alt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Signal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O-H</a:t>
                      </a:r>
                      <a:endParaRPr kumimoji="1" lang="zh-TW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Alcohol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3400-3650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S&amp;B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N-H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Amine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3300-3500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M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O-H</a:t>
                      </a:r>
                      <a:endParaRPr kumimoji="1" lang="zh-TW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Carboxylic acid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2500-3100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S&amp;B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C=N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Imine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1610-1690 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400399442"/>
                  </a:ext>
                </a:extLst>
              </a:tr>
              <a:tr h="2880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=C-H</a:t>
                      </a:r>
                      <a:endParaRPr kumimoji="1" lang="zh-TW" alt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Aldehyde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3020-3100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C≡N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Nitrile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2210-2260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M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2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C=O </a:t>
                      </a:r>
                      <a:endParaRPr kumimoji="1" lang="zh-TW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Aldehyde, ketone, ester, amide and carboxylic acid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1670-1780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NO</a:t>
                      </a:r>
                      <a:r>
                        <a:rPr kumimoji="1" lang="en-US" altLang="zh-TW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TW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Nitro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1540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0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W: weak, M: medium, S: strong</a:t>
                      </a:r>
                      <a:endParaRPr lang="zh-TW" altLang="en-US" sz="2000" dirty="0"/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C2B3B2E3-2727-49F8-B053-505985D7902B}"/>
              </a:ext>
            </a:extLst>
          </p:cNvPr>
          <p:cNvGrpSpPr/>
          <p:nvPr/>
        </p:nvGrpSpPr>
        <p:grpSpPr>
          <a:xfrm>
            <a:off x="427314" y="3061693"/>
            <a:ext cx="7910374" cy="400110"/>
            <a:chOff x="798712" y="5254958"/>
            <a:chExt cx="7910374" cy="40011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7886C4C-025C-4D9A-8839-4CA95DF4BA40}"/>
                </a:ext>
              </a:extLst>
            </p:cNvPr>
            <p:cNvSpPr txBox="1"/>
            <p:nvPr/>
          </p:nvSpPr>
          <p:spPr>
            <a:xfrm>
              <a:off x="798712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DB9F0EA-0A97-42B6-BE52-9AC668D43159}"/>
                </a:ext>
              </a:extLst>
            </p:cNvPr>
            <p:cNvSpPr txBox="1"/>
            <p:nvPr/>
          </p:nvSpPr>
          <p:spPr>
            <a:xfrm>
              <a:off x="1478081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8D53D08-590D-44B6-9B6A-897BCEBC1FF5}"/>
                </a:ext>
              </a:extLst>
            </p:cNvPr>
            <p:cNvSpPr txBox="1"/>
            <p:nvPr/>
          </p:nvSpPr>
          <p:spPr>
            <a:xfrm>
              <a:off x="2863467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ECFE5F-0FBD-41CE-A175-2DB2464CD269}"/>
                </a:ext>
              </a:extLst>
            </p:cNvPr>
            <p:cNvSpPr txBox="1"/>
            <p:nvPr/>
          </p:nvSpPr>
          <p:spPr>
            <a:xfrm>
              <a:off x="2157450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7475574-BFDF-4689-AF7C-C3B1D4A34447}"/>
                </a:ext>
              </a:extLst>
            </p:cNvPr>
            <p:cNvSpPr txBox="1"/>
            <p:nvPr/>
          </p:nvSpPr>
          <p:spPr>
            <a:xfrm>
              <a:off x="3687606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F38BEC5-280D-4A25-950E-32056C710F56}"/>
                </a:ext>
              </a:extLst>
            </p:cNvPr>
            <p:cNvSpPr txBox="1"/>
            <p:nvPr/>
          </p:nvSpPr>
          <p:spPr>
            <a:xfrm>
              <a:off x="5812410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8677509-25BB-4643-8187-5DF99FFF99F1}"/>
                </a:ext>
              </a:extLst>
            </p:cNvPr>
            <p:cNvSpPr txBox="1"/>
            <p:nvPr/>
          </p:nvSpPr>
          <p:spPr>
            <a:xfrm>
              <a:off x="8134890" y="525495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482DD41-17F7-4027-9D9E-E0CF5ACE8398}"/>
                </a:ext>
              </a:extLst>
            </p:cNvPr>
            <p:cNvSpPr txBox="1"/>
            <p:nvPr/>
          </p:nvSpPr>
          <p:spPr>
            <a:xfrm>
              <a:off x="4775656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C8970F9-AE7B-4F7E-AFD1-FB218777F117}"/>
              </a:ext>
            </a:extLst>
          </p:cNvPr>
          <p:cNvGrpSpPr/>
          <p:nvPr/>
        </p:nvGrpSpPr>
        <p:grpSpPr>
          <a:xfrm>
            <a:off x="525360" y="1375754"/>
            <a:ext cx="7804651" cy="1733611"/>
            <a:chOff x="904435" y="3071931"/>
            <a:chExt cx="7804651" cy="1733611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E1B9F00A-7DF3-4B1B-91B3-5D0194DB0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02" t="1408" b="20222"/>
            <a:stretch/>
          </p:blipFill>
          <p:spPr>
            <a:xfrm>
              <a:off x="1066575" y="3205334"/>
              <a:ext cx="7642511" cy="160020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8AF2BE5-0096-4321-890E-26EBEA3F6D6F}"/>
                </a:ext>
              </a:extLst>
            </p:cNvPr>
            <p:cNvSpPr/>
            <p:nvPr/>
          </p:nvSpPr>
          <p:spPr>
            <a:xfrm>
              <a:off x="904435" y="3071931"/>
              <a:ext cx="254832" cy="1733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FABF3A0-0EF5-44F5-8E5A-2FCA20C7B85F}"/>
              </a:ext>
            </a:extLst>
          </p:cNvPr>
          <p:cNvGrpSpPr/>
          <p:nvPr/>
        </p:nvGrpSpPr>
        <p:grpSpPr>
          <a:xfrm rot="5400000">
            <a:off x="1914707" y="2143884"/>
            <a:ext cx="678743" cy="634350"/>
            <a:chOff x="2237317" y="3356043"/>
            <a:chExt cx="1064722" cy="76364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07737E-3DC1-43BB-9782-E3A6F2179B02}"/>
                </a:ext>
              </a:extLst>
            </p:cNvPr>
            <p:cNvSpPr/>
            <p:nvPr/>
          </p:nvSpPr>
          <p:spPr>
            <a:xfrm rot="16200000">
              <a:off x="2664828" y="3452519"/>
              <a:ext cx="733688" cy="54073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C−H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8B6B7C4-524E-4D6F-B616-977F708DF23C}"/>
                </a:ext>
              </a:extLst>
            </p:cNvPr>
            <p:cNvSpPr/>
            <p:nvPr/>
          </p:nvSpPr>
          <p:spPr>
            <a:xfrm rot="16200000">
              <a:off x="2294255" y="3622879"/>
              <a:ext cx="426859" cy="54073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71158D1-07AC-4FB7-8A4C-CF45027C2105}"/>
                </a:ext>
              </a:extLst>
            </p:cNvPr>
            <p:cNvSpPr txBox="1"/>
            <p:nvPr/>
          </p:nvSpPr>
          <p:spPr>
            <a:xfrm>
              <a:off x="2501999" y="3638027"/>
              <a:ext cx="490845" cy="48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=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7E8BD92-D84D-46E4-8015-5CAE72080D15}"/>
              </a:ext>
            </a:extLst>
          </p:cNvPr>
          <p:cNvSpPr/>
          <p:nvPr/>
        </p:nvSpPr>
        <p:spPr>
          <a:xfrm>
            <a:off x="3871064" y="2463465"/>
            <a:ext cx="6190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C=O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69EAD05E-1F18-4224-AE28-640F3309FF66}"/>
              </a:ext>
            </a:extLst>
          </p:cNvPr>
          <p:cNvSpPr/>
          <p:nvPr/>
        </p:nvSpPr>
        <p:spPr>
          <a:xfrm flipV="1">
            <a:off x="1383261" y="1548796"/>
            <a:ext cx="760685" cy="1329136"/>
          </a:xfrm>
          <a:prstGeom prst="triangle">
            <a:avLst>
              <a:gd name="adj" fmla="val 43253"/>
            </a:avLst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B806B7CD-6C2B-4654-A50A-6E45C4F0454D}"/>
              </a:ext>
            </a:extLst>
          </p:cNvPr>
          <p:cNvSpPr/>
          <p:nvPr/>
        </p:nvSpPr>
        <p:spPr>
          <a:xfrm flipV="1">
            <a:off x="2310043" y="1548796"/>
            <a:ext cx="716146" cy="1329136"/>
          </a:xfrm>
          <a:prstGeom prst="triangle">
            <a:avLst>
              <a:gd name="adj" fmla="val 43253"/>
            </a:avLst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0DDE4AC-6894-48A4-A938-281FC731CA01}"/>
              </a:ext>
            </a:extLst>
          </p:cNvPr>
          <p:cNvSpPr/>
          <p:nvPr/>
        </p:nvSpPr>
        <p:spPr>
          <a:xfrm flipV="1">
            <a:off x="2060663" y="1554954"/>
            <a:ext cx="113690" cy="708848"/>
          </a:xfrm>
          <a:prstGeom prst="triangle">
            <a:avLst>
              <a:gd name="adj" fmla="val 50000"/>
            </a:avLst>
          </a:prstGeom>
          <a:solidFill>
            <a:srgbClr val="00B0F0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9158D767-0A4C-44DF-9EEC-1E4ACD718D34}"/>
              </a:ext>
            </a:extLst>
          </p:cNvPr>
          <p:cNvSpPr/>
          <p:nvPr/>
        </p:nvSpPr>
        <p:spPr>
          <a:xfrm flipV="1">
            <a:off x="4284931" y="1548796"/>
            <a:ext cx="179283" cy="1388239"/>
          </a:xfrm>
          <a:prstGeom prst="triangle">
            <a:avLst>
              <a:gd name="adj" fmla="val 50000"/>
            </a:avLst>
          </a:prstGeom>
          <a:solidFill>
            <a:srgbClr val="9966FF">
              <a:alpha val="50196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3B897F1-6328-4017-AD1C-52F3F028180F}"/>
              </a:ext>
            </a:extLst>
          </p:cNvPr>
          <p:cNvSpPr/>
          <p:nvPr/>
        </p:nvSpPr>
        <p:spPr>
          <a:xfrm flipV="1">
            <a:off x="3454825" y="1548796"/>
            <a:ext cx="51033" cy="1388239"/>
          </a:xfrm>
          <a:prstGeom prst="triangle">
            <a:avLst>
              <a:gd name="adj" fmla="val 50000"/>
            </a:avLst>
          </a:prstGeom>
          <a:solidFill>
            <a:srgbClr val="ABA7A7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D33BFB-5079-47B6-9941-0AA1D5CDDD7A}"/>
              </a:ext>
            </a:extLst>
          </p:cNvPr>
          <p:cNvSpPr/>
          <p:nvPr/>
        </p:nvSpPr>
        <p:spPr>
          <a:xfrm>
            <a:off x="3009073" y="2451967"/>
            <a:ext cx="61427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C≡N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7D96CE-446F-4E02-B50C-404E68876371}"/>
              </a:ext>
            </a:extLst>
          </p:cNvPr>
          <p:cNvSpPr/>
          <p:nvPr/>
        </p:nvSpPr>
        <p:spPr>
          <a:xfrm>
            <a:off x="941357" y="2442793"/>
            <a:ext cx="1003480" cy="56566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O−H 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(alcohol)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7A69B19-2703-4DA4-8DFE-44DB0F2BFEE4}"/>
              </a:ext>
            </a:extLst>
          </p:cNvPr>
          <p:cNvSpPr/>
          <p:nvPr/>
        </p:nvSpPr>
        <p:spPr>
          <a:xfrm>
            <a:off x="2409204" y="1688799"/>
            <a:ext cx="1215717" cy="10341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O−H</a:t>
            </a:r>
            <a:b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(Carboxylic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acid)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768C2F-F375-4E95-8F31-136D533055CC}"/>
              </a:ext>
            </a:extLst>
          </p:cNvPr>
          <p:cNvSpPr/>
          <p:nvPr/>
        </p:nvSpPr>
        <p:spPr>
          <a:xfrm>
            <a:off x="66255" y="3982906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C424F8-52E0-4F44-80B2-B2F6A5A76179}"/>
              </a:ext>
            </a:extLst>
          </p:cNvPr>
          <p:cNvSpPr/>
          <p:nvPr/>
        </p:nvSpPr>
        <p:spPr>
          <a:xfrm>
            <a:off x="87656" y="4298361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0E4B859-AD02-4EB2-85F2-8EBC55521719}"/>
              </a:ext>
            </a:extLst>
          </p:cNvPr>
          <p:cNvSpPr/>
          <p:nvPr/>
        </p:nvSpPr>
        <p:spPr>
          <a:xfrm flipV="1">
            <a:off x="4597768" y="1548796"/>
            <a:ext cx="179283" cy="1388239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  <a:alpha val="54118"/>
            </a:scheme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843FF-8460-4BF4-A132-A272C3B8DED5}"/>
              </a:ext>
            </a:extLst>
          </p:cNvPr>
          <p:cNvSpPr/>
          <p:nvPr/>
        </p:nvSpPr>
        <p:spPr>
          <a:xfrm>
            <a:off x="4676082" y="2615148"/>
            <a:ext cx="60625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0CBC3A85-7353-4AC8-BE0A-4261BB1571BE}"/>
              </a:ext>
            </a:extLst>
          </p:cNvPr>
          <p:cNvSpPr/>
          <p:nvPr/>
        </p:nvSpPr>
        <p:spPr>
          <a:xfrm flipV="1">
            <a:off x="1585346" y="1550238"/>
            <a:ext cx="363354" cy="762269"/>
          </a:xfrm>
          <a:prstGeom prst="triangle">
            <a:avLst>
              <a:gd name="adj" fmla="val 43253"/>
            </a:avLst>
          </a:prstGeom>
          <a:solidFill>
            <a:schemeClr val="bg1">
              <a:lumMod val="75000"/>
              <a:alpha val="54118"/>
            </a:scheme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4FA1BB-B222-4409-BDCE-BDC36F737DD9}"/>
              </a:ext>
            </a:extLst>
          </p:cNvPr>
          <p:cNvSpPr/>
          <p:nvPr/>
        </p:nvSpPr>
        <p:spPr>
          <a:xfrm>
            <a:off x="1170304" y="2053902"/>
            <a:ext cx="696024" cy="3447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N−H </a:t>
            </a: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5531BCD7-5738-4E27-ACE1-681F6C16730B}"/>
              </a:ext>
            </a:extLst>
          </p:cNvPr>
          <p:cNvSpPr/>
          <p:nvPr/>
        </p:nvSpPr>
        <p:spPr>
          <a:xfrm flipV="1">
            <a:off x="4440738" y="1550340"/>
            <a:ext cx="179283" cy="1388239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  <a:alpha val="54118"/>
            </a:scheme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D5B0C8-AAD1-4C98-BC40-FD6CA70FFDD2}"/>
              </a:ext>
            </a:extLst>
          </p:cNvPr>
          <p:cNvSpPr/>
          <p:nvPr/>
        </p:nvSpPr>
        <p:spPr>
          <a:xfrm>
            <a:off x="4171617" y="2677877"/>
            <a:ext cx="6190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C=N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B397115-4E35-41A8-9679-75138E744433}"/>
              </a:ext>
            </a:extLst>
          </p:cNvPr>
          <p:cNvSpPr txBox="1"/>
          <p:nvPr/>
        </p:nvSpPr>
        <p:spPr>
          <a:xfrm>
            <a:off x="32138" y="-15101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P3 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377DAF-6FC7-4743-A483-D5F62BE93392}"/>
              </a:ext>
            </a:extLst>
          </p:cNvPr>
          <p:cNvSpPr/>
          <p:nvPr/>
        </p:nvSpPr>
        <p:spPr>
          <a:xfrm>
            <a:off x="127392" y="4598405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3427D-BF6A-4791-8315-B6CCB63E4249}"/>
              </a:ext>
            </a:extLst>
          </p:cNvPr>
          <p:cNvSpPr/>
          <p:nvPr/>
        </p:nvSpPr>
        <p:spPr>
          <a:xfrm>
            <a:off x="127392" y="5062337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2" grpId="0" animBg="1"/>
      <p:bldP spid="33" grpId="0" animBg="1"/>
      <p:bldP spid="34" grpId="0" animBg="1"/>
      <p:bldP spid="37" grpId="0"/>
      <p:bldP spid="38" grpId="0"/>
      <p:bldP spid="5" grpId="0"/>
      <p:bldP spid="39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9825-C24F-4ABD-9A2E-3C72B720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94" y="6221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Infrared absorption frequencies of tested organic substances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1978D-229D-44EF-BE01-15E6A801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C5A72D-087E-49AA-9690-D3061093F497}" type="slidenum">
              <a:rPr kumimoji="0" lang="zh-TW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2B3B2E3-2727-49F8-B053-505985D7902B}"/>
              </a:ext>
            </a:extLst>
          </p:cNvPr>
          <p:cNvGrpSpPr/>
          <p:nvPr/>
        </p:nvGrpSpPr>
        <p:grpSpPr>
          <a:xfrm>
            <a:off x="571938" y="5544213"/>
            <a:ext cx="7910374" cy="400110"/>
            <a:chOff x="798712" y="5254958"/>
            <a:chExt cx="7910374" cy="40011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7886C4C-025C-4D9A-8839-4CA95DF4BA40}"/>
                </a:ext>
              </a:extLst>
            </p:cNvPr>
            <p:cNvSpPr txBox="1"/>
            <p:nvPr/>
          </p:nvSpPr>
          <p:spPr>
            <a:xfrm>
              <a:off x="798712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DB9F0EA-0A97-42B6-BE52-9AC668D43159}"/>
                </a:ext>
              </a:extLst>
            </p:cNvPr>
            <p:cNvSpPr txBox="1"/>
            <p:nvPr/>
          </p:nvSpPr>
          <p:spPr>
            <a:xfrm>
              <a:off x="1478081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8D53D08-590D-44B6-9B6A-897BCEBC1FF5}"/>
                </a:ext>
              </a:extLst>
            </p:cNvPr>
            <p:cNvSpPr txBox="1"/>
            <p:nvPr/>
          </p:nvSpPr>
          <p:spPr>
            <a:xfrm>
              <a:off x="2863467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ECFE5F-0FBD-41CE-A175-2DB2464CD269}"/>
                </a:ext>
              </a:extLst>
            </p:cNvPr>
            <p:cNvSpPr txBox="1"/>
            <p:nvPr/>
          </p:nvSpPr>
          <p:spPr>
            <a:xfrm>
              <a:off x="2157450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7475574-BFDF-4689-AF7C-C3B1D4A34447}"/>
                </a:ext>
              </a:extLst>
            </p:cNvPr>
            <p:cNvSpPr txBox="1"/>
            <p:nvPr/>
          </p:nvSpPr>
          <p:spPr>
            <a:xfrm>
              <a:off x="3687606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F38BEC5-280D-4A25-950E-32056C710F56}"/>
                </a:ext>
              </a:extLst>
            </p:cNvPr>
            <p:cNvSpPr txBox="1"/>
            <p:nvPr/>
          </p:nvSpPr>
          <p:spPr>
            <a:xfrm>
              <a:off x="5812410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8677509-25BB-4643-8187-5DF99FFF99F1}"/>
                </a:ext>
              </a:extLst>
            </p:cNvPr>
            <p:cNvSpPr txBox="1"/>
            <p:nvPr/>
          </p:nvSpPr>
          <p:spPr>
            <a:xfrm>
              <a:off x="8134890" y="525495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482DD41-17F7-4027-9D9E-E0CF5ACE8398}"/>
                </a:ext>
              </a:extLst>
            </p:cNvPr>
            <p:cNvSpPr txBox="1"/>
            <p:nvPr/>
          </p:nvSpPr>
          <p:spPr>
            <a:xfrm>
              <a:off x="4775656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C8970F9-AE7B-4F7E-AFD1-FB218777F117}"/>
              </a:ext>
            </a:extLst>
          </p:cNvPr>
          <p:cNvGrpSpPr/>
          <p:nvPr/>
        </p:nvGrpSpPr>
        <p:grpSpPr>
          <a:xfrm>
            <a:off x="669984" y="3858274"/>
            <a:ext cx="7804651" cy="1733611"/>
            <a:chOff x="904435" y="3071931"/>
            <a:chExt cx="7804651" cy="1733611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E1B9F00A-7DF3-4B1B-91B3-5D0194DB0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02" t="1408" b="20222"/>
            <a:stretch/>
          </p:blipFill>
          <p:spPr>
            <a:xfrm>
              <a:off x="1066575" y="3205334"/>
              <a:ext cx="7642511" cy="160020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8AF2BE5-0096-4321-890E-26EBEA3F6D6F}"/>
                </a:ext>
              </a:extLst>
            </p:cNvPr>
            <p:cNvSpPr/>
            <p:nvPr/>
          </p:nvSpPr>
          <p:spPr>
            <a:xfrm>
              <a:off x="904435" y="3071931"/>
              <a:ext cx="254832" cy="1733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FABF3A0-0EF5-44F5-8E5A-2FCA20C7B85F}"/>
              </a:ext>
            </a:extLst>
          </p:cNvPr>
          <p:cNvGrpSpPr/>
          <p:nvPr/>
        </p:nvGrpSpPr>
        <p:grpSpPr>
          <a:xfrm rot="5400000">
            <a:off x="2059331" y="4626404"/>
            <a:ext cx="678743" cy="634350"/>
            <a:chOff x="2237317" y="3356043"/>
            <a:chExt cx="1064722" cy="76364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07737E-3DC1-43BB-9782-E3A6F2179B02}"/>
                </a:ext>
              </a:extLst>
            </p:cNvPr>
            <p:cNvSpPr/>
            <p:nvPr/>
          </p:nvSpPr>
          <p:spPr>
            <a:xfrm rot="16200000">
              <a:off x="2664828" y="3452519"/>
              <a:ext cx="733688" cy="54073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C−H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8B6B7C4-524E-4D6F-B616-977F708DF23C}"/>
                </a:ext>
              </a:extLst>
            </p:cNvPr>
            <p:cNvSpPr/>
            <p:nvPr/>
          </p:nvSpPr>
          <p:spPr>
            <a:xfrm rot="16200000">
              <a:off x="2294255" y="3622879"/>
              <a:ext cx="426859" cy="54073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71158D1-07AC-4FB7-8A4C-CF45027C2105}"/>
                </a:ext>
              </a:extLst>
            </p:cNvPr>
            <p:cNvSpPr txBox="1"/>
            <p:nvPr/>
          </p:nvSpPr>
          <p:spPr>
            <a:xfrm>
              <a:off x="2501999" y="3638027"/>
              <a:ext cx="490845" cy="481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=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7E8BD92-D84D-46E4-8015-5CAE72080D15}"/>
              </a:ext>
            </a:extLst>
          </p:cNvPr>
          <p:cNvSpPr/>
          <p:nvPr/>
        </p:nvSpPr>
        <p:spPr>
          <a:xfrm>
            <a:off x="4015688" y="4945985"/>
            <a:ext cx="6190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C=O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69EAD05E-1F18-4224-AE28-640F3309FF66}"/>
              </a:ext>
            </a:extLst>
          </p:cNvPr>
          <p:cNvSpPr/>
          <p:nvPr/>
        </p:nvSpPr>
        <p:spPr>
          <a:xfrm flipV="1">
            <a:off x="1527885" y="4031316"/>
            <a:ext cx="760685" cy="1329136"/>
          </a:xfrm>
          <a:prstGeom prst="triangle">
            <a:avLst>
              <a:gd name="adj" fmla="val 43253"/>
            </a:avLst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B806B7CD-6C2B-4654-A50A-6E45C4F0454D}"/>
              </a:ext>
            </a:extLst>
          </p:cNvPr>
          <p:cNvSpPr/>
          <p:nvPr/>
        </p:nvSpPr>
        <p:spPr>
          <a:xfrm flipV="1">
            <a:off x="2454667" y="4031316"/>
            <a:ext cx="716146" cy="1329136"/>
          </a:xfrm>
          <a:prstGeom prst="triangle">
            <a:avLst>
              <a:gd name="adj" fmla="val 43253"/>
            </a:avLst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0DDE4AC-6894-48A4-A938-281FC731CA01}"/>
              </a:ext>
            </a:extLst>
          </p:cNvPr>
          <p:cNvSpPr/>
          <p:nvPr/>
        </p:nvSpPr>
        <p:spPr>
          <a:xfrm flipV="1">
            <a:off x="2205287" y="4037474"/>
            <a:ext cx="113690" cy="708848"/>
          </a:xfrm>
          <a:prstGeom prst="triangle">
            <a:avLst>
              <a:gd name="adj" fmla="val 50000"/>
            </a:avLst>
          </a:prstGeom>
          <a:solidFill>
            <a:srgbClr val="00B0F0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9158D767-0A4C-44DF-9EEC-1E4ACD718D34}"/>
              </a:ext>
            </a:extLst>
          </p:cNvPr>
          <p:cNvSpPr/>
          <p:nvPr/>
        </p:nvSpPr>
        <p:spPr>
          <a:xfrm flipV="1">
            <a:off x="4429555" y="4031316"/>
            <a:ext cx="179283" cy="1388239"/>
          </a:xfrm>
          <a:prstGeom prst="triangle">
            <a:avLst>
              <a:gd name="adj" fmla="val 50000"/>
            </a:avLst>
          </a:prstGeom>
          <a:solidFill>
            <a:srgbClr val="9966FF">
              <a:alpha val="50196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3B897F1-6328-4017-AD1C-52F3F028180F}"/>
              </a:ext>
            </a:extLst>
          </p:cNvPr>
          <p:cNvSpPr/>
          <p:nvPr/>
        </p:nvSpPr>
        <p:spPr>
          <a:xfrm flipV="1">
            <a:off x="3599449" y="4031316"/>
            <a:ext cx="51033" cy="1388239"/>
          </a:xfrm>
          <a:prstGeom prst="triangle">
            <a:avLst>
              <a:gd name="adj" fmla="val 50000"/>
            </a:avLst>
          </a:prstGeom>
          <a:solidFill>
            <a:srgbClr val="ABA7A7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D33BFB-5079-47B6-9941-0AA1D5CDDD7A}"/>
              </a:ext>
            </a:extLst>
          </p:cNvPr>
          <p:cNvSpPr/>
          <p:nvPr/>
        </p:nvSpPr>
        <p:spPr>
          <a:xfrm>
            <a:off x="3153697" y="4934487"/>
            <a:ext cx="61427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C≡N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7D96CE-446F-4E02-B50C-404E68876371}"/>
              </a:ext>
            </a:extLst>
          </p:cNvPr>
          <p:cNvSpPr/>
          <p:nvPr/>
        </p:nvSpPr>
        <p:spPr>
          <a:xfrm>
            <a:off x="1085981" y="4925313"/>
            <a:ext cx="1003480" cy="56566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O−H 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(alcohol)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7A69B19-2703-4DA4-8DFE-44DB0F2BFEE4}"/>
              </a:ext>
            </a:extLst>
          </p:cNvPr>
          <p:cNvSpPr/>
          <p:nvPr/>
        </p:nvSpPr>
        <p:spPr>
          <a:xfrm>
            <a:off x="2553828" y="4171319"/>
            <a:ext cx="1215717" cy="10341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O−H</a:t>
            </a:r>
            <a:b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(Carboxylic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acid)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0E4B859-AD02-4EB2-85F2-8EBC55521719}"/>
              </a:ext>
            </a:extLst>
          </p:cNvPr>
          <p:cNvSpPr/>
          <p:nvPr/>
        </p:nvSpPr>
        <p:spPr>
          <a:xfrm flipV="1">
            <a:off x="4742392" y="4031316"/>
            <a:ext cx="179283" cy="1388239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  <a:alpha val="54118"/>
            </a:scheme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843FF-8460-4BF4-A132-A272C3B8DED5}"/>
              </a:ext>
            </a:extLst>
          </p:cNvPr>
          <p:cNvSpPr/>
          <p:nvPr/>
        </p:nvSpPr>
        <p:spPr>
          <a:xfrm>
            <a:off x="4820706" y="5097668"/>
            <a:ext cx="60625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0CBC3A85-7353-4AC8-BE0A-4261BB1571BE}"/>
              </a:ext>
            </a:extLst>
          </p:cNvPr>
          <p:cNvSpPr/>
          <p:nvPr/>
        </p:nvSpPr>
        <p:spPr>
          <a:xfrm flipV="1">
            <a:off x="1729970" y="4032758"/>
            <a:ext cx="363354" cy="762269"/>
          </a:xfrm>
          <a:prstGeom prst="triangle">
            <a:avLst>
              <a:gd name="adj" fmla="val 43253"/>
            </a:avLst>
          </a:prstGeom>
          <a:solidFill>
            <a:schemeClr val="bg1">
              <a:lumMod val="75000"/>
              <a:alpha val="54118"/>
            </a:scheme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4FA1BB-B222-4409-BDCE-BDC36F737DD9}"/>
              </a:ext>
            </a:extLst>
          </p:cNvPr>
          <p:cNvSpPr/>
          <p:nvPr/>
        </p:nvSpPr>
        <p:spPr>
          <a:xfrm>
            <a:off x="1314928" y="4536422"/>
            <a:ext cx="696024" cy="3447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N−H </a:t>
            </a: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5531BCD7-5738-4E27-ACE1-681F6C16730B}"/>
              </a:ext>
            </a:extLst>
          </p:cNvPr>
          <p:cNvSpPr/>
          <p:nvPr/>
        </p:nvSpPr>
        <p:spPr>
          <a:xfrm flipV="1">
            <a:off x="4585362" y="4032860"/>
            <a:ext cx="179283" cy="1388239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  <a:alpha val="54118"/>
            </a:scheme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D5B0C8-AAD1-4C98-BC40-FD6CA70FFDD2}"/>
              </a:ext>
            </a:extLst>
          </p:cNvPr>
          <p:cNvSpPr/>
          <p:nvPr/>
        </p:nvSpPr>
        <p:spPr>
          <a:xfrm>
            <a:off x="4316241" y="5160397"/>
            <a:ext cx="61908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C=N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B397115-4E35-41A8-9679-75138E744433}"/>
              </a:ext>
            </a:extLst>
          </p:cNvPr>
          <p:cNvSpPr txBox="1"/>
          <p:nvPr/>
        </p:nvSpPr>
        <p:spPr>
          <a:xfrm>
            <a:off x="32138" y="-15101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新細明體" panose="02020500000000000000" pitchFamily="18" charset="-120"/>
                <a:cs typeface="+mn-cs"/>
              </a:rPr>
              <a:t>P3 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9ECBAD3D-6E69-40BA-85C1-0466FACCCFDA}"/>
              </a:ext>
            </a:extLst>
          </p:cNvPr>
          <p:cNvGrpSpPr/>
          <p:nvPr/>
        </p:nvGrpSpPr>
        <p:grpSpPr>
          <a:xfrm>
            <a:off x="541783" y="3457025"/>
            <a:ext cx="7910374" cy="400110"/>
            <a:chOff x="798712" y="5254958"/>
            <a:chExt cx="7910374" cy="400110"/>
          </a:xfrm>
        </p:grpSpPr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18A3BC17-D751-4489-95B1-B707ED26C196}"/>
                </a:ext>
              </a:extLst>
            </p:cNvPr>
            <p:cNvSpPr txBox="1"/>
            <p:nvPr/>
          </p:nvSpPr>
          <p:spPr>
            <a:xfrm>
              <a:off x="798712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EB39F32-0CE3-4C33-905A-E3D3CC838F37}"/>
                </a:ext>
              </a:extLst>
            </p:cNvPr>
            <p:cNvSpPr txBox="1"/>
            <p:nvPr/>
          </p:nvSpPr>
          <p:spPr>
            <a:xfrm>
              <a:off x="1478081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35678C14-7CB3-4D90-805D-AF3E14F1BB6F}"/>
                </a:ext>
              </a:extLst>
            </p:cNvPr>
            <p:cNvSpPr txBox="1"/>
            <p:nvPr/>
          </p:nvSpPr>
          <p:spPr>
            <a:xfrm>
              <a:off x="2863467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C339A48-65F1-4B7E-9C90-82EC2B0447BF}"/>
                </a:ext>
              </a:extLst>
            </p:cNvPr>
            <p:cNvSpPr txBox="1"/>
            <p:nvPr/>
          </p:nvSpPr>
          <p:spPr>
            <a:xfrm>
              <a:off x="2157450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59F35E0-9401-492B-96A7-A30C9EB3504F}"/>
                </a:ext>
              </a:extLst>
            </p:cNvPr>
            <p:cNvSpPr txBox="1"/>
            <p:nvPr/>
          </p:nvSpPr>
          <p:spPr>
            <a:xfrm>
              <a:off x="3687606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EA268C78-3007-4309-BCF6-BC896CA18462}"/>
                </a:ext>
              </a:extLst>
            </p:cNvPr>
            <p:cNvSpPr txBox="1"/>
            <p:nvPr/>
          </p:nvSpPr>
          <p:spPr>
            <a:xfrm>
              <a:off x="5812410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1000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E6E3DFA-50A1-486F-B449-F8DBE1894411}"/>
                </a:ext>
              </a:extLst>
            </p:cNvPr>
            <p:cNvSpPr txBox="1"/>
            <p:nvPr/>
          </p:nvSpPr>
          <p:spPr>
            <a:xfrm>
              <a:off x="8134890" y="5254958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A7CD0E73-7007-4D26-BA76-C630FC016112}"/>
                </a:ext>
              </a:extLst>
            </p:cNvPr>
            <p:cNvSpPr txBox="1"/>
            <p:nvPr/>
          </p:nvSpPr>
          <p:spPr>
            <a:xfrm>
              <a:off x="4775656" y="525495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1500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6A5C4FB-12BD-46CD-B66D-8A5FAF11D2E7}"/>
              </a:ext>
            </a:extLst>
          </p:cNvPr>
          <p:cNvGrpSpPr/>
          <p:nvPr/>
        </p:nvGrpSpPr>
        <p:grpSpPr>
          <a:xfrm>
            <a:off x="647506" y="1785459"/>
            <a:ext cx="7804651" cy="1749374"/>
            <a:chOff x="904435" y="3056168"/>
            <a:chExt cx="7804651" cy="1749374"/>
          </a:xfrm>
        </p:grpSpPr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6B7DC3CB-3B37-4EF5-905C-83BDDF0F3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02" t="-5897" b="20222"/>
            <a:stretch/>
          </p:blipFill>
          <p:spPr>
            <a:xfrm>
              <a:off x="1066575" y="3056168"/>
              <a:ext cx="7642511" cy="174937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80AC32-191C-4DFE-BB8B-88CCD45ABFFE}"/>
                </a:ext>
              </a:extLst>
            </p:cNvPr>
            <p:cNvSpPr/>
            <p:nvPr/>
          </p:nvSpPr>
          <p:spPr>
            <a:xfrm>
              <a:off x="904435" y="3071931"/>
              <a:ext cx="254832" cy="1733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9BD42C90-352B-45D0-9FBD-3170646DABEA}"/>
              </a:ext>
            </a:extLst>
          </p:cNvPr>
          <p:cNvSpPr/>
          <p:nvPr/>
        </p:nvSpPr>
        <p:spPr>
          <a:xfrm rot="16200000">
            <a:off x="2280773" y="2692933"/>
            <a:ext cx="60946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C−H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F11CA26-1E48-4901-8B70-199FADDB2F6B}"/>
              </a:ext>
            </a:extLst>
          </p:cNvPr>
          <p:cNvSpPr/>
          <p:nvPr/>
        </p:nvSpPr>
        <p:spPr>
          <a:xfrm rot="16200000">
            <a:off x="1943962" y="2878313"/>
            <a:ext cx="73770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=C−H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A3698BB-4A0B-4C12-AF64-786635CF3DB7}"/>
              </a:ext>
            </a:extLst>
          </p:cNvPr>
          <p:cNvSpPr/>
          <p:nvPr/>
        </p:nvSpPr>
        <p:spPr>
          <a:xfrm rot="16200000">
            <a:off x="1344390" y="2788921"/>
            <a:ext cx="73770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≡C−H</a:t>
            </a: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79E79890-0910-452C-ACC6-BA094771FFA4}"/>
              </a:ext>
            </a:extLst>
          </p:cNvPr>
          <p:cNvSpPr/>
          <p:nvPr/>
        </p:nvSpPr>
        <p:spPr>
          <a:xfrm flipV="1">
            <a:off x="2355707" y="1977858"/>
            <a:ext cx="156297" cy="853331"/>
          </a:xfrm>
          <a:prstGeom prst="triangle">
            <a:avLst>
              <a:gd name="adj" fmla="val 50000"/>
            </a:avLst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0C8473D1-2A60-4B5A-8ED3-E158136F1BB8}"/>
              </a:ext>
            </a:extLst>
          </p:cNvPr>
          <p:cNvSpPr/>
          <p:nvPr/>
        </p:nvSpPr>
        <p:spPr>
          <a:xfrm flipV="1">
            <a:off x="2193206" y="1977858"/>
            <a:ext cx="123939" cy="853329"/>
          </a:xfrm>
          <a:prstGeom prst="triangle">
            <a:avLst/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930FDDE1-0E4F-4563-A9B0-DA5AC8A1CB96}"/>
              </a:ext>
            </a:extLst>
          </p:cNvPr>
          <p:cNvSpPr/>
          <p:nvPr/>
        </p:nvSpPr>
        <p:spPr>
          <a:xfrm flipV="1">
            <a:off x="1838351" y="1977858"/>
            <a:ext cx="123939" cy="1600051"/>
          </a:xfrm>
          <a:prstGeom prst="triangle">
            <a:avLst>
              <a:gd name="adj" fmla="val 42127"/>
            </a:avLst>
          </a:prstGeom>
          <a:solidFill>
            <a:srgbClr val="FF9B9B">
              <a:alpha val="54118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35662CDC-42A6-460C-84EF-598108403525}"/>
              </a:ext>
            </a:extLst>
          </p:cNvPr>
          <p:cNvSpPr/>
          <p:nvPr/>
        </p:nvSpPr>
        <p:spPr>
          <a:xfrm flipV="1">
            <a:off x="3536361" y="1977858"/>
            <a:ext cx="65992" cy="1104367"/>
          </a:xfrm>
          <a:prstGeom prst="triangle">
            <a:avLst>
              <a:gd name="adj" fmla="val 50000"/>
            </a:avLst>
          </a:prstGeom>
          <a:solidFill>
            <a:srgbClr val="00B0F0">
              <a:alpha val="47000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CACFFEE-4EC2-437C-AB09-A90759EA8F43}"/>
              </a:ext>
            </a:extLst>
          </p:cNvPr>
          <p:cNvSpPr/>
          <p:nvPr/>
        </p:nvSpPr>
        <p:spPr>
          <a:xfrm rot="16200000">
            <a:off x="3121210" y="2728212"/>
            <a:ext cx="58541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C≡C</a:t>
            </a: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B6F8E838-161C-4F4D-9443-0247BED03FD1}"/>
              </a:ext>
            </a:extLst>
          </p:cNvPr>
          <p:cNvSpPr>
            <a:spLocks noChangeAspect="1"/>
          </p:cNvSpPr>
          <p:nvPr/>
        </p:nvSpPr>
        <p:spPr>
          <a:xfrm flipV="1">
            <a:off x="2177193" y="1977858"/>
            <a:ext cx="78086" cy="537597"/>
          </a:xfrm>
          <a:prstGeom prst="triangle">
            <a:avLst/>
          </a:prstGeom>
          <a:solidFill>
            <a:srgbClr val="9966FF">
              <a:alpha val="49804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31FE4CE6-32A8-4979-88D1-93613827C630}"/>
              </a:ext>
            </a:extLst>
          </p:cNvPr>
          <p:cNvSpPr/>
          <p:nvPr/>
        </p:nvSpPr>
        <p:spPr>
          <a:xfrm flipV="1">
            <a:off x="4560867" y="1977858"/>
            <a:ext cx="123939" cy="853331"/>
          </a:xfrm>
          <a:prstGeom prst="triangle">
            <a:avLst>
              <a:gd name="adj" fmla="val 50000"/>
            </a:avLst>
          </a:prstGeom>
          <a:solidFill>
            <a:srgbClr val="9966FF">
              <a:alpha val="50196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FE600FF-6154-4A39-B85E-2D5470EEA233}"/>
              </a:ext>
            </a:extLst>
          </p:cNvPr>
          <p:cNvSpPr/>
          <p:nvPr/>
        </p:nvSpPr>
        <p:spPr>
          <a:xfrm flipV="1">
            <a:off x="4868366" y="1977858"/>
            <a:ext cx="123939" cy="853331"/>
          </a:xfrm>
          <a:prstGeom prst="triangle">
            <a:avLst>
              <a:gd name="adj" fmla="val 50000"/>
            </a:avLst>
          </a:prstGeom>
          <a:solidFill>
            <a:srgbClr val="9966FF">
              <a:alpha val="50196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2DD5A92-C538-4E32-89DA-A03E69DFC809}"/>
              </a:ext>
            </a:extLst>
          </p:cNvPr>
          <p:cNvSpPr/>
          <p:nvPr/>
        </p:nvSpPr>
        <p:spPr>
          <a:xfrm rot="16200000">
            <a:off x="4703930" y="2597522"/>
            <a:ext cx="944446" cy="5909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Φ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Ring bonds</a:t>
            </a: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D3344D1C-C378-4808-91B6-53DA4CE9DD1D}"/>
              </a:ext>
            </a:extLst>
          </p:cNvPr>
          <p:cNvSpPr/>
          <p:nvPr/>
        </p:nvSpPr>
        <p:spPr>
          <a:xfrm flipV="1">
            <a:off x="4475016" y="1977858"/>
            <a:ext cx="123939" cy="853331"/>
          </a:xfrm>
          <a:prstGeom prst="triangle">
            <a:avLst>
              <a:gd name="adj" fmla="val 50000"/>
            </a:avLst>
          </a:prstGeom>
          <a:solidFill>
            <a:srgbClr val="00B0F0">
              <a:alpha val="47000"/>
            </a:srgbClr>
          </a:solidFill>
          <a:ln w="3048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262DC01-7AB9-4A8C-A372-FC8E043C4685}"/>
              </a:ext>
            </a:extLst>
          </p:cNvPr>
          <p:cNvSpPr/>
          <p:nvPr/>
        </p:nvSpPr>
        <p:spPr>
          <a:xfrm rot="16200000">
            <a:off x="4094314" y="2476831"/>
            <a:ext cx="58541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C=C</a:t>
            </a:r>
          </a:p>
        </p:txBody>
      </p:sp>
      <p:sp>
        <p:nvSpPr>
          <p:cNvPr id="75" name="右大括弧 74">
            <a:extLst>
              <a:ext uri="{FF2B5EF4-FFF2-40B4-BE49-F238E27FC236}">
                <a16:creationId xmlns:a16="http://schemas.microsoft.com/office/drawing/2014/main" id="{9B83EF19-7865-4446-BA6B-1E8628AB2A24}"/>
              </a:ext>
            </a:extLst>
          </p:cNvPr>
          <p:cNvSpPr>
            <a:spLocks noChangeAspect="1"/>
          </p:cNvSpPr>
          <p:nvPr/>
        </p:nvSpPr>
        <p:spPr>
          <a:xfrm rot="5400000">
            <a:off x="4707323" y="2424925"/>
            <a:ext cx="118317" cy="279543"/>
          </a:xfrm>
          <a:prstGeom prst="rightBrace">
            <a:avLst>
              <a:gd name="adj1" fmla="val 59067"/>
              <a:gd name="adj2" fmla="val 50000"/>
            </a:avLst>
          </a:prstGeom>
          <a:ln w="19050">
            <a:solidFill>
              <a:srgbClr val="9966FF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6480418-D58D-4A91-9BF1-F3FD903F07CD}"/>
              </a:ext>
            </a:extLst>
          </p:cNvPr>
          <p:cNvGrpSpPr/>
          <p:nvPr/>
        </p:nvGrpSpPr>
        <p:grpSpPr>
          <a:xfrm>
            <a:off x="1873725" y="2118107"/>
            <a:ext cx="400110" cy="737701"/>
            <a:chOff x="1786971" y="1746026"/>
            <a:chExt cx="400110" cy="737701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4FD5ADEF-7A74-41F8-B157-40B10D46B106}"/>
                </a:ext>
              </a:extLst>
            </p:cNvPr>
            <p:cNvGrpSpPr/>
            <p:nvPr/>
          </p:nvGrpSpPr>
          <p:grpSpPr>
            <a:xfrm>
              <a:off x="1786971" y="1746026"/>
              <a:ext cx="400110" cy="737701"/>
              <a:chOff x="2485940" y="1246824"/>
              <a:chExt cx="654801" cy="737701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0C1DEF9-60CA-4511-9F1B-0297D6D953F7}"/>
                  </a:ext>
                </a:extLst>
              </p:cNvPr>
              <p:cNvSpPr/>
              <p:nvPr/>
            </p:nvSpPr>
            <p:spPr>
              <a:xfrm rot="16200000">
                <a:off x="2444490" y="1288274"/>
                <a:ext cx="737701" cy="65480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=C−H</a:t>
                </a: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6FF72134-19DD-4994-9C69-43B19D40E42A}"/>
                  </a:ext>
                </a:extLst>
              </p:cNvPr>
              <p:cNvCxnSpPr/>
              <p:nvPr/>
            </p:nvCxnSpPr>
            <p:spPr>
              <a:xfrm>
                <a:off x="2889707" y="1814310"/>
                <a:ext cx="24178" cy="0"/>
              </a:xfrm>
              <a:prstGeom prst="line">
                <a:avLst/>
              </a:prstGeom>
              <a:ln w="19050">
                <a:solidFill>
                  <a:srgbClr val="E1F3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9FD386FD-B3D5-4C55-8A60-F17C6C5684E2}"/>
                  </a:ext>
                </a:extLst>
              </p:cNvPr>
              <p:cNvCxnSpPr/>
              <p:nvPr/>
            </p:nvCxnSpPr>
            <p:spPr>
              <a:xfrm>
                <a:off x="2891215" y="1852032"/>
                <a:ext cx="24178" cy="0"/>
              </a:xfrm>
              <a:prstGeom prst="line">
                <a:avLst/>
              </a:prstGeom>
              <a:ln w="19050">
                <a:solidFill>
                  <a:srgbClr val="E1F3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E3B92D4-DBD4-4937-8C07-4D9A9698441F}"/>
                </a:ext>
              </a:extLst>
            </p:cNvPr>
            <p:cNvSpPr/>
            <p:nvPr/>
          </p:nvSpPr>
          <p:spPr>
            <a:xfrm>
              <a:off x="1930854" y="2319754"/>
              <a:ext cx="59526" cy="74542"/>
            </a:xfrm>
            <a:prstGeom prst="rect">
              <a:avLst/>
            </a:prstGeom>
            <a:solidFill>
              <a:srgbClr val="EE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9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2" grpId="0" animBg="1"/>
      <p:bldP spid="33" grpId="0" animBg="1"/>
      <p:bldP spid="34" grpId="0" animBg="1"/>
      <p:bldP spid="37" grpId="0"/>
      <p:bldP spid="38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/>
      <p:bldP spid="73" grpId="0" animBg="1"/>
      <p:bldP spid="74" grpId="0"/>
      <p:bldP spid="75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</TotalTime>
  <Words>324</Words>
  <Application>Microsoft Office PowerPoint</Application>
  <PresentationFormat>如螢幕大小 (4:3)</PresentationFormat>
  <Paragraphs>168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Comic Sans MS</vt:lpstr>
      <vt:lpstr>Wingdings</vt:lpstr>
      <vt:lpstr>1_Office 佈景主題</vt:lpstr>
      <vt:lpstr>PowerPoint 簡報</vt:lpstr>
      <vt:lpstr>Infrared absorption frequencies of oxygen-containing substances</vt:lpstr>
      <vt:lpstr>Infrared absorption frequencies of tested organic substances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蔡有光</dc:creator>
  <cp:lastModifiedBy>蔡有光</cp:lastModifiedBy>
  <cp:revision>107</cp:revision>
  <cp:lastPrinted>2022-04-16T10:04:30Z</cp:lastPrinted>
  <dcterms:created xsi:type="dcterms:W3CDTF">2020-03-24T06:37:50Z</dcterms:created>
  <dcterms:modified xsi:type="dcterms:W3CDTF">2022-04-20T00:40:05Z</dcterms:modified>
</cp:coreProperties>
</file>