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7" r:id="rId5"/>
    <p:sldId id="259" r:id="rId6"/>
    <p:sldId id="268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58" r:id="rId16"/>
    <p:sldId id="273" r:id="rId17"/>
    <p:sldId id="276" r:id="rId18"/>
    <p:sldId id="260" r:id="rId19"/>
    <p:sldId id="275" r:id="rId20"/>
    <p:sldId id="261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30402624001967" TargetMode="External"/><Relationship Id="rId2" Type="http://schemas.openxmlformats.org/officeDocument/2006/relationships/hyperlink" Target="https://www.youtube.com/watch?v=spUNpyF58BY&amp;t=635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solener.2020.03.0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desmos.com/calculator/oz3m4oez5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689"/>
            <a:ext cx="7772400" cy="2801111"/>
          </a:xfrm>
        </p:spPr>
        <p:txBody>
          <a:bodyPr>
            <a:normAutofit/>
          </a:bodyPr>
          <a:lstStyle/>
          <a:p>
            <a:r>
              <a:rPr dirty="0"/>
              <a:t>Fault Detection in PV Systems</a:t>
            </a:r>
            <a:r>
              <a:rPr lang="en-US" dirty="0"/>
              <a:t> Using Signal Processing and Statistical Methods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Hoang Khang 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BFDA-6D89-5608-627E-3F2FC7E1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E8788-933E-F1A7-1DB3-F5C9A9924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46" y="3843484"/>
            <a:ext cx="4372364" cy="980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08FB2-F339-DE83-FFF4-54AF6000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16" y="1454253"/>
            <a:ext cx="6593967" cy="124675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0169346-E8AE-F8C5-1A73-D5D946498CF0}"/>
              </a:ext>
            </a:extLst>
          </p:cNvPr>
          <p:cNvSpPr/>
          <p:nvPr/>
        </p:nvSpPr>
        <p:spPr>
          <a:xfrm>
            <a:off x="84157" y="4207625"/>
            <a:ext cx="589175" cy="3487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144F07-6EB2-AE74-8DA4-2B74B726F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460" y="2514170"/>
            <a:ext cx="3797340" cy="376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39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7575DE-C70E-DFCB-9715-72741BDE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17" y="2136648"/>
            <a:ext cx="4463560" cy="2325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E8565-BF2F-BC0D-9D22-E832E789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3E80-1A4A-F392-B8A1-FF082305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007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operates by averaging a number of points from the input signal to produce each point in the output signal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[ ] is the input signal, </a:t>
            </a:r>
          </a:p>
          <a:p>
            <a:r>
              <a:rPr lang="en-US" dirty="0"/>
              <a:t>y [ ] is the output signal, and </a:t>
            </a:r>
          </a:p>
          <a:p>
            <a:r>
              <a:rPr lang="en-US" dirty="0"/>
              <a:t>M is the number of points in the average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4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188-A808-AE6E-58F7-E140CF16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– PV signal – normal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9FCFA-B221-54D3-FE63-6CEB5C59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376"/>
            <a:ext cx="9144000" cy="40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5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EEF3B-57E8-793B-3D78-C817BCCC64A5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FFT – PV signal – SC condition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854BF-0DEE-B5B5-F612-349A36FDF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054"/>
            <a:ext cx="9144000" cy="41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5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A1F6-6F41-73D4-D8E5-5E010F41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FFT – PV signal – Shading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00998-7E28-677A-3E2B-51D71B72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027"/>
            <a:ext cx="9144000" cy="4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4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Fault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Smooth</a:t>
            </a:r>
            <a:r>
              <a:rPr dirty="0"/>
              <a:t> DC signals</a:t>
            </a:r>
            <a:r>
              <a:rPr lang="en-US" dirty="0"/>
              <a:t> (optional) using moving average filter.</a:t>
            </a:r>
            <a:endParaRPr dirty="0"/>
          </a:p>
          <a:p>
            <a:r>
              <a:rPr dirty="0"/>
              <a:t>FFT (Fast Fourier Transform):</a:t>
            </a:r>
          </a:p>
          <a:p>
            <a:pPr lvl="1"/>
            <a:r>
              <a:rPr dirty="0"/>
              <a:t>Converts signals to the frequency domain to identify specific faults.</a:t>
            </a:r>
          </a:p>
          <a:p>
            <a:r>
              <a:rPr dirty="0"/>
              <a:t>Statistical Methods:</a:t>
            </a:r>
          </a:p>
          <a:p>
            <a:pPr lvl="1"/>
            <a:r>
              <a:rPr dirty="0"/>
              <a:t>Detect anomalies using mean and standard deviation.</a:t>
            </a:r>
          </a:p>
          <a:p>
            <a:r>
              <a:rPr dirty="0"/>
              <a:t>Threshold-Based Detection:</a:t>
            </a:r>
          </a:p>
          <a:p>
            <a:pPr lvl="1"/>
            <a:r>
              <a:rPr dirty="0"/>
              <a:t>Sets upper and lower limits for fault identification.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63FF-34A4-F52F-6CC0-E6B634A4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E3D8-454C-EAE5-58CB-0C78667B8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 method</a:t>
            </a:r>
          </a:p>
          <a:p>
            <a:endParaRPr lang="en-US" dirty="0"/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Used when a specific limit is known (e.g., voltage exceeding 50V in a circuit).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Easy to implement in real-time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Simple and computationally inexpensive.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7A4B9-C321-CF6F-3248-AC3542B2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3" y="2180434"/>
            <a:ext cx="8940054" cy="62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60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6082-F39A-4A9E-7913-A5CD6ADB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4AB8-3D69-CADC-65FA-D75B162AC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AA7EAD-67AA-8AAD-957A-346D70411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71" y="1858854"/>
            <a:ext cx="4120982" cy="1223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844F2-5099-45F1-C5E7-F3DE93C83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847" y="3254096"/>
            <a:ext cx="3608306" cy="1223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Statistical Fault Detection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4A1545-7BDE-26DA-3FEF-B0096AD9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Mean calculate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Used when statistical fluctuations or trends indicate faults (e.g., noise increase, load imbalance).</a:t>
            </a:r>
          </a:p>
          <a:p>
            <a:r>
              <a:rPr lang="en-US" dirty="0"/>
              <a:t>More sensitive to gradual or subtle changes.</a:t>
            </a:r>
          </a:p>
          <a:p>
            <a:r>
              <a:rPr lang="en-US" dirty="0"/>
              <a:t>Requires statistical computation, which may introduce additional complexity.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E563-FE98-7ECD-77E4-C3829CF4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025D-89DC-D6E5-1C6A-3CD1B45F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96EF-95BB-2C44-F734-CD33FF9B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B7E3-0928-45F8-D399-82B7E957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PV signal</a:t>
            </a:r>
          </a:p>
          <a:p>
            <a:r>
              <a:rPr lang="en-US" dirty="0"/>
              <a:t>Discrete Fourier Transform and Fast Fourier Transform</a:t>
            </a:r>
          </a:p>
          <a:p>
            <a:r>
              <a:rPr lang="en-US" dirty="0"/>
              <a:t>Moving Average Filter</a:t>
            </a:r>
          </a:p>
          <a:p>
            <a:r>
              <a:rPr lang="en-US" dirty="0"/>
              <a:t>Normal state and Fault behavior</a:t>
            </a:r>
          </a:p>
          <a:p>
            <a:r>
              <a:rPr lang="en-US" dirty="0"/>
              <a:t>Fault characteristic and detection</a:t>
            </a:r>
          </a:p>
        </p:txBody>
      </p:sp>
    </p:spTree>
    <p:extLst>
      <p:ext uri="{BB962C8B-B14F-4D97-AF65-F5344CB8AC3E}">
        <p14:creationId xmlns:p14="http://schemas.microsoft.com/office/powerpoint/2010/main" val="631456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about DFT and FFT</a:t>
            </a:r>
          </a:p>
          <a:p>
            <a:r>
              <a:rPr lang="en-US" dirty="0"/>
              <a:t>Apply FFT to analyze the fault behavior of the PV system</a:t>
            </a:r>
          </a:p>
          <a:p>
            <a:r>
              <a:rPr lang="en-US" dirty="0"/>
              <a:t>Apply 2 basic fault detection method for fault </a:t>
            </a:r>
            <a:r>
              <a:rPr lang="en-US" dirty="0" err="1"/>
              <a:t>recognised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E84D-ADBE-A171-866B-BBA38F39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2825-B930-91E7-B4DB-A196342C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https://www.youtube.com/watch?v=spUNpyF58BY&amp;t=635s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https://www.sciencedirect.com/science/article/pii/S0030402624001967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https://doi.org/10.1016/j.solener.2020.03.019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3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PV systems are prone to faults such as open circuit, short circuit, and partial shading.</a:t>
            </a:r>
          </a:p>
          <a:p>
            <a:r>
              <a:rPr dirty="0"/>
              <a:t>- Fault detection improves reliability and efficiency.</a:t>
            </a:r>
          </a:p>
          <a:p>
            <a:r>
              <a:rPr dirty="0"/>
              <a:t>- Focus: Digital signal processing techniques for fault detection.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85D8-95E8-D2D0-594A-881826FE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 signal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07F95-5A1F-50BA-D879-87C5DC13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7041"/>
            <a:ext cx="9144000" cy="2176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7260B-0550-D801-DB42-70FFB9E1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76" y="1227075"/>
            <a:ext cx="6476214" cy="32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9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Open Circuit:</a:t>
            </a:r>
          </a:p>
          <a:p>
            <a:pPr lvl="1"/>
            <a:r>
              <a:rPr dirty="0"/>
              <a:t>Caused by loose connections or environmental issues.</a:t>
            </a:r>
          </a:p>
          <a:p>
            <a:r>
              <a:rPr dirty="0"/>
              <a:t>Short Circuit:</a:t>
            </a:r>
          </a:p>
          <a:p>
            <a:pPr lvl="1"/>
            <a:r>
              <a:rPr dirty="0"/>
              <a:t>Leads to large fault currents, reducing</a:t>
            </a:r>
            <a:r>
              <a:rPr lang="en-US" dirty="0"/>
              <a:t> </a:t>
            </a:r>
            <a:r>
              <a:rPr dirty="0"/>
              <a:t>performance.</a:t>
            </a:r>
          </a:p>
          <a:p>
            <a:r>
              <a:rPr dirty="0"/>
              <a:t>Partial Shading:</a:t>
            </a:r>
          </a:p>
          <a:p>
            <a:pPr lvl="1"/>
            <a:r>
              <a:rPr dirty="0"/>
              <a:t>Results from dirt, debris, or shadows, creating hotspots.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45D4-EE46-8FA2-4253-DF89280B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61"/>
            <a:ext cx="8229600" cy="1143000"/>
          </a:xfrm>
        </p:spPr>
        <p:txBody>
          <a:bodyPr/>
          <a:lstStyle/>
          <a:p>
            <a:r>
              <a:rPr lang="en-US" dirty="0"/>
              <a:t>PV signal – voltage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4021B-4FC3-0439-1E52-4E14D2A6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479"/>
            <a:ext cx="9144000" cy="1686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D91884-795F-5D8F-92F5-E1220FDB94A6}"/>
              </a:ext>
            </a:extLst>
          </p:cNvPr>
          <p:cNvSpPr txBox="1"/>
          <p:nvPr/>
        </p:nvSpPr>
        <p:spPr>
          <a:xfrm>
            <a:off x="527900" y="978696"/>
            <a:ext cx="305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Condition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FDE64-3803-A44F-866C-8C5AF4DE8980}"/>
              </a:ext>
            </a:extLst>
          </p:cNvPr>
          <p:cNvSpPr txBox="1"/>
          <p:nvPr/>
        </p:nvSpPr>
        <p:spPr>
          <a:xfrm>
            <a:off x="527900" y="2792486"/>
            <a:ext cx="254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Short-circuit condition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6A8859-2148-56E9-F0B8-95D58B1D0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5595"/>
            <a:ext cx="9144000" cy="16152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54C72F-F916-B094-EB4D-197698958E0C}"/>
              </a:ext>
            </a:extLst>
          </p:cNvPr>
          <p:cNvSpPr txBox="1"/>
          <p:nvPr/>
        </p:nvSpPr>
        <p:spPr>
          <a:xfrm>
            <a:off x="782423" y="4663278"/>
            <a:ext cx="254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Partial-shading condition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8160-FCA3-4671-9EA3-AA8697675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82454"/>
            <a:ext cx="9144000" cy="16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1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5045-1753-ABB4-30B4-AEBDEDFE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A97D-6963-BE15-E7FD-43FB6D654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https://www.desmos.com/calculator/oz3m4oez5f</a:t>
            </a:r>
            <a:endParaRPr lang="en-US" sz="18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CC673-EC8F-AB26-7FF4-89DA0F3D2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93" y="1542224"/>
            <a:ext cx="7535254" cy="39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7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FBBF-74AF-E3D7-9909-BBC8C543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20E25-631F-55DE-743D-1C0F771B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4" y="1210249"/>
            <a:ext cx="4998720" cy="23513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8CC294-DA2F-5EC9-BF4E-54C4CDF3BC19}"/>
              </a:ext>
            </a:extLst>
          </p:cNvPr>
          <p:cNvSpPr txBox="1"/>
          <p:nvPr/>
        </p:nvSpPr>
        <p:spPr>
          <a:xfrm>
            <a:off x="5863472" y="220124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Cos(6πx)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C430EF-9833-4E6F-3B19-C9089A662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4" y="3464169"/>
            <a:ext cx="3073194" cy="2958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3E8229-7C79-407E-E798-76A5085DC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796" y="3561564"/>
            <a:ext cx="3606158" cy="295847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ECCC539-D4D4-4F05-EB37-B0B292EF1784}"/>
              </a:ext>
            </a:extLst>
          </p:cNvPr>
          <p:cNvSpPr/>
          <p:nvPr/>
        </p:nvSpPr>
        <p:spPr>
          <a:xfrm>
            <a:off x="3599544" y="4835951"/>
            <a:ext cx="1291472" cy="2733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8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3A25-15A8-8F1D-1AC2-CFAFCAC4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E615FE-CF64-C399-5E0B-3656A0BDFCD0}"/>
                  </a:ext>
                </a:extLst>
              </p:cNvPr>
              <p:cNvSpPr txBox="1"/>
              <p:nvPr/>
            </p:nvSpPr>
            <p:spPr>
              <a:xfrm>
                <a:off x="1756381" y="1577893"/>
                <a:ext cx="5631238" cy="653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=5+2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E615FE-CF64-C399-5E0B-3656A0BD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81" y="1577893"/>
                <a:ext cx="5631238" cy="653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3ED3C5A-ACBF-436B-D3E9-91F95DA705C9}"/>
              </a:ext>
            </a:extLst>
          </p:cNvPr>
          <p:cNvSpPr txBox="1"/>
          <p:nvPr/>
        </p:nvSpPr>
        <p:spPr>
          <a:xfrm>
            <a:off x="691152" y="2391276"/>
            <a:ext cx="406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sampling rate at 4Hz -&gt; x = </a:t>
            </a:r>
            <a:r>
              <a:rPr lang="en-US" dirty="0" err="1"/>
              <a:t>kTs</a:t>
            </a:r>
            <a:r>
              <a:rPr lang="en-US" dirty="0"/>
              <a:t> =k3/4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F5DB23-BCA0-4521-19CB-5862A10A2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0" y="2909255"/>
            <a:ext cx="4320385" cy="29353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6088AD-C3E5-66C9-3CD1-B23A07A74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951" y="2920863"/>
            <a:ext cx="3683316" cy="29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1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452</Words>
  <Application>Microsoft Office PowerPoint</Application>
  <PresentationFormat>On-screen Show (4:3)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ui-sans-serif</vt:lpstr>
      <vt:lpstr>Office Theme</vt:lpstr>
      <vt:lpstr>Fault Detection in PV Systems Using Signal Processing and Statistical Methods </vt:lpstr>
      <vt:lpstr>Content</vt:lpstr>
      <vt:lpstr>Introduction</vt:lpstr>
      <vt:lpstr>PV signal</vt:lpstr>
      <vt:lpstr>Types of Faults</vt:lpstr>
      <vt:lpstr>PV signal – voltage</vt:lpstr>
      <vt:lpstr>Discrete Fourier transform</vt:lpstr>
      <vt:lpstr>Discrete Fourier transform</vt:lpstr>
      <vt:lpstr>Discrete Fourier transform</vt:lpstr>
      <vt:lpstr>Fast Fourier Transform</vt:lpstr>
      <vt:lpstr>Moving average filter</vt:lpstr>
      <vt:lpstr>FFT – PV signal – normal condition</vt:lpstr>
      <vt:lpstr>PowerPoint Presentation</vt:lpstr>
      <vt:lpstr>FFT – PV signal – Shading condition</vt:lpstr>
      <vt:lpstr>Fault Detection</vt:lpstr>
      <vt:lpstr>Fault detection </vt:lpstr>
      <vt:lpstr>PowerPoint Presentation</vt:lpstr>
      <vt:lpstr>Statistical Fault Detection</vt:lpstr>
      <vt:lpstr>PowerPoint Presentation</vt:lpstr>
      <vt:lpstr>Conclusion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Hoang Khang Le</cp:lastModifiedBy>
  <cp:revision>18</cp:revision>
  <dcterms:created xsi:type="dcterms:W3CDTF">2013-01-27T09:14:16Z</dcterms:created>
  <dcterms:modified xsi:type="dcterms:W3CDTF">2024-12-03T04:01:54Z</dcterms:modified>
  <cp:category/>
</cp:coreProperties>
</file>