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60" r:id="rId5"/>
    <p:sldId id="261" r:id="rId6"/>
    <p:sldId id="262" r:id="rId7"/>
    <p:sldId id="263"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512" autoAdjust="0"/>
  </p:normalViewPr>
  <p:slideViewPr>
    <p:cSldViewPr snapToGrid="0">
      <p:cViewPr>
        <p:scale>
          <a:sx n="66" d="100"/>
          <a:sy n="66" d="100"/>
        </p:scale>
        <p:origin x="1301"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76D4C3-2FC7-41FD-ADCF-C9AB6471614B}" type="datetimeFigureOut">
              <a:rPr lang="en-US" smtClean="0"/>
              <a:t>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B0D724-3D2D-47A4-A2ED-BFFC2DA829DB}" type="slidenum">
              <a:rPr lang="en-US" smtClean="0"/>
              <a:t>‹#›</a:t>
            </a:fld>
            <a:endParaRPr lang="en-US"/>
          </a:p>
        </p:txBody>
      </p:sp>
    </p:spTree>
    <p:extLst>
      <p:ext uri="{BB962C8B-B14F-4D97-AF65-F5344CB8AC3E}">
        <p14:creationId xmlns:p14="http://schemas.microsoft.com/office/powerpoint/2010/main" val="315231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Nowaday</a:t>
            </a:r>
            <a:r>
              <a:rPr lang="en-US" dirty="0"/>
              <a:t> due to the global warming the effect of the global warming on the weather this more stuff in the tropical area due to the war between Russia and </a:t>
            </a:r>
            <a:r>
              <a:rPr lang="en-US" dirty="0" err="1"/>
              <a:t>ukraina</a:t>
            </a:r>
            <a:r>
              <a:rPr lang="en-US" dirty="0"/>
              <a:t> with limit the natural fuel and the sieve of the global market to the Electric vehicle due to the Investment of tesla and Alamos in to this huge which has increase the important use of clean and renewable source. Fuel cell is one of them it had been researched and apply to electric vehicle covid branch electric vehicles which is only fuel cell electric vehicle.</a:t>
            </a:r>
          </a:p>
          <a:p>
            <a:r>
              <a:rPr lang="en-US" dirty="0"/>
              <a:t>The fuel cell is now focus on research and apply to vehicle </a:t>
            </a:r>
            <a:r>
              <a:rPr lang="en-US" dirty="0" err="1"/>
              <a:t>dueto</a:t>
            </a:r>
            <a:r>
              <a:rPr lang="en-US" dirty="0"/>
              <a:t> its adaptable and high power density. </a:t>
            </a:r>
          </a:p>
          <a:p>
            <a:r>
              <a:rPr lang="en-US" dirty="0"/>
              <a:t>In this project, the experiment of the \fuel cell is conducted and connect with the lecture to explore and understand characteristic, performance and phenomenon that can happen when using the fuel cell system.</a:t>
            </a:r>
            <a:br>
              <a:rPr lang="en-US" dirty="0"/>
            </a:br>
            <a:endParaRPr lang="en-US" dirty="0"/>
          </a:p>
        </p:txBody>
      </p:sp>
      <p:sp>
        <p:nvSpPr>
          <p:cNvPr id="4" name="Slide Number Placeholder 3"/>
          <p:cNvSpPr>
            <a:spLocks noGrp="1"/>
          </p:cNvSpPr>
          <p:nvPr>
            <p:ph type="sldNum" sz="quarter" idx="5"/>
          </p:nvPr>
        </p:nvSpPr>
        <p:spPr/>
        <p:txBody>
          <a:bodyPr/>
          <a:lstStyle/>
          <a:p>
            <a:fld id="{8CB0D724-3D2D-47A4-A2ED-BFFC2DA829DB}" type="slidenum">
              <a:rPr lang="en-US" smtClean="0"/>
              <a:t>3</a:t>
            </a:fld>
            <a:endParaRPr lang="en-US"/>
          </a:p>
        </p:txBody>
      </p:sp>
    </p:spTree>
    <p:extLst>
      <p:ext uri="{BB962C8B-B14F-4D97-AF65-F5344CB8AC3E}">
        <p14:creationId xmlns:p14="http://schemas.microsoft.com/office/powerpoint/2010/main" val="2317011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main layers:</a:t>
            </a:r>
          </a:p>
          <a:p>
            <a:r>
              <a:rPr lang="en-US" dirty="0"/>
              <a:t>Anode: Facilitates fuel oxidation, splitting hydrogen into protons and electrons. Made of porous carbon with a catalyst (e.g., platinum).</a:t>
            </a:r>
          </a:p>
          <a:p>
            <a:r>
              <a:rPr lang="en-US" dirty="0"/>
              <a:t>Cathode: Supports the reduction reaction where oxygen combines with protons and electrons to form water. Also made of porous carbon with a catalyst.</a:t>
            </a:r>
          </a:p>
          <a:p>
            <a:r>
              <a:rPr lang="en-US" dirty="0"/>
              <a:t>Electrolyte: A proton-conducting layer that allows only protons to pass while blocking electrons. It separates the anode and cathode.</a:t>
            </a:r>
          </a:p>
          <a:p>
            <a:r>
              <a:rPr lang="en-US" dirty="0"/>
              <a:t>Gas Diffusion Layers (GDLs): Thin, porous layers that ensure uniform gas distribution and manage water and heat transport.</a:t>
            </a:r>
          </a:p>
          <a:p>
            <a:r>
              <a:rPr lang="en-US" dirty="0"/>
              <a:t>Bipolar Plates: Provide structural support, distribute reactant gases, and conduct electrons between cells in a stack.</a:t>
            </a:r>
          </a:p>
          <a:p>
            <a:r>
              <a:rPr lang="en-US" dirty="0"/>
              <a:t>Catalyst Layers: Enhance reaction rates at both the anode and cathode, typically using platinum or other precious metals.</a:t>
            </a:r>
          </a:p>
          <a:p>
            <a:r>
              <a:rPr lang="en-US" dirty="0"/>
              <a:t>End Plates: Secure the fuel cell stack and prevent gas leaks.</a:t>
            </a:r>
          </a:p>
          <a:p>
            <a:r>
              <a:rPr lang="en-US" dirty="0"/>
              <a:t>Flow Field Channels: Deliver hydrogen and oxygen, while removing water and heat, ensuring efficient operation.</a:t>
            </a:r>
          </a:p>
        </p:txBody>
      </p:sp>
      <p:sp>
        <p:nvSpPr>
          <p:cNvPr id="4" name="Slide Number Placeholder 3"/>
          <p:cNvSpPr>
            <a:spLocks noGrp="1"/>
          </p:cNvSpPr>
          <p:nvPr>
            <p:ph type="sldNum" sz="quarter" idx="5"/>
          </p:nvPr>
        </p:nvSpPr>
        <p:spPr/>
        <p:txBody>
          <a:bodyPr/>
          <a:lstStyle/>
          <a:p>
            <a:fld id="{8CB0D724-3D2D-47A4-A2ED-BFFC2DA829DB}" type="slidenum">
              <a:rPr lang="en-US" smtClean="0"/>
              <a:t>5</a:t>
            </a:fld>
            <a:endParaRPr lang="en-US"/>
          </a:p>
        </p:txBody>
      </p:sp>
    </p:spTree>
    <p:extLst>
      <p:ext uri="{BB962C8B-B14F-4D97-AF65-F5344CB8AC3E}">
        <p14:creationId xmlns:p14="http://schemas.microsoft.com/office/powerpoint/2010/main" val="851855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6A07C-CBE4-0A9C-39CD-3483C678E2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B463E4-22F5-EE2C-2F57-6BCBCDE1FA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DF5149-650E-A13B-641B-93E65DB5B276}"/>
              </a:ext>
            </a:extLst>
          </p:cNvPr>
          <p:cNvSpPr>
            <a:spLocks noGrp="1"/>
          </p:cNvSpPr>
          <p:nvPr>
            <p:ph type="dt" sz="half" idx="10"/>
          </p:nvPr>
        </p:nvSpPr>
        <p:spPr/>
        <p:txBody>
          <a:bodyPr/>
          <a:lstStyle/>
          <a:p>
            <a:fld id="{046DC2CD-CDC0-41BD-9D4C-F76E5477515F}" type="datetimeFigureOut">
              <a:rPr lang="en-US" smtClean="0"/>
              <a:t>12/5/2024</a:t>
            </a:fld>
            <a:endParaRPr lang="en-US"/>
          </a:p>
        </p:txBody>
      </p:sp>
      <p:sp>
        <p:nvSpPr>
          <p:cNvPr id="5" name="Footer Placeholder 4">
            <a:extLst>
              <a:ext uri="{FF2B5EF4-FFF2-40B4-BE49-F238E27FC236}">
                <a16:creationId xmlns:a16="http://schemas.microsoft.com/office/drawing/2014/main" id="{59F6187C-2317-7D84-F743-430E85C8F5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BA8536-40C4-AAFC-8165-34342A4AA71B}"/>
              </a:ext>
            </a:extLst>
          </p:cNvPr>
          <p:cNvSpPr>
            <a:spLocks noGrp="1"/>
          </p:cNvSpPr>
          <p:nvPr>
            <p:ph type="sldNum" sz="quarter" idx="12"/>
          </p:nvPr>
        </p:nvSpPr>
        <p:spPr/>
        <p:txBody>
          <a:bodyPr/>
          <a:lstStyle/>
          <a:p>
            <a:fld id="{020AA69B-1735-4BF1-B53F-FB9B3254DAA8}" type="slidenum">
              <a:rPr lang="en-US" smtClean="0"/>
              <a:t>‹#›</a:t>
            </a:fld>
            <a:endParaRPr lang="en-US"/>
          </a:p>
        </p:txBody>
      </p:sp>
    </p:spTree>
    <p:extLst>
      <p:ext uri="{BB962C8B-B14F-4D97-AF65-F5344CB8AC3E}">
        <p14:creationId xmlns:p14="http://schemas.microsoft.com/office/powerpoint/2010/main" val="3023713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316DB-1E64-AD82-6798-2CA00F79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705686-2044-4725-38D3-17C9D204A4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B881FC-1A6E-9769-2096-554E6B808839}"/>
              </a:ext>
            </a:extLst>
          </p:cNvPr>
          <p:cNvSpPr>
            <a:spLocks noGrp="1"/>
          </p:cNvSpPr>
          <p:nvPr>
            <p:ph type="dt" sz="half" idx="10"/>
          </p:nvPr>
        </p:nvSpPr>
        <p:spPr/>
        <p:txBody>
          <a:bodyPr/>
          <a:lstStyle/>
          <a:p>
            <a:fld id="{046DC2CD-CDC0-41BD-9D4C-F76E5477515F}" type="datetimeFigureOut">
              <a:rPr lang="en-US" smtClean="0"/>
              <a:t>12/5/2024</a:t>
            </a:fld>
            <a:endParaRPr lang="en-US"/>
          </a:p>
        </p:txBody>
      </p:sp>
      <p:sp>
        <p:nvSpPr>
          <p:cNvPr id="5" name="Footer Placeholder 4">
            <a:extLst>
              <a:ext uri="{FF2B5EF4-FFF2-40B4-BE49-F238E27FC236}">
                <a16:creationId xmlns:a16="http://schemas.microsoft.com/office/drawing/2014/main" id="{E54360A2-1C4B-AC63-5A7A-630236B0C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26FE3-389D-ECBB-201A-E87B1703B81C}"/>
              </a:ext>
            </a:extLst>
          </p:cNvPr>
          <p:cNvSpPr>
            <a:spLocks noGrp="1"/>
          </p:cNvSpPr>
          <p:nvPr>
            <p:ph type="sldNum" sz="quarter" idx="12"/>
          </p:nvPr>
        </p:nvSpPr>
        <p:spPr/>
        <p:txBody>
          <a:bodyPr/>
          <a:lstStyle/>
          <a:p>
            <a:fld id="{020AA69B-1735-4BF1-B53F-FB9B3254DAA8}" type="slidenum">
              <a:rPr lang="en-US" smtClean="0"/>
              <a:t>‹#›</a:t>
            </a:fld>
            <a:endParaRPr lang="en-US"/>
          </a:p>
        </p:txBody>
      </p:sp>
    </p:spTree>
    <p:extLst>
      <p:ext uri="{BB962C8B-B14F-4D97-AF65-F5344CB8AC3E}">
        <p14:creationId xmlns:p14="http://schemas.microsoft.com/office/powerpoint/2010/main" val="3268837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A50099-AEE4-FB1A-98DC-87458BA16F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4C4394-3229-488E-43AC-A9ABC3A6F4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0A8CD1-40C0-6C01-4CFF-1D90870DD5EF}"/>
              </a:ext>
            </a:extLst>
          </p:cNvPr>
          <p:cNvSpPr>
            <a:spLocks noGrp="1"/>
          </p:cNvSpPr>
          <p:nvPr>
            <p:ph type="dt" sz="half" idx="10"/>
          </p:nvPr>
        </p:nvSpPr>
        <p:spPr/>
        <p:txBody>
          <a:bodyPr/>
          <a:lstStyle/>
          <a:p>
            <a:fld id="{046DC2CD-CDC0-41BD-9D4C-F76E5477515F}" type="datetimeFigureOut">
              <a:rPr lang="en-US" smtClean="0"/>
              <a:t>12/5/2024</a:t>
            </a:fld>
            <a:endParaRPr lang="en-US"/>
          </a:p>
        </p:txBody>
      </p:sp>
      <p:sp>
        <p:nvSpPr>
          <p:cNvPr id="5" name="Footer Placeholder 4">
            <a:extLst>
              <a:ext uri="{FF2B5EF4-FFF2-40B4-BE49-F238E27FC236}">
                <a16:creationId xmlns:a16="http://schemas.microsoft.com/office/drawing/2014/main" id="{0C505CBF-8DFA-AF62-836E-9387BD6AC7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F5F6A5-1D9B-8826-B090-7DF5AF09BFCC}"/>
              </a:ext>
            </a:extLst>
          </p:cNvPr>
          <p:cNvSpPr>
            <a:spLocks noGrp="1"/>
          </p:cNvSpPr>
          <p:nvPr>
            <p:ph type="sldNum" sz="quarter" idx="12"/>
          </p:nvPr>
        </p:nvSpPr>
        <p:spPr/>
        <p:txBody>
          <a:bodyPr/>
          <a:lstStyle/>
          <a:p>
            <a:fld id="{020AA69B-1735-4BF1-B53F-FB9B3254DAA8}" type="slidenum">
              <a:rPr lang="en-US" smtClean="0"/>
              <a:t>‹#›</a:t>
            </a:fld>
            <a:endParaRPr lang="en-US"/>
          </a:p>
        </p:txBody>
      </p:sp>
    </p:spTree>
    <p:extLst>
      <p:ext uri="{BB962C8B-B14F-4D97-AF65-F5344CB8AC3E}">
        <p14:creationId xmlns:p14="http://schemas.microsoft.com/office/powerpoint/2010/main" val="1668108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D627-4A35-2290-BAD1-27D2E463F0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FD83C1-E6F1-9E03-A519-8BBD5BD15C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F203A6-4055-DCCA-2F07-00572DABF5A9}"/>
              </a:ext>
            </a:extLst>
          </p:cNvPr>
          <p:cNvSpPr>
            <a:spLocks noGrp="1"/>
          </p:cNvSpPr>
          <p:nvPr>
            <p:ph type="dt" sz="half" idx="10"/>
          </p:nvPr>
        </p:nvSpPr>
        <p:spPr/>
        <p:txBody>
          <a:bodyPr/>
          <a:lstStyle/>
          <a:p>
            <a:fld id="{046DC2CD-CDC0-41BD-9D4C-F76E5477515F}" type="datetimeFigureOut">
              <a:rPr lang="en-US" smtClean="0"/>
              <a:t>12/5/2024</a:t>
            </a:fld>
            <a:endParaRPr lang="en-US"/>
          </a:p>
        </p:txBody>
      </p:sp>
      <p:sp>
        <p:nvSpPr>
          <p:cNvPr id="5" name="Footer Placeholder 4">
            <a:extLst>
              <a:ext uri="{FF2B5EF4-FFF2-40B4-BE49-F238E27FC236}">
                <a16:creationId xmlns:a16="http://schemas.microsoft.com/office/drawing/2014/main" id="{56DAAE96-7C2B-A9D8-B45D-0188F08F5D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2F3B99-4060-688A-725E-E0013FC33DA4}"/>
              </a:ext>
            </a:extLst>
          </p:cNvPr>
          <p:cNvSpPr>
            <a:spLocks noGrp="1"/>
          </p:cNvSpPr>
          <p:nvPr>
            <p:ph type="sldNum" sz="quarter" idx="12"/>
          </p:nvPr>
        </p:nvSpPr>
        <p:spPr/>
        <p:txBody>
          <a:bodyPr/>
          <a:lstStyle/>
          <a:p>
            <a:fld id="{020AA69B-1735-4BF1-B53F-FB9B3254DAA8}" type="slidenum">
              <a:rPr lang="en-US" smtClean="0"/>
              <a:t>‹#›</a:t>
            </a:fld>
            <a:endParaRPr lang="en-US"/>
          </a:p>
        </p:txBody>
      </p:sp>
    </p:spTree>
    <p:extLst>
      <p:ext uri="{BB962C8B-B14F-4D97-AF65-F5344CB8AC3E}">
        <p14:creationId xmlns:p14="http://schemas.microsoft.com/office/powerpoint/2010/main" val="2935559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C190-F5F0-5BD0-6EDC-168FBB0A60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F07EF7-C503-EB63-B593-25AC93A750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01377F-4860-05B3-85CF-79C2895F03BC}"/>
              </a:ext>
            </a:extLst>
          </p:cNvPr>
          <p:cNvSpPr>
            <a:spLocks noGrp="1"/>
          </p:cNvSpPr>
          <p:nvPr>
            <p:ph type="dt" sz="half" idx="10"/>
          </p:nvPr>
        </p:nvSpPr>
        <p:spPr/>
        <p:txBody>
          <a:bodyPr/>
          <a:lstStyle/>
          <a:p>
            <a:fld id="{046DC2CD-CDC0-41BD-9D4C-F76E5477515F}" type="datetimeFigureOut">
              <a:rPr lang="en-US" smtClean="0"/>
              <a:t>12/5/2024</a:t>
            </a:fld>
            <a:endParaRPr lang="en-US"/>
          </a:p>
        </p:txBody>
      </p:sp>
      <p:sp>
        <p:nvSpPr>
          <p:cNvPr id="5" name="Footer Placeholder 4">
            <a:extLst>
              <a:ext uri="{FF2B5EF4-FFF2-40B4-BE49-F238E27FC236}">
                <a16:creationId xmlns:a16="http://schemas.microsoft.com/office/drawing/2014/main" id="{7CC55803-4CE1-23A5-4CD2-AEEA4F643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4399F7-2E95-4E80-FCEE-73CEF5D7A377}"/>
              </a:ext>
            </a:extLst>
          </p:cNvPr>
          <p:cNvSpPr>
            <a:spLocks noGrp="1"/>
          </p:cNvSpPr>
          <p:nvPr>
            <p:ph type="sldNum" sz="quarter" idx="12"/>
          </p:nvPr>
        </p:nvSpPr>
        <p:spPr/>
        <p:txBody>
          <a:bodyPr/>
          <a:lstStyle/>
          <a:p>
            <a:fld id="{020AA69B-1735-4BF1-B53F-FB9B3254DAA8}" type="slidenum">
              <a:rPr lang="en-US" smtClean="0"/>
              <a:t>‹#›</a:t>
            </a:fld>
            <a:endParaRPr lang="en-US"/>
          </a:p>
        </p:txBody>
      </p:sp>
    </p:spTree>
    <p:extLst>
      <p:ext uri="{BB962C8B-B14F-4D97-AF65-F5344CB8AC3E}">
        <p14:creationId xmlns:p14="http://schemas.microsoft.com/office/powerpoint/2010/main" val="1213299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71139-CFA3-37C9-37F2-5AB560D505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50581C-CDD1-FB38-0D5C-0CADB3AF23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C2900A-811D-4461-5140-AAE7C31DB3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B9613F-F166-C10E-1FBD-7BA535962777}"/>
              </a:ext>
            </a:extLst>
          </p:cNvPr>
          <p:cNvSpPr>
            <a:spLocks noGrp="1"/>
          </p:cNvSpPr>
          <p:nvPr>
            <p:ph type="dt" sz="half" idx="10"/>
          </p:nvPr>
        </p:nvSpPr>
        <p:spPr/>
        <p:txBody>
          <a:bodyPr/>
          <a:lstStyle/>
          <a:p>
            <a:fld id="{046DC2CD-CDC0-41BD-9D4C-F76E5477515F}" type="datetimeFigureOut">
              <a:rPr lang="en-US" smtClean="0"/>
              <a:t>12/5/2024</a:t>
            </a:fld>
            <a:endParaRPr lang="en-US"/>
          </a:p>
        </p:txBody>
      </p:sp>
      <p:sp>
        <p:nvSpPr>
          <p:cNvPr id="6" name="Footer Placeholder 5">
            <a:extLst>
              <a:ext uri="{FF2B5EF4-FFF2-40B4-BE49-F238E27FC236}">
                <a16:creationId xmlns:a16="http://schemas.microsoft.com/office/drawing/2014/main" id="{144E6A07-9309-A77B-7B63-B2AFBE3623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68907A-9B0B-3855-A790-03E83F2320B0}"/>
              </a:ext>
            </a:extLst>
          </p:cNvPr>
          <p:cNvSpPr>
            <a:spLocks noGrp="1"/>
          </p:cNvSpPr>
          <p:nvPr>
            <p:ph type="sldNum" sz="quarter" idx="12"/>
          </p:nvPr>
        </p:nvSpPr>
        <p:spPr/>
        <p:txBody>
          <a:bodyPr/>
          <a:lstStyle/>
          <a:p>
            <a:fld id="{020AA69B-1735-4BF1-B53F-FB9B3254DAA8}" type="slidenum">
              <a:rPr lang="en-US" smtClean="0"/>
              <a:t>‹#›</a:t>
            </a:fld>
            <a:endParaRPr lang="en-US"/>
          </a:p>
        </p:txBody>
      </p:sp>
    </p:spTree>
    <p:extLst>
      <p:ext uri="{BB962C8B-B14F-4D97-AF65-F5344CB8AC3E}">
        <p14:creationId xmlns:p14="http://schemas.microsoft.com/office/powerpoint/2010/main" val="3676605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6A49B-62EB-564D-F5F2-1614DCD519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306367-BCAB-AA7A-7681-6C7781DF9D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40A638-77F5-4DF2-9AA0-B39CE92682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672528-5826-D06A-1411-6C6D3B3A87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886E2E-5CB5-A4C9-BC0D-0F77D04984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EF006E-5162-B4F7-81DD-EA5CD33E5FF7}"/>
              </a:ext>
            </a:extLst>
          </p:cNvPr>
          <p:cNvSpPr>
            <a:spLocks noGrp="1"/>
          </p:cNvSpPr>
          <p:nvPr>
            <p:ph type="dt" sz="half" idx="10"/>
          </p:nvPr>
        </p:nvSpPr>
        <p:spPr/>
        <p:txBody>
          <a:bodyPr/>
          <a:lstStyle/>
          <a:p>
            <a:fld id="{046DC2CD-CDC0-41BD-9D4C-F76E5477515F}" type="datetimeFigureOut">
              <a:rPr lang="en-US" smtClean="0"/>
              <a:t>12/5/2024</a:t>
            </a:fld>
            <a:endParaRPr lang="en-US"/>
          </a:p>
        </p:txBody>
      </p:sp>
      <p:sp>
        <p:nvSpPr>
          <p:cNvPr id="8" name="Footer Placeholder 7">
            <a:extLst>
              <a:ext uri="{FF2B5EF4-FFF2-40B4-BE49-F238E27FC236}">
                <a16:creationId xmlns:a16="http://schemas.microsoft.com/office/drawing/2014/main" id="{1C9A729E-6136-D7FB-0CFA-0643FBAC19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191B60-C55F-3D3D-961F-D40D827903FC}"/>
              </a:ext>
            </a:extLst>
          </p:cNvPr>
          <p:cNvSpPr>
            <a:spLocks noGrp="1"/>
          </p:cNvSpPr>
          <p:nvPr>
            <p:ph type="sldNum" sz="quarter" idx="12"/>
          </p:nvPr>
        </p:nvSpPr>
        <p:spPr/>
        <p:txBody>
          <a:bodyPr/>
          <a:lstStyle/>
          <a:p>
            <a:fld id="{020AA69B-1735-4BF1-B53F-FB9B3254DAA8}" type="slidenum">
              <a:rPr lang="en-US" smtClean="0"/>
              <a:t>‹#›</a:t>
            </a:fld>
            <a:endParaRPr lang="en-US"/>
          </a:p>
        </p:txBody>
      </p:sp>
    </p:spTree>
    <p:extLst>
      <p:ext uri="{BB962C8B-B14F-4D97-AF65-F5344CB8AC3E}">
        <p14:creationId xmlns:p14="http://schemas.microsoft.com/office/powerpoint/2010/main" val="2455171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D1C22-B647-48EF-0017-A3CAD18864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B5E4BA-C758-39FF-C6C9-751621D9C567}"/>
              </a:ext>
            </a:extLst>
          </p:cNvPr>
          <p:cNvSpPr>
            <a:spLocks noGrp="1"/>
          </p:cNvSpPr>
          <p:nvPr>
            <p:ph type="dt" sz="half" idx="10"/>
          </p:nvPr>
        </p:nvSpPr>
        <p:spPr/>
        <p:txBody>
          <a:bodyPr/>
          <a:lstStyle/>
          <a:p>
            <a:fld id="{046DC2CD-CDC0-41BD-9D4C-F76E5477515F}" type="datetimeFigureOut">
              <a:rPr lang="en-US" smtClean="0"/>
              <a:t>12/5/2024</a:t>
            </a:fld>
            <a:endParaRPr lang="en-US"/>
          </a:p>
        </p:txBody>
      </p:sp>
      <p:sp>
        <p:nvSpPr>
          <p:cNvPr id="4" name="Footer Placeholder 3">
            <a:extLst>
              <a:ext uri="{FF2B5EF4-FFF2-40B4-BE49-F238E27FC236}">
                <a16:creationId xmlns:a16="http://schemas.microsoft.com/office/drawing/2014/main" id="{4CEB44CE-70F5-67C9-95EA-BDEB78DAFA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FD502B-A089-D316-459B-B8B9511074CC}"/>
              </a:ext>
            </a:extLst>
          </p:cNvPr>
          <p:cNvSpPr>
            <a:spLocks noGrp="1"/>
          </p:cNvSpPr>
          <p:nvPr>
            <p:ph type="sldNum" sz="quarter" idx="12"/>
          </p:nvPr>
        </p:nvSpPr>
        <p:spPr/>
        <p:txBody>
          <a:bodyPr/>
          <a:lstStyle/>
          <a:p>
            <a:fld id="{020AA69B-1735-4BF1-B53F-FB9B3254DAA8}" type="slidenum">
              <a:rPr lang="en-US" smtClean="0"/>
              <a:t>‹#›</a:t>
            </a:fld>
            <a:endParaRPr lang="en-US"/>
          </a:p>
        </p:txBody>
      </p:sp>
    </p:spTree>
    <p:extLst>
      <p:ext uri="{BB962C8B-B14F-4D97-AF65-F5344CB8AC3E}">
        <p14:creationId xmlns:p14="http://schemas.microsoft.com/office/powerpoint/2010/main" val="14883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61FB63-6F81-954C-4838-0AF9DAB702F6}"/>
              </a:ext>
            </a:extLst>
          </p:cNvPr>
          <p:cNvSpPr>
            <a:spLocks noGrp="1"/>
          </p:cNvSpPr>
          <p:nvPr>
            <p:ph type="dt" sz="half" idx="10"/>
          </p:nvPr>
        </p:nvSpPr>
        <p:spPr/>
        <p:txBody>
          <a:bodyPr/>
          <a:lstStyle/>
          <a:p>
            <a:fld id="{046DC2CD-CDC0-41BD-9D4C-F76E5477515F}" type="datetimeFigureOut">
              <a:rPr lang="en-US" smtClean="0"/>
              <a:t>12/5/2024</a:t>
            </a:fld>
            <a:endParaRPr lang="en-US"/>
          </a:p>
        </p:txBody>
      </p:sp>
      <p:sp>
        <p:nvSpPr>
          <p:cNvPr id="3" name="Footer Placeholder 2">
            <a:extLst>
              <a:ext uri="{FF2B5EF4-FFF2-40B4-BE49-F238E27FC236}">
                <a16:creationId xmlns:a16="http://schemas.microsoft.com/office/drawing/2014/main" id="{3E9290D1-0F20-78A1-EF05-D5BCC0CB86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A71FA7-B749-6EFC-84C5-B171F293141D}"/>
              </a:ext>
            </a:extLst>
          </p:cNvPr>
          <p:cNvSpPr>
            <a:spLocks noGrp="1"/>
          </p:cNvSpPr>
          <p:nvPr>
            <p:ph type="sldNum" sz="quarter" idx="12"/>
          </p:nvPr>
        </p:nvSpPr>
        <p:spPr/>
        <p:txBody>
          <a:bodyPr/>
          <a:lstStyle/>
          <a:p>
            <a:fld id="{020AA69B-1735-4BF1-B53F-FB9B3254DAA8}" type="slidenum">
              <a:rPr lang="en-US" smtClean="0"/>
              <a:t>‹#›</a:t>
            </a:fld>
            <a:endParaRPr lang="en-US"/>
          </a:p>
        </p:txBody>
      </p:sp>
    </p:spTree>
    <p:extLst>
      <p:ext uri="{BB962C8B-B14F-4D97-AF65-F5344CB8AC3E}">
        <p14:creationId xmlns:p14="http://schemas.microsoft.com/office/powerpoint/2010/main" val="1032378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9241D-B2D8-EBD5-D061-3CC4411FD3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53DC97-ECC1-A7FC-841C-77059BEA49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31751D-EA01-90DA-BF5F-AB2F03A734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7F906B-B07E-8FAD-9E2D-66B488FD1488}"/>
              </a:ext>
            </a:extLst>
          </p:cNvPr>
          <p:cNvSpPr>
            <a:spLocks noGrp="1"/>
          </p:cNvSpPr>
          <p:nvPr>
            <p:ph type="dt" sz="half" idx="10"/>
          </p:nvPr>
        </p:nvSpPr>
        <p:spPr/>
        <p:txBody>
          <a:bodyPr/>
          <a:lstStyle/>
          <a:p>
            <a:fld id="{046DC2CD-CDC0-41BD-9D4C-F76E5477515F}" type="datetimeFigureOut">
              <a:rPr lang="en-US" smtClean="0"/>
              <a:t>12/5/2024</a:t>
            </a:fld>
            <a:endParaRPr lang="en-US"/>
          </a:p>
        </p:txBody>
      </p:sp>
      <p:sp>
        <p:nvSpPr>
          <p:cNvPr id="6" name="Footer Placeholder 5">
            <a:extLst>
              <a:ext uri="{FF2B5EF4-FFF2-40B4-BE49-F238E27FC236}">
                <a16:creationId xmlns:a16="http://schemas.microsoft.com/office/drawing/2014/main" id="{6682D59B-03E5-DCC4-214F-B3C7A56AD9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F7C66A-E520-5EEE-DC88-24D7BDDE39E7}"/>
              </a:ext>
            </a:extLst>
          </p:cNvPr>
          <p:cNvSpPr>
            <a:spLocks noGrp="1"/>
          </p:cNvSpPr>
          <p:nvPr>
            <p:ph type="sldNum" sz="quarter" idx="12"/>
          </p:nvPr>
        </p:nvSpPr>
        <p:spPr/>
        <p:txBody>
          <a:bodyPr/>
          <a:lstStyle/>
          <a:p>
            <a:fld id="{020AA69B-1735-4BF1-B53F-FB9B3254DAA8}" type="slidenum">
              <a:rPr lang="en-US" smtClean="0"/>
              <a:t>‹#›</a:t>
            </a:fld>
            <a:endParaRPr lang="en-US"/>
          </a:p>
        </p:txBody>
      </p:sp>
    </p:spTree>
    <p:extLst>
      <p:ext uri="{BB962C8B-B14F-4D97-AF65-F5344CB8AC3E}">
        <p14:creationId xmlns:p14="http://schemas.microsoft.com/office/powerpoint/2010/main" val="2563822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93CCD-CF9B-2630-A3E7-68DA061BCF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43D07E-C90D-4D1D-68F4-11C774584D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E9DAD1-D061-E3B6-D234-D5B9D828A5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7E5AFD-5447-B4C4-9B13-BF66F52240D7}"/>
              </a:ext>
            </a:extLst>
          </p:cNvPr>
          <p:cNvSpPr>
            <a:spLocks noGrp="1"/>
          </p:cNvSpPr>
          <p:nvPr>
            <p:ph type="dt" sz="half" idx="10"/>
          </p:nvPr>
        </p:nvSpPr>
        <p:spPr/>
        <p:txBody>
          <a:bodyPr/>
          <a:lstStyle/>
          <a:p>
            <a:fld id="{046DC2CD-CDC0-41BD-9D4C-F76E5477515F}" type="datetimeFigureOut">
              <a:rPr lang="en-US" smtClean="0"/>
              <a:t>12/5/2024</a:t>
            </a:fld>
            <a:endParaRPr lang="en-US"/>
          </a:p>
        </p:txBody>
      </p:sp>
      <p:sp>
        <p:nvSpPr>
          <p:cNvPr id="6" name="Footer Placeholder 5">
            <a:extLst>
              <a:ext uri="{FF2B5EF4-FFF2-40B4-BE49-F238E27FC236}">
                <a16:creationId xmlns:a16="http://schemas.microsoft.com/office/drawing/2014/main" id="{D3182C68-0F9C-F35E-E364-A0A08B7C4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B732EC-6BE5-97A7-5B27-F61D6AD24C57}"/>
              </a:ext>
            </a:extLst>
          </p:cNvPr>
          <p:cNvSpPr>
            <a:spLocks noGrp="1"/>
          </p:cNvSpPr>
          <p:nvPr>
            <p:ph type="sldNum" sz="quarter" idx="12"/>
          </p:nvPr>
        </p:nvSpPr>
        <p:spPr/>
        <p:txBody>
          <a:bodyPr/>
          <a:lstStyle/>
          <a:p>
            <a:fld id="{020AA69B-1735-4BF1-B53F-FB9B3254DAA8}" type="slidenum">
              <a:rPr lang="en-US" smtClean="0"/>
              <a:t>‹#›</a:t>
            </a:fld>
            <a:endParaRPr lang="en-US"/>
          </a:p>
        </p:txBody>
      </p:sp>
    </p:spTree>
    <p:extLst>
      <p:ext uri="{BB962C8B-B14F-4D97-AF65-F5344CB8AC3E}">
        <p14:creationId xmlns:p14="http://schemas.microsoft.com/office/powerpoint/2010/main" val="573389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B47538-9484-8611-63C1-69463F6CA7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575371-6E39-6496-974B-03227E7D2D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063BA9-D435-C2E8-24E0-E1E2BD20EA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6DC2CD-CDC0-41BD-9D4C-F76E5477515F}" type="datetimeFigureOut">
              <a:rPr lang="en-US" smtClean="0"/>
              <a:t>12/5/2024</a:t>
            </a:fld>
            <a:endParaRPr lang="en-US"/>
          </a:p>
        </p:txBody>
      </p:sp>
      <p:sp>
        <p:nvSpPr>
          <p:cNvPr id="5" name="Footer Placeholder 4">
            <a:extLst>
              <a:ext uri="{FF2B5EF4-FFF2-40B4-BE49-F238E27FC236}">
                <a16:creationId xmlns:a16="http://schemas.microsoft.com/office/drawing/2014/main" id="{8E016538-B650-0CC1-C2EA-DC8B73229A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3EDC9A-8F2B-32A8-B23C-B73A505544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0AA69B-1735-4BF1-B53F-FB9B3254DAA8}" type="slidenum">
              <a:rPr lang="en-US" smtClean="0"/>
              <a:t>‹#›</a:t>
            </a:fld>
            <a:endParaRPr lang="en-US"/>
          </a:p>
        </p:txBody>
      </p:sp>
    </p:spTree>
    <p:extLst>
      <p:ext uri="{BB962C8B-B14F-4D97-AF65-F5344CB8AC3E}">
        <p14:creationId xmlns:p14="http://schemas.microsoft.com/office/powerpoint/2010/main" val="3746390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uk.pcmag.com/cars-auto/141086/hydrogen-powered-cars-fuel-cell-electric-vehicles-explained" TargetMode="External"/><Relationship Id="rId2" Type="http://schemas.openxmlformats.org/officeDocument/2006/relationships/hyperlink" Target="https://fchea.org/learning-center/fuel-cell-basic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B59A4-6784-5A72-D9B4-68CC23C4DF00}"/>
              </a:ext>
            </a:extLst>
          </p:cNvPr>
          <p:cNvSpPr>
            <a:spLocks noGrp="1"/>
          </p:cNvSpPr>
          <p:nvPr>
            <p:ph type="ctrTitle"/>
          </p:nvPr>
        </p:nvSpPr>
        <p:spPr/>
        <p:txBody>
          <a:bodyPr/>
          <a:lstStyle/>
          <a:p>
            <a:r>
              <a:rPr lang="en-US" dirty="0"/>
              <a:t>Fuel Cell</a:t>
            </a:r>
          </a:p>
        </p:txBody>
      </p:sp>
      <p:sp>
        <p:nvSpPr>
          <p:cNvPr id="3" name="Subtitle 2">
            <a:extLst>
              <a:ext uri="{FF2B5EF4-FFF2-40B4-BE49-F238E27FC236}">
                <a16:creationId xmlns:a16="http://schemas.microsoft.com/office/drawing/2014/main" id="{A4E7484D-0EAE-AC4B-779B-08EC4E114A44}"/>
              </a:ext>
            </a:extLst>
          </p:cNvPr>
          <p:cNvSpPr>
            <a:spLocks noGrp="1"/>
          </p:cNvSpPr>
          <p:nvPr>
            <p:ph type="subTitle" idx="1"/>
          </p:nvPr>
        </p:nvSpPr>
        <p:spPr/>
        <p:txBody>
          <a:bodyPr/>
          <a:lstStyle/>
          <a:p>
            <a:r>
              <a:rPr lang="en-US" dirty="0" err="1"/>
              <a:t>Hoàng</a:t>
            </a:r>
            <a:r>
              <a:rPr lang="en-US" dirty="0"/>
              <a:t> Khang Le</a:t>
            </a:r>
          </a:p>
        </p:txBody>
      </p:sp>
    </p:spTree>
    <p:extLst>
      <p:ext uri="{BB962C8B-B14F-4D97-AF65-F5344CB8AC3E}">
        <p14:creationId xmlns:p14="http://schemas.microsoft.com/office/powerpoint/2010/main" val="3936559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B3F14-84C0-507C-1AAA-4AC014CA864F}"/>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2321CED7-FAEF-3C8D-EAA9-B9B54E5D4AC1}"/>
              </a:ext>
            </a:extLst>
          </p:cNvPr>
          <p:cNvSpPr>
            <a:spLocks noGrp="1"/>
          </p:cNvSpPr>
          <p:nvPr>
            <p:ph idx="1"/>
          </p:nvPr>
        </p:nvSpPr>
        <p:spPr/>
        <p:txBody>
          <a:bodyPr/>
          <a:lstStyle/>
          <a:p>
            <a:r>
              <a:rPr lang="en-US" dirty="0"/>
              <a:t>Introduction</a:t>
            </a:r>
          </a:p>
          <a:p>
            <a:r>
              <a:rPr lang="en-US" dirty="0"/>
              <a:t>Theoretical part</a:t>
            </a:r>
          </a:p>
          <a:p>
            <a:r>
              <a:rPr lang="en-US" dirty="0"/>
              <a:t>Experiment</a:t>
            </a:r>
          </a:p>
          <a:p>
            <a:r>
              <a:rPr lang="en-US" dirty="0"/>
              <a:t>Conclusion</a:t>
            </a:r>
          </a:p>
          <a:p>
            <a:r>
              <a:rPr lang="en-US" dirty="0"/>
              <a:t>Reference</a:t>
            </a:r>
          </a:p>
        </p:txBody>
      </p:sp>
    </p:spTree>
    <p:extLst>
      <p:ext uri="{BB962C8B-B14F-4D97-AF65-F5344CB8AC3E}">
        <p14:creationId xmlns:p14="http://schemas.microsoft.com/office/powerpoint/2010/main" val="2121719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FBC3D-9B5F-1F97-F9BA-45B058A96CE8}"/>
              </a:ext>
            </a:extLst>
          </p:cNvPr>
          <p:cNvSpPr>
            <a:spLocks noGrp="1"/>
          </p:cNvSpPr>
          <p:nvPr>
            <p:ph type="title"/>
          </p:nvPr>
        </p:nvSpPr>
        <p:spPr/>
        <p:txBody>
          <a:bodyPr/>
          <a:lstStyle/>
          <a:p>
            <a:r>
              <a:rPr lang="en-US" dirty="0"/>
              <a:t>Introduction</a:t>
            </a:r>
          </a:p>
        </p:txBody>
      </p:sp>
      <p:pic>
        <p:nvPicPr>
          <p:cNvPr id="4" name="Picture 3">
            <a:extLst>
              <a:ext uri="{FF2B5EF4-FFF2-40B4-BE49-F238E27FC236}">
                <a16:creationId xmlns:a16="http://schemas.microsoft.com/office/drawing/2014/main" id="{847F7EAE-780B-9F87-DF8F-1E118311C03B}"/>
              </a:ext>
            </a:extLst>
          </p:cNvPr>
          <p:cNvPicPr>
            <a:picLocks noChangeAspect="1"/>
          </p:cNvPicPr>
          <p:nvPr/>
        </p:nvPicPr>
        <p:blipFill>
          <a:blip r:embed="rId3"/>
          <a:stretch>
            <a:fillRect/>
          </a:stretch>
        </p:blipFill>
        <p:spPr>
          <a:xfrm>
            <a:off x="4166936" y="1407694"/>
            <a:ext cx="7186864" cy="4042611"/>
          </a:xfrm>
          <a:prstGeom prst="rect">
            <a:avLst/>
          </a:prstGeom>
        </p:spPr>
      </p:pic>
      <p:pic>
        <p:nvPicPr>
          <p:cNvPr id="7" name="Picture 6">
            <a:extLst>
              <a:ext uri="{FF2B5EF4-FFF2-40B4-BE49-F238E27FC236}">
                <a16:creationId xmlns:a16="http://schemas.microsoft.com/office/drawing/2014/main" id="{E5DDFE67-1F6D-4662-670C-2E37244762DA}"/>
              </a:ext>
            </a:extLst>
          </p:cNvPr>
          <p:cNvPicPr>
            <a:picLocks noChangeAspect="1"/>
          </p:cNvPicPr>
          <p:nvPr/>
        </p:nvPicPr>
        <p:blipFill>
          <a:blip r:embed="rId4"/>
          <a:stretch>
            <a:fillRect/>
          </a:stretch>
        </p:blipFill>
        <p:spPr>
          <a:xfrm>
            <a:off x="602066" y="1790470"/>
            <a:ext cx="3801005" cy="3277057"/>
          </a:xfrm>
          <a:prstGeom prst="rect">
            <a:avLst/>
          </a:prstGeom>
        </p:spPr>
      </p:pic>
      <p:sp>
        <p:nvSpPr>
          <p:cNvPr id="9" name="TextBox 8">
            <a:extLst>
              <a:ext uri="{FF2B5EF4-FFF2-40B4-BE49-F238E27FC236}">
                <a16:creationId xmlns:a16="http://schemas.microsoft.com/office/drawing/2014/main" id="{BA1032DF-091E-B98A-5180-AFE1E6D98884}"/>
              </a:ext>
            </a:extLst>
          </p:cNvPr>
          <p:cNvSpPr txBox="1"/>
          <p:nvPr/>
        </p:nvSpPr>
        <p:spPr>
          <a:xfrm>
            <a:off x="377072" y="5219472"/>
            <a:ext cx="4025999" cy="369332"/>
          </a:xfrm>
          <a:prstGeom prst="rect">
            <a:avLst/>
          </a:prstGeom>
          <a:noFill/>
        </p:spPr>
        <p:txBody>
          <a:bodyPr wrap="square">
            <a:spAutoFit/>
          </a:bodyPr>
          <a:lstStyle/>
          <a:p>
            <a:r>
              <a:rPr lang="en-US" dirty="0"/>
              <a:t>Proton Exchange Membrane Fuel Cell [1]</a:t>
            </a:r>
          </a:p>
        </p:txBody>
      </p:sp>
      <p:sp>
        <p:nvSpPr>
          <p:cNvPr id="10" name="TextBox 9">
            <a:extLst>
              <a:ext uri="{FF2B5EF4-FFF2-40B4-BE49-F238E27FC236}">
                <a16:creationId xmlns:a16="http://schemas.microsoft.com/office/drawing/2014/main" id="{B3D42016-A197-D4A7-4B29-C7487EA25CC0}"/>
              </a:ext>
            </a:extLst>
          </p:cNvPr>
          <p:cNvSpPr txBox="1"/>
          <p:nvPr/>
        </p:nvSpPr>
        <p:spPr>
          <a:xfrm>
            <a:off x="6721311" y="5219472"/>
            <a:ext cx="3720249" cy="369332"/>
          </a:xfrm>
          <a:prstGeom prst="rect">
            <a:avLst/>
          </a:prstGeom>
          <a:noFill/>
        </p:spPr>
        <p:txBody>
          <a:bodyPr wrap="none" rtlCol="0">
            <a:spAutoFit/>
          </a:bodyPr>
          <a:lstStyle/>
          <a:p>
            <a:r>
              <a:rPr lang="en-US" dirty="0"/>
              <a:t>Scheme of fuel cell electric vehicle [2]</a:t>
            </a:r>
          </a:p>
        </p:txBody>
      </p:sp>
    </p:spTree>
    <p:extLst>
      <p:ext uri="{BB962C8B-B14F-4D97-AF65-F5344CB8AC3E}">
        <p14:creationId xmlns:p14="http://schemas.microsoft.com/office/powerpoint/2010/main" val="998061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0EA34-A3B2-2068-CBCD-2B103AD0DA48}"/>
              </a:ext>
            </a:extLst>
          </p:cNvPr>
          <p:cNvSpPr>
            <a:spLocks noGrp="1"/>
          </p:cNvSpPr>
          <p:nvPr>
            <p:ph type="title"/>
          </p:nvPr>
        </p:nvSpPr>
        <p:spPr/>
        <p:txBody>
          <a:bodyPr/>
          <a:lstStyle/>
          <a:p>
            <a:r>
              <a:rPr lang="en-US" dirty="0"/>
              <a:t>Theory</a:t>
            </a:r>
          </a:p>
        </p:txBody>
      </p:sp>
      <p:sp>
        <p:nvSpPr>
          <p:cNvPr id="3" name="Content Placeholder 2">
            <a:extLst>
              <a:ext uri="{FF2B5EF4-FFF2-40B4-BE49-F238E27FC236}">
                <a16:creationId xmlns:a16="http://schemas.microsoft.com/office/drawing/2014/main" id="{C4E758A3-E153-863B-A016-325F69F17A5D}"/>
              </a:ext>
            </a:extLst>
          </p:cNvPr>
          <p:cNvSpPr>
            <a:spLocks noGrp="1"/>
          </p:cNvSpPr>
          <p:nvPr>
            <p:ph idx="1"/>
          </p:nvPr>
        </p:nvSpPr>
        <p:spPr/>
        <p:txBody>
          <a:bodyPr/>
          <a:lstStyle/>
          <a:p>
            <a:r>
              <a:rPr lang="en-US" dirty="0"/>
              <a:t>Structure of a fuel cell</a:t>
            </a:r>
          </a:p>
          <a:p>
            <a:r>
              <a:rPr lang="en-US" dirty="0"/>
              <a:t>Performance of the fuel cell</a:t>
            </a:r>
          </a:p>
          <a:p>
            <a:r>
              <a:rPr lang="en-US" dirty="0"/>
              <a:t>Advantage and disadvantage</a:t>
            </a:r>
          </a:p>
        </p:txBody>
      </p:sp>
    </p:spTree>
    <p:extLst>
      <p:ext uri="{BB962C8B-B14F-4D97-AF65-F5344CB8AC3E}">
        <p14:creationId xmlns:p14="http://schemas.microsoft.com/office/powerpoint/2010/main" val="1887141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1E4FB-AE49-470F-714B-3E86D77CCC0C}"/>
              </a:ext>
            </a:extLst>
          </p:cNvPr>
          <p:cNvSpPr>
            <a:spLocks noGrp="1"/>
          </p:cNvSpPr>
          <p:nvPr>
            <p:ph type="title"/>
          </p:nvPr>
        </p:nvSpPr>
        <p:spPr/>
        <p:txBody>
          <a:bodyPr/>
          <a:lstStyle/>
          <a:p>
            <a:r>
              <a:rPr lang="en-US" dirty="0"/>
              <a:t>Structure of the fuel cell</a:t>
            </a:r>
          </a:p>
        </p:txBody>
      </p:sp>
      <p:pic>
        <p:nvPicPr>
          <p:cNvPr id="5" name="Picture 4">
            <a:extLst>
              <a:ext uri="{FF2B5EF4-FFF2-40B4-BE49-F238E27FC236}">
                <a16:creationId xmlns:a16="http://schemas.microsoft.com/office/drawing/2014/main" id="{10833D06-95BF-935C-F91E-D80FA9F94876}"/>
              </a:ext>
            </a:extLst>
          </p:cNvPr>
          <p:cNvPicPr>
            <a:picLocks noChangeAspect="1"/>
          </p:cNvPicPr>
          <p:nvPr/>
        </p:nvPicPr>
        <p:blipFill>
          <a:blip r:embed="rId3"/>
          <a:stretch>
            <a:fillRect/>
          </a:stretch>
        </p:blipFill>
        <p:spPr>
          <a:xfrm>
            <a:off x="0" y="1315625"/>
            <a:ext cx="7150768" cy="4910496"/>
          </a:xfrm>
          <a:prstGeom prst="rect">
            <a:avLst/>
          </a:prstGeom>
        </p:spPr>
      </p:pic>
      <p:sp>
        <p:nvSpPr>
          <p:cNvPr id="6" name="TextBox 5">
            <a:extLst>
              <a:ext uri="{FF2B5EF4-FFF2-40B4-BE49-F238E27FC236}">
                <a16:creationId xmlns:a16="http://schemas.microsoft.com/office/drawing/2014/main" id="{0586925D-BC69-247C-E16E-A8AE7A1608C9}"/>
              </a:ext>
            </a:extLst>
          </p:cNvPr>
          <p:cNvSpPr txBox="1"/>
          <p:nvPr/>
        </p:nvSpPr>
        <p:spPr>
          <a:xfrm>
            <a:off x="838200" y="1746259"/>
            <a:ext cx="2181726" cy="400110"/>
          </a:xfrm>
          <a:prstGeom prst="rect">
            <a:avLst/>
          </a:prstGeom>
          <a:noFill/>
        </p:spPr>
        <p:txBody>
          <a:bodyPr wrap="square" rtlCol="0">
            <a:spAutoFit/>
          </a:bodyPr>
          <a:lstStyle/>
          <a:p>
            <a:r>
              <a:rPr lang="en-US" sz="2000" dirty="0"/>
              <a:t>Fuel Cell – [3]</a:t>
            </a:r>
          </a:p>
        </p:txBody>
      </p:sp>
      <p:pic>
        <p:nvPicPr>
          <p:cNvPr id="8" name="Picture 7">
            <a:extLst>
              <a:ext uri="{FF2B5EF4-FFF2-40B4-BE49-F238E27FC236}">
                <a16:creationId xmlns:a16="http://schemas.microsoft.com/office/drawing/2014/main" id="{18D0CEBC-9B84-A2D9-6E4C-016FFAC4D988}"/>
              </a:ext>
            </a:extLst>
          </p:cNvPr>
          <p:cNvPicPr>
            <a:picLocks noChangeAspect="1"/>
          </p:cNvPicPr>
          <p:nvPr/>
        </p:nvPicPr>
        <p:blipFill>
          <a:blip r:embed="rId4"/>
          <a:stretch>
            <a:fillRect/>
          </a:stretch>
        </p:blipFill>
        <p:spPr>
          <a:xfrm>
            <a:off x="4832981" y="5285554"/>
            <a:ext cx="6985744" cy="1421042"/>
          </a:xfrm>
          <a:prstGeom prst="rect">
            <a:avLst/>
          </a:prstGeom>
        </p:spPr>
      </p:pic>
      <p:sp>
        <p:nvSpPr>
          <p:cNvPr id="9" name="Plus Sign 8">
            <a:extLst>
              <a:ext uri="{FF2B5EF4-FFF2-40B4-BE49-F238E27FC236}">
                <a16:creationId xmlns:a16="http://schemas.microsoft.com/office/drawing/2014/main" id="{6BC80F83-5508-461D-277E-96764BCB925D}"/>
              </a:ext>
            </a:extLst>
          </p:cNvPr>
          <p:cNvSpPr/>
          <p:nvPr/>
        </p:nvSpPr>
        <p:spPr>
          <a:xfrm>
            <a:off x="5416953" y="3655302"/>
            <a:ext cx="370390" cy="303102"/>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inus Sign 9">
            <a:extLst>
              <a:ext uri="{FF2B5EF4-FFF2-40B4-BE49-F238E27FC236}">
                <a16:creationId xmlns:a16="http://schemas.microsoft.com/office/drawing/2014/main" id="{A225C62D-4C4B-746A-9665-2D77D8222805}"/>
              </a:ext>
            </a:extLst>
          </p:cNvPr>
          <p:cNvSpPr/>
          <p:nvPr/>
        </p:nvSpPr>
        <p:spPr>
          <a:xfrm>
            <a:off x="4369995" y="2184222"/>
            <a:ext cx="416688" cy="287365"/>
          </a:xfrm>
          <a:prstGeom prst="mathMin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5708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0AB76-A541-8127-97D5-D748E6481422}"/>
              </a:ext>
            </a:extLst>
          </p:cNvPr>
          <p:cNvSpPr>
            <a:spLocks noGrp="1"/>
          </p:cNvSpPr>
          <p:nvPr>
            <p:ph type="title"/>
          </p:nvPr>
        </p:nvSpPr>
        <p:spPr/>
        <p:txBody>
          <a:bodyPr/>
          <a:lstStyle/>
          <a:p>
            <a:r>
              <a:rPr lang="en-US" dirty="0"/>
              <a:t>Performance of fuel cell</a:t>
            </a:r>
          </a:p>
        </p:txBody>
      </p:sp>
      <p:sp>
        <p:nvSpPr>
          <p:cNvPr id="3" name="Content Placeholder 2">
            <a:extLst>
              <a:ext uri="{FF2B5EF4-FFF2-40B4-BE49-F238E27FC236}">
                <a16:creationId xmlns:a16="http://schemas.microsoft.com/office/drawing/2014/main" id="{E1F20125-A1A7-B18F-672A-A94DC0C3383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20143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FEDF0-5181-AC6A-6093-5A29502A6CF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3EF62A-CFB0-D7EB-C094-9336F90EDD8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24753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69755-ACB1-0979-3927-6E2A9A5E2DE4}"/>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EBAB09DC-E667-E8B5-87E1-916B5249DEDE}"/>
              </a:ext>
            </a:extLst>
          </p:cNvPr>
          <p:cNvSpPr>
            <a:spLocks noGrp="1"/>
          </p:cNvSpPr>
          <p:nvPr>
            <p:ph idx="1"/>
          </p:nvPr>
        </p:nvSpPr>
        <p:spPr/>
        <p:txBody>
          <a:bodyPr/>
          <a:lstStyle/>
          <a:p>
            <a:r>
              <a:rPr lang="en-US" dirty="0"/>
              <a:t>1. </a:t>
            </a:r>
            <a:r>
              <a:rPr lang="en-US" dirty="0">
                <a:hlinkClick r:id="rId2"/>
              </a:rPr>
              <a:t>https://fchea.org/learning-center/fuel-cell-basics/</a:t>
            </a:r>
            <a:endParaRPr lang="en-US" dirty="0"/>
          </a:p>
          <a:p>
            <a:r>
              <a:rPr lang="en-US" dirty="0"/>
              <a:t>2. </a:t>
            </a:r>
            <a:r>
              <a:rPr lang="en-US" dirty="0">
                <a:hlinkClick r:id="rId3"/>
              </a:rPr>
              <a:t>https://uk.pcmag.com/cars-auto/141086/hydrogen-powered-cars-fuel-cell-electric-vehicles-explained</a:t>
            </a:r>
            <a:endParaRPr lang="en-US" dirty="0"/>
          </a:p>
          <a:p>
            <a:r>
              <a:rPr lang="en-US" dirty="0"/>
              <a:t>Electrochemical Energy </a:t>
            </a:r>
            <a:r>
              <a:rPr lang="en-US" dirty="0" err="1"/>
              <a:t>Stroage</a:t>
            </a:r>
            <a:r>
              <a:rPr lang="en-US" dirty="0"/>
              <a:t> Systems – lecture</a:t>
            </a:r>
          </a:p>
          <a:p>
            <a:endParaRPr lang="en-US" dirty="0"/>
          </a:p>
          <a:p>
            <a:endParaRPr lang="en-US" dirty="0"/>
          </a:p>
        </p:txBody>
      </p:sp>
    </p:spTree>
    <p:extLst>
      <p:ext uri="{BB962C8B-B14F-4D97-AF65-F5344CB8AC3E}">
        <p14:creationId xmlns:p14="http://schemas.microsoft.com/office/powerpoint/2010/main" val="566003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424</Words>
  <Application>Microsoft Office PowerPoint</Application>
  <PresentationFormat>Widescreen</PresentationFormat>
  <Paragraphs>36</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Fuel Cell</vt:lpstr>
      <vt:lpstr>Content</vt:lpstr>
      <vt:lpstr>Introduction</vt:lpstr>
      <vt:lpstr>Theory</vt:lpstr>
      <vt:lpstr>Structure of the fuel cell</vt:lpstr>
      <vt:lpstr>Performance of fuel cell</vt:lpstr>
      <vt:lpstr>PowerPoint Presentation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Hoang Khang Le</dc:creator>
  <cp:lastModifiedBy>Hoang Khang Le</cp:lastModifiedBy>
  <cp:revision>4</cp:revision>
  <dcterms:created xsi:type="dcterms:W3CDTF">2024-12-05T13:12:31Z</dcterms:created>
  <dcterms:modified xsi:type="dcterms:W3CDTF">2024-12-05T15:06:54Z</dcterms:modified>
</cp:coreProperties>
</file>