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3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A02E4-154C-4F8F-A246-B7F3F1BB7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98A413-4729-47F9-8232-C41F53894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895361-6357-41B9-9CB7-D15B8A75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B9E2-A1E9-4430-BDAD-8C74B109A3AD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232F9D-2899-4B87-841D-39E9ED90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116AF3-90B1-4366-884A-68AD6C70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7F7A-2EC0-489C-A294-2E0D70B2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83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719CC-34C3-495B-8AD6-F9A4E6EF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DEF8DC-AE0E-436D-B940-B8E683FD9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6DB5BB-53F6-4C26-94AB-BE6B06B3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B9E2-A1E9-4430-BDAD-8C74B109A3AD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AF61FA-F7EE-4F2B-A431-E03B0090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E99FB5-9AA5-41E1-9B6B-B038B721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7F7A-2EC0-489C-A294-2E0D70B2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0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97CDD19-43E0-4DA3-9798-4B26956CE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CE2831-A7EA-474A-BAD4-C919880B5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83AB4A-7EA9-45CA-A4C3-86206F2C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B9E2-A1E9-4430-BDAD-8C74B109A3AD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B86B84-AD96-497E-8229-BD5843A8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12AA3B-0973-4F6C-849D-CE11C086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7F7A-2EC0-489C-A294-2E0D70B2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54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F7B44-DFFB-4D4B-8712-853D925F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F777B8-33C8-4AE3-8EB9-E1132113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8E617B-A19C-4DD1-B192-2B88B670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B9E2-A1E9-4430-BDAD-8C74B109A3AD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133D4D-1DA9-4BD6-9C16-0D2E8EFF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0F6C69-BE96-44D1-8D5D-3FF162FC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7F7A-2EC0-489C-A294-2E0D70B2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29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BDA55-43F8-47B9-A004-E1EC5B73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473B11-C49F-4C9A-8A0C-0CC45261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BDC91-2722-4A19-887A-141A461D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B9E2-A1E9-4430-BDAD-8C74B109A3AD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B576C4-F08D-4EB0-8C19-314E0357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D81BEB-C74F-443A-945A-9545E22B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7F7A-2EC0-489C-A294-2E0D70B2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930DB-B924-45BD-9A55-16F43970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1DDDC-1BF8-4AFF-9FD4-46CC41EDD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EB4894-D805-42CD-BA03-FFA8D019A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F3554C-DFEF-4108-9644-A72CEC80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B9E2-A1E9-4430-BDAD-8C74B109A3AD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37134A-D83B-4224-981A-F9169BEB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DC5EBA-B735-41C3-8575-F40F62E1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7F7A-2EC0-489C-A294-2E0D70B2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61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4195E-7CC6-4CEE-9A63-45412FD4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291E21-3ED0-41E0-AE8B-2E26469FD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4C3DD9-535E-49C7-9B62-58E03F471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0EE5BA-9596-49E1-9E6E-E9E8DADD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D3FF8C-5804-488E-8404-C118D56F7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D361F6-EDF5-44B1-9B3F-25C8D33E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B9E2-A1E9-4430-BDAD-8C74B109A3AD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313703-01A8-4E18-B730-078E89E6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3E376C-649E-41AA-B383-22435D68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7F7A-2EC0-489C-A294-2E0D70B2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3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8DCA9-E6A9-4F68-BEDE-E7D11A2F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2670B1-06A5-463D-AE97-D91748B3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B9E2-A1E9-4430-BDAD-8C74B109A3AD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A2FA2C-F691-4D97-87BA-6166BD9D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658F2C-AE51-4E55-B418-509C0A7B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7F7A-2EC0-489C-A294-2E0D70B2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05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6FD623-3609-4443-8568-9E10A2B9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B9E2-A1E9-4430-BDAD-8C74B109A3AD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12ADDB-65C9-4FAF-A277-72ED23FB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03F756-9177-4F59-B389-3EFAF95A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7F7A-2EC0-489C-A294-2E0D70B2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19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5B564-2B23-40A9-B3E3-AA2692C3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47F406-B9B7-47AD-ACFD-F6B66999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858F41-C48C-485D-AFC2-E7A3D706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356941-299B-4E74-B754-EB70D4FE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B9E2-A1E9-4430-BDAD-8C74B109A3AD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4A0258-9F69-4F6D-9C92-0B0AAA4A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AAFFD0-F4A6-43A5-9AC1-34C74EBF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7F7A-2EC0-489C-A294-2E0D70B2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19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37146-EA9A-4E23-A7AC-99DA8864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E1BE47-5B91-4D80-8E83-BF10710BD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3DB60B-AFB5-444A-A634-703ECE4C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1DA5ED-E4A1-4836-87F4-F5A17E7F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B9E2-A1E9-4430-BDAD-8C74B109A3AD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41B82E-B6FD-4921-8452-D8A13CE1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315B41-BBE5-4677-B0DF-711604B2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7F7A-2EC0-489C-A294-2E0D70B2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68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6D43B4-D4E7-417A-B786-2478194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A56112-1435-45FA-B702-1961942B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F8B607-E470-4447-A16F-2D12DA138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B9E2-A1E9-4430-BDAD-8C74B109A3AD}" type="datetimeFigureOut">
              <a:rPr lang="zh-TW" altLang="en-US" smtClean="0"/>
              <a:t>2017/8/3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9BE6C-1421-4AC4-9B3E-5969E37B8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9A569D-1E78-4569-96B9-50C1BA25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7F7A-2EC0-489C-A294-2E0D70B2E6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32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gif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950C7-AFAC-4BF4-A525-A4CE4C5C0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Vikings</a:t>
            </a:r>
            <a:br>
              <a:rPr lang="en-US" altLang="zh-TW" sz="7200" dirty="0"/>
            </a:b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歷史上的維京人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7EB84C-CA3A-4A19-8FD8-964FED770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4306" y="4679004"/>
            <a:ext cx="2963694" cy="578796"/>
          </a:xfrm>
        </p:spPr>
        <p:txBody>
          <a:bodyPr/>
          <a:lstStyle/>
          <a:p>
            <a:r>
              <a:rPr lang="en-US" altLang="zh-TW" dirty="0"/>
              <a:t>By Maus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713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1714BBF0-751D-4A01-A0CC-0449D35C2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66" y="2855583"/>
            <a:ext cx="3953003" cy="29186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5BFC62-B51F-4BFE-8EC6-BA7940564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76" y="1825625"/>
            <a:ext cx="3063960" cy="45469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AFAD4AB-3B65-4EA6-A94D-E37F58F95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61" y="1988502"/>
            <a:ext cx="3037642" cy="3047801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7FDB3-0323-4E6F-95C7-DF39A62DF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當時北歐人大部分都是農夫</a:t>
            </a:r>
            <a:endParaRPr lang="en-US" altLang="zh-TW" dirty="0"/>
          </a:p>
          <a:p>
            <a:r>
              <a:rPr lang="zh-TW" altLang="en-US" dirty="0"/>
              <a:t>維京時期的一部分成因是因為北歐當時食物產量暴增而不是不足</a:t>
            </a:r>
            <a:endParaRPr lang="en-US" altLang="zh-TW" dirty="0"/>
          </a:p>
          <a:p>
            <a:r>
              <a:rPr lang="en-US" altLang="zh-TW" dirty="0" err="1"/>
              <a:t>víking</a:t>
            </a:r>
            <a:r>
              <a:rPr lang="zh-TW" altLang="en-US" dirty="0"/>
              <a:t>在</a:t>
            </a:r>
            <a:r>
              <a:rPr lang="zh-TW" altLang="zh-TW" dirty="0"/>
              <a:t>古諾爾斯語</a:t>
            </a:r>
            <a:r>
              <a:rPr lang="en-US" altLang="zh-TW" dirty="0"/>
              <a:t>(Old Norse)</a:t>
            </a:r>
            <a:r>
              <a:rPr lang="zh-TW" altLang="en-US" dirty="0"/>
              <a:t>指的是跨海的遠征或探險</a:t>
            </a:r>
            <a:endParaRPr lang="en-US" altLang="zh-TW" dirty="0"/>
          </a:p>
          <a:p>
            <a:r>
              <a:rPr lang="en-US" altLang="zh-TW" dirty="0"/>
              <a:t> </a:t>
            </a:r>
            <a:r>
              <a:rPr lang="en-US" altLang="zh-TW" dirty="0" err="1"/>
              <a:t>fara</a:t>
            </a:r>
            <a:r>
              <a:rPr lang="en-US" altLang="zh-TW" dirty="0"/>
              <a:t> í </a:t>
            </a:r>
            <a:r>
              <a:rPr lang="en-US" altLang="zh-TW" dirty="0" err="1"/>
              <a:t>víking</a:t>
            </a:r>
            <a:r>
              <a:rPr lang="en-US" altLang="zh-TW" dirty="0"/>
              <a:t> </a:t>
            </a:r>
            <a:r>
              <a:rPr lang="zh-TW" altLang="en-US" dirty="0"/>
              <a:t>的意思是去遠征</a:t>
            </a:r>
            <a:r>
              <a:rPr lang="en-US" altLang="zh-TW" dirty="0"/>
              <a:t>/</a:t>
            </a:r>
            <a:r>
              <a:rPr lang="zh-TW" altLang="en-US" dirty="0"/>
              <a:t>探險</a:t>
            </a:r>
            <a:endParaRPr lang="en-US" altLang="zh-TW" dirty="0"/>
          </a:p>
          <a:p>
            <a:r>
              <a:rPr lang="zh-TW" altLang="en-US" dirty="0"/>
              <a:t>後來的</a:t>
            </a:r>
            <a:r>
              <a:rPr lang="zh-TW" altLang="zh-TW" dirty="0"/>
              <a:t>薩迦</a:t>
            </a:r>
            <a:r>
              <a:rPr lang="en-US" altLang="zh-TW" dirty="0"/>
              <a:t>(Saga)</a:t>
            </a:r>
            <a:r>
              <a:rPr lang="zh-TW" altLang="en-US" dirty="0"/>
              <a:t>裡面就演變成去掠劫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E4069C-57D7-4E10-8C9C-71713098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維京人</a:t>
            </a:r>
            <a:r>
              <a:rPr lang="en-US" altLang="zh-TW" dirty="0"/>
              <a:t>(Vikings) </a:t>
            </a: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zh-TW" altLang="en-US" dirty="0"/>
              <a:t>北歐人</a:t>
            </a:r>
            <a:r>
              <a:rPr lang="en-US" altLang="zh-TW" dirty="0"/>
              <a:t>(Norse)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F49B74-85C2-403C-ADCD-204DA7BAB208}"/>
              </a:ext>
            </a:extLst>
          </p:cNvPr>
          <p:cNvSpPr txBox="1"/>
          <p:nvPr/>
        </p:nvSpPr>
        <p:spPr>
          <a:xfrm>
            <a:off x="9946433" y="235131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日常</a:t>
            </a:r>
            <a:r>
              <a:rPr lang="en-US" altLang="zh-TW" dirty="0"/>
              <a:t>(X)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9067A1-D00B-4893-86CA-39F96DEAC7D5}"/>
              </a:ext>
            </a:extLst>
          </p:cNvPr>
          <p:cNvSpPr txBox="1"/>
          <p:nvPr/>
        </p:nvSpPr>
        <p:spPr>
          <a:xfrm>
            <a:off x="9946433" y="235869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日常</a:t>
            </a:r>
            <a:r>
              <a:rPr lang="en-US" altLang="zh-TW" dirty="0"/>
              <a:t>(O)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3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278F7-86F1-45E7-914C-B68D3BE0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勢力範圍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730D0A-F54F-4D6A-8824-E99170E64942}"/>
              </a:ext>
            </a:extLst>
          </p:cNvPr>
          <p:cNvSpPr/>
          <p:nvPr/>
        </p:nvSpPr>
        <p:spPr>
          <a:xfrm>
            <a:off x="2250831" y="1477108"/>
            <a:ext cx="7948246" cy="52167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4A1484-6BD2-4543-80CF-9F1E5424C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53" y="1503132"/>
            <a:ext cx="7924800" cy="5190745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B0F7923-88E9-4DD8-83DB-269C7EE5A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387350"/>
            <a:ext cx="7556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9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278F7-86F1-45E7-914C-B68D3BE0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建築物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C8998B-8B9C-4971-BD09-EF07E55D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長屋</a:t>
            </a:r>
            <a:endParaRPr lang="en-US" altLang="zh-TW" dirty="0"/>
          </a:p>
          <a:p>
            <a:pPr lvl="1"/>
            <a:r>
              <a:rPr lang="zh-TW" altLang="en-US" dirty="0"/>
              <a:t>寬度</a:t>
            </a:r>
            <a:r>
              <a:rPr lang="en-US" altLang="zh-TW" dirty="0"/>
              <a:t>5-7</a:t>
            </a:r>
            <a:r>
              <a:rPr lang="zh-TW" altLang="en-US" dirty="0"/>
              <a:t>公尺 長度</a:t>
            </a:r>
            <a:r>
              <a:rPr lang="en-US" altLang="zh-TW" dirty="0"/>
              <a:t>15-75</a:t>
            </a:r>
            <a:r>
              <a:rPr lang="zh-TW" altLang="en-US" dirty="0"/>
              <a:t>公尺</a:t>
            </a:r>
            <a:r>
              <a:rPr lang="en-US" altLang="zh-TW" dirty="0"/>
              <a:t>(</a:t>
            </a:r>
            <a:r>
              <a:rPr lang="zh-TW" altLang="en-US" dirty="0"/>
              <a:t>視屋主財富及社會地位而定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1DA84-5E7F-4FDD-AA1B-5D3D1BD10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65" y="2805906"/>
            <a:ext cx="6715253" cy="33710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6E7C61C-C03E-4AEB-941E-5666B2BAF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37" y="2730500"/>
            <a:ext cx="5715000" cy="3581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783E4CE-D593-421E-9DFE-54796E796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69" y="3025286"/>
            <a:ext cx="4356223" cy="35778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B9CE8A4-F594-4C3B-A249-4A4F66215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539" y="2965013"/>
            <a:ext cx="4804846" cy="322611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83DCEE9-EB25-4C31-99EA-92194F3AF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24" y="3025286"/>
            <a:ext cx="2417645" cy="362646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49C8C63-5D6F-42D9-B568-AF199C90ED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58" y="3025286"/>
            <a:ext cx="4645207" cy="34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278F7-86F1-45E7-914C-B68D3BE0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外貌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C8998B-8B9C-4971-BD09-EF07E55D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在遺跡大量發現大量梳子</a:t>
            </a:r>
            <a:r>
              <a:rPr lang="en-US" altLang="zh-TW" dirty="0"/>
              <a:t>,</a:t>
            </a:r>
            <a:r>
              <a:rPr lang="zh-TW" altLang="en-US" dirty="0"/>
              <a:t>刮鬍刀</a:t>
            </a:r>
            <a:r>
              <a:rPr lang="en-US" altLang="zh-TW" dirty="0"/>
              <a:t>,</a:t>
            </a:r>
            <a:r>
              <a:rPr lang="zh-TW" altLang="en-US" dirty="0"/>
              <a:t>挖耳棒</a:t>
            </a:r>
            <a:r>
              <a:rPr lang="en-US" altLang="zh-TW" dirty="0"/>
              <a:t>…</a:t>
            </a:r>
            <a:r>
              <a:rPr lang="zh-TW" altLang="en-US" dirty="0"/>
              <a:t>等個人清潔用品</a:t>
            </a:r>
            <a:endParaRPr lang="en-US" altLang="zh-TW" dirty="0"/>
          </a:p>
          <a:p>
            <a:r>
              <a:rPr lang="zh-TW" altLang="en-US" dirty="0"/>
              <a:t>一個禮拜至少洗一次澡</a:t>
            </a:r>
            <a:r>
              <a:rPr lang="en-US" altLang="zh-TW" dirty="0"/>
              <a:t>(Saturday</a:t>
            </a:r>
            <a:r>
              <a:rPr lang="zh-TW" altLang="en-US" dirty="0"/>
              <a:t>的原型</a:t>
            </a:r>
            <a:r>
              <a:rPr lang="en-US" altLang="zh-TW" b="1" dirty="0" err="1"/>
              <a:t>lørdag</a:t>
            </a:r>
            <a:r>
              <a:rPr lang="zh-TW" altLang="en-US" b="1" dirty="0"/>
              <a:t>的意思是清潔日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根據</a:t>
            </a:r>
            <a:r>
              <a:rPr lang="zh-TW" altLang="en-US" b="1" dirty="0"/>
              <a:t>一名</a:t>
            </a:r>
            <a:r>
              <a:rPr lang="en-US" altLang="zh-TW" b="1" dirty="0"/>
              <a:t>St. Albans</a:t>
            </a:r>
            <a:r>
              <a:rPr lang="zh-TW" altLang="en-US" dirty="0"/>
              <a:t>的神父紀錄</a:t>
            </a:r>
            <a:r>
              <a:rPr lang="en-US" altLang="zh-TW" dirty="0"/>
              <a:t>,</a:t>
            </a:r>
            <a:r>
              <a:rPr lang="zh-TW" altLang="en-US" dirty="0"/>
              <a:t>維京人每天都會洗臉並常常換衣服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甚至影響到了當時的貴族女性</a:t>
            </a:r>
            <a:endParaRPr lang="en-US" altLang="zh-TW" dirty="0"/>
          </a:p>
          <a:p>
            <a:r>
              <a:rPr lang="zh-TW" altLang="en-US" dirty="0"/>
              <a:t>阿拉伯商人</a:t>
            </a:r>
            <a:r>
              <a:rPr lang="en-US" altLang="zh-TW" b="1" dirty="0"/>
              <a:t> Ibn </a:t>
            </a:r>
            <a:r>
              <a:rPr lang="en-US" altLang="zh-TW" b="1" dirty="0" err="1"/>
              <a:t>Fadlan</a:t>
            </a:r>
            <a:r>
              <a:rPr lang="zh-TW" altLang="en-US" b="1" dirty="0"/>
              <a:t> </a:t>
            </a:r>
            <a:r>
              <a:rPr lang="zh-TW" altLang="en-US" dirty="0"/>
              <a:t>也有類似的記載</a:t>
            </a:r>
            <a:r>
              <a:rPr lang="en-US" altLang="zh-TW" dirty="0"/>
              <a:t>,</a:t>
            </a:r>
            <a:r>
              <a:rPr lang="zh-TW" altLang="en-US" dirty="0"/>
              <a:t>並說維京人棕梠樹一樣高</a:t>
            </a:r>
            <a:r>
              <a:rPr lang="en-US" altLang="zh-TW" dirty="0"/>
              <a:t>(</a:t>
            </a:r>
            <a:r>
              <a:rPr lang="zh-TW" altLang="en-US" dirty="0"/>
              <a:t>當時北歐成年男性平均身高約</a:t>
            </a:r>
            <a:r>
              <a:rPr lang="en-US" altLang="zh-TW" dirty="0"/>
              <a:t>176cm</a:t>
            </a:r>
            <a:r>
              <a:rPr lang="zh-TW" altLang="en-US" dirty="0"/>
              <a:t> 歐洲其他部分平均</a:t>
            </a:r>
            <a:r>
              <a:rPr lang="en-US" altLang="zh-TW" dirty="0"/>
              <a:t>170cm)</a:t>
            </a:r>
          </a:p>
          <a:p>
            <a:r>
              <a:rPr lang="zh-TW" altLang="en-US" dirty="0"/>
              <a:t>鬍子是很重要的一部分 沒辦法長鬍子的人會被嘲笑</a:t>
            </a:r>
            <a:endParaRPr lang="en-US" altLang="zh-TW" dirty="0"/>
          </a:p>
          <a:p>
            <a:r>
              <a:rPr lang="zh-TW" altLang="en-US" dirty="0"/>
              <a:t>有詩歌篇章被用來記載清潔的重要性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8A2DAC-0143-4D8C-8C8F-44769874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72" y="2857866"/>
            <a:ext cx="3903385" cy="35781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74C4274-6560-4741-B211-FE7B2A834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566" y="3796812"/>
            <a:ext cx="4762500" cy="9525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171363F-2D4F-4D8F-95F9-E84493933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95" y="2577371"/>
            <a:ext cx="10163505" cy="28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1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1B95464-C810-4170-9CCE-59AB000F1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77" y="2269251"/>
            <a:ext cx="4313748" cy="458874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08278F7-86F1-45E7-914C-B68D3BE0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石碑</a:t>
            </a:r>
            <a:r>
              <a:rPr lang="en-US" altLang="zh-TW" sz="3600" dirty="0"/>
              <a:t>(runestone)</a:t>
            </a:r>
            <a:r>
              <a:rPr lang="zh-TW" altLang="en-US" sz="3600" dirty="0"/>
              <a:t> 詩體埃達</a:t>
            </a:r>
            <a:r>
              <a:rPr lang="en-US" altLang="zh-TW" sz="3600" dirty="0"/>
              <a:t>(Poetic Edda) </a:t>
            </a:r>
            <a:r>
              <a:rPr lang="zh-TW" altLang="en-US" sz="3600" dirty="0"/>
              <a:t>與 </a:t>
            </a:r>
            <a:r>
              <a:rPr lang="zh-TW" altLang="zh-TW" sz="3600" dirty="0"/>
              <a:t>薩迦</a:t>
            </a:r>
            <a:r>
              <a:rPr lang="en-US" altLang="zh-TW" sz="3600" dirty="0"/>
              <a:t>(Saga)</a:t>
            </a:r>
            <a:br>
              <a:rPr lang="zh-TW" altLang="zh-TW" sz="3600" dirty="0"/>
            </a:b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C8998B-8B9C-4971-BD09-EF07E55D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807"/>
            <a:ext cx="10515600" cy="4351338"/>
          </a:xfrm>
        </p:spPr>
        <p:txBody>
          <a:bodyPr/>
          <a:lstStyle/>
          <a:p>
            <a:r>
              <a:rPr lang="zh-TW" altLang="en-US" dirty="0"/>
              <a:t>石碑</a:t>
            </a:r>
            <a:r>
              <a:rPr lang="en-US" altLang="zh-TW" dirty="0"/>
              <a:t>:</a:t>
            </a:r>
            <a:r>
              <a:rPr lang="zh-TW" altLang="en-US" dirty="0"/>
              <a:t>主要散佈在北歐各地 上面的文字主要由</a:t>
            </a:r>
            <a:r>
              <a:rPr lang="en-US" altLang="zh-TW" dirty="0"/>
              <a:t>younger futhark</a:t>
            </a:r>
          </a:p>
          <a:p>
            <a:pPr marL="0" indent="0">
              <a:buNone/>
            </a:pPr>
            <a:r>
              <a:rPr lang="zh-TW" altLang="en-US" dirty="0"/>
              <a:t>   撰寫</a:t>
            </a:r>
            <a:r>
              <a:rPr lang="en-US" altLang="zh-TW" dirty="0"/>
              <a:t>,</a:t>
            </a:r>
            <a:r>
              <a:rPr lang="zh-TW" altLang="en-US" dirty="0"/>
              <a:t>也有部分為</a:t>
            </a:r>
            <a:r>
              <a:rPr lang="en-US" altLang="zh-TW" dirty="0"/>
              <a:t>elder</a:t>
            </a:r>
            <a:r>
              <a:rPr lang="zh-TW" altLang="en-US" dirty="0"/>
              <a:t> </a:t>
            </a:r>
            <a:r>
              <a:rPr lang="en-US" altLang="zh-TW" dirty="0"/>
              <a:t>futhark</a:t>
            </a:r>
          </a:p>
          <a:p>
            <a:r>
              <a:rPr lang="zh-TW" altLang="en-US" dirty="0"/>
              <a:t>詩體埃達</a:t>
            </a:r>
            <a:r>
              <a:rPr lang="en-US" altLang="zh-TW" dirty="0"/>
              <a:t>:</a:t>
            </a:r>
            <a:r>
              <a:rPr lang="zh-TW" altLang="en-US" dirty="0"/>
              <a:t>在</a:t>
            </a:r>
            <a:r>
              <a:rPr lang="en-US" altLang="zh-TW" dirty="0"/>
              <a:t>13</a:t>
            </a:r>
            <a:r>
              <a:rPr lang="zh-TW" altLang="en-US" dirty="0"/>
              <a:t>世紀編寫</a:t>
            </a:r>
            <a:r>
              <a:rPr lang="en-US" altLang="zh-TW" dirty="0"/>
              <a:t>,</a:t>
            </a:r>
            <a:r>
              <a:rPr lang="zh-TW" altLang="en-US" dirty="0"/>
              <a:t>內容及格式為大約在維京時期創造</a:t>
            </a:r>
            <a:r>
              <a:rPr lang="en-US" altLang="zh-TW" dirty="0"/>
              <a:t>,</a:t>
            </a:r>
            <a:r>
              <a:rPr lang="zh-TW" altLang="en-US" dirty="0"/>
              <a:t>是目前對當時北歐宗教與傳奇了解的重要來源</a:t>
            </a:r>
            <a:r>
              <a:rPr lang="en-US" altLang="zh-TW" dirty="0"/>
              <a:t>,</a:t>
            </a:r>
            <a:r>
              <a:rPr lang="zh-TW" altLang="en-US" dirty="0"/>
              <a:t>裡面的詩篇為口頭文學作品，皆為可供吟唱的歌謠，各詩篇即使拆開也可個別吟唱。</a:t>
            </a:r>
            <a:endParaRPr lang="en-US" altLang="zh-TW" dirty="0"/>
          </a:p>
          <a:p>
            <a:r>
              <a:rPr lang="zh-TW" altLang="zh-TW" dirty="0"/>
              <a:t>薩迦</a:t>
            </a:r>
            <a:r>
              <a:rPr lang="en-US" altLang="zh-TW" dirty="0"/>
              <a:t>:</a:t>
            </a:r>
            <a:r>
              <a:rPr lang="zh-TW" altLang="en-US" dirty="0"/>
              <a:t>內容為</a:t>
            </a:r>
            <a:r>
              <a:rPr lang="en-US" altLang="zh-TW" dirty="0"/>
              <a:t>9</a:t>
            </a:r>
            <a:r>
              <a:rPr lang="zh-TW" altLang="en-US" dirty="0"/>
              <a:t>世紀到</a:t>
            </a:r>
            <a:r>
              <a:rPr lang="en-US" altLang="zh-TW" dirty="0"/>
              <a:t>11</a:t>
            </a:r>
            <a:r>
              <a:rPr lang="zh-TW" altLang="en-US" dirty="0"/>
              <a:t>世紀時的北歐神話和英雄傳奇、遠征故事主要在</a:t>
            </a:r>
            <a:r>
              <a:rPr lang="en-US" altLang="zh-TW" dirty="0"/>
              <a:t>13</a:t>
            </a:r>
            <a:r>
              <a:rPr lang="zh-TW" altLang="en-US" dirty="0"/>
              <a:t>世紀被記錄下來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CF0865-A446-4444-92EC-0B1C9D227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60" y="1399415"/>
            <a:ext cx="6659809" cy="546878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5E7E1ED-AD1D-4F3C-9F9F-9BA16E0DDA54}"/>
              </a:ext>
            </a:extLst>
          </p:cNvPr>
          <p:cNvSpPr txBox="1"/>
          <p:nvPr/>
        </p:nvSpPr>
        <p:spPr>
          <a:xfrm>
            <a:off x="1281356" y="6176963"/>
            <a:ext cx="556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紀載兩個維京人死在兩個倫敦的</a:t>
            </a:r>
            <a:r>
              <a:rPr lang="en-US" altLang="zh-TW" dirty="0" err="1"/>
              <a:t>Valleberga</a:t>
            </a:r>
            <a:r>
              <a:rPr lang="en-US" altLang="zh-TW" dirty="0"/>
              <a:t> Runestone,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6F3988-BD6D-4933-AEB2-6FDB337C94AB}"/>
              </a:ext>
            </a:extLst>
          </p:cNvPr>
          <p:cNvSpPr/>
          <p:nvPr/>
        </p:nvSpPr>
        <p:spPr>
          <a:xfrm>
            <a:off x="4888523" y="1690688"/>
            <a:ext cx="6271502" cy="220174"/>
          </a:xfrm>
          <a:prstGeom prst="rect">
            <a:avLst/>
          </a:prstGeom>
          <a:solidFill>
            <a:schemeClr val="accent4">
              <a:lumMod val="40000"/>
              <a:lumOff val="60000"/>
              <a:alpha val="3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417096-64A1-43B1-BB5B-77538B15753A}"/>
              </a:ext>
            </a:extLst>
          </p:cNvPr>
          <p:cNvSpPr/>
          <p:nvPr/>
        </p:nvSpPr>
        <p:spPr>
          <a:xfrm>
            <a:off x="4900246" y="1957546"/>
            <a:ext cx="5205046" cy="176768"/>
          </a:xfrm>
          <a:prstGeom prst="rect">
            <a:avLst/>
          </a:prstGeom>
          <a:solidFill>
            <a:schemeClr val="accent4">
              <a:lumMod val="40000"/>
              <a:lumOff val="6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62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0" grpId="1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294</Words>
  <Application>Microsoft Office PowerPoint</Application>
  <PresentationFormat>寬螢幕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Office 佈景主題</vt:lpstr>
      <vt:lpstr>Vikings 歷史上的維京人</vt:lpstr>
      <vt:lpstr>維京人(Vikings) v.s. 北歐人(Norse)</vt:lpstr>
      <vt:lpstr>勢力範圍</vt:lpstr>
      <vt:lpstr>建築物</vt:lpstr>
      <vt:lpstr>外貌</vt:lpstr>
      <vt:lpstr>石碑(runestone) 詩體埃達(Poetic Edda) 與 薩迦(Saga)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維京人</dc:title>
  <dc:creator>林倍辰</dc:creator>
  <cp:lastModifiedBy>林倍辰</cp:lastModifiedBy>
  <cp:revision>28</cp:revision>
  <dcterms:created xsi:type="dcterms:W3CDTF">2017-08-01T15:21:14Z</dcterms:created>
  <dcterms:modified xsi:type="dcterms:W3CDTF">2017-08-03T17:40:58Z</dcterms:modified>
</cp:coreProperties>
</file>