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7" r:id="rId2"/>
    <p:sldMasterId id="2147483774" r:id="rId3"/>
    <p:sldMasterId id="2147483781" r:id="rId4"/>
    <p:sldMasterId id="2147483788" r:id="rId5"/>
    <p:sldMasterId id="2147483795" r:id="rId6"/>
    <p:sldMasterId id="2147483802" r:id="rId7"/>
  </p:sldMasterIdLst>
  <p:notesMasterIdLst>
    <p:notesMasterId r:id="rId16"/>
  </p:notesMasterIdLst>
  <p:handoutMasterIdLst>
    <p:handoutMasterId r:id="rId17"/>
  </p:handoutMasterIdLst>
  <p:sldIdLst>
    <p:sldId id="350" r:id="rId8"/>
    <p:sldId id="351" r:id="rId9"/>
    <p:sldId id="352" r:id="rId10"/>
    <p:sldId id="353" r:id="rId11"/>
    <p:sldId id="354" r:id="rId12"/>
    <p:sldId id="355" r:id="rId13"/>
    <p:sldId id="357" r:id="rId14"/>
    <p:sldId id="359" r:id="rId1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0" autoAdjust="0"/>
    <p:restoredTop sz="94638"/>
  </p:normalViewPr>
  <p:slideViewPr>
    <p:cSldViewPr snapToGrid="0" showGuides="1">
      <p:cViewPr varScale="1">
        <p:scale>
          <a:sx n="110" d="100"/>
          <a:sy n="110" d="100"/>
        </p:scale>
        <p:origin x="739" y="-134"/>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11/9/2020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464248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11/9/2020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9030538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676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324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29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0267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43479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12938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E21C8979-DCB4-40E8-B197-5A4C9E21EBE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596315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14671664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06650268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25539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420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36F88208-84DC-4EF5-B655-94DB01BA47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14780631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F3702CC2-1F60-4FA6-85B3-289E04FC5A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62987136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3766010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97125655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62421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82952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8A26A31A-9A32-4332-880E-8D2636CF02B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59268297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E708BDDA-126C-45D3-B628-4A08593D3F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65654263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87760552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09714673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20325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204645"/>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935B7B8F-8B18-4F51-B936-94F0CE96C5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7733035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D69C22DF-4285-4D2D-BBC6-7BB31FB53D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784889086"/>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64290503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509450581"/>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90082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97512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70514"/>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5081A89A-6C56-4E4F-BFD3-300D6FDB905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592323595"/>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643562B9-B351-46FB-857F-D0B1D86C161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2616612655"/>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74214404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81857337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5079666"/>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377284"/>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659CA4A0-B3F2-4E82-A9DD-EB02390506F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20682871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descr="Creditandfraudrisk_logo-RGB.eps">
            <a:extLst>
              <a:ext uri="{FF2B5EF4-FFF2-40B4-BE49-F238E27FC236}">
                <a16:creationId xmlns:a16="http://schemas.microsoft.com/office/drawing/2014/main" id="{F86A8ACC-4A68-4EC0-B9C7-47079FCDFDB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486545354"/>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818701886"/>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78347663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53570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9794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6" name="Picture 5" descr="Creditandfraudrisk_logo-RGB.eps">
            <a:extLst>
              <a:ext uri="{FF2B5EF4-FFF2-40B4-BE49-F238E27FC236}">
                <a16:creationId xmlns:a16="http://schemas.microsoft.com/office/drawing/2014/main" id="{E0CB06A3-52FF-407F-A230-9EC8851B78D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63296913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9.xml"/><Relationship Id="rId7"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Creditandfraudrisk_logo-RGB.eps">
            <a:extLst>
              <a:ext uri="{FF2B5EF4-FFF2-40B4-BE49-F238E27FC236}">
                <a16:creationId xmlns:a16="http://schemas.microsoft.com/office/drawing/2014/main" id="{3C266FD3-7494-4EF3-9BED-B565AA8B16AD}"/>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62" r:id="rId2"/>
    <p:sldLayoutId id="2147483754" r:id="rId3"/>
    <p:sldLayoutId id="2147483760" r:id="rId4"/>
    <p:sldLayoutId id="2147483765" r:id="rId5"/>
    <p:sldLayoutId id="2147483766" r:id="rId6"/>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E120D21A-8F62-42F8-B18A-CFE93FA6EE0C}"/>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27981088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ECC4744A-C65B-4550-B2B2-55C73895B75E}"/>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245365789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A4CC9A95-2EB8-4AD7-83F4-265B6AE85213}"/>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51532027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A635D8B7-6C79-4AD0-949C-4B2E009BCF2C}"/>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12789203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37375F4B-E0E2-4FCC-8C87-597AAC3DB0C2}"/>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86058885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6" name="Picture 5" descr="Creditandfraudrisk_logo-RGB.eps">
            <a:extLst>
              <a:ext uri="{FF2B5EF4-FFF2-40B4-BE49-F238E27FC236}">
                <a16:creationId xmlns:a16="http://schemas.microsoft.com/office/drawing/2014/main" id="{1A0B52FE-6A80-42C0-9861-2BD12A7903E1}"/>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69296"/>
          <a:stretch/>
        </p:blipFill>
        <p:spPr>
          <a:xfrm>
            <a:off x="8428268" y="4638834"/>
            <a:ext cx="507913" cy="428875"/>
          </a:xfrm>
          <a:prstGeom prst="rect">
            <a:avLst/>
          </a:prstGeom>
        </p:spPr>
      </p:pic>
    </p:spTree>
    <p:extLst>
      <p:ext uri="{BB962C8B-B14F-4D97-AF65-F5344CB8AC3E}">
        <p14:creationId xmlns:p14="http://schemas.microsoft.com/office/powerpoint/2010/main" val="36001156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8F2270-5B8D-4940-B941-06C9E30A41ED}"/>
              </a:ext>
            </a:extLst>
          </p:cNvPr>
          <p:cNvSpPr>
            <a:spLocks noGrp="1"/>
          </p:cNvSpPr>
          <p:nvPr>
            <p:ph type="ctrTitle"/>
          </p:nvPr>
        </p:nvSpPr>
        <p:spPr>
          <a:xfrm>
            <a:off x="0" y="1"/>
            <a:ext cx="9144000" cy="2563586"/>
          </a:xfrm>
        </p:spPr>
        <p:txBody>
          <a:bodyPr/>
          <a:lstStyle/>
          <a:p>
            <a:r>
              <a:rPr lang="en-US" dirty="0"/>
              <a:t>American Express Campus </a:t>
            </a:r>
            <a:br>
              <a:rPr lang="en-US" dirty="0"/>
            </a:br>
            <a:r>
              <a:rPr lang="en-US" dirty="0"/>
              <a:t>Analyze This 2020</a:t>
            </a:r>
          </a:p>
        </p:txBody>
      </p:sp>
      <p:sp>
        <p:nvSpPr>
          <p:cNvPr id="5" name="Text Placeholder 2">
            <a:extLst>
              <a:ext uri="{FF2B5EF4-FFF2-40B4-BE49-F238E27FC236}">
                <a16:creationId xmlns:a16="http://schemas.microsoft.com/office/drawing/2014/main" id="{182D3EB4-EF3E-B746-BF7F-D358F7C387DB}"/>
              </a:ext>
            </a:extLst>
          </p:cNvPr>
          <p:cNvSpPr>
            <a:spLocks noGrp="1"/>
          </p:cNvSpPr>
          <p:nvPr>
            <p:ph type="body" sz="quarter" idx="11"/>
          </p:nvPr>
        </p:nvSpPr>
        <p:spPr>
          <a:xfrm>
            <a:off x="0" y="2563587"/>
            <a:ext cx="9144000" cy="2579913"/>
          </a:xfrm>
        </p:spPr>
        <p:txBody>
          <a:bodyPr/>
          <a:lstStyle/>
          <a:p>
            <a:r>
              <a:rPr lang="en-US" dirty="0"/>
              <a:t>Final Submission</a:t>
            </a:r>
          </a:p>
        </p:txBody>
      </p:sp>
    </p:spTree>
    <p:extLst>
      <p:ext uri="{BB962C8B-B14F-4D97-AF65-F5344CB8AC3E}">
        <p14:creationId xmlns:p14="http://schemas.microsoft.com/office/powerpoint/2010/main" val="113172512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7746" y="151214"/>
            <a:ext cx="8229600" cy="747596"/>
          </a:xfrm>
        </p:spPr>
        <p:txBody>
          <a:bodyPr/>
          <a:lstStyle/>
          <a:p>
            <a:r>
              <a:rPr lang="en-US" dirty="0"/>
              <a:t>Team Details</a:t>
            </a:r>
          </a:p>
        </p:txBody>
      </p:sp>
      <p:cxnSp>
        <p:nvCxnSpPr>
          <p:cNvPr id="48" name="Straight Connector 47"/>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9" name="Chart Placeholder 4"/>
          <p:cNvGraphicFramePr>
            <a:graphicFrameLocks/>
          </p:cNvGraphicFramePr>
          <p:nvPr>
            <p:extLst>
              <p:ext uri="{D42A27DB-BD31-4B8C-83A1-F6EECF244321}">
                <p14:modId xmlns:p14="http://schemas.microsoft.com/office/powerpoint/2010/main" val="2736605493"/>
              </p:ext>
            </p:extLst>
          </p:nvPr>
        </p:nvGraphicFramePr>
        <p:xfrm>
          <a:off x="584424" y="2530475"/>
          <a:ext cx="8229600" cy="1651000"/>
        </p:xfrm>
        <a:graphic>
          <a:graphicData uri="http://schemas.openxmlformats.org/drawingml/2006/table">
            <a:tbl>
              <a:tblPr firstRow="1" bandRow="1">
                <a:tableStyleId>{073A0DAA-6AF3-43AB-8588-CEC1D06C72B9}</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a:t>Name </a:t>
                      </a:r>
                    </a:p>
                  </a:txBody>
                  <a:tcPr/>
                </a:tc>
                <a:tc>
                  <a:txBody>
                    <a:bodyPr/>
                    <a:lstStyle/>
                    <a:p>
                      <a:r>
                        <a:rPr lang="en-US" dirty="0"/>
                        <a:t>Campus</a:t>
                      </a:r>
                    </a:p>
                  </a:txBody>
                  <a:tcPr/>
                </a:tc>
                <a:tc>
                  <a:txBody>
                    <a:bodyPr/>
                    <a:lstStyle/>
                    <a:p>
                      <a:r>
                        <a:rPr lang="en-US" dirty="0"/>
                        <a:t>Roll No.</a:t>
                      </a:r>
                    </a:p>
                  </a:txBody>
                  <a:tcPr/>
                </a:tc>
                <a:tc>
                  <a:txBody>
                    <a:bodyPr/>
                    <a:lstStyle/>
                    <a:p>
                      <a:r>
                        <a:rPr lang="en-US" dirty="0"/>
                        <a:t>Mobile No. </a:t>
                      </a:r>
                    </a:p>
                  </a:txBody>
                  <a:tcPr/>
                </a:tc>
                <a:tc>
                  <a:txBody>
                    <a:bodyPr/>
                    <a:lstStyle/>
                    <a:p>
                      <a:r>
                        <a:rPr lang="en-US" dirty="0"/>
                        <a:t>Email</a:t>
                      </a:r>
                      <a:r>
                        <a:rPr lang="en-US" baseline="0" dirty="0"/>
                        <a:t> Id</a:t>
                      </a:r>
                      <a:endParaRPr lang="en-US" dirty="0"/>
                    </a:p>
                  </a:txBody>
                  <a:tcPr/>
                </a:tc>
                <a:extLst>
                  <a:ext uri="{0D108BD9-81ED-4DB2-BD59-A6C34878D82A}">
                    <a16:rowId xmlns:a16="http://schemas.microsoft.com/office/drawing/2014/main" val="10000"/>
                  </a:ext>
                </a:extLst>
              </a:tr>
              <a:tr h="370840">
                <a:tc>
                  <a:txBody>
                    <a:bodyPr/>
                    <a:lstStyle/>
                    <a:p>
                      <a:r>
                        <a:rPr lang="en-US" dirty="0" err="1" smtClean="0"/>
                        <a:t>Sayan</a:t>
                      </a:r>
                      <a:r>
                        <a:rPr lang="en-US" dirty="0" smtClean="0"/>
                        <a:t> Sarkar</a:t>
                      </a:r>
                      <a:endParaRPr lang="en-US" dirty="0"/>
                    </a:p>
                  </a:txBody>
                  <a:tcPr/>
                </a:tc>
                <a:tc>
                  <a:txBody>
                    <a:bodyPr/>
                    <a:lstStyle/>
                    <a:p>
                      <a:r>
                        <a:rPr lang="en-US" dirty="0" smtClean="0"/>
                        <a:t>IIT Guwahati</a:t>
                      </a:r>
                      <a:endParaRPr lang="en-US" dirty="0"/>
                    </a:p>
                  </a:txBody>
                  <a:tcPr/>
                </a:tc>
                <a:tc>
                  <a:txBody>
                    <a:bodyPr/>
                    <a:lstStyle/>
                    <a:p>
                      <a:r>
                        <a:rPr lang="en-US" dirty="0" smtClean="0"/>
                        <a:t>170103062</a:t>
                      </a:r>
                      <a:endParaRPr lang="en-US" dirty="0"/>
                    </a:p>
                  </a:txBody>
                  <a:tcPr/>
                </a:tc>
                <a:tc>
                  <a:txBody>
                    <a:bodyPr/>
                    <a:lstStyle/>
                    <a:p>
                      <a:r>
                        <a:rPr lang="en-US" dirty="0" smtClean="0"/>
                        <a:t>8420742679</a:t>
                      </a:r>
                      <a:endParaRPr lang="en-US" dirty="0"/>
                    </a:p>
                  </a:txBody>
                  <a:tcPr/>
                </a:tc>
                <a:tc>
                  <a:txBody>
                    <a:bodyPr/>
                    <a:lstStyle/>
                    <a:p>
                      <a:r>
                        <a:rPr lang="en-US" dirty="0" smtClean="0"/>
                        <a:t>sayan170103062@iitg.ac.in</a:t>
                      </a:r>
                      <a:endParaRPr lang="en-US" dirty="0"/>
                    </a:p>
                  </a:txBody>
                  <a:tcPr/>
                </a:tc>
                <a:extLst>
                  <a:ext uri="{0D108BD9-81ED-4DB2-BD59-A6C34878D82A}">
                    <a16:rowId xmlns:a16="http://schemas.microsoft.com/office/drawing/2014/main" val="10001"/>
                  </a:ext>
                </a:extLst>
              </a:tr>
              <a:tr h="370840">
                <a:tc>
                  <a:txBody>
                    <a:bodyPr/>
                    <a:lstStyle/>
                    <a:p>
                      <a:r>
                        <a:rPr lang="en-US" dirty="0" err="1" smtClean="0"/>
                        <a:t>Ajit</a:t>
                      </a:r>
                      <a:r>
                        <a:rPr lang="en-US" dirty="0" smtClean="0"/>
                        <a:t> Kumar Singh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IIT Guwahati</a:t>
                      </a:r>
                      <a:endParaRPr lang="en-US" dirty="0"/>
                    </a:p>
                  </a:txBody>
                  <a:tcPr/>
                </a:tc>
                <a:tc>
                  <a:txBody>
                    <a:bodyPr/>
                    <a:lstStyle/>
                    <a:p>
                      <a:r>
                        <a:rPr lang="en-US" dirty="0" smtClean="0"/>
                        <a:t>170103089</a:t>
                      </a:r>
                      <a:endParaRPr lang="en-US" dirty="0"/>
                    </a:p>
                  </a:txBody>
                  <a:tcPr/>
                </a:tc>
                <a:tc>
                  <a:txBody>
                    <a:bodyPr/>
                    <a:lstStyle/>
                    <a:p>
                      <a:r>
                        <a:rPr lang="en-US" dirty="0" smtClean="0"/>
                        <a:t>8875696158</a:t>
                      </a:r>
                      <a:endParaRPr lang="en-US" dirty="0"/>
                    </a:p>
                  </a:txBody>
                  <a:tcPr/>
                </a:tc>
                <a:tc>
                  <a:txBody>
                    <a:bodyPr/>
                    <a:lstStyle/>
                    <a:p>
                      <a:r>
                        <a:rPr lang="en-US" dirty="0" smtClean="0"/>
                        <a:t>ajit170103089@iitg.ac.in</a:t>
                      </a:r>
                      <a:endParaRPr lang="en-US" dirty="0"/>
                    </a:p>
                  </a:txBody>
                  <a:tcPr/>
                </a:tc>
                <a:extLst>
                  <a:ext uri="{0D108BD9-81ED-4DB2-BD59-A6C34878D82A}">
                    <a16:rowId xmlns:a16="http://schemas.microsoft.com/office/drawing/2014/main" val="10002"/>
                  </a:ext>
                </a:extLst>
              </a:tr>
            </a:tbl>
          </a:graphicData>
        </a:graphic>
      </p:graphicFrame>
      <p:sp>
        <p:nvSpPr>
          <p:cNvPr id="50" name="TextBox 49"/>
          <p:cNvSpPr txBox="1"/>
          <p:nvPr/>
        </p:nvSpPr>
        <p:spPr>
          <a:xfrm>
            <a:off x="600070" y="1285890"/>
            <a:ext cx="6105530" cy="461665"/>
          </a:xfrm>
          <a:prstGeom prst="rect">
            <a:avLst/>
          </a:prstGeom>
          <a:noFill/>
        </p:spPr>
        <p:txBody>
          <a:bodyPr wrap="square" rtlCol="0">
            <a:spAutoFit/>
          </a:bodyPr>
          <a:lstStyle/>
          <a:p>
            <a:r>
              <a:rPr lang="en-US" sz="2400" b="1" u="sng" dirty="0"/>
              <a:t>Team Name</a:t>
            </a:r>
            <a:r>
              <a:rPr lang="en-US" sz="2400" b="1" dirty="0"/>
              <a:t> </a:t>
            </a:r>
            <a:r>
              <a:rPr lang="en-US" sz="2400" b="1" dirty="0" smtClean="0"/>
              <a:t>: </a:t>
            </a:r>
            <a:r>
              <a:rPr lang="en-US" sz="2400" b="1" dirty="0" err="1" smtClean="0"/>
              <a:t>OblivionSouls</a:t>
            </a:r>
            <a:endParaRPr lang="en-US" sz="2400" b="1" u="sng" dirty="0"/>
          </a:p>
        </p:txBody>
      </p:sp>
    </p:spTree>
    <p:extLst>
      <p:ext uri="{BB962C8B-B14F-4D97-AF65-F5344CB8AC3E}">
        <p14:creationId xmlns:p14="http://schemas.microsoft.com/office/powerpoint/2010/main" val="28173322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51214"/>
            <a:ext cx="8229600" cy="747596"/>
          </a:xfrm>
        </p:spPr>
        <p:txBody>
          <a:bodyPr/>
          <a:lstStyle/>
          <a:p>
            <a:r>
              <a:rPr lang="en-US" dirty="0"/>
              <a:t>Estimation Technique Used</a:t>
            </a:r>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7298" y="752490"/>
            <a:ext cx="8805187" cy="4893647"/>
          </a:xfrm>
          <a:prstGeom prst="rect">
            <a:avLst/>
          </a:prstGeom>
          <a:noFill/>
        </p:spPr>
        <p:txBody>
          <a:bodyPr wrap="square" rtlCol="0">
            <a:spAutoFit/>
          </a:bodyPr>
          <a:lstStyle/>
          <a:p>
            <a:r>
              <a:rPr lang="en-US" sz="2400" b="1" dirty="0">
                <a:latin typeface="Calibri" pitchFamily="34" charset="0"/>
                <a:cs typeface="Calibri" pitchFamily="34" charset="0"/>
              </a:rPr>
              <a:t>Please provide the estimation/modeling technique(s)/approach used to arrive at the </a:t>
            </a:r>
            <a:r>
              <a:rPr lang="en-US" sz="2400" b="1" dirty="0" smtClean="0">
                <a:latin typeface="Calibri" pitchFamily="34" charset="0"/>
                <a:cs typeface="Calibri" pitchFamily="34" charset="0"/>
              </a:rPr>
              <a:t>solution/equation</a:t>
            </a:r>
          </a:p>
          <a:p>
            <a:endParaRPr lang="en-US" sz="2400" b="1" dirty="0" smtClean="0">
              <a:latin typeface="Calibri" pitchFamily="34" charset="0"/>
              <a:cs typeface="Calibri" pitchFamily="34" charset="0"/>
            </a:endParaRPr>
          </a:p>
          <a:p>
            <a:pPr marL="342900" indent="-342900">
              <a:buFont typeface="Arial" panose="020B0604020202020204" pitchFamily="34" charset="0"/>
              <a:buChar char="•"/>
            </a:pPr>
            <a:r>
              <a:rPr lang="en-US" sz="2000" dirty="0" smtClean="0">
                <a:latin typeface="Calibri" pitchFamily="34" charset="0"/>
                <a:cs typeface="Calibri" pitchFamily="34" charset="0"/>
              </a:rPr>
              <a:t>Missing Value Imputation</a:t>
            </a:r>
          </a:p>
          <a:p>
            <a:pPr marL="342900" indent="-342900">
              <a:buFont typeface="Arial" panose="020B0604020202020204" pitchFamily="34" charset="0"/>
              <a:buChar char="•"/>
            </a:pPr>
            <a:r>
              <a:rPr lang="en-US" sz="2000" dirty="0" smtClean="0">
                <a:latin typeface="Calibri" pitchFamily="34" charset="0"/>
                <a:cs typeface="Calibri" pitchFamily="34" charset="0"/>
              </a:rPr>
              <a:t>Duplicate Row Removal</a:t>
            </a:r>
          </a:p>
          <a:p>
            <a:pPr marL="342900" indent="-342900">
              <a:buFont typeface="Arial" panose="020B0604020202020204" pitchFamily="34" charset="0"/>
              <a:buChar char="•"/>
            </a:pPr>
            <a:r>
              <a:rPr lang="en-US" sz="2000" dirty="0" smtClean="0">
                <a:latin typeface="Calibri" pitchFamily="34" charset="0"/>
                <a:cs typeface="Calibri" pitchFamily="34" charset="0"/>
              </a:rPr>
              <a:t>Label Encoding for Categorical Features</a:t>
            </a:r>
          </a:p>
          <a:p>
            <a:pPr marL="342900" indent="-342900">
              <a:buFont typeface="Arial" panose="020B0604020202020204" pitchFamily="34" charset="0"/>
              <a:buChar char="•"/>
            </a:pPr>
            <a:r>
              <a:rPr lang="en-US" sz="2000" dirty="0" smtClean="0">
                <a:latin typeface="Calibri" pitchFamily="34" charset="0"/>
                <a:cs typeface="Calibri" pitchFamily="34" charset="0"/>
              </a:rPr>
              <a:t>Exploratory Data Analysis with Variable Distribution Visualization</a:t>
            </a:r>
          </a:p>
          <a:p>
            <a:pPr marL="342900" indent="-342900">
              <a:buFont typeface="Arial" panose="020B0604020202020204" pitchFamily="34" charset="0"/>
              <a:buChar char="•"/>
            </a:pPr>
            <a:r>
              <a:rPr lang="en-US" sz="2000" dirty="0" smtClean="0">
                <a:latin typeface="Calibri" pitchFamily="34" charset="0"/>
                <a:cs typeface="Calibri" pitchFamily="34" charset="0"/>
              </a:rPr>
              <a:t>Data Cleaning and type conversion</a:t>
            </a:r>
          </a:p>
          <a:p>
            <a:pPr marL="342900" indent="-342900">
              <a:buFont typeface="Arial" panose="020B0604020202020204" pitchFamily="34" charset="0"/>
              <a:buChar char="•"/>
            </a:pPr>
            <a:r>
              <a:rPr lang="en-US" sz="2000" dirty="0" err="1" smtClean="0">
                <a:latin typeface="Calibri" pitchFamily="34" charset="0"/>
                <a:cs typeface="Calibri" pitchFamily="34" charset="0"/>
              </a:rPr>
              <a:t>XGBoost</a:t>
            </a:r>
            <a:r>
              <a:rPr lang="en-US" sz="2000" dirty="0" smtClean="0">
                <a:latin typeface="Calibri" pitchFamily="34" charset="0"/>
                <a:cs typeface="Calibri" pitchFamily="34" charset="0"/>
              </a:rPr>
              <a:t>, Voting Classifier with Logistic Regression, Random Forest, Support Vector Classifier and Gradient Boosting Classifier with hard voting mode</a:t>
            </a:r>
          </a:p>
          <a:p>
            <a:pPr marL="342900" indent="-342900">
              <a:buFont typeface="Arial" panose="020B0604020202020204" pitchFamily="34" charset="0"/>
              <a:buChar char="•"/>
            </a:pPr>
            <a:r>
              <a:rPr lang="en-US" sz="2000" dirty="0" smtClean="0">
                <a:latin typeface="Calibri" pitchFamily="34" charset="0"/>
                <a:cs typeface="Calibri" pitchFamily="34" charset="0"/>
              </a:rPr>
              <a:t>Sampling the data with Synthetic Minority Oversampling(SMOTE)</a:t>
            </a:r>
          </a:p>
          <a:p>
            <a:pPr marL="342900" indent="-342900">
              <a:buFont typeface="Arial" panose="020B0604020202020204" pitchFamily="34" charset="0"/>
              <a:buChar char="•"/>
            </a:pPr>
            <a:r>
              <a:rPr lang="en-US" sz="2000" dirty="0" smtClean="0">
                <a:latin typeface="Calibri" pitchFamily="34" charset="0"/>
                <a:cs typeface="Calibri" pitchFamily="34" charset="0"/>
              </a:rPr>
              <a:t>Feature Scaling and Feature Selection </a:t>
            </a:r>
            <a:endParaRPr lang="en-US" sz="2400" dirty="0" smtClean="0">
              <a:latin typeface="Calibri" pitchFamily="34" charset="0"/>
              <a:cs typeface="Calibri" pitchFamily="34" charset="0"/>
            </a:endParaRPr>
          </a:p>
          <a:p>
            <a:pPr marL="342900" indent="-342900">
              <a:buFont typeface="Arial" panose="020B0604020202020204" pitchFamily="34" charset="0"/>
              <a:buChar char="•"/>
            </a:pPr>
            <a:endParaRPr lang="en-US" sz="2400" b="1" dirty="0">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111277439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7417415"/>
          </a:xfrm>
          <a:prstGeom prst="rect">
            <a:avLst/>
          </a:prstGeom>
          <a:noFill/>
        </p:spPr>
        <p:txBody>
          <a:bodyPr wrap="square" rtlCol="0">
            <a:spAutoFit/>
          </a:bodyPr>
          <a:lstStyle/>
          <a:p>
            <a:r>
              <a:rPr lang="en-US" sz="2400" b="1" dirty="0">
                <a:latin typeface="Calibri" pitchFamily="34" charset="0"/>
                <a:cs typeface="Calibri" pitchFamily="34" charset="0"/>
              </a:rPr>
              <a:t>Please provide the strategy employed to decide the final list for </a:t>
            </a:r>
            <a:r>
              <a:rPr lang="en-US" sz="2400" b="1" dirty="0" smtClean="0">
                <a:latin typeface="Calibri" pitchFamily="34" charset="0"/>
                <a:cs typeface="Calibri" pitchFamily="34" charset="0"/>
              </a:rPr>
              <a:t>submission</a:t>
            </a:r>
          </a:p>
          <a:p>
            <a:pPr marL="342900" indent="-342900">
              <a:buFont typeface="Arial" panose="020B0604020202020204" pitchFamily="34" charset="0"/>
              <a:buChar char="•"/>
            </a:pPr>
            <a:r>
              <a:rPr lang="en-US" sz="1400" dirty="0" smtClean="0">
                <a:latin typeface="Calibri" pitchFamily="34" charset="0"/>
                <a:cs typeface="Calibri" pitchFamily="34" charset="0"/>
              </a:rPr>
              <a:t>We</a:t>
            </a:r>
            <a:r>
              <a:rPr lang="en-US" dirty="0" smtClean="0">
                <a:latin typeface="Calibri" pitchFamily="34" charset="0"/>
                <a:cs typeface="Calibri" pitchFamily="34" charset="0"/>
              </a:rPr>
              <a:t> </a:t>
            </a:r>
            <a:r>
              <a:rPr lang="en-US" sz="1400" dirty="0" smtClean="0">
                <a:latin typeface="Calibri" pitchFamily="34" charset="0"/>
                <a:cs typeface="Calibri" pitchFamily="34" charset="0"/>
              </a:rPr>
              <a:t>have used </a:t>
            </a:r>
            <a:r>
              <a:rPr lang="en-US" sz="1400" dirty="0" err="1" smtClean="0">
                <a:latin typeface="Calibri" pitchFamily="34" charset="0"/>
                <a:cs typeface="Calibri" pitchFamily="34" charset="0"/>
              </a:rPr>
              <a:t>XGBoost</a:t>
            </a:r>
            <a:r>
              <a:rPr lang="en-US" sz="1400" dirty="0" smtClean="0">
                <a:latin typeface="Calibri" pitchFamily="34" charset="0"/>
                <a:cs typeface="Calibri" pitchFamily="34" charset="0"/>
              </a:rPr>
              <a:t> itself to give a measure of the relative importance of variables and chosen the ones which were among the top.</a:t>
            </a:r>
          </a:p>
          <a:p>
            <a:pPr marL="342900" indent="-342900">
              <a:buFont typeface="Arial" panose="020B0604020202020204" pitchFamily="34" charset="0"/>
              <a:buChar char="•"/>
            </a:pPr>
            <a:r>
              <a:rPr lang="en-US" sz="1400" dirty="0" smtClean="0">
                <a:latin typeface="Calibri" pitchFamily="34" charset="0"/>
                <a:cs typeface="Calibri" pitchFamily="34" charset="0"/>
              </a:rPr>
              <a:t>Since there were a lot of missing values, we first categorized Nan as a separate class for categorical features and replaced with -1 for numerical values and put parameter, missing=-1 for </a:t>
            </a:r>
            <a:r>
              <a:rPr lang="en-US" sz="1400" dirty="0" err="1" smtClean="0">
                <a:latin typeface="Calibri" pitchFamily="34" charset="0"/>
                <a:cs typeface="Calibri" pitchFamily="34" charset="0"/>
              </a:rPr>
              <a:t>xgboost</a:t>
            </a:r>
            <a:r>
              <a:rPr lang="en-US" dirty="0" smtClean="0">
                <a:latin typeface="Calibri" pitchFamily="34" charset="0"/>
                <a:cs typeface="Calibri" pitchFamily="34" charset="0"/>
              </a:rPr>
              <a:t>.</a:t>
            </a:r>
          </a:p>
          <a:p>
            <a:pPr marL="342900" indent="-342900">
              <a:buFont typeface="Arial" panose="020B0604020202020204" pitchFamily="34" charset="0"/>
              <a:buChar char="•"/>
            </a:pPr>
            <a:r>
              <a:rPr lang="en-US" sz="1400" dirty="0" smtClean="0">
                <a:latin typeface="Calibri" pitchFamily="34" charset="0"/>
                <a:cs typeface="Calibri" pitchFamily="34" charset="0"/>
              </a:rPr>
              <a:t>For the Voting Classifier of the combined models we used mode and mean replacement for categorical and numerical missing value imputation.</a:t>
            </a:r>
          </a:p>
          <a:p>
            <a:pPr marL="342900" indent="-342900">
              <a:buFont typeface="Arial" panose="020B0604020202020204" pitchFamily="34" charset="0"/>
              <a:buChar char="•"/>
            </a:pPr>
            <a:r>
              <a:rPr lang="en-US" sz="1400" dirty="0" smtClean="0">
                <a:latin typeface="Calibri" pitchFamily="34" charset="0"/>
                <a:cs typeface="Calibri" pitchFamily="34" charset="0"/>
              </a:rPr>
              <a:t>We performed feature engineering based on intuition and correlation analysis. Some columns were combined into one through subtraction, multiplication and division. Variable description table was taken into reference as well for this task.</a:t>
            </a:r>
          </a:p>
          <a:p>
            <a:pPr marL="342900" indent="-342900">
              <a:buFont typeface="Arial" panose="020B0604020202020204" pitchFamily="34" charset="0"/>
              <a:buChar char="•"/>
            </a:pPr>
            <a:r>
              <a:rPr lang="en-US" sz="1400" dirty="0">
                <a:latin typeface="Calibri" pitchFamily="34" charset="0"/>
                <a:cs typeface="Calibri" pitchFamily="34" charset="0"/>
              </a:rPr>
              <a:t>The target value distribution was very imbalanced, hence we fell back to oversampling technique, SMOTE for the minority class which improved the results a bit</a:t>
            </a:r>
            <a:r>
              <a:rPr lang="en-US" sz="1400" dirty="0" smtClean="0">
                <a:latin typeface="Calibri" pitchFamily="34" charset="0"/>
                <a:cs typeface="Calibri" pitchFamily="34" charset="0"/>
              </a:rPr>
              <a:t>.</a:t>
            </a:r>
          </a:p>
          <a:p>
            <a:pPr marL="342900" indent="-342900">
              <a:buFont typeface="Arial" panose="020B0604020202020204" pitchFamily="34" charset="0"/>
              <a:buChar char="•"/>
            </a:pPr>
            <a:r>
              <a:rPr lang="en-US" sz="1400" dirty="0" smtClean="0">
                <a:latin typeface="Calibri" pitchFamily="34" charset="0"/>
                <a:cs typeface="Calibri" pitchFamily="34" charset="0"/>
              </a:rPr>
              <a:t>We did stratified sampling on the target variable for the train and test splitting from the total training data so that equal proportion of the classes are present in the training and test data set.</a:t>
            </a:r>
          </a:p>
          <a:p>
            <a:pPr marL="342900" indent="-342900">
              <a:buFont typeface="Arial" panose="020B0604020202020204" pitchFamily="34" charset="0"/>
              <a:buChar char="•"/>
            </a:pPr>
            <a:r>
              <a:rPr lang="en-US" sz="1400" dirty="0" smtClean="0">
                <a:latin typeface="Calibri" pitchFamily="34" charset="0"/>
                <a:cs typeface="Calibri" pitchFamily="34" charset="0"/>
              </a:rPr>
              <a:t>We used two metrics f1 score and </a:t>
            </a:r>
            <a:r>
              <a:rPr lang="en-US" sz="1400" dirty="0" err="1" smtClean="0">
                <a:latin typeface="Calibri" pitchFamily="34" charset="0"/>
                <a:cs typeface="Calibri" pitchFamily="34" charset="0"/>
              </a:rPr>
              <a:t>auc</a:t>
            </a:r>
            <a:r>
              <a:rPr lang="en-US" sz="1400" dirty="0" smtClean="0">
                <a:latin typeface="Calibri" pitchFamily="34" charset="0"/>
                <a:cs typeface="Calibri" pitchFamily="34" charset="0"/>
              </a:rPr>
              <a:t> roc to evaluate our model.</a:t>
            </a:r>
          </a:p>
          <a:p>
            <a:endParaRPr lang="en-US" sz="1400" dirty="0" smtClean="0">
              <a:latin typeface="Calibri" pitchFamily="34" charset="0"/>
              <a:cs typeface="Calibri" pitchFamily="34" charset="0"/>
            </a:endParaRPr>
          </a:p>
          <a:p>
            <a:pPr marL="342900" indent="-342900">
              <a:buFont typeface="Arial" panose="020B0604020202020204" pitchFamily="34" charset="0"/>
              <a:buChar char="•"/>
            </a:pPr>
            <a:endParaRPr lang="en-US" dirty="0" smtClean="0">
              <a:latin typeface="Calibri" pitchFamily="34" charset="0"/>
              <a:cs typeface="Calibri" pitchFamily="34" charset="0"/>
            </a:endParaRPr>
          </a:p>
          <a:p>
            <a:pPr marL="342900" indent="-342900">
              <a:buFont typeface="Arial" panose="020B0604020202020204" pitchFamily="34" charset="0"/>
              <a:buChar char="•"/>
            </a:pPr>
            <a:endParaRPr lang="en-US" dirty="0" smtClean="0">
              <a:latin typeface="Calibri" pitchFamily="34" charset="0"/>
              <a:cs typeface="Calibri" pitchFamily="34" charset="0"/>
            </a:endParaRPr>
          </a:p>
          <a:p>
            <a:pPr marL="342900" indent="-342900">
              <a:buFont typeface="Arial" panose="020B0604020202020204" pitchFamily="34" charset="0"/>
              <a:buChar char="•"/>
            </a:pPr>
            <a:endParaRPr lang="en-US" dirty="0" smtClean="0">
              <a:latin typeface="Calibri" pitchFamily="34" charset="0"/>
              <a:cs typeface="Calibri" pitchFamily="34" charset="0"/>
            </a:endParaRPr>
          </a:p>
          <a:p>
            <a:endParaRPr lang="en-US" sz="2400" b="1" dirty="0">
              <a:latin typeface="Calibri" pitchFamily="34" charset="0"/>
              <a:cs typeface="Calibri" pitchFamily="34" charset="0"/>
            </a:endParaRPr>
          </a:p>
          <a:p>
            <a:pPr marL="342900" indent="-342900">
              <a:buFont typeface="Arial" panose="020B0604020202020204" pitchFamily="34" charset="0"/>
              <a:buChar char="•"/>
            </a:pPr>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6832106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Details of each Variable used in the logic/model/strategy</a:t>
            </a:r>
          </a:p>
        </p:txBody>
      </p:sp>
      <p:cxnSp>
        <p:nvCxnSpPr>
          <p:cNvPr id="12" name="Straight Connector 11"/>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573578" y="1068270"/>
            <a:ext cx="8276508" cy="7817525"/>
          </a:xfrm>
          <a:prstGeom prst="rect">
            <a:avLst/>
          </a:prstGeom>
        </p:spPr>
        <p:txBody>
          <a:bodyPr wrap="square">
            <a:spAutoFit/>
          </a:bodyPr>
          <a:lstStyle/>
          <a:p>
            <a:r>
              <a:rPr lang="en-US" b="1" dirty="0">
                <a:latin typeface="Calibri" pitchFamily="34" charset="0"/>
                <a:cs typeface="Calibri" pitchFamily="34" charset="0"/>
              </a:rPr>
              <a:t>Please provide details of each variable used in the final </a:t>
            </a:r>
            <a:r>
              <a:rPr lang="en-US" b="1" dirty="0" smtClean="0">
                <a:latin typeface="Calibri" pitchFamily="34" charset="0"/>
                <a:cs typeface="Calibri" pitchFamily="34" charset="0"/>
              </a:rPr>
              <a:t>logic</a:t>
            </a:r>
          </a:p>
          <a:p>
            <a:endParaRPr lang="en-US" b="1" dirty="0" smtClean="0">
              <a:latin typeface="Calibri" pitchFamily="34" charset="0"/>
              <a:cs typeface="Calibri" pitchFamily="34" charset="0"/>
            </a:endParaRPr>
          </a:p>
          <a:p>
            <a:pPr marL="285750" indent="-285750">
              <a:buFont typeface="Arial" panose="020B0604020202020204" pitchFamily="34" charset="0"/>
              <a:buChar char="•"/>
            </a:pPr>
            <a:r>
              <a:rPr lang="en-US" sz="1600" dirty="0" smtClean="0">
                <a:latin typeface="Calibri" pitchFamily="34" charset="0"/>
                <a:cs typeface="Calibri" pitchFamily="34" charset="0"/>
              </a:rPr>
              <a:t>We have dropped columns which had missing values more than 50% which were as follows </a:t>
            </a:r>
            <a:r>
              <a:rPr lang="en-US" dirty="0" smtClean="0">
                <a:latin typeface="Calibri" pitchFamily="34" charset="0"/>
                <a:cs typeface="Calibri" pitchFamily="34" charset="0"/>
              </a:rPr>
              <a:t>– </a:t>
            </a:r>
            <a:r>
              <a:rPr lang="en-US" sz="1400" dirty="0" smtClean="0">
                <a:latin typeface="Calibri" pitchFamily="34" charset="0"/>
                <a:cs typeface="Calibri" pitchFamily="34" charset="0"/>
              </a:rPr>
              <a:t>1) </a:t>
            </a:r>
            <a:r>
              <a:rPr lang="en-US" dirty="0" err="1" smtClean="0">
                <a:latin typeface="Calibri" pitchFamily="34" charset="0"/>
                <a:cs typeface="Calibri" pitchFamily="34" charset="0"/>
              </a:rPr>
              <a:t>sow_</a:t>
            </a:r>
            <a:r>
              <a:rPr lang="en-US" sz="1400" dirty="0" err="1" smtClean="0"/>
              <a:t>tot_revol_bal_amt</a:t>
            </a:r>
            <a:r>
              <a:rPr lang="en-US" sz="1400" dirty="0" smtClean="0"/>
              <a:t>, 2) cnsumr_chrg_avg_credit_12m_amt, </a:t>
            </a:r>
          </a:p>
          <a:p>
            <a:r>
              <a:rPr lang="en-US" sz="1400" dirty="0"/>
              <a:t> </a:t>
            </a:r>
            <a:r>
              <a:rPr lang="en-US" sz="1400" dirty="0" smtClean="0"/>
              <a:t>     3) </a:t>
            </a:r>
            <a:r>
              <a:rPr lang="en-US" sz="1400" dirty="0" err="1" smtClean="0"/>
              <a:t>sow_tot_trans_bal_amt</a:t>
            </a:r>
            <a:r>
              <a:rPr lang="en-US" sz="1400" dirty="0" smtClean="0"/>
              <a:t>, 4) </a:t>
            </a:r>
            <a:r>
              <a:rPr lang="en-US" sz="1400" dirty="0" err="1" smtClean="0"/>
              <a:t>sow_tot_annual_ext_pmt_amt</a:t>
            </a:r>
            <a:endParaRPr lang="en-US" sz="1400" dirty="0" smtClean="0"/>
          </a:p>
          <a:p>
            <a:endParaRPr lang="en-US" sz="1400" dirty="0" smtClean="0"/>
          </a:p>
          <a:p>
            <a:pPr marL="285750" indent="-285750">
              <a:buFont typeface="Arial" panose="020B0604020202020204" pitchFamily="34" charset="0"/>
              <a:buChar char="•"/>
            </a:pPr>
            <a:r>
              <a:rPr lang="en-US" sz="1400" dirty="0" smtClean="0"/>
              <a:t>For the categorical features we used label encoding to encode.</a:t>
            </a:r>
          </a:p>
          <a:p>
            <a:pPr marL="285750" indent="-285750">
              <a:buFont typeface="Arial" panose="020B0604020202020204" pitchFamily="34" charset="0"/>
              <a:buChar char="•"/>
            </a:pPr>
            <a:r>
              <a:rPr lang="en-US" sz="1400" dirty="0" smtClean="0"/>
              <a:t>The following feature engineered columns were added, 0.00001 was added to avoid division by 0 :</a:t>
            </a:r>
          </a:p>
          <a:p>
            <a:pPr marL="342900" indent="-342900">
              <a:buFont typeface="+mj-lt"/>
              <a:buAutoNum type="arabicPeriod"/>
            </a:pPr>
            <a:r>
              <a:rPr lang="en-US" sz="1400" dirty="0" smtClean="0"/>
              <a:t>save_p12 : cust_max_credit_12m_amt - </a:t>
            </a:r>
            <a:r>
              <a:rPr lang="en-US" sz="1400" dirty="0"/>
              <a:t>cust_max_remit_12m_amt</a:t>
            </a:r>
          </a:p>
          <a:p>
            <a:pPr marL="342900" indent="-342900">
              <a:buFont typeface="+mj-lt"/>
              <a:buAutoNum type="arabicPeriod"/>
            </a:pPr>
            <a:r>
              <a:rPr lang="en-US" sz="1400" dirty="0" smtClean="0"/>
              <a:t>sp_pr_tr6 : pre6m_cust_spend / (pre6m_cust_roc_cnt + 0.00001)</a:t>
            </a:r>
          </a:p>
          <a:p>
            <a:pPr marL="342900" indent="-342900">
              <a:buFont typeface="+mj-lt"/>
              <a:buAutoNum type="arabicPeriod"/>
            </a:pPr>
            <a:r>
              <a:rPr lang="en-US" sz="1400" dirty="0" smtClean="0"/>
              <a:t>nd_pr_tr6 : pre6m_cust_non_disc_amt/ (pre6m_cust_non_disc_cnt + 0.00001)</a:t>
            </a:r>
          </a:p>
          <a:p>
            <a:pPr marL="342900" indent="-342900">
              <a:buFont typeface="+mj-lt"/>
              <a:buAutoNum type="arabicPeriod"/>
            </a:pPr>
            <a:r>
              <a:rPr lang="en-US" sz="1400" dirty="0" smtClean="0"/>
              <a:t>d_pr_tr6 : pre6m_cust_disc_amt/(pre6m_cust_disc_cnt + 0.00001)</a:t>
            </a:r>
          </a:p>
          <a:p>
            <a:pPr marL="342900" indent="-342900">
              <a:buFont typeface="+mj-lt"/>
              <a:buAutoNum type="arabicPeriod"/>
            </a:pPr>
            <a:r>
              <a:rPr lang="en-US" sz="1400" dirty="0" smtClean="0"/>
              <a:t>o_pr_tr6 : pre6m_cust_online_amt/(pre6m_cust_online_cnt + 0.00001)</a:t>
            </a:r>
            <a:endParaRPr lang="en-US" sz="1400" dirty="0"/>
          </a:p>
          <a:p>
            <a:pPr marL="342900" indent="-342900">
              <a:buFont typeface="+mj-lt"/>
              <a:buAutoNum type="arabicPeriod"/>
            </a:pPr>
            <a:r>
              <a:rPr lang="en-US" sz="1400" dirty="0" smtClean="0"/>
              <a:t>re_pr_tr6 : pre6m_cust_retail_amt / (pre6m_cust_retail_cnt + 0.00001)</a:t>
            </a:r>
          </a:p>
          <a:p>
            <a:endParaRPr lang="en-US" sz="1400" dirty="0"/>
          </a:p>
          <a:p>
            <a:pPr marL="285750" indent="-285750">
              <a:buFont typeface="Arial" panose="020B0604020202020204" pitchFamily="34" charset="0"/>
              <a:buChar char="•"/>
            </a:pPr>
            <a:r>
              <a:rPr lang="en-US" sz="1400" dirty="0" smtClean="0"/>
              <a:t>We have dropped these columns which had a very big variation inflation factor: - </a:t>
            </a:r>
          </a:p>
          <a:p>
            <a:r>
              <a:rPr lang="en-US" sz="1400" dirty="0" smtClean="0"/>
              <a:t>1</a:t>
            </a:r>
            <a:r>
              <a:rPr lang="en-US" sz="1400" dirty="0"/>
              <a:t>) pre6m_cust_roc_cnt, 2) pre6m_cust_non_disc_amt, 3) pre6m_cust_disc_amt</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smtClean="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latin typeface="Calibri" pitchFamily="34" charset="0"/>
              <a:cs typeface="Calibri" pitchFamily="34" charset="0"/>
            </a:endParaRPr>
          </a:p>
          <a:p>
            <a:endParaRPr lang="en-US" dirty="0">
              <a:latin typeface="Calibri" pitchFamily="34" charset="0"/>
              <a:cs typeface="Calibri" pitchFamily="34" charset="0"/>
            </a:endParaRPr>
          </a:p>
          <a:p>
            <a:pPr marL="342900" indent="-342900">
              <a:buAutoNum type="arabicParenR"/>
            </a:pPr>
            <a:endParaRPr lang="en-US" dirty="0">
              <a:latin typeface="Calibri" pitchFamily="34" charset="0"/>
              <a:cs typeface="Calibri" pitchFamily="34" charset="0"/>
            </a:endParaRPr>
          </a:p>
          <a:p>
            <a:pPr marL="285750" indent="-285750">
              <a:buFont typeface="Arial" panose="020B0604020202020204" pitchFamily="34" charset="0"/>
              <a:buChar char="•"/>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42722844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Reasons for Technique(s) Used</a:t>
            </a:r>
          </a:p>
        </p:txBody>
      </p:sp>
      <p:cxnSp>
        <p:nvCxnSpPr>
          <p:cNvPr id="29" name="Straight Connector 28"/>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7298" y="752490"/>
            <a:ext cx="8805187" cy="5909310"/>
          </a:xfrm>
          <a:prstGeom prst="rect">
            <a:avLst/>
          </a:prstGeom>
          <a:noFill/>
        </p:spPr>
        <p:txBody>
          <a:bodyPr wrap="square" rtlCol="0">
            <a:spAutoFit/>
          </a:bodyPr>
          <a:lstStyle/>
          <a:p>
            <a:r>
              <a:rPr lang="en-US" sz="2400" b="1" dirty="0">
                <a:latin typeface="Calibri" pitchFamily="34" charset="0"/>
                <a:cs typeface="Calibri" pitchFamily="34" charset="0"/>
              </a:rPr>
              <a:t>Why do you think this is the best technique(s) for this particular problem</a:t>
            </a:r>
            <a:r>
              <a:rPr lang="en-US" sz="2400" b="1" dirty="0" smtClean="0">
                <a:latin typeface="Calibri" pitchFamily="34" charset="0"/>
                <a:cs typeface="Calibri" pitchFamily="34" charset="0"/>
              </a:rPr>
              <a:t>?</a:t>
            </a:r>
          </a:p>
          <a:p>
            <a:endParaRPr lang="en-US" sz="2400" b="1" dirty="0">
              <a:latin typeface="Calibri" pitchFamily="34" charset="0"/>
              <a:cs typeface="Calibri" pitchFamily="34" charset="0"/>
            </a:endParaRPr>
          </a:p>
          <a:p>
            <a:pPr marL="342900" indent="-342900">
              <a:buFont typeface="Arial" panose="020B0604020202020204" pitchFamily="34" charset="0"/>
              <a:buChar char="•"/>
            </a:pPr>
            <a:r>
              <a:rPr lang="en-US" dirty="0" smtClean="0">
                <a:latin typeface="Calibri" pitchFamily="34" charset="0"/>
                <a:cs typeface="Calibri" pitchFamily="34" charset="0"/>
              </a:rPr>
              <a:t>Major problems to be tackled was a lot of missing values, data cleaning and imbalanced classes.</a:t>
            </a:r>
          </a:p>
          <a:p>
            <a:pPr marL="342900" indent="-342900">
              <a:buFont typeface="Arial" panose="020B0604020202020204" pitchFamily="34" charset="0"/>
              <a:buChar char="•"/>
            </a:pPr>
            <a:r>
              <a:rPr lang="en-US" dirty="0" smtClean="0">
                <a:latin typeface="Calibri" pitchFamily="34" charset="0"/>
                <a:cs typeface="Calibri" pitchFamily="34" charset="0"/>
              </a:rPr>
              <a:t>Sampling the data had to be given a lot of importance since the amount of positive class is very less, it is vital to learn their characteristics and allow the model to draw an efficient decision boundary.</a:t>
            </a:r>
          </a:p>
          <a:p>
            <a:pPr marL="342900" indent="-342900">
              <a:buFont typeface="Arial" panose="020B0604020202020204" pitchFamily="34" charset="0"/>
              <a:buChar char="•"/>
            </a:pPr>
            <a:r>
              <a:rPr lang="en-US" dirty="0" smtClean="0">
                <a:latin typeface="Calibri" pitchFamily="34" charset="0"/>
                <a:cs typeface="Calibri" pitchFamily="34" charset="0"/>
              </a:rPr>
              <a:t>The evaluation metric had to be chosen carefully since accuracy won’t be a good metric for imbalanced dataset.</a:t>
            </a:r>
          </a:p>
          <a:p>
            <a:pPr marL="342900" indent="-342900">
              <a:buFont typeface="Arial" panose="020B0604020202020204" pitchFamily="34" charset="0"/>
              <a:buChar char="•"/>
            </a:pPr>
            <a:r>
              <a:rPr lang="en-US" dirty="0" smtClean="0">
                <a:latin typeface="Calibri" pitchFamily="34" charset="0"/>
                <a:cs typeface="Calibri" pitchFamily="34" charset="0"/>
              </a:rPr>
              <a:t>From the description we needed to either remove or combine the columns which seemed to be either a sub category or correlated with each other.</a:t>
            </a:r>
          </a:p>
          <a:p>
            <a:pPr marL="342900" indent="-342900">
              <a:buFont typeface="Arial" panose="020B0604020202020204" pitchFamily="34" charset="0"/>
              <a:buChar char="•"/>
            </a:pPr>
            <a:r>
              <a:rPr lang="en-US" dirty="0" smtClean="0">
                <a:latin typeface="Calibri" pitchFamily="34" charset="0"/>
                <a:cs typeface="Calibri" pitchFamily="34" charset="0"/>
              </a:rPr>
              <a:t>More things that could have been done was forward and backward feature selection to allow the model itself to choose the features itself.</a:t>
            </a:r>
          </a:p>
          <a:p>
            <a:endParaRPr lang="en-US" sz="2400" b="1" dirty="0" smtClean="0">
              <a:latin typeface="Calibri" pitchFamily="34" charset="0"/>
              <a:cs typeface="Calibri" pitchFamily="34" charset="0"/>
            </a:endParaRPr>
          </a:p>
          <a:p>
            <a:endParaRPr lang="en-US" sz="2400" b="1" dirty="0" smtClean="0">
              <a:latin typeface="Calibri" pitchFamily="34" charset="0"/>
              <a:cs typeface="Calibri" pitchFamily="34" charset="0"/>
            </a:endParaRPr>
          </a:p>
          <a:p>
            <a:endParaRPr lang="en-US" sz="2400" b="1" dirty="0">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26693512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Final Submission File</a:t>
            </a:r>
          </a:p>
        </p:txBody>
      </p:sp>
      <p:sp>
        <p:nvSpPr>
          <p:cNvPr id="27" name="TextBox 26"/>
          <p:cNvSpPr txBox="1"/>
          <p:nvPr/>
        </p:nvSpPr>
        <p:spPr>
          <a:xfrm>
            <a:off x="460534" y="1290047"/>
            <a:ext cx="8805187" cy="1015663"/>
          </a:xfrm>
          <a:prstGeom prst="rect">
            <a:avLst/>
          </a:prstGeom>
          <a:noFill/>
        </p:spPr>
        <p:txBody>
          <a:bodyPr wrap="square" rtlCol="0">
            <a:spAutoFit/>
          </a:bodyPr>
          <a:lstStyle/>
          <a:p>
            <a:r>
              <a:rPr lang="en-US" sz="2400" b="1" dirty="0">
                <a:latin typeface="Calibri" pitchFamily="34" charset="0"/>
                <a:cs typeface="Calibri" pitchFamily="34" charset="0"/>
              </a:rPr>
              <a:t>Please embed your final submission file (.</a:t>
            </a:r>
            <a:r>
              <a:rPr lang="en-US" sz="2400" b="1" dirty="0" err="1">
                <a:latin typeface="Calibri" pitchFamily="34" charset="0"/>
                <a:cs typeface="Calibri" pitchFamily="34" charset="0"/>
              </a:rPr>
              <a:t>csv</a:t>
            </a:r>
            <a:r>
              <a:rPr lang="en-US" sz="2400" b="1" dirty="0">
                <a:latin typeface="Calibri" pitchFamily="34" charset="0"/>
                <a:cs typeface="Calibri" pitchFamily="34" charset="0"/>
              </a:rPr>
              <a:t>) here. </a:t>
            </a:r>
          </a:p>
          <a:p>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cxnSp>
        <p:nvCxnSpPr>
          <p:cNvPr id="34" name="Straight Connector 33"/>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5" name="Object 4"/>
          <p:cNvGraphicFramePr>
            <a:graphicFrameLocks noChangeAspect="1"/>
          </p:cNvGraphicFramePr>
          <p:nvPr>
            <p:extLst>
              <p:ext uri="{D42A27DB-BD31-4B8C-83A1-F6EECF244321}">
                <p14:modId xmlns:p14="http://schemas.microsoft.com/office/powerpoint/2010/main" val="4070820304"/>
              </p:ext>
            </p:extLst>
          </p:nvPr>
        </p:nvGraphicFramePr>
        <p:xfrm>
          <a:off x="2015834" y="2300865"/>
          <a:ext cx="914400" cy="792163"/>
        </p:xfrm>
        <a:graphic>
          <a:graphicData uri="http://schemas.openxmlformats.org/presentationml/2006/ole">
            <mc:AlternateContent xmlns:mc="http://schemas.openxmlformats.org/markup-compatibility/2006">
              <mc:Choice xmlns:v="urn:schemas-microsoft-com:vml" Requires="v">
                <p:oleObj spid="_x0000_s1029"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2015834" y="2300865"/>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81651851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188608322"/>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1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3.xml><?xml version="1.0" encoding="utf-8"?>
<a:theme xmlns:a="http://schemas.openxmlformats.org/drawingml/2006/main"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5.xml><?xml version="1.0" encoding="utf-8"?>
<a:theme xmlns:a="http://schemas.openxmlformats.org/drawingml/2006/main" name="4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6.xml><?xml version="1.0" encoding="utf-8"?>
<a:theme xmlns:a="http://schemas.openxmlformats.org/drawingml/2006/main" name="5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7.xml><?xml version="1.0" encoding="utf-8"?>
<a:theme xmlns:a="http://schemas.openxmlformats.org/drawingml/2006/main"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1807</TotalTime>
  <Words>649</Words>
  <Application>Microsoft Office PowerPoint</Application>
  <PresentationFormat>On-screen Show (16:9)</PresentationFormat>
  <Paragraphs>100</Paragraphs>
  <Slides>8</Slides>
  <Notes>6</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8</vt:i4>
      </vt:variant>
    </vt:vector>
  </HeadingPairs>
  <TitlesOfParts>
    <vt:vector size="23" baseType="lpstr">
      <vt:lpstr>ＭＳ Ｐゴシック</vt:lpstr>
      <vt:lpstr>Arial</vt:lpstr>
      <vt:lpstr>BentonSans</vt:lpstr>
      <vt:lpstr>BentonSans Light</vt:lpstr>
      <vt:lpstr>Calibri</vt:lpstr>
      <vt:lpstr>Guardian Egyp</vt:lpstr>
      <vt:lpstr>Guardian Egyp Regular</vt:lpstr>
      <vt:lpstr>Enterprise CorpID version 2</vt:lpstr>
      <vt:lpstr>1_Enterprise CorpID version 2</vt:lpstr>
      <vt:lpstr>2_Enterprise CorpID version 2</vt:lpstr>
      <vt:lpstr>3_Enterprise CorpID version 2</vt:lpstr>
      <vt:lpstr>4_Enterprise CorpID version 2</vt:lpstr>
      <vt:lpstr>5_Enterprise CorpID version 2</vt:lpstr>
      <vt:lpstr>6_Enterprise CorpID version 2</vt:lpstr>
      <vt:lpstr>Worksheet</vt:lpstr>
      <vt:lpstr>American Express Campus  Analyze This 2020</vt:lpstr>
      <vt:lpstr>Team Details</vt:lpstr>
      <vt:lpstr>Estimation Technique Used</vt:lpstr>
      <vt:lpstr>Strategy to decide final list</vt:lpstr>
      <vt:lpstr>Details of each Variable used in the logic/model/strategy</vt:lpstr>
      <vt:lpstr>Reasons for Technique(s) Used</vt:lpstr>
      <vt:lpstr>Final Submission File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Sayan6619</cp:lastModifiedBy>
  <cp:revision>64</cp:revision>
  <cp:lastPrinted>2017-11-21T21:34:38Z</cp:lastPrinted>
  <dcterms:created xsi:type="dcterms:W3CDTF">2017-11-20T16:47:07Z</dcterms:created>
  <dcterms:modified xsi:type="dcterms:W3CDTF">2020-11-08T20:16:41Z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Offisync_ProviderInitializationData">
    <vt:lpwstr>https://square.americanexpress.com</vt:lpwstr>
  </property>
  <property fmtid="{D5CDD505-2E9C-101B-9397-08002B2CF9AE}" pid="6" name="Jive_LatestUserAccountName">
    <vt:lpwstr>aasishpi</vt:lpwstr>
  </property>
  <property fmtid="{D5CDD505-2E9C-101B-9397-08002B2CF9AE}" pid="7" name="Offisync_UpdateToken">
    <vt:lpwstr>2</vt:lpwstr>
  </property>
  <property fmtid="{D5CDD505-2E9C-101B-9397-08002B2CF9AE}" pid="8" name="Offisync_UniqueId">
    <vt:lpwstr>19478</vt:lpwstr>
  </property>
  <property fmtid="{D5CDD505-2E9C-101B-9397-08002B2CF9AE}" pid="9" name="Offisync_ServerID">
    <vt:lpwstr>1705d9cf-de7c-4d04-92a9-b248fa970c4a</vt:lpwstr>
  </property>
  <property fmtid="{D5CDD505-2E9C-101B-9397-08002B2CF9AE}" pid="10" name="Jive_VersionGuid">
    <vt:lpwstr>6db0c164-02a4-4cea-8625-665d9d52b6f4</vt:lpwstr>
  </property>
</Properties>
</file>