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67" r:id="rId14"/>
    <p:sldId id="268" r:id="rId15"/>
    <p:sldId id="269"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4644612-2815-4198-A236-48CF979D51EC}" type="datetimeFigureOut">
              <a:rPr lang="en-IN" smtClean="0"/>
              <a:pPr/>
              <a:t>13-03-2020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5B71ED-CB6D-4964-B72E-E37EC7AF03B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4644612-2815-4198-A236-48CF979D51EC}" type="datetimeFigureOut">
              <a:rPr lang="en-IN" smtClean="0"/>
              <a:pPr/>
              <a:t>13-03-2020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5B71ED-CB6D-4964-B72E-E37EC7AF03B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4644612-2815-4198-A236-48CF979D51EC}" type="datetimeFigureOut">
              <a:rPr lang="en-IN" smtClean="0"/>
              <a:pPr/>
              <a:t>13-03-2020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5B71ED-CB6D-4964-B72E-E37EC7AF03B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4644612-2815-4198-A236-48CF979D51EC}" type="datetimeFigureOut">
              <a:rPr lang="en-IN" smtClean="0"/>
              <a:pPr/>
              <a:t>13-03-2020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5B71ED-CB6D-4964-B72E-E37EC7AF03B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44612-2815-4198-A236-48CF979D51EC}" type="datetimeFigureOut">
              <a:rPr lang="en-IN" smtClean="0"/>
              <a:pPr/>
              <a:t>13-03-2020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5B71ED-CB6D-4964-B72E-E37EC7AF03B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4644612-2815-4198-A236-48CF979D51EC}" type="datetimeFigureOut">
              <a:rPr lang="en-IN" smtClean="0"/>
              <a:pPr/>
              <a:t>13-03-2020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5B71ED-CB6D-4964-B72E-E37EC7AF03B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4644612-2815-4198-A236-48CF979D51EC}" type="datetimeFigureOut">
              <a:rPr lang="en-IN" smtClean="0"/>
              <a:pPr/>
              <a:t>13-03-2020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5B71ED-CB6D-4964-B72E-E37EC7AF03B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4644612-2815-4198-A236-48CF979D51EC}" type="datetimeFigureOut">
              <a:rPr lang="en-IN" smtClean="0"/>
              <a:pPr/>
              <a:t>13-03-2020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5B71ED-CB6D-4964-B72E-E37EC7AF03B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44612-2815-4198-A236-48CF979D51EC}" type="datetimeFigureOut">
              <a:rPr lang="en-IN" smtClean="0"/>
              <a:pPr/>
              <a:t>13-03-2020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5B71ED-CB6D-4964-B72E-E37EC7AF03B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44612-2815-4198-A236-48CF979D51EC}" type="datetimeFigureOut">
              <a:rPr lang="en-IN" smtClean="0"/>
              <a:pPr/>
              <a:t>13-03-2020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5B71ED-CB6D-4964-B72E-E37EC7AF03B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44612-2815-4198-A236-48CF979D51EC}" type="datetimeFigureOut">
              <a:rPr lang="en-IN" smtClean="0"/>
              <a:pPr/>
              <a:t>13-03-2020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5B71ED-CB6D-4964-B72E-E37EC7AF03B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44612-2815-4198-A236-48CF979D51EC}" type="datetimeFigureOut">
              <a:rPr lang="en-IN" smtClean="0"/>
              <a:pPr/>
              <a:t>13-03-2020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5B71ED-CB6D-4964-B72E-E37EC7AF03B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PICO-SATELLITE</a:t>
            </a:r>
            <a:endParaRPr lang="en-IN" dirty="0"/>
          </a:p>
        </p:txBody>
      </p:sp>
      <p:sp>
        <p:nvSpPr>
          <p:cNvPr id="3" name="Subtitle 2"/>
          <p:cNvSpPr>
            <a:spLocks noGrp="1"/>
          </p:cNvSpPr>
          <p:nvPr>
            <p:ph type="subTitle" idx="1"/>
          </p:nvPr>
        </p:nvSpPr>
        <p:spPr/>
        <p:txBody>
          <a:bodyPr>
            <a:normAutofit fontScale="85000" lnSpcReduction="20000"/>
          </a:bodyPr>
          <a:lstStyle/>
          <a:p>
            <a:r>
              <a:rPr lang="en-IN" dirty="0" smtClean="0"/>
              <a:t>(Structure &amp; Components)</a:t>
            </a:r>
          </a:p>
          <a:p>
            <a:endParaRPr lang="en-IN" dirty="0"/>
          </a:p>
          <a:p>
            <a:r>
              <a:rPr lang="en-IN" b="1" dirty="0" smtClean="0"/>
              <a:t>                                     Submitted by:</a:t>
            </a:r>
          </a:p>
          <a:p>
            <a:r>
              <a:rPr lang="en-IN" b="1" dirty="0" smtClean="0"/>
              <a:t>                                      </a:t>
            </a:r>
            <a:r>
              <a:rPr lang="en-IN" b="1" dirty="0" err="1" smtClean="0"/>
              <a:t>Space_Bots</a:t>
            </a:r>
            <a:endParaRPr lang="en-IN"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Materials  for  </a:t>
            </a:r>
            <a:r>
              <a:rPr lang="en-IN" b="1" dirty="0" smtClean="0"/>
              <a:t>Pico satellite  Antennas</a:t>
            </a:r>
            <a:endParaRPr lang="en-IN" dirty="0"/>
          </a:p>
        </p:txBody>
      </p:sp>
      <p:sp>
        <p:nvSpPr>
          <p:cNvPr id="3" name="Content Placeholder 2"/>
          <p:cNvSpPr>
            <a:spLocks noGrp="1"/>
          </p:cNvSpPr>
          <p:nvPr>
            <p:ph idx="1"/>
          </p:nvPr>
        </p:nvSpPr>
        <p:spPr/>
        <p:txBody>
          <a:bodyPr/>
          <a:lstStyle/>
          <a:p>
            <a:pPr>
              <a:buNone/>
            </a:pPr>
            <a:r>
              <a:rPr lang="en-IN" dirty="0"/>
              <a:t>One of the more popular materials used </a:t>
            </a:r>
            <a:r>
              <a:rPr lang="en-IN" dirty="0" smtClean="0"/>
              <a:t>for small </a:t>
            </a:r>
            <a:r>
              <a:rPr lang="en-IN" dirty="0"/>
              <a:t>antennas is  </a:t>
            </a:r>
            <a:r>
              <a:rPr lang="en-IN" b="1" dirty="0"/>
              <a:t>the </a:t>
            </a:r>
            <a:r>
              <a:rPr lang="en-IN" b="1" u="sng" dirty="0" err="1"/>
              <a:t>Kapton</a:t>
            </a:r>
            <a:r>
              <a:rPr lang="en-IN" b="1" u="sng" dirty="0"/>
              <a:t> Polyimide film</a:t>
            </a:r>
            <a:r>
              <a:rPr lang="en-IN" u="sng" dirty="0"/>
              <a:t>.  </a:t>
            </a:r>
            <a:r>
              <a:rPr lang="en-IN" dirty="0"/>
              <a:t>Its advantage include flexibility, good resistance over a number of chemical solvents, and compatibility to high temperatures ranging from −269∘C to +400∘C, making it suited for space applications.</a:t>
            </a:r>
          </a:p>
          <a:p>
            <a:pPr>
              <a:buNone/>
            </a:pP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Sensors to be used</a:t>
            </a:r>
            <a:endParaRPr lang="en-IN" dirty="0"/>
          </a:p>
        </p:txBody>
      </p:sp>
      <p:sp>
        <p:nvSpPr>
          <p:cNvPr id="3" name="Content Placeholder 2"/>
          <p:cNvSpPr>
            <a:spLocks noGrp="1"/>
          </p:cNvSpPr>
          <p:nvPr>
            <p:ph idx="1"/>
          </p:nvPr>
        </p:nvSpPr>
        <p:spPr/>
        <p:txBody>
          <a:bodyPr>
            <a:normAutofit fontScale="55000" lnSpcReduction="20000"/>
          </a:bodyPr>
          <a:lstStyle/>
          <a:p>
            <a:r>
              <a:rPr lang="en-IN" b="1" dirty="0"/>
              <a:t>Sun Sensors </a:t>
            </a:r>
            <a:r>
              <a:rPr lang="en-IN" dirty="0"/>
              <a:t> – provides a measurement of one or two angles between the sensor </a:t>
            </a:r>
            <a:r>
              <a:rPr lang="en-IN" dirty="0" err="1"/>
              <a:t>boresight</a:t>
            </a:r>
            <a:r>
              <a:rPr lang="en-IN" dirty="0"/>
              <a:t>  direction and the sun, providing information about the line-of-sight vector to the sun in the satellite body-</a:t>
            </a:r>
            <a:r>
              <a:rPr lang="en-IN" dirty="0" err="1"/>
              <a:t>ﬁxed</a:t>
            </a:r>
            <a:r>
              <a:rPr lang="en-IN" dirty="0"/>
              <a:t> frame. </a:t>
            </a:r>
          </a:p>
          <a:p>
            <a:r>
              <a:rPr lang="en-IN" b="1" dirty="0"/>
              <a:t>Star trackers </a:t>
            </a:r>
            <a:r>
              <a:rPr lang="en-IN" dirty="0"/>
              <a:t>, also referred to as star cameras, are the most accurate type of attitude sensor. Star tracker accuracies range from one arc-second to one arc-minute (0.0003◦ to 0.01◦), depending on the quality of the sensor. </a:t>
            </a:r>
          </a:p>
          <a:p>
            <a:r>
              <a:rPr lang="en-IN" b="1" dirty="0"/>
              <a:t>Horizon sensors</a:t>
            </a:r>
            <a:r>
              <a:rPr lang="en-IN" dirty="0"/>
              <a:t> ,also known as Earth sensors ,are infrared sensors that detect the contrast between cold of space and the heat of Earth’s atmosphere.  Accuracies between 0.1◦ and 0.25◦ are typical of horizon sensors.</a:t>
            </a:r>
          </a:p>
          <a:p>
            <a:r>
              <a:rPr lang="en-IN" dirty="0"/>
              <a:t> </a:t>
            </a:r>
            <a:r>
              <a:rPr lang="en-IN" b="1" dirty="0"/>
              <a:t>Magneto meters</a:t>
            </a:r>
            <a:r>
              <a:rPr lang="en-IN" dirty="0"/>
              <a:t> measure the direction and magnitude of Earth’s magnetic </a:t>
            </a:r>
            <a:r>
              <a:rPr lang="en-IN" dirty="0" err="1"/>
              <a:t>ﬁeld</a:t>
            </a:r>
            <a:r>
              <a:rPr lang="en-IN" dirty="0"/>
              <a:t> Attitude-grade magnetometer accuracies typically range from 0.5◦ to 3◦. PNI MicroMag3 three axis magnetometer. The physical dimensions are 2.54 × 2.54 × 1.9 cm3 and the sensor requires 1.5 </a:t>
            </a:r>
            <a:r>
              <a:rPr lang="en-IN" dirty="0" err="1"/>
              <a:t>mW</a:t>
            </a:r>
            <a:r>
              <a:rPr lang="en-IN" dirty="0"/>
              <a:t>.</a:t>
            </a:r>
          </a:p>
          <a:p>
            <a:r>
              <a:rPr lang="en-IN" b="1" dirty="0"/>
              <a:t>Rate gyroscopes</a:t>
            </a:r>
            <a:r>
              <a:rPr lang="en-IN" dirty="0"/>
              <a:t>, also referred to simply as gyros, but are commonly used in spacecraft as they provide a measurement for angular velocity. </a:t>
            </a:r>
          </a:p>
          <a:p>
            <a:r>
              <a:rPr lang="en-IN" b="1" dirty="0"/>
              <a:t>GPS </a:t>
            </a:r>
            <a:r>
              <a:rPr lang="en-IN" dirty="0"/>
              <a:t>is also used to reach the desired co-ordinate.</a:t>
            </a:r>
          </a:p>
          <a:p>
            <a:r>
              <a:rPr lang="en-IN" b="1" dirty="0"/>
              <a:t>Three-axis accelerometer </a:t>
            </a:r>
            <a:r>
              <a:rPr lang="en-IN" dirty="0"/>
              <a:t>is also installed</a:t>
            </a:r>
            <a:r>
              <a:rPr lang="en-IN" dirty="0" smtClean="0"/>
              <a:t>.</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b="1" dirty="0"/>
              <a:t>BMP085</a:t>
            </a:r>
            <a:r>
              <a:rPr lang="en-IN" dirty="0"/>
              <a:t> sensor which </a:t>
            </a:r>
            <a:r>
              <a:rPr lang="en-IN" b="1" dirty="0"/>
              <a:t>measures the pressure</a:t>
            </a:r>
            <a:r>
              <a:rPr lang="en-IN" dirty="0"/>
              <a:t> and send the value to the microcontroller via I2C protocol.</a:t>
            </a:r>
          </a:p>
          <a:p>
            <a:r>
              <a:rPr lang="en-IN" b="1" dirty="0" smtClean="0"/>
              <a:t>DHT11</a:t>
            </a:r>
            <a:r>
              <a:rPr lang="en-IN" dirty="0" smtClean="0"/>
              <a:t> </a:t>
            </a:r>
            <a:r>
              <a:rPr lang="en-IN" dirty="0"/>
              <a:t>sensor which measures the </a:t>
            </a:r>
            <a:r>
              <a:rPr lang="en-IN" b="1" dirty="0"/>
              <a:t>temperature and the humidity</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a:t>Calibration of sensors</a:t>
            </a:r>
            <a:r>
              <a:rPr lang="en-IN" b="1" u="sng" dirty="0" smtClean="0"/>
              <a:t>:</a:t>
            </a:r>
            <a:endParaRPr lang="en-IN" dirty="0"/>
          </a:p>
        </p:txBody>
      </p:sp>
      <p:sp>
        <p:nvSpPr>
          <p:cNvPr id="3" name="Content Placeholder 2"/>
          <p:cNvSpPr>
            <a:spLocks noGrp="1"/>
          </p:cNvSpPr>
          <p:nvPr>
            <p:ph idx="1"/>
          </p:nvPr>
        </p:nvSpPr>
        <p:spPr/>
        <p:txBody>
          <a:bodyPr/>
          <a:lstStyle/>
          <a:p>
            <a:pPr>
              <a:buNone/>
            </a:pPr>
            <a:r>
              <a:rPr lang="en-IN" sz="2800" b="1" dirty="0"/>
              <a:t>On-orbit</a:t>
            </a:r>
            <a:r>
              <a:rPr lang="en-IN" sz="2800" dirty="0"/>
              <a:t>: This reduces satellite development time and cost through reduction in pre-</a:t>
            </a:r>
            <a:r>
              <a:rPr lang="en-IN" sz="2800" dirty="0" err="1"/>
              <a:t>ﬂight</a:t>
            </a:r>
            <a:r>
              <a:rPr lang="en-IN" sz="2800" dirty="0"/>
              <a:t> testing and integration requirements. In this dissertation, we develop methods for on-orbit sensor calibration of low-cost sensors that enables unprecedented attitude determination accuracies with these sensors while at the same time minimizing the pre-</a:t>
            </a:r>
            <a:r>
              <a:rPr lang="en-IN" sz="2800" dirty="0" err="1"/>
              <a:t>ﬂight</a:t>
            </a:r>
            <a:r>
              <a:rPr lang="en-IN" sz="2800" dirty="0"/>
              <a:t> testing and integration requirements</a:t>
            </a:r>
            <a:r>
              <a:rPr lang="en-IN" dirty="0"/>
              <a:t>.</a:t>
            </a:r>
          </a:p>
          <a:p>
            <a:pPr>
              <a:buNone/>
            </a:pP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Power subsystem </a:t>
            </a:r>
            <a:endParaRPr lang="en-IN" dirty="0"/>
          </a:p>
        </p:txBody>
      </p:sp>
      <p:sp>
        <p:nvSpPr>
          <p:cNvPr id="3" name="Content Placeholder 2"/>
          <p:cNvSpPr>
            <a:spLocks noGrp="1"/>
          </p:cNvSpPr>
          <p:nvPr>
            <p:ph idx="1"/>
          </p:nvPr>
        </p:nvSpPr>
        <p:spPr/>
        <p:txBody>
          <a:bodyPr/>
          <a:lstStyle/>
          <a:p>
            <a:pPr>
              <a:buNone/>
            </a:pPr>
            <a:r>
              <a:rPr lang="en-IN" dirty="0"/>
              <a:t>Sensors and modules are connected through our PCB with a rechargeable </a:t>
            </a:r>
            <a:r>
              <a:rPr lang="en-IN" b="1" dirty="0"/>
              <a:t>Li-Po battery [11.1V-1100mAh - 25C]</a:t>
            </a:r>
            <a:r>
              <a:rPr lang="en-IN" dirty="0"/>
              <a:t> as a power source, enough to power the entire system with full performance for a long time up to </a:t>
            </a:r>
            <a:r>
              <a:rPr lang="en-IN" b="1" dirty="0"/>
              <a:t>2 hours</a:t>
            </a:r>
            <a:r>
              <a:rPr lang="en-IN" dirty="0"/>
              <a:t> based on our calculations. Miniature solar panels are also installed as a source of power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a:t>Processing unit </a:t>
            </a:r>
            <a:endParaRPr lang="en-IN" dirty="0"/>
          </a:p>
        </p:txBody>
      </p:sp>
      <p:sp>
        <p:nvSpPr>
          <p:cNvPr id="3" name="Content Placeholder 2"/>
          <p:cNvSpPr>
            <a:spLocks noGrp="1"/>
          </p:cNvSpPr>
          <p:nvPr>
            <p:ph idx="1"/>
          </p:nvPr>
        </p:nvSpPr>
        <p:spPr/>
        <p:txBody>
          <a:bodyPr/>
          <a:lstStyle/>
          <a:p>
            <a:pPr>
              <a:buNone/>
            </a:pPr>
            <a:r>
              <a:rPr lang="en-IN" dirty="0" smtClean="0"/>
              <a:t>We </a:t>
            </a:r>
            <a:r>
              <a:rPr lang="en-IN" dirty="0"/>
              <a:t>used “</a:t>
            </a:r>
            <a:r>
              <a:rPr lang="en-IN" b="1" u="sng" dirty="0"/>
              <a:t>Arduino mega</a:t>
            </a:r>
            <a:r>
              <a:rPr lang="en-IN" dirty="0"/>
              <a:t>” as our microcontroller which works with 16 MHZ frequency, it supports many communication protocols like (I2C, SPI, and UART) that are needed to connect the Arduino to other devices, and it also </a:t>
            </a:r>
            <a:r>
              <a:rPr lang="en-IN" b="1" dirty="0"/>
              <a:t>consumes lower power</a:t>
            </a:r>
            <a:r>
              <a:rPr lang="en-IN" dirty="0"/>
              <a:t> so it makes the battery lasts longer. </a:t>
            </a:r>
          </a:p>
          <a:p>
            <a:pPr>
              <a:buNone/>
            </a:pP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b="1" dirty="0"/>
              <a:t>Camera and images storing subsystem  </a:t>
            </a:r>
            <a:endParaRPr lang="en-IN" b="1" dirty="0" smtClean="0"/>
          </a:p>
          <a:p>
            <a:pPr>
              <a:buNone/>
            </a:pPr>
            <a:r>
              <a:rPr lang="en-IN" sz="3000" dirty="0" smtClean="0"/>
              <a:t>     </a:t>
            </a:r>
            <a:r>
              <a:rPr lang="en-IN" sz="2800" dirty="0" smtClean="0"/>
              <a:t>This </a:t>
            </a:r>
            <a:r>
              <a:rPr lang="en-IN" sz="2800" dirty="0"/>
              <a:t>subsystem consists of a camera module “</a:t>
            </a:r>
            <a:r>
              <a:rPr lang="en-IN" sz="2800" b="1" dirty="0"/>
              <a:t>LSY201</a:t>
            </a:r>
            <a:r>
              <a:rPr lang="en-IN" sz="2800" dirty="0"/>
              <a:t>” and SD card module to </a:t>
            </a:r>
            <a:r>
              <a:rPr lang="en-IN" sz="2800" b="1" dirty="0"/>
              <a:t>store the captured image for observation and further processing</a:t>
            </a:r>
            <a:r>
              <a:rPr lang="en-IN" sz="2800" dirty="0"/>
              <a:t> after landing, the used microcontroller reads each 32 byte of “JPEG” format of captured image and saves it in a buffer then writes the content of this buffer in an image file created in the SD card via UART (Universal Synchronous Receiver Transmitter) protocol</a:t>
            </a:r>
          </a:p>
          <a:p>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Data Transmission &amp; Data Logging</a:t>
            </a:r>
            <a:endParaRPr lang="en-IN" dirty="0"/>
          </a:p>
        </p:txBody>
      </p:sp>
      <p:sp>
        <p:nvSpPr>
          <p:cNvPr id="3" name="Content Placeholder 2"/>
          <p:cNvSpPr>
            <a:spLocks noGrp="1"/>
          </p:cNvSpPr>
          <p:nvPr>
            <p:ph idx="1"/>
          </p:nvPr>
        </p:nvSpPr>
        <p:spPr/>
        <p:txBody>
          <a:bodyPr>
            <a:normAutofit/>
          </a:bodyPr>
          <a:lstStyle/>
          <a:p>
            <a:r>
              <a:rPr lang="en-IN" sz="2400" dirty="0"/>
              <a:t>Data </a:t>
            </a:r>
            <a:r>
              <a:rPr lang="en-IN" sz="2400" dirty="0" smtClean="0"/>
              <a:t>like the </a:t>
            </a:r>
            <a:r>
              <a:rPr lang="en-IN" sz="2400" dirty="0"/>
              <a:t>spatial content in the data log which is also known as the </a:t>
            </a:r>
            <a:r>
              <a:rPr lang="en-IN" sz="2400" b="1" dirty="0"/>
              <a:t>weather parameters </a:t>
            </a:r>
            <a:r>
              <a:rPr lang="en-IN" sz="2400" dirty="0"/>
              <a:t>is captured using the Temperature and Relative Humidity Sensors </a:t>
            </a:r>
            <a:r>
              <a:rPr lang="en-IN" sz="2400" dirty="0" smtClean="0"/>
              <a:t>accordingly are sent using  </a:t>
            </a:r>
            <a:r>
              <a:rPr lang="en-IN" sz="2400" b="1" u="sng" dirty="0" err="1" smtClean="0"/>
              <a:t>Zig</a:t>
            </a:r>
            <a:r>
              <a:rPr lang="en-IN" sz="2400" b="1" u="sng" dirty="0" smtClean="0"/>
              <a:t>-Bee </a:t>
            </a:r>
            <a:r>
              <a:rPr lang="en-IN" sz="2400" b="1" u="sng" dirty="0"/>
              <a:t>modules </a:t>
            </a:r>
            <a:r>
              <a:rPr lang="en-IN" sz="2400" b="1" u="sng" dirty="0" smtClean="0"/>
              <a:t> </a:t>
            </a:r>
            <a:r>
              <a:rPr lang="en-IN" sz="2400" dirty="0" smtClean="0"/>
              <a:t>which </a:t>
            </a:r>
            <a:r>
              <a:rPr lang="en-IN" sz="2400" dirty="0"/>
              <a:t>are encrypted in their communication session using Advanced Encryption Standard with its main functions of mix columns, shift rows, round keys and a substitution table makes it </a:t>
            </a:r>
            <a:r>
              <a:rPr lang="en-IN" sz="2400" dirty="0" err="1"/>
              <a:t>uncrackable</a:t>
            </a:r>
            <a:r>
              <a:rPr lang="en-IN" sz="2400" dirty="0"/>
              <a:t>. </a:t>
            </a:r>
            <a:endParaRPr lang="en-IN" sz="2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buNone/>
            </a:pPr>
            <a:endParaRPr lang="en-IN" sz="6600" dirty="0" smtClean="0"/>
          </a:p>
          <a:p>
            <a:pPr>
              <a:buNone/>
            </a:pPr>
            <a:r>
              <a:rPr lang="en-IN" sz="6600" dirty="0"/>
              <a:t> </a:t>
            </a:r>
            <a:r>
              <a:rPr lang="en-IN" sz="6600" dirty="0" smtClean="0"/>
              <a:t>         Thank You</a:t>
            </a:r>
            <a:endParaRPr lang="en-IN" sz="6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OBJECTIVE :</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In our project, we plan to use a </a:t>
            </a:r>
            <a:r>
              <a:rPr lang="en-IN" dirty="0" err="1" smtClean="0"/>
              <a:t>pico</a:t>
            </a:r>
            <a:r>
              <a:rPr lang="en-IN" dirty="0" smtClean="0"/>
              <a:t>-satellite for the purpose of </a:t>
            </a:r>
            <a:r>
              <a:rPr lang="en-US" dirty="0" smtClean="0"/>
              <a:t>monitoring or controlling over a specific large area by linking it with a micro sized drone</a:t>
            </a:r>
            <a:r>
              <a:rPr lang="en-IN" dirty="0" smtClean="0"/>
              <a:t>. </a:t>
            </a:r>
            <a:r>
              <a:rPr lang="en-US" dirty="0" smtClean="0"/>
              <a:t>This drone can be used for a number of tasks like :</a:t>
            </a:r>
            <a:endParaRPr lang="en-IN" dirty="0" smtClean="0"/>
          </a:p>
          <a:p>
            <a:pPr lvl="0"/>
            <a:r>
              <a:rPr lang="en-US" b="1" dirty="0" smtClean="0"/>
              <a:t>Surveillance and gathering </a:t>
            </a:r>
            <a:r>
              <a:rPr lang="en-US" b="1" dirty="0" err="1" smtClean="0"/>
              <a:t>intel</a:t>
            </a:r>
            <a:r>
              <a:rPr lang="en-US" b="1" dirty="0" smtClean="0"/>
              <a:t> </a:t>
            </a:r>
            <a:endParaRPr lang="en-IN" dirty="0" smtClean="0"/>
          </a:p>
          <a:p>
            <a:pPr lvl="0"/>
            <a:r>
              <a:rPr lang="en-US" b="1" dirty="0" smtClean="0"/>
              <a:t>Disaster Management</a:t>
            </a:r>
            <a:endParaRPr lang="en-IN" dirty="0" smtClean="0"/>
          </a:p>
          <a:p>
            <a:pPr lvl="0"/>
            <a:r>
              <a:rPr lang="en-US" b="1" dirty="0" smtClean="0"/>
              <a:t>Tracking of moving objects</a:t>
            </a:r>
            <a:endParaRPr lang="en-IN" dirty="0" smtClean="0"/>
          </a:p>
          <a:p>
            <a:pPr lvl="0"/>
            <a:r>
              <a:rPr lang="en-US" b="1" dirty="0" smtClean="0"/>
              <a:t>Collecting information on weather conditions.</a:t>
            </a:r>
            <a:endParaRPr lang="en-IN" dirty="0" smtClean="0"/>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a:buNone/>
            </a:pPr>
            <a:r>
              <a:rPr lang="en-IN" dirty="0" smtClean="0"/>
              <a:t>  The movement of the drone is controlled using the commands sent by the control system via the satellite. </a:t>
            </a:r>
          </a:p>
          <a:p>
            <a:pPr>
              <a:buNone/>
            </a:pPr>
            <a:r>
              <a:rPr lang="en-IN" dirty="0" smtClean="0"/>
              <a:t>  Hence, the use of </a:t>
            </a:r>
            <a:r>
              <a:rPr lang="en-IN" dirty="0" err="1" smtClean="0"/>
              <a:t>pico</a:t>
            </a:r>
            <a:r>
              <a:rPr lang="en-IN" dirty="0" smtClean="0"/>
              <a:t> satellite helps increase the coverage area, which further increases the endurance capability of the drones, as well as allows them to fly at higher altitudes.</a:t>
            </a:r>
          </a:p>
          <a:p>
            <a:pPr>
              <a:buNone/>
            </a:pP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t> STRUCTURAL DESIGN AND TELEMETRY  DETAILS</a:t>
            </a:r>
            <a:endParaRPr lang="en-IN" dirty="0"/>
          </a:p>
        </p:txBody>
      </p:sp>
      <p:sp>
        <p:nvSpPr>
          <p:cNvPr id="3" name="Content Placeholder 2"/>
          <p:cNvSpPr>
            <a:spLocks noGrp="1"/>
          </p:cNvSpPr>
          <p:nvPr>
            <p:ph idx="1"/>
          </p:nvPr>
        </p:nvSpPr>
        <p:spPr/>
        <p:txBody>
          <a:bodyPr/>
          <a:lstStyle/>
          <a:p>
            <a:pPr>
              <a:buNone/>
            </a:pPr>
            <a:r>
              <a:rPr lang="en-IN" b="1" dirty="0" smtClean="0"/>
              <a:t>Basis component of a </a:t>
            </a:r>
            <a:r>
              <a:rPr lang="en-IN" b="1" dirty="0" err="1" smtClean="0"/>
              <a:t>pico</a:t>
            </a:r>
            <a:r>
              <a:rPr lang="en-IN" b="1" dirty="0" smtClean="0"/>
              <a:t> satellite</a:t>
            </a:r>
            <a:endParaRPr lang="en-IN" dirty="0" smtClean="0"/>
          </a:p>
          <a:p>
            <a:pPr lvl="0"/>
            <a:r>
              <a:rPr lang="en-IN" b="1" dirty="0" smtClean="0"/>
              <a:t>Antenna</a:t>
            </a:r>
            <a:endParaRPr lang="en-IN" dirty="0" smtClean="0"/>
          </a:p>
          <a:p>
            <a:pPr lvl="0"/>
            <a:r>
              <a:rPr lang="en-IN" b="1" dirty="0" smtClean="0"/>
              <a:t>Radio transmitter</a:t>
            </a:r>
            <a:endParaRPr lang="en-IN" dirty="0" smtClean="0"/>
          </a:p>
          <a:p>
            <a:pPr lvl="0"/>
            <a:r>
              <a:rPr lang="en-IN" b="1" dirty="0" smtClean="0"/>
              <a:t>IC board</a:t>
            </a:r>
            <a:endParaRPr lang="en-IN" dirty="0" smtClean="0"/>
          </a:p>
          <a:p>
            <a:pPr lvl="0"/>
            <a:r>
              <a:rPr lang="en-IN" b="1" dirty="0" smtClean="0"/>
              <a:t>Power supply system-solar cells</a:t>
            </a: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 Design</a:t>
            </a:r>
            <a:endParaRPr lang="en-IN" dirty="0"/>
          </a:p>
        </p:txBody>
      </p:sp>
      <p:pic>
        <p:nvPicPr>
          <p:cNvPr id="4" name="image1.png"/>
          <p:cNvPicPr>
            <a:picLocks noGrp="1"/>
          </p:cNvPicPr>
          <p:nvPr>
            <p:ph idx="1"/>
          </p:nvPr>
        </p:nvPicPr>
        <p:blipFill>
          <a:blip r:embed="rId2" cstate="print"/>
          <a:srcRect r="26843" b="63987"/>
          <a:stretch/>
        </p:blipFill>
        <p:spPr>
          <a:xfrm>
            <a:off x="1691680" y="2060848"/>
            <a:ext cx="5688632" cy="3816424"/>
          </a:xfrm>
          <a:prstGeom prst="rect">
            <a:avLst/>
          </a:prstGeom>
          <a:ln w="9525" cap="flat" cmpd="sng">
            <a:solidFill>
              <a:srgbClr val="000000"/>
            </a:solidFill>
            <a:prstDash val="solid"/>
            <a:round/>
            <a:headEnd type="none" w="med" len="med"/>
            <a:tailEnd type="none" w="med" len="me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a:t>
            </a:r>
            <a:endParaRPr lang="en-IN" dirty="0"/>
          </a:p>
        </p:txBody>
      </p:sp>
      <p:sp>
        <p:nvSpPr>
          <p:cNvPr id="3" name="Content Placeholder 2"/>
          <p:cNvSpPr>
            <a:spLocks noGrp="1"/>
          </p:cNvSpPr>
          <p:nvPr>
            <p:ph idx="1"/>
          </p:nvPr>
        </p:nvSpPr>
        <p:spPr/>
        <p:txBody>
          <a:bodyPr/>
          <a:lstStyle/>
          <a:p>
            <a:r>
              <a:rPr lang="en-IN" dirty="0"/>
              <a:t>The single side piece frames in this design minimize the amount of fasteners thereby increase structural strength against vibration. </a:t>
            </a:r>
            <a:endParaRPr lang="en-IN" dirty="0" smtClean="0"/>
          </a:p>
          <a:p>
            <a:r>
              <a:rPr lang="en-IN" dirty="0" smtClean="0"/>
              <a:t>The </a:t>
            </a:r>
            <a:r>
              <a:rPr lang="en-IN" dirty="0"/>
              <a:t>configuration comprises of four stack up PCBs screwed along tie bars to the support bars, which in turn transfers load to the rest of the frame structure.</a:t>
            </a:r>
          </a:p>
          <a:p>
            <a:pPr>
              <a:buNone/>
            </a:pP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points </a:t>
            </a:r>
            <a:endParaRPr lang="en-IN" dirty="0"/>
          </a:p>
        </p:txBody>
      </p:sp>
      <p:sp>
        <p:nvSpPr>
          <p:cNvPr id="3" name="Content Placeholder 2"/>
          <p:cNvSpPr>
            <a:spLocks noGrp="1"/>
          </p:cNvSpPr>
          <p:nvPr>
            <p:ph idx="1"/>
          </p:nvPr>
        </p:nvSpPr>
        <p:spPr/>
        <p:txBody>
          <a:bodyPr/>
          <a:lstStyle/>
          <a:p>
            <a:r>
              <a:rPr lang="en-IN" dirty="0"/>
              <a:t>The lateral section of the satellite must have its dimension span 100.0 ± 0.1mm in width, while its longitudinal section must span 113.5 ± 0.1mm and the weight is not to exceed 1.33kg. </a:t>
            </a:r>
            <a:endParaRPr lang="en-IN" dirty="0" smtClean="0"/>
          </a:p>
          <a:p>
            <a:r>
              <a:rPr lang="en-IN" dirty="0" smtClean="0"/>
              <a:t>The </a:t>
            </a:r>
            <a:r>
              <a:rPr lang="en-IN" dirty="0"/>
              <a:t>structure alone should not take more than 30% of the total satellite weight.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Material for  </a:t>
            </a:r>
            <a:r>
              <a:rPr lang="en-IN" b="1" dirty="0" smtClean="0"/>
              <a:t>frame</a:t>
            </a:r>
            <a:endParaRPr lang="en-IN" dirty="0"/>
          </a:p>
        </p:txBody>
      </p:sp>
      <p:sp>
        <p:nvSpPr>
          <p:cNvPr id="3" name="Content Placeholder 2"/>
          <p:cNvSpPr>
            <a:spLocks noGrp="1"/>
          </p:cNvSpPr>
          <p:nvPr>
            <p:ph idx="1"/>
          </p:nvPr>
        </p:nvSpPr>
        <p:spPr/>
        <p:txBody>
          <a:bodyPr>
            <a:normAutofit fontScale="77500" lnSpcReduction="20000"/>
          </a:bodyPr>
          <a:lstStyle/>
          <a:p>
            <a:r>
              <a:rPr lang="en-IN" dirty="0"/>
              <a:t>In this study, our material of choice for the frame is </a:t>
            </a:r>
            <a:r>
              <a:rPr lang="en-IN" b="1" u="sng" dirty="0"/>
              <a:t>Aluminium 6061-T6</a:t>
            </a:r>
            <a:r>
              <a:rPr lang="en-IN" dirty="0"/>
              <a:t>  due to </a:t>
            </a:r>
          </a:p>
          <a:p>
            <a:pPr>
              <a:buNone/>
            </a:pPr>
            <a:r>
              <a:rPr lang="en-IN" dirty="0"/>
              <a:t>a. Its strength-to-weight ratio is very high making it ideal for attaining a light-weight structure.</a:t>
            </a:r>
          </a:p>
          <a:p>
            <a:pPr>
              <a:buNone/>
            </a:pPr>
            <a:r>
              <a:rPr lang="en-IN" dirty="0"/>
              <a:t> b. Excellent structural strength and toughness, indicating high stiffness and workability. </a:t>
            </a:r>
          </a:p>
          <a:p>
            <a:pPr>
              <a:buNone/>
            </a:pPr>
            <a:r>
              <a:rPr lang="en-IN" dirty="0"/>
              <a:t>c. It has good finishing characteristics and responds well to anodizing. </a:t>
            </a:r>
          </a:p>
          <a:p>
            <a:pPr>
              <a:buNone/>
            </a:pPr>
            <a:r>
              <a:rPr lang="en-IN" dirty="0"/>
              <a:t>d. It is readily available and has excellent </a:t>
            </a:r>
            <a:r>
              <a:rPr lang="en-IN" dirty="0" err="1"/>
              <a:t>machinability</a:t>
            </a:r>
            <a:r>
              <a:rPr lang="en-IN" dirty="0"/>
              <a:t> due to its chip characteristics. </a:t>
            </a:r>
          </a:p>
          <a:p>
            <a:pPr>
              <a:buNone/>
            </a:pPr>
            <a:r>
              <a:rPr lang="en-IN" dirty="0"/>
              <a:t>e. Excellent joining characteristics and thermal expansion coefficient similar to that of the Poly-</a:t>
            </a:r>
            <a:r>
              <a:rPr lang="en-IN" dirty="0" err="1"/>
              <a:t>Picosatellite</a:t>
            </a:r>
            <a:r>
              <a:rPr lang="en-IN" dirty="0"/>
              <a:t> Orbital </a:t>
            </a:r>
            <a:r>
              <a:rPr lang="en-IN" dirty="0" err="1"/>
              <a:t>Deployer</a:t>
            </a:r>
            <a:r>
              <a:rPr lang="en-IN" dirty="0"/>
              <a:t> (P-POD) material, Al 7075-T73.</a:t>
            </a:r>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Connectors </a:t>
            </a:r>
            <a:endParaRPr lang="en-IN" dirty="0"/>
          </a:p>
        </p:txBody>
      </p:sp>
      <p:sp>
        <p:nvSpPr>
          <p:cNvPr id="3" name="Content Placeholder 2"/>
          <p:cNvSpPr>
            <a:spLocks noGrp="1"/>
          </p:cNvSpPr>
          <p:nvPr>
            <p:ph idx="1"/>
          </p:nvPr>
        </p:nvSpPr>
        <p:spPr/>
        <p:txBody>
          <a:bodyPr/>
          <a:lstStyle/>
          <a:p>
            <a:pPr>
              <a:buNone/>
            </a:pPr>
            <a:r>
              <a:rPr lang="en-IN" sz="2400" dirty="0"/>
              <a:t>Bolted screw joint connectors were considered for the analysis set up. The material of the screw is space qualified </a:t>
            </a:r>
            <a:r>
              <a:rPr lang="en-IN" sz="2400" b="1" dirty="0"/>
              <a:t>stainless steel </a:t>
            </a:r>
            <a:r>
              <a:rPr lang="en-IN" sz="2400" dirty="0"/>
              <a:t>(SS304) M3 × 0.45 mm screws</a:t>
            </a:r>
          </a:p>
          <a:p>
            <a:pPr>
              <a:buNone/>
            </a:pPr>
            <a:endParaRPr lang="en-IN" dirty="0"/>
          </a:p>
        </p:txBody>
      </p:sp>
      <p:pic>
        <p:nvPicPr>
          <p:cNvPr id="4" name="image3.png"/>
          <p:cNvPicPr/>
          <p:nvPr/>
        </p:nvPicPr>
        <p:blipFill>
          <a:blip r:embed="rId2" cstate="print"/>
          <a:srcRect/>
          <a:stretch/>
        </p:blipFill>
        <p:spPr>
          <a:xfrm>
            <a:off x="2267744" y="2708920"/>
            <a:ext cx="4968552" cy="4149080"/>
          </a:xfrm>
          <a:prstGeom prst="rect">
            <a:avLst/>
          </a:prstGeom>
          <a:ln w="9525" cap="flat" cmpd="sng">
            <a:solidFill>
              <a:srgbClr val="000000"/>
            </a:solidFill>
            <a:prstDash val="solid"/>
            <a:round/>
            <a:headEnd type="none" w="med" len="med"/>
            <a:tailEnd type="none" w="med" len="me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TotalTime>
  <Words>1011</Words>
  <Application>Microsoft Office PowerPoint</Application>
  <PresentationFormat>On-screen Show (4:3)</PresentationFormat>
  <Paragraphs>59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PICO-SATELLITE</vt:lpstr>
      <vt:lpstr>OBJECTIVE :</vt:lpstr>
      <vt:lpstr>Slide 3</vt:lpstr>
      <vt:lpstr> STRUCTURAL DESIGN AND TELEMETRY  DETAILS</vt:lpstr>
      <vt:lpstr>Basic Design</vt:lpstr>
      <vt:lpstr>Advantages</vt:lpstr>
      <vt:lpstr>Important points </vt:lpstr>
      <vt:lpstr>Material for  frame</vt:lpstr>
      <vt:lpstr>Connectors </vt:lpstr>
      <vt:lpstr>Materials  for  Pico satellite  Antennas</vt:lpstr>
      <vt:lpstr>Sensors to be used</vt:lpstr>
      <vt:lpstr>Slide 12</vt:lpstr>
      <vt:lpstr>Calibration of sensors:</vt:lpstr>
      <vt:lpstr>Power subsystem </vt:lpstr>
      <vt:lpstr>Processing unit </vt:lpstr>
      <vt:lpstr>Slide 16</vt:lpstr>
      <vt:lpstr>Data Transmission &amp; Data Logging</vt:lpstr>
      <vt:lpstr>Slide 18</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PICO-SATELLITE</dc:title>
  <dc:creator>HP</dc:creator>
  <cp:lastModifiedBy>HP</cp:lastModifiedBy>
  <cp:revision>9</cp:revision>
  <dcterms:created xsi:type="dcterms:W3CDTF">2020-03-13T03:48:24Z</dcterms:created>
  <dcterms:modified xsi:type="dcterms:W3CDTF">2020-03-13T05:01:18Z</dcterms:modified>
</cp:coreProperties>
</file>