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jpeg" ContentType="image/jpe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60157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onstantia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F71DED6-63A4-4C7E-A618-395C030861DD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279360" y="685800"/>
            <a:ext cx="6298920" cy="342864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9EC41BB-287A-44B3-8A7D-BD8D7D998A55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11340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30000" y="3682080"/>
            <a:ext cx="11340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30000" y="368208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441120" y="368208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464360" y="160452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298720" y="160452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30000" y="368208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464360" y="368208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298720" y="368208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30000" y="1604520"/>
            <a:ext cx="113407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113407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735120" y="1371600"/>
            <a:ext cx="10820160" cy="84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30000" y="368208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30000" y="1604520"/>
            <a:ext cx="113407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441120" y="368208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30000" y="3682080"/>
            <a:ext cx="11340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11340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30000" y="3682080"/>
            <a:ext cx="11340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30000" y="368208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441120" y="368208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464360" y="160452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298720" y="160452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30000" y="368208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464360" y="368208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8298720" y="368208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30000" y="1604520"/>
            <a:ext cx="113407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113407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113407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735120" y="1371600"/>
            <a:ext cx="10820160" cy="84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30000" y="368208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441120" y="368208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30000" y="3682080"/>
            <a:ext cx="11340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11340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30000" y="3682080"/>
            <a:ext cx="11340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30000" y="368208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441120" y="368208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464360" y="160452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298720" y="160452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30000" y="368208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464360" y="368208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298720" y="368208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735120" y="1371600"/>
            <a:ext cx="10820160" cy="84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30000" y="368208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441120" y="368208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30000" y="3682080"/>
            <a:ext cx="11340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2960" y="-7200"/>
            <a:ext cx="1262736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038280" y="-7200"/>
            <a:ext cx="656280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40320" y="-16560"/>
            <a:ext cx="12642840" cy="1087560"/>
            <a:chOff x="-40320" y="-16560"/>
            <a:chExt cx="12642840" cy="1087560"/>
          </a:xfrm>
        </p:grpSpPr>
        <p:sp>
          <p:nvSpPr>
            <p:cNvPr id="3" name="CustomShape 4"/>
            <p:cNvSpPr/>
            <p:nvPr/>
          </p:nvSpPr>
          <p:spPr>
            <a:xfrm rot="21480600">
              <a:off x="-32760" y="201960"/>
              <a:ext cx="12620520" cy="64908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21480600">
              <a:off x="-24480" y="275760"/>
              <a:ext cx="12638160" cy="53028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630000" y="6356520"/>
            <a:ext cx="294012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05F95C2C-5FBF-4604-9F59-18FFD75D4698}" type="datetime">
              <a:rPr b="0" lang="en-IN" sz="1200" spc="-1" strike="noStrike">
                <a:solidFill>
                  <a:srgbClr val="035c75"/>
                </a:solidFill>
                <a:latin typeface="Constantia"/>
              </a:rPr>
              <a:t>11/10/18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675600" y="6356520"/>
            <a:ext cx="4620240" cy="364680"/>
          </a:xfrm>
          <a:prstGeom prst="rect">
            <a:avLst/>
          </a:prstGeom>
        </p:spPr>
        <p:txBody>
          <a:bodyPr lIns="0" rIns="0" tIns="0" bIns="0" anchor="b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921320" y="6356520"/>
            <a:ext cx="1049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9AB394BD-DC61-48FD-933B-EB058EAAFDB3}" type="slidenum">
              <a:rPr b="0" lang="en-IN" sz="1200" spc="-1" strike="noStrike">
                <a:solidFill>
                  <a:srgbClr val="035c75"/>
                </a:solidFill>
                <a:latin typeface="Constantia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630000" y="273600"/>
            <a:ext cx="1134072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onstantia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630000" y="1604520"/>
            <a:ext cx="113407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Constantia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-12960" y="-7200"/>
            <a:ext cx="1262736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6038280" y="-7200"/>
            <a:ext cx="656280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" name="Group 3"/>
          <p:cNvGrpSpPr/>
          <p:nvPr/>
        </p:nvGrpSpPr>
        <p:grpSpPr>
          <a:xfrm>
            <a:off x="-40320" y="-16560"/>
            <a:ext cx="12642840" cy="1087560"/>
            <a:chOff x="-40320" y="-16560"/>
            <a:chExt cx="12642840" cy="1087560"/>
          </a:xfrm>
        </p:grpSpPr>
        <p:sp>
          <p:nvSpPr>
            <p:cNvPr id="49" name="CustomShape 4"/>
            <p:cNvSpPr/>
            <p:nvPr/>
          </p:nvSpPr>
          <p:spPr>
            <a:xfrm rot="21480600">
              <a:off x="-32760" y="201960"/>
              <a:ext cx="12620520" cy="64908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"/>
            <p:cNvSpPr/>
            <p:nvPr/>
          </p:nvSpPr>
          <p:spPr>
            <a:xfrm rot="21480600">
              <a:off x="-24480" y="275760"/>
              <a:ext cx="12638160" cy="53028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630000" y="704160"/>
            <a:ext cx="11341080" cy="1142640"/>
          </a:xfrm>
          <a:prstGeom prst="rect">
            <a:avLst/>
          </a:prstGeom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Click to edit Master title style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30000" y="1935360"/>
            <a:ext cx="11341080" cy="438876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Constanti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onstantia"/>
              </a:rPr>
              <a:t>Third level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lvl="3" marL="1188720" indent="-20988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dt"/>
          </p:nvPr>
        </p:nvSpPr>
        <p:spPr>
          <a:xfrm>
            <a:off x="630000" y="6356520"/>
            <a:ext cx="294012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8350C8A6-08E8-4660-8C25-5BBAB10E6D96}" type="datetime">
              <a:rPr b="0" lang="en-IN" sz="1200" spc="-1" strike="noStrike">
                <a:solidFill>
                  <a:srgbClr val="035c75"/>
                </a:solidFill>
                <a:latin typeface="Constantia"/>
              </a:rPr>
              <a:t>11/10/18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ftr"/>
          </p:nvPr>
        </p:nvSpPr>
        <p:spPr>
          <a:xfrm>
            <a:off x="3675600" y="6356520"/>
            <a:ext cx="4620240" cy="364680"/>
          </a:xfrm>
          <a:prstGeom prst="rect">
            <a:avLst/>
          </a:prstGeom>
        </p:spPr>
        <p:txBody>
          <a:bodyPr lIns="0" rIns="0" tIns="0" bIns="0" anchor="b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5" name="PlaceHolder 10"/>
          <p:cNvSpPr>
            <a:spLocks noGrp="1"/>
          </p:cNvSpPr>
          <p:nvPr>
            <p:ph type="sldNum"/>
          </p:nvPr>
        </p:nvSpPr>
        <p:spPr>
          <a:xfrm>
            <a:off x="10921320" y="6356520"/>
            <a:ext cx="1049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0DCE032-8DF7-4C8C-8631-C74F204B2C60}" type="slidenum">
              <a:rPr b="0" lang="en-IN" sz="1200" spc="-1" strike="noStrike">
                <a:solidFill>
                  <a:srgbClr val="035c75"/>
                </a:solidFill>
                <a:latin typeface="Constantia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-12960" y="-7200"/>
            <a:ext cx="1262736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6038280" y="-7200"/>
            <a:ext cx="656280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4" name="Group 3"/>
          <p:cNvGrpSpPr/>
          <p:nvPr/>
        </p:nvGrpSpPr>
        <p:grpSpPr>
          <a:xfrm>
            <a:off x="-40320" y="-16560"/>
            <a:ext cx="12642840" cy="1087560"/>
            <a:chOff x="-40320" y="-16560"/>
            <a:chExt cx="12642840" cy="1087560"/>
          </a:xfrm>
        </p:grpSpPr>
        <p:sp>
          <p:nvSpPr>
            <p:cNvPr id="95" name="CustomShape 4"/>
            <p:cNvSpPr/>
            <p:nvPr/>
          </p:nvSpPr>
          <p:spPr>
            <a:xfrm rot="21480600">
              <a:off x="-32760" y="201960"/>
              <a:ext cx="12620520" cy="64908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5"/>
            <p:cNvSpPr/>
            <p:nvPr/>
          </p:nvSpPr>
          <p:spPr>
            <a:xfrm rot="21480600">
              <a:off x="-24480" y="275760"/>
              <a:ext cx="12638160" cy="53028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6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20160" cy="1828440"/>
          </a:xfrm>
          <a:prstGeom prst="rect">
            <a:avLst/>
          </a:prstGeom>
        </p:spPr>
        <p:txBody>
          <a:bodyPr lIns="0" rIns="18360" tIns="0" bIns="0" anchor="b">
            <a:normAutofit/>
          </a:bodyPr>
          <a:p>
            <a:pPr algn="r">
              <a:lnSpc>
                <a:spcPct val="100000"/>
              </a:lnSpc>
            </a:pPr>
            <a:r>
              <a:rPr b="1" lang="en-US" sz="5600" spc="-1" strike="noStrike">
                <a:solidFill>
                  <a:srgbClr val="50e0ea"/>
                </a:solidFill>
                <a:latin typeface="Calibri"/>
              </a:rPr>
              <a:t>Click to edit Master title style</a:t>
            </a:r>
            <a:endParaRPr b="0" lang="en-US" sz="5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dt"/>
          </p:nvPr>
        </p:nvSpPr>
        <p:spPr>
          <a:xfrm>
            <a:off x="630000" y="6356520"/>
            <a:ext cx="294012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352D6D58-B72B-42F9-9C5B-5F3E24AF7756}" type="datetime">
              <a:rPr b="0" lang="en-IN" sz="1200" spc="-1" strike="noStrike">
                <a:solidFill>
                  <a:srgbClr val="d1eaed"/>
                </a:solidFill>
                <a:latin typeface="Constantia"/>
              </a:rPr>
              <a:t>11/10/18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99" name="PlaceHolder 8"/>
          <p:cNvSpPr>
            <a:spLocks noGrp="1"/>
          </p:cNvSpPr>
          <p:nvPr>
            <p:ph type="ftr"/>
          </p:nvPr>
        </p:nvSpPr>
        <p:spPr>
          <a:xfrm>
            <a:off x="3675600" y="6356520"/>
            <a:ext cx="4620240" cy="364680"/>
          </a:xfrm>
          <a:prstGeom prst="rect">
            <a:avLst/>
          </a:prstGeom>
        </p:spPr>
        <p:txBody>
          <a:bodyPr lIns="0" rIns="0" tIns="0" bIns="0" anchor="b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00" name="PlaceHolder 9"/>
          <p:cNvSpPr>
            <a:spLocks noGrp="1"/>
          </p:cNvSpPr>
          <p:nvPr>
            <p:ph type="sldNum"/>
          </p:nvPr>
        </p:nvSpPr>
        <p:spPr>
          <a:xfrm>
            <a:off x="10921320" y="6356520"/>
            <a:ext cx="1049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CCD625C-9CE1-40AC-A0C6-8E4AAAF59D95}" type="slidenum">
              <a:rPr b="0" lang="en-IN" sz="1200" spc="-1" strike="noStrike">
                <a:solidFill>
                  <a:srgbClr val="d1eaed"/>
                </a:solidFill>
                <a:latin typeface="Constantia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01" name="PlaceHolder 10"/>
          <p:cNvSpPr>
            <a:spLocks noGrp="1"/>
          </p:cNvSpPr>
          <p:nvPr>
            <p:ph type="body"/>
          </p:nvPr>
        </p:nvSpPr>
        <p:spPr>
          <a:xfrm>
            <a:off x="630000" y="1604520"/>
            <a:ext cx="113407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Click to edit the outline text format</a:t>
            </a:r>
            <a:endParaRPr b="0" lang="en-US" sz="2600" spc="-1" strike="noStrike">
              <a:solidFill>
                <a:srgbClr val="ffffff"/>
              </a:solidFill>
              <a:latin typeface="Constant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Constantia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Constant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Constant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Constant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onstant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onstant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nstanti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towardsdatascience.com/text-summarization-with-amazon-reviews-41801c2210b" TargetMode="External"/><Relationship Id="rId2" Type="http://schemas.openxmlformats.org/officeDocument/2006/relationships/hyperlink" Target="https://towardsdatascience.com/text-summarization-with-amazon-reviews-41801c2210b" TargetMode="External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0" y="274680"/>
            <a:ext cx="12601080" cy="5616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04617b"/>
                </a:solidFill>
                <a:latin typeface="Times New Roman"/>
              </a:rPr>
              <a:t>Text Summarizer Using Machine Learning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0" y="980640"/>
            <a:ext cx="12601080" cy="31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In partial Fulfillment of the Requirements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For the Degree of Bachelor of Technology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</a:rPr>
              <a:t>PROJECT TEAM MEMBERS: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AMIT KUSHWAHA (2015021012)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DEEPAK KUAMR(2015021029)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NITIN SINGH(2015021067)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Under Guidance of: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SMT. MEENU(ASSISTANT PROFESSOR)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46" name="Picture 7" descr=""/>
          <p:cNvPicPr/>
          <p:nvPr/>
        </p:nvPicPr>
        <p:blipFill>
          <a:blip r:embed="rId1"/>
          <a:stretch/>
        </p:blipFill>
        <p:spPr>
          <a:xfrm>
            <a:off x="5292720" y="3935520"/>
            <a:ext cx="1511640" cy="136548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1116360" y="5301360"/>
            <a:ext cx="104407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Department of Computer Science and Engineering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MADAN MOHAN MALAVIYA UNIVERSITY OF TECHNOLOGY, GORAKHPUR(U.P.) INDIA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2018-2019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30000" y="704160"/>
            <a:ext cx="1134108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Times New Roman"/>
              </a:rPr>
              <a:t>Sequence to Sequence model: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630000" y="1935360"/>
            <a:ext cx="1134108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Encoder: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The encoder is responsible for stepping through the input time steps and encoding the entire sequence into a fixed length vector called a context vector.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Decoder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A decoder network to take this feature representation as input, process it to make its decision, and produce an output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30000" y="704160"/>
            <a:ext cx="1134108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Times New Roman"/>
              </a:rPr>
              <a:t>Tools: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630000" y="1600200"/>
            <a:ext cx="11341080" cy="298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Data Manipulation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Pandas: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Python package, used for analyzing data.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Provides flexible reshaping of datasets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Easy handling of missing data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Suited for many different kinds of data such as sql table , excel spread sheet , arbitrary matrix data with row and columns labelled.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marL="1828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         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540000" y="4581000"/>
            <a:ext cx="11881080" cy="23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</a:rPr>
              <a:t>MODELLING:</a:t>
            </a:r>
            <a:endParaRPr b="0" lang="en-IN" sz="32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Scikit Learn (sklearn)</a:t>
            </a:r>
            <a:endParaRPr b="0" lang="en-IN" sz="2400" spc="-1" strike="noStrike">
              <a:latin typeface="Arial"/>
            </a:endParaRPr>
          </a:p>
          <a:p>
            <a:pPr lvl="4" marL="21146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Python package, free software machine learning library.</a:t>
            </a:r>
            <a:endParaRPr b="0" lang="en-IN" sz="2000" spc="-1" strike="noStrike">
              <a:latin typeface="Arial"/>
            </a:endParaRPr>
          </a:p>
          <a:p>
            <a:pPr lvl="4" marL="21146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Provides large number of supervised and unsupervised learning algorithms such as kmeans , k-nearest , support vector machine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30000" y="704160"/>
            <a:ext cx="1134108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4617b"/>
                </a:solidFill>
                <a:latin typeface="Times New Roman"/>
              </a:rPr>
              <a:t>Keras:</a:t>
            </a:r>
            <a:endParaRPr b="0" lang="en-US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30000" y="1935360"/>
            <a:ext cx="1134108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Keras is high level neural networks API , written in Python which is capable of running on top of TensorFlow.</a:t>
            </a:r>
            <a:endParaRPr b="0" lang="en-US" sz="24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It was developed with a focus on enabling fast experimentation.</a:t>
            </a:r>
            <a:endParaRPr b="0" lang="en-US" sz="24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Support Convolutional Neural Network and Recurrent Neural Network</a:t>
            </a:r>
            <a:endParaRPr b="0" lang="en-US" sz="24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Runs seamlessly on CPU and GPU</a:t>
            </a:r>
            <a:endParaRPr b="0" lang="en-US" sz="24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User friendly as it has consistent interface optimized for common use.</a:t>
            </a:r>
            <a:endParaRPr b="0" lang="en-US" sz="24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Easy extensibility, new modules are simple to add.</a:t>
            </a:r>
            <a:endParaRPr b="0" lang="en-US" sz="24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30000" y="704160"/>
            <a:ext cx="1134108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Times New Roman"/>
              </a:rPr>
              <a:t>Working: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30000" y="1935360"/>
            <a:ext cx="1134108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Preparing the data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Convert to lower case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Remove any unwanted characters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Modelling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Training using Sequence to Sequence model with RNN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Generating model and storing</a:t>
            </a: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Testing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Testing for accuracy.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Predicting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Predicting result for user input using model generated.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3" descr=""/>
          <p:cNvPicPr/>
          <p:nvPr/>
        </p:nvPicPr>
        <p:blipFill>
          <a:blip r:embed="rId1"/>
          <a:stretch/>
        </p:blipFill>
        <p:spPr>
          <a:xfrm>
            <a:off x="1692360" y="116640"/>
            <a:ext cx="9648720" cy="597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30000" y="704160"/>
            <a:ext cx="1134108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Times New Roman"/>
              </a:rPr>
              <a:t>Conclusion: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630000" y="1935360"/>
            <a:ext cx="1134108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Algorithm to solve problem related to human intelligence.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Can be used in many places such as news summarization, customer reviews summarization, research paper summarization, preparation of notes from documents.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Textual Information more useful if lesser and accurate.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Use of Technology to save time.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30000" y="704160"/>
            <a:ext cx="1134108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Times New Roman"/>
              </a:rPr>
              <a:t>References: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630000" y="1935360"/>
            <a:ext cx="11341080" cy="4388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https://www.wikipedia.org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 u="sng">
                <a:solidFill>
                  <a:srgbClr val="f49100"/>
                </a:solidFill>
                <a:uFillTx/>
                <a:latin typeface="Constantia"/>
                <a:hlinkClick r:id="rId1"/>
              </a:rPr>
              <a:t>https://</a:t>
            </a:r>
            <a:r>
              <a:rPr b="0" lang="en-US" sz="2600" spc="-1" strike="noStrike" u="sng">
                <a:solidFill>
                  <a:srgbClr val="f49100"/>
                </a:solidFill>
                <a:uFillTx/>
                <a:latin typeface="Constantia"/>
                <a:hlinkClick r:id="rId2"/>
              </a:rPr>
              <a:t>towardsdatascience.com/text-summarization-with-amazon-reviews-41801c2210b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Deep Learning with Keras by Antonio Gulli and Sujit Pal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735120" y="1371600"/>
            <a:ext cx="10820160" cy="1828440"/>
          </a:xfrm>
          <a:prstGeom prst="rect">
            <a:avLst/>
          </a:prstGeom>
          <a:noFill/>
          <a:ln>
            <a:noFill/>
          </a:ln>
        </p:spPr>
        <p:txBody>
          <a:bodyPr lIns="0" rIns="18360" tIns="0" bIns="0" anchor="b"/>
          <a:p>
            <a:pPr algn="r">
              <a:lnSpc>
                <a:spcPct val="100000"/>
              </a:lnSpc>
            </a:pPr>
            <a:r>
              <a:rPr b="1" lang="en-US" sz="5600" spc="-1" strike="noStrike">
                <a:solidFill>
                  <a:srgbClr val="50e0ea"/>
                </a:solidFill>
                <a:latin typeface="Times New Roman"/>
              </a:rPr>
              <a:t>THANK YOU</a:t>
            </a:r>
            <a:endParaRPr b="0" lang="en-US" sz="5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30000" y="704160"/>
            <a:ext cx="1134108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Times New Roman"/>
              </a:rPr>
              <a:t>TABLE OF CONTENTS: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630000" y="1935360"/>
            <a:ext cx="1134108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INTRODUCTION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TECHNOLOGY USED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TOOLS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WORKING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CONCLUSION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REFERENCES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30000" y="704160"/>
            <a:ext cx="1134108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Times New Roman"/>
              </a:rPr>
              <a:t>INTRODUCTION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630000" y="1935360"/>
            <a:ext cx="1134108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5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Overview of Problem Area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5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Finding relevant information from larger text.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5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Condensed form of  text document.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5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Maintain general meaning of source.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5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Reducing user need to search entire document.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2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Time saving from unnecessary information.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30000" y="704160"/>
            <a:ext cx="1134108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Times New Roman"/>
              </a:rPr>
              <a:t>What is Text Summarization?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30000" y="1935360"/>
            <a:ext cx="1134108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Text Summarization is the process of creating a condensed form of text document which maintains significant information and general meaning of source text.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Type of Text Summarization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Extractive Summarization: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 algn="just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Extractive summarization extracts important sentences or phrases from the source documents and group them to generate summary without changing the source text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Abstractive Summarization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 algn="just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Abstractive summarization consists of understanding the source text by using the linguistic method to interpret and examine the text, conveying information in concise way.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30000" y="704160"/>
            <a:ext cx="1134108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Times New Roman"/>
              </a:rPr>
              <a:t>PROBLEM SPECIFICATION: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630000" y="1935360"/>
            <a:ext cx="1134108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Creating short, accurate, and fluent summaries from larger text documents using Machine learning.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Text summarizer  learns the pattern to generate summary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Reducing text to readable form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Saving time from reading larger document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Relevant content from source as input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30000" y="704160"/>
            <a:ext cx="1134108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Times New Roman"/>
              </a:rPr>
              <a:t>TECHNOLGY USED: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630000" y="1935360"/>
            <a:ext cx="1134108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Machine Leaning: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Application of Artificial Intelligence.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Provides Systems ability to learn and improve from experience without being explicitly programmed.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Programs that can access data and use it to learn for themselves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Primary Aim is to allow computers to learn automatically without human intervention or assistance and adjust accordingly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Application in field of facial Recognition, Speech Recognition, Recommendation System, Image processing and etc.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30000" y="704160"/>
            <a:ext cx="1134108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4617b"/>
                </a:solidFill>
                <a:latin typeface="Times New Roman"/>
              </a:rPr>
              <a:t>Types of Machine Learning:</a:t>
            </a:r>
            <a:endParaRPr b="0" lang="en-US" sz="3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630000" y="1935360"/>
            <a:ext cx="1134108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Supervised Learning: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Used when both input and output are known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Data is labeled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Unsupervised Learning: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Used when input is known but output is not known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Data is unlabeled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Reinforcement machine Learning: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Used when input and output for some input data, and  grade data is present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Learn its behavior by feedback from Environment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30000" y="704160"/>
            <a:ext cx="1134108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Times New Roman"/>
              </a:rPr>
              <a:t>Neural Network: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30000" y="1935360"/>
            <a:ext cx="1134108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It is a Information Processing paradigm that is inspired by the biological nervous system, such as the brain, process information.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The neural network itself isn’t and algorithm, but rather a framework for many different machine learning algorithms to work together and process complex data.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162" name="Picture 3" descr=""/>
          <p:cNvPicPr/>
          <p:nvPr/>
        </p:nvPicPr>
        <p:blipFill>
          <a:blip r:embed="rId1"/>
          <a:stretch/>
        </p:blipFill>
        <p:spPr>
          <a:xfrm>
            <a:off x="3924360" y="4077000"/>
            <a:ext cx="4533480" cy="244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30000" y="704160"/>
            <a:ext cx="1134108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Times New Roman"/>
              </a:rPr>
              <a:t>Recurrent Neural Network(RNN):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630000" y="1935360"/>
            <a:ext cx="11341080" cy="438876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RNNs are used in Deep Learning and in the development of models that simulate the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activity of neurons in the human brain</a:t>
            </a:r>
            <a:endParaRPr b="0" lang="en-US" sz="24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layered to process information in two directions.</a:t>
            </a:r>
            <a:endParaRPr b="0" lang="en-US" sz="24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RNN neuron stores the state of previous input and combines with the current input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thereby preserving some relationship of current input with the previous input.</a:t>
            </a:r>
            <a:endParaRPr b="0" lang="en-US" sz="24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RNN basically used in Speech Recognition, Translation, Generating Image description,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Natural Language Processing</a:t>
            </a:r>
            <a:endParaRPr b="0" lang="en-US" sz="24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US" sz="2400" spc="-1" strike="noStrike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165" name="Picture 3" descr=""/>
          <p:cNvPicPr/>
          <p:nvPr/>
        </p:nvPicPr>
        <p:blipFill>
          <a:blip r:embed="rId1"/>
          <a:stretch/>
        </p:blipFill>
        <p:spPr>
          <a:xfrm>
            <a:off x="2988360" y="4725000"/>
            <a:ext cx="6364080" cy="18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330</TotalTime>
  <Application>LibreOffice/6.0.6.2$Linux_X86_64 LibreOffice_project/00m0$Build-2</Application>
  <Words>592</Words>
  <Paragraphs>108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2018-10-10T21:03:04Z</dcterms:created>
  <dc:creator>Amit Kushwaha</dc:creator>
  <dc:description/>
  <dc:language>en-IN</dc:language>
  <cp:lastModifiedBy/>
  <dcterms:modified xsi:type="dcterms:W3CDTF">2018-10-11T07:02:43Z</dcterms:modified>
  <cp:revision>31</cp:revision>
  <dc:subject/>
  <dc:title>Text Summarizer Using 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