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60157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2B792D0-13DE-4277-9CE0-448486CF316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279360" y="685800"/>
            <a:ext cx="6298560" cy="342828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55AE299-8203-49EF-A798-88EEFD145230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30000" y="368208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44112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46436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29872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3000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46436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29872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35120" y="1371600"/>
            <a:ext cx="10819800" cy="84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44112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30000" y="368208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44112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46436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29872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3000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46436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29872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735120" y="1371600"/>
            <a:ext cx="10819800" cy="84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44112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30000" y="368208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44112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46436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298720" y="160452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3000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46436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298720" y="3682080"/>
            <a:ext cx="36514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35120" y="1371600"/>
            <a:ext cx="10819800" cy="84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441120" y="368208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3000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441120" y="1604520"/>
            <a:ext cx="55339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30000" y="3682080"/>
            <a:ext cx="113407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2960" y="-7200"/>
            <a:ext cx="1262700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038280" y="-7200"/>
            <a:ext cx="656244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40320" y="-16920"/>
            <a:ext cx="12659040" cy="1086480"/>
            <a:chOff x="-40320" y="-16920"/>
            <a:chExt cx="12659040" cy="1086480"/>
          </a:xfrm>
        </p:grpSpPr>
        <p:sp>
          <p:nvSpPr>
            <p:cNvPr id="3" name="CustomShape 4"/>
            <p:cNvSpPr/>
            <p:nvPr/>
          </p:nvSpPr>
          <p:spPr>
            <a:xfrm rot="21480600">
              <a:off x="-32760" y="201600"/>
              <a:ext cx="1262016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80600">
              <a:off x="-24480" y="275760"/>
              <a:ext cx="1263780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30000" y="273600"/>
            <a:ext cx="11340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12960" y="-7200"/>
            <a:ext cx="1262700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6038280" y="-7200"/>
            <a:ext cx="656244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roup 3"/>
          <p:cNvGrpSpPr/>
          <p:nvPr/>
        </p:nvGrpSpPr>
        <p:grpSpPr>
          <a:xfrm>
            <a:off x="-40320" y="-16920"/>
            <a:ext cx="12659040" cy="1086480"/>
            <a:chOff x="-40320" y="-16920"/>
            <a:chExt cx="12659040" cy="1086480"/>
          </a:xfrm>
        </p:grpSpPr>
        <p:sp>
          <p:nvSpPr>
            <p:cNvPr id="46" name="CustomShape 4"/>
            <p:cNvSpPr/>
            <p:nvPr/>
          </p:nvSpPr>
          <p:spPr>
            <a:xfrm rot="21480600">
              <a:off x="-32760" y="201600"/>
              <a:ext cx="1262016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5"/>
            <p:cNvSpPr/>
            <p:nvPr/>
          </p:nvSpPr>
          <p:spPr>
            <a:xfrm rot="21480600">
              <a:off x="-24480" y="275760"/>
              <a:ext cx="1263780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630000" y="273600"/>
            <a:ext cx="113407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12960" y="-7200"/>
            <a:ext cx="12627000" cy="104076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6038280" y="-7200"/>
            <a:ext cx="6562440" cy="63756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8" name="Group 3"/>
          <p:cNvGrpSpPr/>
          <p:nvPr/>
        </p:nvGrpSpPr>
        <p:grpSpPr>
          <a:xfrm>
            <a:off x="-40320" y="-16920"/>
            <a:ext cx="12659040" cy="1086480"/>
            <a:chOff x="-40320" y="-16920"/>
            <a:chExt cx="12659040" cy="1086480"/>
          </a:xfrm>
        </p:grpSpPr>
        <p:sp>
          <p:nvSpPr>
            <p:cNvPr id="89" name="CustomShape 4"/>
            <p:cNvSpPr/>
            <p:nvPr/>
          </p:nvSpPr>
          <p:spPr>
            <a:xfrm rot="21480600">
              <a:off x="-32760" y="201600"/>
              <a:ext cx="1262016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5"/>
            <p:cNvSpPr/>
            <p:nvPr/>
          </p:nvSpPr>
          <p:spPr>
            <a:xfrm rot="21480600">
              <a:off x="-24480" y="275760"/>
              <a:ext cx="1263780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735120" y="1371600"/>
            <a:ext cx="10819800" cy="1828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30000" y="1604520"/>
            <a:ext cx="113407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274680"/>
            <a:ext cx="1260072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1" lang="en-IN" sz="5000" spc="-1" strike="noStrike">
                <a:solidFill>
                  <a:srgbClr val="04617b"/>
                </a:solidFill>
                <a:latin typeface="Times New Roman"/>
              </a:rPr>
              <a:t>Text Summarizer Using Machine Learning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0" y="980640"/>
            <a:ext cx="12600720" cy="319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partial Fulfillment of the Requirements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the Degree of Bachelor of Technology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 TEAM MEMBERS: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AMIT KUSHWAHA (2015021012)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DEEPAK KUMAR(2015021029)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NITIN SINGH(2015021067)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Under Guidance of: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SMT. MEENU(ASSISTANT PROFESSOR)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37" name="Picture 7" descr=""/>
          <p:cNvPicPr/>
          <p:nvPr/>
        </p:nvPicPr>
        <p:blipFill>
          <a:blip r:embed="rId1"/>
          <a:stretch/>
        </p:blipFill>
        <p:spPr>
          <a:xfrm>
            <a:off x="5292720" y="3935520"/>
            <a:ext cx="1511280" cy="136512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1116360" y="5301360"/>
            <a:ext cx="104403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and Engineering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MADAN MOHAN MALAVIYA UNIVERSITY OF TECHNOLOGY, GORAKHPUR(U.P.) INDIA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2018-2019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30000" y="704160"/>
            <a:ext cx="11340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Times New Roman"/>
              </a:rPr>
              <a:t>Sequence to Sequence model: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30000" y="1935360"/>
            <a:ext cx="1134072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519"/>
              </a:spcBef>
            </a:pPr>
            <a:endParaRPr b="0" lang="en-IN" sz="1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Encoder:</a:t>
            </a:r>
            <a:endParaRPr b="0" lang="en-IN" sz="2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 encoder is responsible for stepping through the input time steps and encoding the entire sequence into a fixed length vector called a context vector.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Decoder</a:t>
            </a:r>
            <a:endParaRPr b="0" lang="en-IN" sz="26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 decoder network to take this feature representation as input, process it to make its decision, and produce an output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30000" y="704160"/>
            <a:ext cx="11340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Times New Roman"/>
              </a:rPr>
              <a:t>Tools: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30000" y="1600200"/>
            <a:ext cx="1134072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19"/>
              </a:spcBef>
            </a:pPr>
            <a:endParaRPr b="0" lang="en-IN" sz="18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Python (version 3.6.7)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Visual studio code (IDE)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Libraries</a:t>
            </a:r>
            <a:endParaRPr b="0" lang="en-IN" sz="26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Pandas:</a:t>
            </a:r>
            <a:endParaRPr b="0" lang="en-IN" sz="2100" spc="-1" strike="noStrike">
              <a:latin typeface="Arial"/>
            </a:endParaRPr>
          </a:p>
          <a:p>
            <a:pPr lvl="4" marL="1463040" indent="-20952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Python package, used for analyzing data.</a:t>
            </a:r>
            <a:endParaRPr b="0" lang="en-IN" sz="2000" spc="-1" strike="noStrike">
              <a:latin typeface="Arial"/>
            </a:endParaRPr>
          </a:p>
          <a:p>
            <a:pPr lvl="4" marL="1463040" indent="-20952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Provides flexible reshaping of datasets</a:t>
            </a:r>
            <a:endParaRPr b="0" lang="en-IN" sz="2000" spc="-1" strike="noStrike">
              <a:latin typeface="Arial"/>
            </a:endParaRPr>
          </a:p>
          <a:p>
            <a:pPr lvl="4" marL="1463040" indent="-20952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Easy handling of missing data</a:t>
            </a:r>
            <a:endParaRPr b="0" lang="en-IN" sz="2000" spc="-1" strike="noStrike">
              <a:latin typeface="Arial"/>
            </a:endParaRPr>
          </a:p>
          <a:p>
            <a:pPr lvl="4" marL="1463040" indent="-20952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endParaRPr b="0" lang="en-IN" sz="2000" spc="-1" strike="noStrike">
              <a:latin typeface="Arial"/>
            </a:endParaRPr>
          </a:p>
          <a:p>
            <a:pPr lvl="4" marL="1463040" indent="-20952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Symbol" charset="2"/>
              <a:buChar char=""/>
            </a:pPr>
            <a:endParaRPr b="0" lang="en-IN" sz="2000" spc="-1" strike="noStrike">
              <a:latin typeface="Arial"/>
            </a:endParaRPr>
          </a:p>
          <a:p>
            <a:pPr marL="1828800"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         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40000" y="4581000"/>
            <a:ext cx="11880720" cy="23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30000" y="704160"/>
            <a:ext cx="11340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630000" y="1935360"/>
            <a:ext cx="1134072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30000" y="704160"/>
            <a:ext cx="11340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Times New Roman"/>
              </a:rPr>
              <a:t>Working: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30000" y="1935360"/>
            <a:ext cx="1134072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Preparing the data</a:t>
            </a:r>
            <a:endParaRPr b="0" lang="en-IN" sz="26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Convert to lower case</a:t>
            </a:r>
            <a:endParaRPr b="0" lang="en-IN" sz="21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Remove any unwanted characters</a:t>
            </a:r>
            <a:endParaRPr b="0" lang="en-IN" sz="21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Modelling</a:t>
            </a:r>
            <a:endParaRPr b="0" lang="en-IN" sz="26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Training using Sequence to Sequence model with RNN</a:t>
            </a:r>
            <a:endParaRPr b="0" lang="en-IN" sz="21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Generating model and storing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IN" sz="21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Testing</a:t>
            </a:r>
            <a:endParaRPr b="0" lang="en-IN" sz="26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Testing for accuracy.</a:t>
            </a:r>
            <a:endParaRPr b="0" lang="en-IN" sz="21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Predicting</a:t>
            </a:r>
            <a:endParaRPr b="0" lang="en-IN" sz="26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Predicting result for user input using model generated.</a:t>
            </a: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3412080" y="648000"/>
            <a:ext cx="6019920" cy="60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30000" y="704160"/>
            <a:ext cx="11340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Times New Roman"/>
              </a:rPr>
              <a:t>Conclusion: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30000" y="1935360"/>
            <a:ext cx="1134072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Algorithm to solve problem related to human intelligence.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Can be used in many places such as news summarization, customer reviews summarization, research paper summarization, preparation of notes from documents.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Textual Information more useful if lesser and accurate.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Use of Technology to save time.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30000" y="704160"/>
            <a:ext cx="11340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Times New Roman"/>
              </a:rPr>
              <a:t>References: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30000" y="1935360"/>
            <a:ext cx="11340720" cy="4388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 u="sng">
                <a:solidFill>
                  <a:srgbClr val="f49100"/>
                </a:solidFill>
                <a:uFillTx/>
                <a:latin typeface="Constantia"/>
              </a:rPr>
              <a:t>https://towardsdatascience.com/text-summarization-with-amazon-reviews41801c2210b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Deep Learning with Keras by Antonio Gulli and Sujit Pal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Deep Learning for Computer Vision by Rajalingappaa Shanmugamani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Machine Learning Algorithms by Giuseppe Bonaccorso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Thoughtful Machine Learning with Python by Matthew Kirk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https://towardsdatascience.com/tensorflow-the-core-concepts-1776ea1732fa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35120" y="1371600"/>
            <a:ext cx="10819800" cy="18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0" bIns="0" anchor="b"/>
          <a:p>
            <a:pPr algn="r">
              <a:lnSpc>
                <a:spcPct val="100000"/>
              </a:lnSpc>
            </a:pPr>
            <a:r>
              <a:rPr b="1" lang="en-IN" sz="5600" spc="-1" strike="noStrike">
                <a:solidFill>
                  <a:srgbClr val="50e0ea"/>
                </a:solidFill>
                <a:latin typeface="Times New Roman"/>
              </a:rPr>
              <a:t>THANK YOU</a:t>
            </a:r>
            <a:endParaRPr b="0" lang="en-IN" sz="5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30000" y="704160"/>
            <a:ext cx="11340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Times New Roman"/>
              </a:rPr>
              <a:t>TABLE OF CONTENTS: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30000" y="1935360"/>
            <a:ext cx="1134072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TECHNOLOGY USED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TOOLS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WORKING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30000" y="704160"/>
            <a:ext cx="11340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Times New Roman"/>
              </a:rPr>
              <a:t>INTRODUCTION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30000" y="1935360"/>
            <a:ext cx="1134072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5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Overview of Problem Area</a:t>
            </a:r>
            <a:endParaRPr b="0" lang="en-IN" sz="2600" spc="-1" strike="noStrike">
              <a:latin typeface="Arial"/>
            </a:endParaRPr>
          </a:p>
          <a:p>
            <a:pPr lvl="2" marL="914400" indent="-246240">
              <a:lnSpc>
                <a:spcPct val="15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Finding relevant information from larger text.</a:t>
            </a:r>
            <a:endParaRPr b="0" lang="en-IN" sz="2100" spc="-1" strike="noStrike">
              <a:latin typeface="Arial"/>
            </a:endParaRPr>
          </a:p>
          <a:p>
            <a:pPr lvl="2" marL="914400" indent="-246240">
              <a:lnSpc>
                <a:spcPct val="15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Condensed form of  text document.</a:t>
            </a:r>
            <a:endParaRPr b="0" lang="en-IN" sz="2100" spc="-1" strike="noStrike">
              <a:latin typeface="Arial"/>
            </a:endParaRPr>
          </a:p>
          <a:p>
            <a:pPr lvl="2" marL="914400" indent="-246240">
              <a:lnSpc>
                <a:spcPct val="15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Maintain general meaning of source.</a:t>
            </a:r>
            <a:endParaRPr b="0" lang="en-IN" sz="2100" spc="-1" strike="noStrike">
              <a:latin typeface="Arial"/>
            </a:endParaRPr>
          </a:p>
          <a:p>
            <a:pPr lvl="2" marL="914400" indent="-246240">
              <a:lnSpc>
                <a:spcPct val="15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Reducing user need to search entire document.</a:t>
            </a:r>
            <a:endParaRPr b="0" lang="en-IN" sz="2100" spc="-1" strike="noStrike">
              <a:latin typeface="Arial"/>
            </a:endParaRPr>
          </a:p>
          <a:p>
            <a:pPr lvl="2" marL="914400" indent="-246240">
              <a:lnSpc>
                <a:spcPct val="2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Time saving from unnecessary information.</a:t>
            </a: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30000" y="704160"/>
            <a:ext cx="11340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Times New Roman"/>
              </a:rPr>
              <a:t>What is Text Summarization?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30000" y="1935360"/>
            <a:ext cx="1134072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74320" indent="-27360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Text Summarization is the process of creating a condensed form of text document which maintains significant information and general meaning of source text.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Type of Text Summarization</a:t>
            </a:r>
            <a:endParaRPr b="0" lang="en-IN" sz="26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Extractive Summarization:</a:t>
            </a:r>
            <a:endParaRPr b="0" lang="en-IN" sz="2100" spc="-1" strike="noStrike">
              <a:latin typeface="Arial"/>
            </a:endParaRPr>
          </a:p>
          <a:p>
            <a:pPr lvl="4" marL="1463040" indent="-209520" algn="just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Extractive summarization extracts important sentences or phrases from the source documents and group them to generate summary without changing the source text</a:t>
            </a:r>
            <a:endParaRPr b="0" lang="en-IN" sz="20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Abstractive Summarization</a:t>
            </a:r>
            <a:endParaRPr b="0" lang="en-IN" sz="2100" spc="-1" strike="noStrike">
              <a:latin typeface="Arial"/>
            </a:endParaRPr>
          </a:p>
          <a:p>
            <a:pPr lvl="4" marL="1463040" indent="-209520" algn="just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Abstractive summarization consists of understanding the source text by using the linguistic method to interpret and examine the text, conveying information in concise way.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30000" y="704160"/>
            <a:ext cx="11340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Times New Roman"/>
              </a:rPr>
              <a:t>PROBLEM SPECIFICATION: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30000" y="1935360"/>
            <a:ext cx="1134072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Creating short, accurate, and fluent summaries from larger text documents using Machine learning.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Text summarizer  learns the pattern to generate summary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Reducing text to readable form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Saving time from reading larger document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Relevant content from source as input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30000" y="704160"/>
            <a:ext cx="11340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Times New Roman"/>
              </a:rPr>
              <a:t>TECHNOLGY USED: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30000" y="1935360"/>
            <a:ext cx="1134072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Machine Leaning:</a:t>
            </a:r>
            <a:endParaRPr b="0" lang="en-IN" sz="26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Application of Artificial Intelligence.</a:t>
            </a:r>
            <a:endParaRPr b="0" lang="en-IN" sz="21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Provides Systems ability to learn and improve from experience without being explicitly programmed.</a:t>
            </a:r>
            <a:endParaRPr b="0" lang="en-IN" sz="21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Programs that can access data and use it to learn for themselves</a:t>
            </a:r>
            <a:endParaRPr b="0" lang="en-IN" sz="21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Primary Aim is to allow computers to learn automatically without human intervention or assistance and adjust accordingly</a:t>
            </a:r>
            <a:endParaRPr b="0" lang="en-IN" sz="21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Application in field of facial Recognition, Speech Recognition, Recommendation System, Image processing and etc.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30000" y="704160"/>
            <a:ext cx="11340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>
            <a:norm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4617b"/>
                </a:solidFill>
                <a:latin typeface="Times New Roman"/>
              </a:rPr>
              <a:t>Types of Machine Learning: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30000" y="1935360"/>
            <a:ext cx="1134072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Supervised Learning:</a:t>
            </a:r>
            <a:endParaRPr b="0" lang="en-IN" sz="26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Used when both input and output are known</a:t>
            </a:r>
            <a:endParaRPr b="0" lang="en-IN" sz="21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Data is labeled</a:t>
            </a:r>
            <a:endParaRPr b="0" lang="en-IN" sz="21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Unsupervised Learning:</a:t>
            </a:r>
            <a:endParaRPr b="0" lang="en-IN" sz="26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Used when input is known but output is not known</a:t>
            </a:r>
            <a:endParaRPr b="0" lang="en-IN" sz="21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Data is unlabeled</a:t>
            </a:r>
            <a:endParaRPr b="0" lang="en-IN" sz="21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Reinforcement machine Learning:</a:t>
            </a:r>
            <a:endParaRPr b="0" lang="en-IN" sz="26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Used when input and output for some input data, and  grade data is present</a:t>
            </a:r>
            <a:endParaRPr b="0" lang="en-IN" sz="2100" spc="-1" strike="noStrike">
              <a:latin typeface="Arial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Learn its behavior by feedback from Environment</a:t>
            </a:r>
            <a:endParaRPr b="0" lang="en-IN" sz="21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30000" y="704160"/>
            <a:ext cx="11340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Times New Roman"/>
              </a:rPr>
              <a:t>Neural Network: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30000" y="1935360"/>
            <a:ext cx="11340720" cy="43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It is a Information Processing paradigm that is inspired by the biological nervous system, such as the brain, process information.</a:t>
            </a:r>
            <a:endParaRPr b="0" lang="en-IN" sz="26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600" spc="-1" strike="noStrike">
                <a:solidFill>
                  <a:srgbClr val="000000"/>
                </a:solidFill>
                <a:latin typeface="Times New Roman"/>
              </a:rPr>
              <a:t>The neural network itself isn’t and algorithm, but rather a framework for many different machine learning algorithms to work together and process complex data.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IN" sz="2600" spc="-1" strike="noStrike">
              <a:latin typeface="Arial"/>
            </a:endParaRPr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3924360" y="4077000"/>
            <a:ext cx="4533120" cy="244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30000" y="704160"/>
            <a:ext cx="113407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en-IN" sz="5000" spc="-1" strike="noStrike">
                <a:solidFill>
                  <a:srgbClr val="04617b"/>
                </a:solidFill>
                <a:latin typeface="Times New Roman"/>
              </a:rPr>
              <a:t>Recurrent Neural Network(RNN):</a:t>
            </a:r>
            <a:endParaRPr b="0" lang="en-IN" sz="5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30000" y="1935360"/>
            <a:ext cx="11340720" cy="43884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RNNs are used in Deep Learning and in the development of models that simulate the activity of neurons in the human brain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layered to process information in two directions.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 RNN neuron stores the state of previous input and combines with the current input thereby preserving some relationship of current input with the previous input.</a:t>
            </a:r>
            <a:endParaRPr b="0" lang="en-IN" sz="2400" spc="-1" strike="noStrike">
              <a:latin typeface="Arial"/>
            </a:endParaRPr>
          </a:p>
          <a:p>
            <a:pPr marL="274320" indent="-27360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RNN basically used in Speech Recognition, Translation, Generating Image description, Natural Language Processing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56" name="Picture 3" descr=""/>
          <p:cNvPicPr/>
          <p:nvPr/>
        </p:nvPicPr>
        <p:blipFill>
          <a:blip r:embed="rId1"/>
          <a:stretch/>
        </p:blipFill>
        <p:spPr>
          <a:xfrm>
            <a:off x="2988360" y="4725000"/>
            <a:ext cx="6363720" cy="17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347</TotalTime>
  <Application>LibreOffice/6.0.7.3$Linux_X86_64 LibreOffice_project/00m0$Build-3</Application>
  <Words>592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2018-10-10T21:03:04Z</dcterms:created>
  <dc:creator>Amit Kushwaha</dc:creator>
  <dc:description/>
  <dc:language>en-IN</dc:language>
  <cp:lastModifiedBy/>
  <dcterms:modified xsi:type="dcterms:W3CDTF">2019-05-06T17:33:12Z</dcterms:modified>
  <cp:revision>33</cp:revision>
  <dc:subject/>
  <dc:title>Text Summarizer Using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