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303" r:id="rId3"/>
    <p:sldId id="286" r:id="rId4"/>
    <p:sldId id="287" r:id="rId5"/>
    <p:sldId id="405" r:id="rId6"/>
    <p:sldId id="406" r:id="rId7"/>
    <p:sldId id="407" r:id="rId8"/>
    <p:sldId id="288" r:id="rId9"/>
    <p:sldId id="376" r:id="rId10"/>
    <p:sldId id="372" r:id="rId11"/>
    <p:sldId id="337" r:id="rId12"/>
    <p:sldId id="290" r:id="rId13"/>
    <p:sldId id="375" r:id="rId14"/>
    <p:sldId id="385" r:id="rId15"/>
    <p:sldId id="389" r:id="rId16"/>
    <p:sldId id="336" r:id="rId17"/>
    <p:sldId id="371" r:id="rId18"/>
    <p:sldId id="397" r:id="rId19"/>
    <p:sldId id="282" r:id="rId20"/>
    <p:sldId id="381" r:id="rId21"/>
    <p:sldId id="363" r:id="rId22"/>
    <p:sldId id="283" r:id="rId23"/>
    <p:sldId id="403" r:id="rId24"/>
    <p:sldId id="378" r:id="rId25"/>
    <p:sldId id="377" r:id="rId26"/>
    <p:sldId id="362" r:id="rId27"/>
    <p:sldId id="342" r:id="rId28"/>
    <p:sldId id="383" r:id="rId29"/>
    <p:sldId id="368" r:id="rId30"/>
    <p:sldId id="398" r:id="rId31"/>
    <p:sldId id="393" r:id="rId32"/>
    <p:sldId id="395" r:id="rId33"/>
    <p:sldId id="394" r:id="rId34"/>
    <p:sldId id="384" r:id="rId35"/>
    <p:sldId id="399" r:id="rId36"/>
    <p:sldId id="40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0">
          <p15:clr>
            <a:srgbClr val="A4A3A4"/>
          </p15:clr>
        </p15:guide>
        <p15:guide id="2" pos="29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5C2"/>
    <a:srgbClr val="CB13BE"/>
    <a:srgbClr val="D536C8"/>
    <a:srgbClr val="00B158"/>
    <a:srgbClr val="5BB6B7"/>
    <a:srgbClr val="A0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8"/>
    <p:restoredTop sz="94712"/>
  </p:normalViewPr>
  <p:slideViewPr>
    <p:cSldViewPr snapToGrid="0">
      <p:cViewPr>
        <p:scale>
          <a:sx n="110" d="100"/>
          <a:sy n="110" d="100"/>
        </p:scale>
        <p:origin x="896" y="-64"/>
      </p:cViewPr>
      <p:guideLst>
        <p:guide orient="horz" pos="2910"/>
        <p:guide pos="2958"/>
      </p:guideLst>
    </p:cSldViewPr>
  </p:slideViewPr>
  <p:notesTextViewPr>
    <p:cViewPr>
      <p:scale>
        <a:sx n="100" d="100"/>
        <a:sy n="100" d="100"/>
      </p:scale>
      <p:origin x="0" y="0"/>
    </p:cViewPr>
  </p:notesTextViewPr>
  <p:sorterViewPr>
    <p:cViewPr>
      <p:scale>
        <a:sx n="66" d="100"/>
        <a:sy n="66" d="100"/>
      </p:scale>
      <p:origin x="0" y="122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9/18/17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Emphasise</a:t>
            </a:r>
            <a:r>
              <a:rPr lang="en-US" baseline="0" dirty="0" smtClean="0"/>
              <a:t> that relationships are part of the definition.  In this case, not all detail is </a:t>
            </a:r>
            <a:r>
              <a:rPr lang="en-US" baseline="0" dirty="0" err="1" smtClean="0"/>
              <a:t>formalised</a:t>
            </a:r>
            <a:r>
              <a:rPr lang="en-US" baseline="0" dirty="0" smtClean="0"/>
              <a:t>: ventral and paired are ignored.</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graph of hierarchy</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screen cap for object</a:t>
            </a:r>
            <a:r>
              <a:rPr lang="en-US" baseline="0" dirty="0" smtClean="0"/>
              <a:t> properties in </a:t>
            </a:r>
            <a:r>
              <a:rPr lang="en-US" baseline="0" dirty="0" err="1" smtClean="0"/>
              <a:t>Protege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screen shot for this</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not to read all the text,</a:t>
            </a:r>
            <a:r>
              <a:rPr lang="en-US" baseline="0" dirty="0" smtClean="0"/>
              <a:t> just to note that it is complicated.  Note that this approach differs from Simon’s, as I understand it, of making formal </a:t>
            </a:r>
            <a:r>
              <a:rPr lang="en-US" baseline="0" dirty="0" err="1" smtClean="0"/>
              <a:t>defs</a:t>
            </a:r>
            <a:r>
              <a:rPr lang="en-US" baseline="0" dirty="0" smtClean="0"/>
              <a:t> primary and aiming for complete Rector demoralization.</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Slightly </a:t>
            </a:r>
            <a:r>
              <a:rPr lang="en-US" dirty="0" err="1" smtClean="0"/>
              <a:t>patronising</a:t>
            </a:r>
            <a:r>
              <a:rPr lang="en-US" dirty="0" smtClean="0"/>
              <a:t> slide,</a:t>
            </a:r>
            <a:r>
              <a:rPr lang="en-US" baseline="0" dirty="0" smtClean="0"/>
              <a:t> but made this because I think non-coders often think having lots of error messages is a chore.  I know I used to.</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point will be dealt</a:t>
            </a:r>
            <a:r>
              <a:rPr lang="en-US" baseline="0" dirty="0" smtClean="0"/>
              <a:t> with later </a:t>
            </a:r>
            <a:r>
              <a:rPr lang="en-US" baseline="0" smtClean="0"/>
              <a:t>by Chris.</a:t>
            </a:r>
            <a:endParaRPr lang="en-US"/>
          </a:p>
        </p:txBody>
      </p:sp>
      <p:sp>
        <p:nvSpPr>
          <p:cNvPr id="4" name="Slide Number Placeholder 3"/>
          <p:cNvSpPr>
            <a:spLocks noGrp="1"/>
          </p:cNvSpPr>
          <p:nvPr>
            <p:ph type="sldNum" sz="quarter" idx="10"/>
          </p:nvPr>
        </p:nvSpPr>
        <p:spPr/>
        <p:txBody>
          <a:bodyPr/>
          <a:lstStyle/>
          <a:p>
            <a:fld id="{AEDE96F4-7F16-8045-9CD7-18F1B353FF60}"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FFB4253A-06D4-BE4F-A464-031908D4BFA1}" type="datetimeFigureOut">
              <a:rPr lang="en-US" smtClean="0"/>
              <a:pPr/>
              <a:t>9/18/17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FB4253A-06D4-BE4F-A464-031908D4BFA1}" type="datetimeFigureOut">
              <a:rPr lang="en-US" smtClean="0"/>
              <a:pPr/>
              <a:t>9/18/17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FB4253A-06D4-BE4F-A464-031908D4BFA1}" type="datetimeFigureOut">
              <a:rPr lang="en-US" smtClean="0"/>
              <a:pPr/>
              <a:t>9/18/17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EE7114A1-C687-774F-A8EA-25E0AE8417B3}"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7" name="Date Placeholder 6"/>
          <p:cNvSpPr>
            <a:spLocks noGrp="1"/>
          </p:cNvSpPr>
          <p:nvPr>
            <p:ph type="dt" sz="half" idx="10"/>
          </p:nvPr>
        </p:nvSpPr>
        <p:spPr/>
        <p:txBody>
          <a:bodyPr/>
          <a:lstStyle/>
          <a:p>
            <a:fld id="{FFB4253A-06D4-BE4F-A464-031908D4BFA1}" type="datetimeFigureOut">
              <a:rPr lang="en-US" smtClean="0"/>
              <a:pPr/>
              <a:t>9/18/17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EE7114A1-C687-774F-A8EA-25E0AE841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FFB4253A-06D4-BE4F-A464-031908D4BFA1}" type="datetimeFigureOut">
              <a:rPr lang="en-US" smtClean="0"/>
              <a:pPr/>
              <a:t>9/18/17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E7114A1-C687-774F-A8EA-25E0AE8417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From OBO to OWL and back again – a tutorial</a:t>
            </a:r>
            <a:endParaRPr lang="en-US" dirty="0"/>
          </a:p>
        </p:txBody>
      </p:sp>
      <p:sp>
        <p:nvSpPr>
          <p:cNvPr id="3" name="Subtitle 2"/>
          <p:cNvSpPr>
            <a:spLocks noGrp="1"/>
          </p:cNvSpPr>
          <p:nvPr>
            <p:ph type="subTitle" idx="1"/>
          </p:nvPr>
        </p:nvSpPr>
        <p:spPr/>
        <p:txBody>
          <a:bodyPr>
            <a:normAutofit lnSpcReduction="10000"/>
          </a:bodyPr>
          <a:lstStyle/>
          <a:p>
            <a:r>
              <a:rPr lang="en-US" dirty="0" smtClean="0"/>
              <a:t>David </a:t>
            </a:r>
            <a:r>
              <a:rPr lang="en-US" dirty="0" err="1" smtClean="0"/>
              <a:t>Osumi</a:t>
            </a:r>
            <a:r>
              <a:rPr lang="en-US" dirty="0" smtClean="0"/>
              <a:t>-Sutherland, Virtual Fly Brain/FlyBase</a:t>
            </a:r>
          </a:p>
          <a:p>
            <a:r>
              <a:rPr lang="en-US" dirty="0" smtClean="0"/>
              <a:t>Chris </a:t>
            </a:r>
            <a:r>
              <a:rPr lang="en-US" dirty="0" err="1" smtClean="0"/>
              <a:t>Mungall</a:t>
            </a:r>
            <a:r>
              <a:rPr lang="en-US" dirty="0" smtClean="0"/>
              <a:t> – GO/LBL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6522" y="3831531"/>
            <a:ext cx="4024020" cy="3026469"/>
          </a:xfrm>
          <a:prstGeom prst="rect">
            <a:avLst/>
          </a:prstGeom>
        </p:spPr>
      </p:pic>
      <p:sp>
        <p:nvSpPr>
          <p:cNvPr id="2" name="Title 1"/>
          <p:cNvSpPr>
            <a:spLocks noGrp="1"/>
          </p:cNvSpPr>
          <p:nvPr>
            <p:ph type="title"/>
          </p:nvPr>
        </p:nvSpPr>
        <p:spPr/>
        <p:txBody>
          <a:bodyPr/>
          <a:lstStyle/>
          <a:p>
            <a:r>
              <a:rPr lang="en-US" dirty="0" smtClean="0"/>
              <a:t>What is an ontology ?</a:t>
            </a:r>
            <a:endParaRPr lang="en-US" dirty="0"/>
          </a:p>
        </p:txBody>
      </p:sp>
      <p:sp>
        <p:nvSpPr>
          <p:cNvPr id="4" name="Content Placeholder 2"/>
          <p:cNvSpPr>
            <a:spLocks noGrp="1"/>
          </p:cNvSpPr>
          <p:nvPr>
            <p:ph idx="1"/>
          </p:nvPr>
        </p:nvSpPr>
        <p:spPr>
          <a:xfrm>
            <a:off x="472556" y="1009354"/>
            <a:ext cx="7556313" cy="558560"/>
          </a:xfrm>
        </p:spPr>
        <p:txBody>
          <a:bodyPr rtlCol="0">
            <a:normAutofit/>
          </a:bodyPr>
          <a:lstStyle/>
          <a:p>
            <a:pPr fontAlgn="auto">
              <a:spcAft>
                <a:spcPts val="0"/>
              </a:spcAft>
              <a:buNone/>
              <a:defRPr/>
            </a:pPr>
            <a:r>
              <a:rPr lang="en-US" sz="2400" dirty="0" smtClean="0">
                <a:solidFill>
                  <a:schemeClr val="tx1">
                    <a:lumMod val="65000"/>
                    <a:lumOff val="35000"/>
                  </a:schemeClr>
                </a:solidFill>
                <a:ea typeface="+mn-ea"/>
                <a:cs typeface="+mn-cs"/>
              </a:rPr>
              <a:t> A classification</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
        <p:nvSpPr>
          <p:cNvPr id="5" name="Oval 4"/>
          <p:cNvSpPr/>
          <p:nvPr/>
        </p:nvSpPr>
        <p:spPr>
          <a:xfrm>
            <a:off x="5875158" y="3014491"/>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6" name="Oval 5"/>
          <p:cNvSpPr/>
          <p:nvPr/>
        </p:nvSpPr>
        <p:spPr>
          <a:xfrm>
            <a:off x="4294195" y="2037643"/>
            <a:ext cx="3745070" cy="3654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040044" y="2275730"/>
            <a:ext cx="3289081" cy="369332"/>
          </a:xfrm>
          <a:prstGeom prst="rect">
            <a:avLst/>
          </a:prstGeom>
          <a:noFill/>
        </p:spPr>
        <p:txBody>
          <a:bodyPr wrap="square" rtlCol="0">
            <a:spAutoFit/>
          </a:bodyPr>
          <a:lstStyle/>
          <a:p>
            <a:r>
              <a:rPr lang="en-US" dirty="0" smtClean="0"/>
              <a:t>appendage</a:t>
            </a:r>
            <a:endParaRPr lang="en-US" dirty="0"/>
          </a:p>
        </p:txBody>
      </p:sp>
      <p:sp>
        <p:nvSpPr>
          <p:cNvPr id="9" name="Oval 8"/>
          <p:cNvSpPr/>
          <p:nvPr/>
        </p:nvSpPr>
        <p:spPr>
          <a:xfrm>
            <a:off x="4320642" y="3074280"/>
            <a:ext cx="1463806" cy="138650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Oval 9"/>
          <p:cNvSpPr/>
          <p:nvPr/>
        </p:nvSpPr>
        <p:spPr>
          <a:xfrm>
            <a:off x="5901466" y="342604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6667394" y="3126111"/>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6886279" y="3902399"/>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4"/>
          <a:stretch>
            <a:fillRect/>
          </a:stretch>
        </p:blipFill>
        <p:spPr>
          <a:xfrm>
            <a:off x="452891" y="1620858"/>
            <a:ext cx="2293204" cy="21110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86538" y="336421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4"/>
          <a:stretch>
            <a:fillRect/>
          </a:stretch>
        </p:blipFill>
        <p:spPr>
          <a:xfrm>
            <a:off x="4767800" y="2447350"/>
            <a:ext cx="1428372" cy="877854"/>
          </a:xfrm>
          <a:prstGeom prst="rect">
            <a:avLst/>
          </a:prstGeom>
        </p:spPr>
      </p:pic>
      <p:pic>
        <p:nvPicPr>
          <p:cNvPr id="12" name="Picture 11"/>
          <p:cNvPicPr>
            <a:picLocks noChangeAspect="1"/>
          </p:cNvPicPr>
          <p:nvPr/>
        </p:nvPicPr>
        <p:blipFill>
          <a:blip r:embed="rId5"/>
          <a:stretch>
            <a:fillRect/>
          </a:stretch>
        </p:blipFill>
        <p:spPr>
          <a:xfrm>
            <a:off x="6329544" y="2488586"/>
            <a:ext cx="2326884" cy="10159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lvl="1">
              <a:defRPr/>
            </a:pPr>
            <a:r>
              <a:rPr lang="en-US" sz="2200" dirty="0" smtClean="0"/>
              <a:t>There are lots of scientifically useful ways to classify a bit of anatomy.</a:t>
            </a:r>
          </a:p>
          <a:p>
            <a:pPr lvl="2"/>
            <a:r>
              <a:rPr lang="en-US" dirty="0" smtClean="0"/>
              <a:t>its parts and their arrangement</a:t>
            </a:r>
          </a:p>
          <a:p>
            <a:pPr lvl="2"/>
            <a:r>
              <a:rPr lang="en-US" dirty="0" smtClean="0"/>
              <a:t>its relation to other structures</a:t>
            </a:r>
          </a:p>
          <a:p>
            <a:pPr lvl="3"/>
            <a:r>
              <a:rPr lang="en-US" dirty="0" smtClean="0"/>
              <a:t>what is it: part of; connected to; adjacent to, overlapping?</a:t>
            </a:r>
          </a:p>
          <a:p>
            <a:pPr lvl="2"/>
            <a:r>
              <a:rPr lang="en-US" dirty="0" smtClean="0"/>
              <a:t>its shape</a:t>
            </a:r>
          </a:p>
          <a:p>
            <a:pPr lvl="2"/>
            <a:r>
              <a:rPr lang="en-US" dirty="0" smtClean="0"/>
              <a:t>its function</a:t>
            </a:r>
          </a:p>
          <a:p>
            <a:pPr lvl="2"/>
            <a:r>
              <a:rPr lang="en-US" dirty="0" smtClean="0"/>
              <a:t>its developmental origins</a:t>
            </a:r>
          </a:p>
          <a:p>
            <a:pPr lvl="2"/>
            <a:r>
              <a:rPr lang="en-US" dirty="0" smtClean="0"/>
              <a:t>its species or </a:t>
            </a:r>
            <a:r>
              <a:rPr lang="en-US" dirty="0" err="1" smtClean="0"/>
              <a:t>clade</a:t>
            </a:r>
            <a:r>
              <a:rPr lang="en-US" dirty="0" smtClean="0"/>
              <a:t> </a:t>
            </a:r>
          </a:p>
          <a:p>
            <a:pPr lvl="2"/>
            <a:r>
              <a:rPr lang="en-US" dirty="0" smtClean="0">
                <a:solidFill>
                  <a:srgbClr val="3366FF"/>
                </a:solidFill>
              </a:rPr>
              <a:t>its evolutionary history?</a:t>
            </a:r>
          </a:p>
          <a:p>
            <a:pPr lvl="1">
              <a:defRPr/>
            </a:pPr>
            <a:endParaRPr lang="en-US" sz="2200" dirty="0" smtClean="0"/>
          </a:p>
          <a:p>
            <a:pPr lvl="2">
              <a:defRPr/>
            </a:pPr>
            <a:endParaRPr lang="en-US" sz="22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92" y="1989452"/>
            <a:ext cx="7052256" cy="3324090"/>
          </a:xfrm>
          <a:prstGeom prst="rect">
            <a:avLst/>
          </a:prstGeom>
        </p:spPr>
      </p:pic>
      <p:grpSp>
        <p:nvGrpSpPr>
          <p:cNvPr id="2" name="Group 3"/>
          <p:cNvGrpSpPr>
            <a:grpSpLocks/>
          </p:cNvGrpSpPr>
          <p:nvPr/>
        </p:nvGrpSpPr>
        <p:grpSpPr bwMode="auto">
          <a:xfrm>
            <a:off x="544513" y="120701"/>
            <a:ext cx="8398143" cy="6671483"/>
            <a:chOff x="2273558" y="20665754"/>
            <a:chExt cx="11223161" cy="7645355"/>
          </a:xfrm>
        </p:grpSpPr>
        <p:sp>
          <p:nvSpPr>
            <p:cNvPr id="69637" name="TextBox 6"/>
            <p:cNvSpPr txBox="1">
              <a:spLocks noChangeArrowheads="1"/>
            </p:cNvSpPr>
            <p:nvPr/>
          </p:nvSpPr>
          <p:spPr bwMode="auto">
            <a:xfrm>
              <a:off x="7644329" y="25383663"/>
              <a:ext cx="5852390" cy="2927446"/>
            </a:xfrm>
            <a:prstGeom prst="rect">
              <a:avLst/>
            </a:prstGeom>
            <a:noFill/>
            <a:ln w="9525">
              <a:noFill/>
              <a:miter lim="800000"/>
              <a:headEnd/>
              <a:tailEnd/>
            </a:ln>
          </p:spPr>
          <p:txBody>
            <a:bodyPr wrap="square">
              <a:prstTxWarp prst="textNoShape">
                <a:avLst/>
              </a:prstTxWarp>
              <a:spAutoFit/>
            </a:bodyPr>
            <a:lstStyle/>
            <a:p>
              <a:pPr>
                <a:buClr>
                  <a:schemeClr val="accent1"/>
                </a:buClr>
                <a:buFont typeface="Arial"/>
                <a:buChar char="•"/>
                <a:defRPr/>
              </a:pPr>
              <a:r>
                <a:rPr lang="en-US" sz="2000" b="1" dirty="0">
                  <a:solidFill>
                    <a:schemeClr val="tx1">
                      <a:lumMod val="65000"/>
                      <a:lumOff val="35000"/>
                    </a:schemeClr>
                  </a:solidFill>
                  <a:latin typeface="+mn-lt"/>
                </a:rPr>
                <a:t> It is difficult to keep track of </a:t>
              </a:r>
              <a:r>
                <a:rPr lang="en-US" sz="2000" b="1" dirty="0" smtClean="0">
                  <a:solidFill>
                    <a:schemeClr val="tx1">
                      <a:lumMod val="65000"/>
                      <a:lumOff val="35000"/>
                    </a:schemeClr>
                  </a:solidFill>
                  <a:latin typeface="+mn-lt"/>
                </a:rPr>
                <a:t>multiple classification </a:t>
              </a:r>
              <a:r>
                <a:rPr lang="en-US" sz="2000" b="1" dirty="0">
                  <a:solidFill>
                    <a:schemeClr val="tx1">
                      <a:lumMod val="65000"/>
                      <a:lumOff val="35000"/>
                    </a:schemeClr>
                  </a:solidFill>
                  <a:latin typeface="+mn-lt"/>
                </a:rPr>
                <a:t>chains to:</a:t>
              </a:r>
              <a:r>
                <a:rPr lang="en-US" sz="2000" b="1" dirty="0" smtClean="0">
                  <a:solidFill>
                    <a:schemeClr val="tx1">
                      <a:lumMod val="65000"/>
                      <a:lumOff val="35000"/>
                    </a:schemeClr>
                  </a:solidFill>
                  <a:latin typeface="+mn-lt"/>
                </a:rPr>
                <a:t> </a:t>
              </a:r>
            </a:p>
            <a:p>
              <a:pPr lvl="1">
                <a:buClr>
                  <a:schemeClr val="bg2"/>
                </a:buClr>
                <a:buFont typeface="Arial"/>
                <a:buChar char="•"/>
                <a:defRPr/>
              </a:pPr>
              <a:r>
                <a:rPr lang="en-US" sz="2000" dirty="0">
                  <a:solidFill>
                    <a:schemeClr val="tx1">
                      <a:lumMod val="65000"/>
                      <a:lumOff val="35000"/>
                    </a:schemeClr>
                  </a:solidFill>
                  <a:latin typeface="+mn-lt"/>
                </a:rPr>
                <a:t> </a:t>
              </a:r>
              <a:r>
                <a:rPr lang="en-US" sz="2000" b="1" dirty="0">
                  <a:solidFill>
                    <a:schemeClr val="tx1">
                      <a:lumMod val="65000"/>
                      <a:lumOff val="35000"/>
                    </a:schemeClr>
                  </a:solidFill>
                  <a:latin typeface="+mn-lt"/>
                </a:rPr>
                <a:t>ensure completeness;</a:t>
              </a:r>
            </a:p>
            <a:p>
              <a:pPr lvl="1">
                <a:buClr>
                  <a:schemeClr val="bg2"/>
                </a:buClr>
                <a:buFont typeface="Arial"/>
                <a:buChar char="•"/>
                <a:defRPr/>
              </a:pPr>
              <a:r>
                <a:rPr lang="en-US" sz="2000" b="1" dirty="0">
                  <a:solidFill>
                    <a:schemeClr val="tx1">
                      <a:lumMod val="65000"/>
                      <a:lumOff val="35000"/>
                    </a:schemeClr>
                  </a:solidFill>
                  <a:latin typeface="+mn-lt"/>
                </a:rPr>
                <a:t> avoid redundancy;</a:t>
              </a:r>
            </a:p>
            <a:p>
              <a:pPr lvl="1">
                <a:buClr>
                  <a:schemeClr val="bg2"/>
                </a:buClr>
                <a:buFont typeface="Arial"/>
                <a:buChar char="•"/>
                <a:defRPr/>
              </a:pPr>
              <a:r>
                <a:rPr lang="en-US" sz="2000" b="1" dirty="0">
                  <a:solidFill>
                    <a:schemeClr val="tx1">
                      <a:lumMod val="65000"/>
                      <a:lumOff val="35000"/>
                    </a:schemeClr>
                  </a:solidFill>
                  <a:latin typeface="+mn-lt"/>
                </a:rPr>
                <a:t> avoid introducing error </a:t>
              </a:r>
              <a:r>
                <a:rPr lang="en-US" sz="2000" dirty="0">
                  <a:solidFill>
                    <a:schemeClr val="tx1">
                      <a:lumMod val="65000"/>
                      <a:lumOff val="35000"/>
                    </a:schemeClr>
                  </a:solidFill>
                  <a:latin typeface="+mn-lt"/>
                </a:rPr>
                <a:t>due to inheritance of classification criteria from a distant ancestor </a:t>
              </a: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 OBO </a:t>
            </a:r>
            <a:r>
              <a:rPr lang="en-US" dirty="0" err="1" smtClean="0"/>
              <a:t>vs</a:t>
            </a:r>
            <a:r>
              <a:rPr lang="en-US" dirty="0" smtClean="0"/>
              <a:t> OWL</a:t>
            </a:r>
            <a:endParaRPr lang="en-US" dirty="0"/>
          </a:p>
        </p:txBody>
      </p:sp>
      <p:sp>
        <p:nvSpPr>
          <p:cNvPr id="3" name="Content Placeholder 2"/>
          <p:cNvSpPr>
            <a:spLocks noGrp="1"/>
          </p:cNvSpPr>
          <p:nvPr>
            <p:ph idx="1"/>
          </p:nvPr>
        </p:nvSpPr>
        <p:spPr/>
        <p:txBody>
          <a:bodyPr/>
          <a:lstStyle/>
          <a:p>
            <a:r>
              <a:rPr lang="en-US" dirty="0" smtClean="0"/>
              <a:t>OBO: relation</a:t>
            </a:r>
          </a:p>
          <a:p>
            <a:endParaRPr lang="en-US" dirty="0" smtClean="0"/>
          </a:p>
          <a:p>
            <a:endParaRPr lang="en-US" dirty="0" smtClean="0"/>
          </a:p>
          <a:p>
            <a:endParaRPr lang="en-US" dirty="0" smtClean="0"/>
          </a:p>
          <a:p>
            <a:r>
              <a:rPr lang="en-US" dirty="0" smtClean="0"/>
              <a:t>OWL: object  property</a:t>
            </a:r>
            <a:endParaRPr lang="en-US" dirty="0"/>
          </a:p>
        </p:txBody>
      </p:sp>
      <p:pic>
        <p:nvPicPr>
          <p:cNvPr id="6" name="Picture 5"/>
          <p:cNvPicPr>
            <a:picLocks noChangeAspect="1"/>
          </p:cNvPicPr>
          <p:nvPr/>
        </p:nvPicPr>
        <p:blipFill>
          <a:blip r:embed="rId3"/>
          <a:stretch>
            <a:fillRect/>
          </a:stretch>
        </p:blipFill>
        <p:spPr>
          <a:xfrm>
            <a:off x="3505608" y="4251323"/>
            <a:ext cx="3883645" cy="2185937"/>
          </a:xfrm>
          <a:prstGeom prst="rect">
            <a:avLst/>
          </a:prstGeom>
        </p:spPr>
      </p:pic>
      <p:pic>
        <p:nvPicPr>
          <p:cNvPr id="7" name="Picture 6"/>
          <p:cNvPicPr>
            <a:picLocks noChangeAspect="1"/>
          </p:cNvPicPr>
          <p:nvPr/>
        </p:nvPicPr>
        <p:blipFill>
          <a:blip r:embed="rId4"/>
          <a:stretch>
            <a:fillRect/>
          </a:stretch>
        </p:blipFill>
        <p:spPr>
          <a:xfrm>
            <a:off x="2644775" y="2157353"/>
            <a:ext cx="4102100" cy="1739900"/>
          </a:xfrm>
          <a:prstGeom prst="rect">
            <a:avLst/>
          </a:prstGeom>
        </p:spPr>
      </p:pic>
      <p:sp>
        <p:nvSpPr>
          <p:cNvPr id="4" name="Octagon 3"/>
          <p:cNvSpPr/>
          <p:nvPr/>
        </p:nvSpPr>
        <p:spPr>
          <a:xfrm>
            <a:off x="5703356" y="209282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000000"/>
                </a:solidFill>
              </a:rPr>
              <a:t>part_of</a:t>
            </a:r>
            <a:endParaRPr lang="en-US" b="1" dirty="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27568" cy="1116106"/>
          </a:xfrm>
        </p:spPr>
        <p:txBody>
          <a:bodyPr wrap="none">
            <a:noAutofit/>
          </a:bodyPr>
          <a:lstStyle/>
          <a:p>
            <a:r>
              <a:rPr lang="en-US" b="1" dirty="0" smtClean="0"/>
              <a:t>class – class relationships are </a:t>
            </a:r>
            <a:br>
              <a:rPr lang="en-US" b="1" dirty="0" smtClean="0"/>
            </a:br>
            <a:r>
              <a:rPr lang="en-US" b="1" dirty="0" smtClean="0"/>
              <a:t>quantified</a:t>
            </a:r>
            <a:endParaRPr lang="en-US" b="1" dirty="0"/>
          </a:p>
        </p:txBody>
      </p:sp>
      <p:sp>
        <p:nvSpPr>
          <p:cNvPr id="3" name="Content Placeholder 2"/>
          <p:cNvSpPr>
            <a:spLocks noGrp="1"/>
          </p:cNvSpPr>
          <p:nvPr>
            <p:ph idx="1"/>
          </p:nvPr>
        </p:nvSpPr>
        <p:spPr/>
        <p:txBody>
          <a:bodyPr>
            <a:normAutofit/>
          </a:bodyPr>
          <a:lstStyle/>
          <a:p>
            <a:r>
              <a:rPr lang="en-US" sz="2400" dirty="0" err="1" smtClean="0"/>
              <a:t>Class:Class</a:t>
            </a:r>
            <a:r>
              <a:rPr lang="en-US" sz="2400" dirty="0" smtClean="0"/>
              <a:t> relationships are many to many</a:t>
            </a:r>
          </a:p>
          <a:p>
            <a:pPr lvl="1"/>
            <a:r>
              <a:rPr lang="en-US" sz="2400" dirty="0" smtClean="0"/>
              <a:t>Does the relation apply to all or just some of the class ?</a:t>
            </a:r>
          </a:p>
          <a:p>
            <a:pPr lvl="2"/>
            <a:r>
              <a:rPr lang="en-US" sz="2400" dirty="0" smtClean="0"/>
              <a:t>we specify this with quantifiers:</a:t>
            </a:r>
          </a:p>
          <a:p>
            <a:pPr lvl="3">
              <a:lnSpc>
                <a:spcPct val="90000"/>
              </a:lnSpc>
              <a:spcBef>
                <a:spcPts val="1000"/>
              </a:spcBef>
              <a:defRPr/>
            </a:pPr>
            <a:r>
              <a:rPr lang="en-US" sz="2400" dirty="0" smtClean="0">
                <a:solidFill>
                  <a:schemeClr val="tx1"/>
                </a:solidFill>
              </a:rPr>
              <a:t>∀: for </a:t>
            </a:r>
            <a:r>
              <a:rPr lang="en-US" sz="2400" dirty="0" smtClean="0">
                <a:solidFill>
                  <a:schemeClr val="tx1"/>
                </a:solidFill>
                <a:cs typeface="ＭＳ Ｐゴシック" charset="-128"/>
              </a:rPr>
              <a:t>all</a:t>
            </a:r>
            <a:r>
              <a:rPr lang="en-US" sz="2400" dirty="0" smtClean="0">
                <a:solidFill>
                  <a:schemeClr val="accent2">
                    <a:lumMod val="75000"/>
                    <a:lumOff val="25000"/>
                  </a:schemeClr>
                </a:solidFill>
                <a:cs typeface="ＭＳ Ｐゴシック" charset="-128"/>
              </a:rPr>
              <a:t>, </a:t>
            </a:r>
            <a:r>
              <a:rPr lang="en-US" sz="2400" i="1" dirty="0" smtClean="0">
                <a:solidFill>
                  <a:schemeClr val="accent2">
                    <a:lumMod val="75000"/>
                    <a:lumOff val="25000"/>
                  </a:schemeClr>
                </a:solidFill>
                <a:cs typeface="ＭＳ Ｐゴシック" charset="-128"/>
              </a:rPr>
              <a:t>all, only, every</a:t>
            </a:r>
          </a:p>
          <a:p>
            <a:pPr lvl="3">
              <a:lnSpc>
                <a:spcPct val="90000"/>
              </a:lnSpc>
              <a:spcBef>
                <a:spcPts val="1000"/>
              </a:spcBef>
              <a:defRPr/>
            </a:pPr>
            <a:r>
              <a:rPr lang="en-US" sz="2400" b="1" dirty="0" smtClean="0">
                <a:solidFill>
                  <a:srgbClr val="000000"/>
                </a:solidFill>
              </a:rPr>
              <a:t>∃: there exists</a:t>
            </a:r>
            <a:r>
              <a:rPr lang="en-US" sz="2400" b="1" dirty="0" smtClean="0"/>
              <a:t>, </a:t>
            </a:r>
            <a:r>
              <a:rPr lang="en-US" sz="2400" b="1" i="1" dirty="0" smtClean="0">
                <a:solidFill>
                  <a:schemeClr val="accent2">
                    <a:lumMod val="75000"/>
                    <a:lumOff val="25000"/>
                  </a:schemeClr>
                </a:solidFill>
              </a:rPr>
              <a:t>some</a:t>
            </a:r>
            <a:endParaRPr lang="en-US" sz="2400" b="1" dirty="0" smtClean="0">
              <a:solidFill>
                <a:schemeClr val="accent2">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classes use quantifiers</a:t>
            </a:r>
            <a:endParaRPr lang="en-US" dirty="0"/>
          </a:p>
        </p:txBody>
      </p:sp>
      <p:sp>
        <p:nvSpPr>
          <p:cNvPr id="3" name="Content Placeholder 2"/>
          <p:cNvSpPr>
            <a:spLocks noGrp="1"/>
          </p:cNvSpPr>
          <p:nvPr>
            <p:ph idx="1"/>
          </p:nvPr>
        </p:nvSpPr>
        <p:spPr>
          <a:xfrm>
            <a:off x="282941" y="2058948"/>
            <a:ext cx="4412884" cy="4144963"/>
          </a:xfrm>
        </p:spPr>
        <p:txBody>
          <a:bodyPr>
            <a:normAutofit/>
          </a:bodyPr>
          <a:lstStyle/>
          <a:p>
            <a:pPr lvl="1"/>
            <a:r>
              <a:rPr lang="en-US" sz="2400" dirty="0" smtClean="0"/>
              <a:t>OBO (</a:t>
            </a:r>
            <a:r>
              <a:rPr lang="en-US" sz="2400" b="1" dirty="0" smtClean="0">
                <a:solidFill>
                  <a:srgbClr val="FF0000"/>
                </a:solidFill>
              </a:rPr>
              <a:t>quantifiers hidden</a:t>
            </a:r>
            <a:r>
              <a:rPr lang="en-US" sz="2400" dirty="0" smtClean="0"/>
              <a:t>)</a:t>
            </a:r>
          </a:p>
          <a:p>
            <a:pPr lvl="2"/>
            <a:r>
              <a:rPr lang="en-US" sz="2400" b="1" dirty="0" smtClean="0"/>
              <a:t>name</a:t>
            </a:r>
            <a:r>
              <a:rPr lang="en-US" sz="2400" dirty="0" smtClean="0"/>
              <a:t>: leg</a:t>
            </a:r>
          </a:p>
          <a:p>
            <a:pPr lvl="2"/>
            <a:r>
              <a:rPr lang="en-US" sz="2400" b="1" dirty="0" smtClean="0"/>
              <a:t>relationship</a:t>
            </a:r>
            <a:r>
              <a:rPr lang="en-US" sz="2400" dirty="0" smtClean="0"/>
              <a:t>: </a:t>
            </a:r>
            <a:r>
              <a:rPr lang="en-US" sz="2400" b="1" dirty="0" err="1" smtClean="0"/>
              <a:t>part_of</a:t>
            </a:r>
            <a:r>
              <a:rPr lang="en-US" sz="2400" b="1" dirty="0" smtClean="0"/>
              <a:t> </a:t>
            </a:r>
            <a:r>
              <a:rPr lang="en-US" sz="2400" dirty="0" smtClean="0"/>
              <a:t>thoracic segment</a:t>
            </a:r>
          </a:p>
          <a:p>
            <a:pPr lvl="1"/>
            <a:endParaRPr lang="en-US" sz="2400" dirty="0" smtClean="0"/>
          </a:p>
          <a:p>
            <a:pPr lvl="1"/>
            <a:r>
              <a:rPr lang="en-US" sz="2400" dirty="0" smtClean="0"/>
              <a:t>OWL (MS):</a:t>
            </a:r>
          </a:p>
          <a:p>
            <a:pPr lvl="2"/>
            <a:r>
              <a:rPr lang="en-US" sz="2400" dirty="0" smtClean="0"/>
              <a:t>leg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p>
          <a:p>
            <a:pPr lvl="1">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860462" y="2478329"/>
            <a:ext cx="3902538" cy="29351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record necessary conditions for class membership</a:t>
            </a:r>
            <a:endParaRPr lang="en-US" dirty="0"/>
          </a:p>
        </p:txBody>
      </p:sp>
      <p:sp>
        <p:nvSpPr>
          <p:cNvPr id="16" name="Oval 15"/>
          <p:cNvSpPr/>
          <p:nvPr/>
        </p:nvSpPr>
        <p:spPr>
          <a:xfrm>
            <a:off x="2776805" y="4574303"/>
            <a:ext cx="1279280"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17" name="Oval 16"/>
          <p:cNvSpPr/>
          <p:nvPr/>
        </p:nvSpPr>
        <p:spPr>
          <a:xfrm>
            <a:off x="1348235"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749433" y="3900345"/>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thoracic segment</a:t>
            </a:r>
            <a:endParaRPr lang="en-US" dirty="0"/>
          </a:p>
        </p:txBody>
      </p:sp>
      <p:pic>
        <p:nvPicPr>
          <p:cNvPr id="19" name="Picture 18"/>
          <p:cNvPicPr>
            <a:picLocks noChangeAspect="1"/>
          </p:cNvPicPr>
          <p:nvPr/>
        </p:nvPicPr>
        <p:blipFill>
          <a:blip r:embed="rId2"/>
          <a:stretch>
            <a:fillRect/>
          </a:stretch>
        </p:blipFill>
        <p:spPr>
          <a:xfrm>
            <a:off x="4671289" y="3480832"/>
            <a:ext cx="3902538" cy="2935102"/>
          </a:xfrm>
          <a:prstGeom prst="rect">
            <a:avLst/>
          </a:prstGeom>
        </p:spPr>
      </p:pic>
      <p:sp>
        <p:nvSpPr>
          <p:cNvPr id="20" name="Oval 19"/>
          <p:cNvSpPr/>
          <p:nvPr/>
        </p:nvSpPr>
        <p:spPr>
          <a:xfrm>
            <a:off x="1568536" y="4700787"/>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wing</a:t>
            </a:r>
            <a:endParaRPr lang="en-US" dirty="0">
              <a:solidFill>
                <a:schemeClr val="tx1"/>
              </a:solidFill>
            </a:endParaRPr>
          </a:p>
        </p:txBody>
      </p:sp>
      <p:sp>
        <p:nvSpPr>
          <p:cNvPr id="21" name="Rectangle 20"/>
          <p:cNvSpPr/>
          <p:nvPr/>
        </p:nvSpPr>
        <p:spPr>
          <a:xfrm>
            <a:off x="523614" y="2872592"/>
            <a:ext cx="7433044" cy="461665"/>
          </a:xfrm>
          <a:prstGeom prst="rect">
            <a:avLst/>
          </a:prstGeom>
        </p:spPr>
        <p:txBody>
          <a:bodyPr wrap="square">
            <a:spAutoFit/>
          </a:bodyPr>
          <a:lstStyle/>
          <a:p>
            <a:r>
              <a:rPr lang="en-US" sz="2400" dirty="0" smtClean="0"/>
              <a:t>‘leg’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23" name="Rectangle 22"/>
          <p:cNvSpPr/>
          <p:nvPr/>
        </p:nvSpPr>
        <p:spPr>
          <a:xfrm>
            <a:off x="523612" y="2138025"/>
            <a:ext cx="7951393" cy="646331"/>
          </a:xfrm>
          <a:prstGeom prst="rect">
            <a:avLst/>
          </a:prstGeom>
        </p:spPr>
        <p:txBody>
          <a:bodyPr wrap="square">
            <a:spAutoFit/>
          </a:bodyPr>
          <a:lstStyle/>
          <a:p>
            <a:r>
              <a:rPr lang="en-US" dirty="0" smtClean="0"/>
              <a:t>Being part of a thoracic segment is a necessary condition of being in the class leg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17" name="Oval 16"/>
          <p:cNvSpPr/>
          <p:nvPr/>
        </p:nvSpPr>
        <p:spPr>
          <a:xfrm>
            <a:off x="1127932"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529130" y="3900345"/>
            <a:ext cx="2436240" cy="646331"/>
          </a:xfrm>
          <a:prstGeom prst="rect">
            <a:avLst/>
          </a:prstGeom>
          <a:noFill/>
        </p:spPr>
        <p:txBody>
          <a:bodyPr wrap="square" rtlCol="0">
            <a:spAutoFit/>
          </a:bodyPr>
          <a:lstStyle/>
          <a:p>
            <a:r>
              <a:rPr lang="en-US" b="1" dirty="0" err="1" smtClean="0"/>
              <a:t>has_part</a:t>
            </a:r>
            <a:r>
              <a:rPr lang="en-US" b="1" dirty="0" smtClean="0"/>
              <a:t> </a:t>
            </a:r>
            <a:r>
              <a:rPr lang="en-US" i="1" dirty="0" smtClean="0">
                <a:solidFill>
                  <a:srgbClr val="75367A"/>
                </a:solidFill>
              </a:rPr>
              <a:t>some </a:t>
            </a:r>
          </a:p>
          <a:p>
            <a:r>
              <a:rPr lang="en-US" dirty="0" smtClean="0"/>
              <a:t>wing</a:t>
            </a:r>
            <a:endParaRPr lang="en-US" dirty="0"/>
          </a:p>
        </p:txBody>
      </p:sp>
      <p:pic>
        <p:nvPicPr>
          <p:cNvPr id="19" name="Picture 18"/>
          <p:cNvPicPr>
            <a:picLocks noChangeAspect="1"/>
          </p:cNvPicPr>
          <p:nvPr/>
        </p:nvPicPr>
        <p:blipFill>
          <a:blip r:embed="rId2"/>
          <a:stretch>
            <a:fillRect/>
          </a:stretch>
        </p:blipFill>
        <p:spPr>
          <a:xfrm>
            <a:off x="4695825" y="3390126"/>
            <a:ext cx="3902538" cy="2935102"/>
          </a:xfrm>
          <a:prstGeom prst="rect">
            <a:avLst/>
          </a:prstGeom>
        </p:spPr>
      </p:pic>
      <p:sp>
        <p:nvSpPr>
          <p:cNvPr id="20" name="Oval 19"/>
          <p:cNvSpPr/>
          <p:nvPr/>
        </p:nvSpPr>
        <p:spPr>
          <a:xfrm>
            <a:off x="1892499" y="4370247"/>
            <a:ext cx="1735939" cy="16811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thoracic segment</a:t>
            </a:r>
            <a:endParaRPr lang="en-US" dirty="0">
              <a:solidFill>
                <a:schemeClr val="tx1"/>
              </a:solidFill>
            </a:endParaRPr>
          </a:p>
        </p:txBody>
      </p:sp>
      <p:sp>
        <p:nvSpPr>
          <p:cNvPr id="21" name="Rectangle 20"/>
          <p:cNvSpPr/>
          <p:nvPr/>
        </p:nvSpPr>
        <p:spPr>
          <a:xfrm>
            <a:off x="523614" y="2095115"/>
            <a:ext cx="7433044" cy="461665"/>
          </a:xfrm>
          <a:prstGeom prst="rect">
            <a:avLst/>
          </a:prstGeom>
        </p:spPr>
        <p:txBody>
          <a:bodyPr wrap="square">
            <a:spAutoFit/>
          </a:bodyPr>
          <a:lstStyle/>
          <a:p>
            <a:r>
              <a:rPr lang="en-US" sz="2400" dirty="0" smtClean="0"/>
              <a:t>‘wing’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10" name="Rectangle 9"/>
          <p:cNvSpPr/>
          <p:nvPr/>
        </p:nvSpPr>
        <p:spPr>
          <a:xfrm>
            <a:off x="520509" y="2714001"/>
            <a:ext cx="7721240" cy="461665"/>
          </a:xfrm>
          <a:prstGeom prst="rect">
            <a:avLst/>
          </a:prstGeom>
        </p:spPr>
        <p:txBody>
          <a:bodyPr wrap="square">
            <a:spAutoFit/>
          </a:bodyPr>
          <a:lstStyle/>
          <a:p>
            <a:r>
              <a:rPr lang="en-US" sz="2400" dirty="0" smtClean="0"/>
              <a:t>‘thoracic segment’ </a:t>
            </a:r>
            <a:r>
              <a:rPr lang="en-US" sz="2400" i="1" dirty="0" err="1" smtClean="0">
                <a:solidFill>
                  <a:srgbClr val="3366FF"/>
                </a:solidFill>
              </a:rPr>
              <a:t>SubClassOf</a:t>
            </a:r>
            <a:r>
              <a:rPr lang="en-US" sz="2400" i="1" dirty="0" smtClean="0">
                <a:solidFill>
                  <a:srgbClr val="3366FF"/>
                </a:solidFill>
              </a:rPr>
              <a:t> </a:t>
            </a:r>
            <a:r>
              <a:rPr lang="en-US" sz="2400" b="1" dirty="0" err="1" smtClean="0"/>
              <a:t>has_part</a:t>
            </a:r>
            <a:r>
              <a:rPr lang="en-US" sz="2400" dirty="0" smtClean="0"/>
              <a:t> </a:t>
            </a:r>
            <a:r>
              <a:rPr lang="en-US" sz="2400" i="1" dirty="0" smtClean="0">
                <a:solidFill>
                  <a:schemeClr val="accent2">
                    <a:lumMod val="75000"/>
                    <a:lumOff val="25000"/>
                  </a:schemeClr>
                </a:solidFill>
              </a:rPr>
              <a:t>some </a:t>
            </a:r>
            <a:r>
              <a:rPr lang="en-US" sz="2400" dirty="0" smtClean="0"/>
              <a:t>‘wing’</a:t>
            </a:r>
            <a:endParaRPr lang="en-US" sz="2400" dirty="0"/>
          </a:p>
        </p:txBody>
      </p:sp>
      <p:sp>
        <p:nvSpPr>
          <p:cNvPr id="11" name="Rectangle 10"/>
          <p:cNvSpPr/>
          <p:nvPr/>
        </p:nvSpPr>
        <p:spPr>
          <a:xfrm>
            <a:off x="7969849" y="2617508"/>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2" name="Rectangle 11"/>
          <p:cNvSpPr/>
          <p:nvPr/>
        </p:nvSpPr>
        <p:spPr>
          <a:xfrm>
            <a:off x="7551961" y="2008483"/>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3" name="Rectangle 12"/>
          <p:cNvSpPr/>
          <p:nvPr/>
        </p:nvSpPr>
        <p:spPr>
          <a:xfrm>
            <a:off x="3814861" y="5516996"/>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3" name="Content Placeholder 2"/>
          <p:cNvSpPr>
            <a:spLocks noGrp="1"/>
          </p:cNvSpPr>
          <p:nvPr>
            <p:ph idx="1"/>
          </p:nvPr>
        </p:nvSpPr>
        <p:spPr>
          <a:xfrm>
            <a:off x="459599" y="1190764"/>
            <a:ext cx="7289718" cy="4144963"/>
          </a:xfrm>
        </p:spPr>
        <p:txBody>
          <a:bodyPr>
            <a:normAutofit/>
          </a:bodyPr>
          <a:lstStyle/>
          <a:p>
            <a:endParaRPr lang="en-US" dirty="0" smtClean="0"/>
          </a:p>
          <a:p>
            <a:r>
              <a:rPr lang="en-US" dirty="0" smtClean="0"/>
              <a:t>‘claw’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rgbClr val="663366"/>
                </a:solidFill>
              </a:rPr>
              <a:t>some ‘</a:t>
            </a:r>
            <a:r>
              <a:rPr lang="en-US" dirty="0" smtClean="0"/>
              <a:t>tarsal segment’</a:t>
            </a:r>
          </a:p>
          <a:p>
            <a:r>
              <a:rPr lang="en-US" dirty="0" smtClean="0"/>
              <a:t>‘tarsal segment’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chemeClr val="accent1"/>
                </a:solidFill>
              </a:rPr>
              <a:t>some </a:t>
            </a:r>
            <a:r>
              <a:rPr lang="en-US" dirty="0" smtClean="0"/>
              <a:t>claw</a:t>
            </a:r>
            <a:endParaRPr lang="en-US" dirty="0"/>
          </a:p>
        </p:txBody>
      </p:sp>
      <p:pic>
        <p:nvPicPr>
          <p:cNvPr id="5" name="Picture 4"/>
          <p:cNvPicPr>
            <a:picLocks noChangeAspect="1"/>
          </p:cNvPicPr>
          <p:nvPr/>
        </p:nvPicPr>
        <p:blipFill>
          <a:blip r:embed="rId2"/>
          <a:stretch>
            <a:fillRect/>
          </a:stretch>
        </p:blipFill>
        <p:spPr>
          <a:xfrm>
            <a:off x="4903169" y="4023861"/>
            <a:ext cx="2331832" cy="1165916"/>
          </a:xfrm>
          <a:prstGeom prst="rect">
            <a:avLst/>
          </a:prstGeom>
        </p:spPr>
      </p:pic>
      <p:sp>
        <p:nvSpPr>
          <p:cNvPr id="6" name="TextBox 5"/>
          <p:cNvSpPr txBox="1"/>
          <p:nvPr/>
        </p:nvSpPr>
        <p:spPr>
          <a:xfrm>
            <a:off x="4545365" y="4062435"/>
            <a:ext cx="671979" cy="369332"/>
          </a:xfrm>
          <a:prstGeom prst="rect">
            <a:avLst/>
          </a:prstGeom>
          <a:noFill/>
        </p:spPr>
        <p:txBody>
          <a:bodyPr wrap="none" rtlCol="0">
            <a:spAutoFit/>
          </a:bodyPr>
          <a:lstStyle/>
          <a:p>
            <a:r>
              <a:rPr lang="en-US" dirty="0" smtClean="0"/>
              <a:t>claw</a:t>
            </a:r>
            <a:endParaRPr lang="en-US" dirty="0"/>
          </a:p>
        </p:txBody>
      </p:sp>
      <p:sp>
        <p:nvSpPr>
          <p:cNvPr id="7" name="TextBox 6"/>
          <p:cNvSpPr txBox="1"/>
          <p:nvPr/>
        </p:nvSpPr>
        <p:spPr>
          <a:xfrm>
            <a:off x="5970824" y="5423103"/>
            <a:ext cx="1848508" cy="369332"/>
          </a:xfrm>
          <a:prstGeom prst="rect">
            <a:avLst/>
          </a:prstGeom>
          <a:noFill/>
        </p:spPr>
        <p:txBody>
          <a:bodyPr wrap="none" rtlCol="0">
            <a:spAutoFit/>
          </a:bodyPr>
          <a:lstStyle/>
          <a:p>
            <a:r>
              <a:rPr lang="en-US" dirty="0" smtClean="0"/>
              <a:t>tarsal segments</a:t>
            </a:r>
            <a:endParaRPr lang="en-US" dirty="0"/>
          </a:p>
        </p:txBody>
      </p:sp>
      <p:cxnSp>
        <p:nvCxnSpPr>
          <p:cNvPr id="9" name="Straight Connector 8"/>
          <p:cNvCxnSpPr/>
          <p:nvPr/>
        </p:nvCxnSpPr>
        <p:spPr>
          <a:xfrm rot="16200000" flipV="1">
            <a:off x="5860688" y="5105541"/>
            <a:ext cx="401697" cy="336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V="1">
            <a:off x="6048592" y="5112021"/>
            <a:ext cx="518318" cy="285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249455" y="5105549"/>
            <a:ext cx="544234" cy="90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9631" y="4593711"/>
            <a:ext cx="298051" cy="272117"/>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163199" y="1645660"/>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8" name="Rectangle 17"/>
          <p:cNvSpPr/>
          <p:nvPr/>
        </p:nvSpPr>
        <p:spPr>
          <a:xfrm>
            <a:off x="7093423" y="2233692"/>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9" name="Oval 18"/>
          <p:cNvSpPr/>
          <p:nvPr/>
        </p:nvSpPr>
        <p:spPr>
          <a:xfrm>
            <a:off x="1127932" y="3698448"/>
            <a:ext cx="3096612" cy="28453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529130" y="3900345"/>
            <a:ext cx="2436240" cy="646331"/>
          </a:xfrm>
          <a:prstGeom prst="rect">
            <a:avLst/>
          </a:prstGeom>
          <a:noFill/>
        </p:spPr>
        <p:txBody>
          <a:bodyPr wrap="square" rtlCol="0">
            <a:spAutoFit/>
          </a:bodyPr>
          <a:lstStyle/>
          <a:p>
            <a:r>
              <a:rPr lang="en-US" b="1" dirty="0" err="1" smtClean="0"/>
              <a:t>connected_to</a:t>
            </a:r>
            <a:r>
              <a:rPr lang="en-US" b="1" dirty="0" smtClean="0"/>
              <a:t> </a:t>
            </a:r>
            <a:r>
              <a:rPr lang="en-US" i="1" dirty="0" smtClean="0">
                <a:solidFill>
                  <a:srgbClr val="75367A"/>
                </a:solidFill>
              </a:rPr>
              <a:t>some </a:t>
            </a:r>
          </a:p>
          <a:p>
            <a:r>
              <a:rPr lang="en-US" dirty="0" smtClean="0"/>
              <a:t>‘claw’</a:t>
            </a:r>
            <a:endParaRPr lang="en-US" dirty="0"/>
          </a:p>
        </p:txBody>
      </p:sp>
      <p:sp>
        <p:nvSpPr>
          <p:cNvPr id="21" name="Oval 20"/>
          <p:cNvSpPr/>
          <p:nvPr/>
        </p:nvSpPr>
        <p:spPr>
          <a:xfrm>
            <a:off x="1840665" y="4619625"/>
            <a:ext cx="1567480" cy="14576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tarsal segment</a:t>
            </a:r>
            <a:endParaRPr lang="en-US" dirty="0">
              <a:solidFill>
                <a:schemeClr val="tx1"/>
              </a:solidFill>
            </a:endParaRPr>
          </a:p>
        </p:txBody>
      </p:sp>
      <p:sp>
        <p:nvSpPr>
          <p:cNvPr id="22" name="Rectangle 21"/>
          <p:cNvSpPr/>
          <p:nvPr/>
        </p:nvSpPr>
        <p:spPr>
          <a:xfrm>
            <a:off x="4035164" y="5724323"/>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use OBO, why should I care about OWL?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OWL 2 is a W3C standard with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a:t>
            </a:r>
          </a:p>
          <a:p>
            <a:pPr lvl="2"/>
            <a:r>
              <a:rPr lang="en-US" dirty="0" smtClean="0"/>
              <a:t>This could be the basis for </a:t>
            </a:r>
            <a:r>
              <a:rPr lang="en-US" b="1" dirty="0" smtClean="0"/>
              <a:t>sophisticated queries on your website</a:t>
            </a:r>
          </a:p>
          <a:p>
            <a:pPr lvl="1"/>
            <a:r>
              <a:rPr lang="en-US" b="1" dirty="0" smtClean="0"/>
              <a:t>Quickly find mistakes</a:t>
            </a:r>
          </a:p>
          <a:p>
            <a:pPr lvl="1"/>
            <a:r>
              <a:rPr lang="en-US" b="1" dirty="0" smtClean="0"/>
              <a:t>Automate classification</a:t>
            </a:r>
          </a:p>
          <a:p>
            <a:r>
              <a:rPr lang="en-US" dirty="0" smtClean="0"/>
              <a:t>Non-</a:t>
            </a:r>
            <a:r>
              <a:rPr lang="en-US" dirty="0" err="1" smtClean="0"/>
              <a:t>lossy</a:t>
            </a:r>
            <a:r>
              <a:rPr lang="en-US" dirty="0" smtClean="0"/>
              <a:t> round tripping from OBO to OWL and back is now easy</a:t>
            </a:r>
          </a:p>
          <a:p>
            <a:pPr lvl="1"/>
            <a:r>
              <a:rPr lang="en-US" b="1" dirty="0" smtClean="0"/>
              <a:t>continue developing in OBO </a:t>
            </a:r>
            <a:r>
              <a:rPr lang="en-US" dirty="0" smtClean="0"/>
              <a:t>while taking advantage of OWL and Protégé for reasoning</a:t>
            </a:r>
          </a:p>
          <a:p>
            <a:pPr lvl="1"/>
            <a:r>
              <a:rPr lang="en-US" dirty="0" smtClean="0"/>
              <a:t>This may be a first step to developing in OWL/Protégé </a:t>
            </a:r>
          </a:p>
          <a:p>
            <a:pPr lvl="1"/>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store knowledge in query-able form</a:t>
            </a:r>
            <a:endParaRPr lang="en-US" dirty="0"/>
          </a:p>
        </p:txBody>
      </p:sp>
      <p:sp>
        <p:nvSpPr>
          <p:cNvPr id="4" name="Oval 3"/>
          <p:cNvSpPr/>
          <p:nvPr/>
        </p:nvSpPr>
        <p:spPr>
          <a:xfrm>
            <a:off x="7390113" y="3460773"/>
            <a:ext cx="1175606" cy="12688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5" name="Oval 4"/>
          <p:cNvSpPr/>
          <p:nvPr/>
        </p:nvSpPr>
        <p:spPr>
          <a:xfrm>
            <a:off x="5287685" y="2485954"/>
            <a:ext cx="3459454" cy="360428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935097" y="2791514"/>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insect thorax’</a:t>
            </a:r>
            <a:endParaRPr lang="en-US" dirty="0"/>
          </a:p>
        </p:txBody>
      </p:sp>
      <p:sp>
        <p:nvSpPr>
          <p:cNvPr id="9" name="Oval 8"/>
          <p:cNvSpPr/>
          <p:nvPr/>
        </p:nvSpPr>
        <p:spPr>
          <a:xfrm>
            <a:off x="5343761" y="3402757"/>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 9"/>
          <p:cNvSpPr/>
          <p:nvPr/>
        </p:nvSpPr>
        <p:spPr>
          <a:xfrm>
            <a:off x="6238306" y="366857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5617648" y="3592125"/>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5706941" y="4653488"/>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3"/>
          <a:stretch>
            <a:fillRect/>
          </a:stretch>
        </p:blipFill>
        <p:spPr>
          <a:xfrm>
            <a:off x="416514" y="2210831"/>
            <a:ext cx="4611472" cy="336768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3" name="Picture 12"/>
          <p:cNvPicPr>
            <a:picLocks noChangeAspect="1"/>
          </p:cNvPicPr>
          <p:nvPr/>
        </p:nvPicPr>
        <p:blipFill>
          <a:blip r:embed="rId3"/>
          <a:stretch>
            <a:fillRect/>
          </a:stretch>
        </p:blipFill>
        <p:spPr>
          <a:xfrm>
            <a:off x="6196172" y="3371850"/>
            <a:ext cx="2082800" cy="914400"/>
          </a:xfrm>
          <a:prstGeom prst="rect">
            <a:avLst/>
          </a:prstGeom>
        </p:spPr>
      </p:pic>
      <p:pic>
        <p:nvPicPr>
          <p:cNvPr id="14" name="Picture 13"/>
          <p:cNvPicPr>
            <a:picLocks noChangeAspect="1"/>
          </p:cNvPicPr>
          <p:nvPr/>
        </p:nvPicPr>
        <p:blipFill>
          <a:blip r:embed="rId4"/>
          <a:stretch>
            <a:fillRect/>
          </a:stretch>
        </p:blipFill>
        <p:spPr>
          <a:xfrm>
            <a:off x="4774138" y="2507410"/>
            <a:ext cx="1406546" cy="8644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0610" y="1878239"/>
            <a:ext cx="6457390" cy="9591237"/>
            <a:chOff x="5576920" y="25202540"/>
            <a:chExt cx="11495041" cy="14602450"/>
          </a:xfrm>
        </p:grpSpPr>
        <p:pic>
          <p:nvPicPr>
            <p:cNvPr id="8" name="Picture 7" descr="tmp1.png"/>
            <p:cNvPicPr>
              <a:picLocks noChangeAspect="1"/>
            </p:cNvPicPr>
            <p:nvPr/>
          </p:nvPicPr>
          <p:blipFill>
            <a:blip r:embed="rId2"/>
            <a:stretch>
              <a:fillRect/>
            </a:stretch>
          </p:blipFill>
          <p:spPr>
            <a:xfrm>
              <a:off x="5576920" y="25202540"/>
              <a:ext cx="11495041" cy="5371361"/>
            </a:xfrm>
            <a:prstGeom prst="rect">
              <a:avLst/>
            </a:prstGeom>
          </p:spPr>
        </p:pic>
        <p:sp>
          <p:nvSpPr>
            <p:cNvPr id="9" name="TextBox 8"/>
            <p:cNvSpPr txBox="1"/>
            <p:nvPr/>
          </p:nvSpPr>
          <p:spPr>
            <a:xfrm>
              <a:off x="7194550" y="38164949"/>
              <a:ext cx="7480990" cy="1640041"/>
            </a:xfrm>
            <a:prstGeom prst="rect">
              <a:avLst/>
            </a:prstGeom>
            <a:noFill/>
          </p:spPr>
          <p:txBody>
            <a:bodyPr wrap="square" rtlCol="0">
              <a:spAutoFit/>
            </a:bodyPr>
            <a:lstStyle/>
            <a:p>
              <a:r>
                <a:rPr lang="en-US" sz="3200" dirty="0" smtClean="0"/>
                <a:t> </a:t>
              </a:r>
              <a:endParaRPr lang="en-US" sz="3200" b="1" dirty="0" smtClean="0">
                <a:latin typeface="+mj-lt"/>
              </a:endParaRPr>
            </a:p>
            <a:p>
              <a:endParaRPr lang="en-US" sz="3200" dirty="0">
                <a:latin typeface="+mn-lt"/>
              </a:endParaRPr>
            </a:p>
          </p:txBody>
        </p:sp>
      </p:grpSp>
      <p:grpSp>
        <p:nvGrpSpPr>
          <p:cNvPr id="2" name="Group 3"/>
          <p:cNvGrpSpPr>
            <a:grpSpLocks/>
          </p:cNvGrpSpPr>
          <p:nvPr/>
        </p:nvGrpSpPr>
        <p:grpSpPr bwMode="auto">
          <a:xfrm>
            <a:off x="544513" y="120700"/>
            <a:ext cx="7940943" cy="6191894"/>
            <a:chOff x="2273558" y="20665754"/>
            <a:chExt cx="10612165" cy="7095758"/>
          </a:xfrm>
        </p:grpSpPr>
        <p:sp>
          <p:nvSpPr>
            <p:cNvPr id="69637" name="TextBox 6"/>
            <p:cNvSpPr txBox="1">
              <a:spLocks noChangeArrowheads="1"/>
            </p:cNvSpPr>
            <p:nvPr/>
          </p:nvSpPr>
          <p:spPr bwMode="auto">
            <a:xfrm>
              <a:off x="7033333" y="26174342"/>
              <a:ext cx="5852390" cy="1587170"/>
            </a:xfrm>
            <a:prstGeom prst="rect">
              <a:avLst/>
            </a:prstGeom>
            <a:noFill/>
            <a:ln w="9525">
              <a:noFill/>
              <a:miter lim="800000"/>
              <a:headEnd/>
              <a:tailEnd/>
            </a:ln>
          </p:spPr>
          <p:txBody>
            <a:bodyPr wrap="square">
              <a:prstTxWarp prst="textNoShape">
                <a:avLst/>
              </a:prstTxWarp>
              <a:spAutoFit/>
            </a:bodyPr>
            <a:lstStyle/>
            <a:p>
              <a:pPr>
                <a:buClr>
                  <a:schemeClr val="accent1"/>
                </a:buClr>
                <a:defRPr/>
              </a:pPr>
              <a:r>
                <a:rPr lang="en-US" sz="3200" dirty="0" smtClean="0">
                  <a:solidFill>
                    <a:schemeClr val="tx1">
                      <a:lumMod val="65000"/>
                      <a:lumOff val="35000"/>
                    </a:schemeClr>
                  </a:solidFill>
                </a:rPr>
                <a:t>So automate what you can.</a:t>
              </a:r>
              <a:endParaRPr lang="en-US" sz="3200" dirty="0" smtClean="0">
                <a:solidFill>
                  <a:schemeClr val="tx1">
                    <a:lumMod val="65000"/>
                    <a:lumOff val="35000"/>
                  </a:schemeClr>
                </a:solidFill>
                <a:latin typeface="+mn-lt"/>
              </a:endParaRP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classification to automate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 to classify </a:t>
            </a:r>
            <a:r>
              <a:rPr lang="en-US" i="1" dirty="0" smtClean="0"/>
              <a:t>at least </a:t>
            </a:r>
            <a:r>
              <a:rPr lang="en-US" dirty="0" smtClean="0"/>
              <a:t>enough that only a single </a:t>
            </a:r>
            <a:r>
              <a:rPr lang="en-US" dirty="0" err="1" smtClean="0"/>
              <a:t>is_a</a:t>
            </a:r>
            <a:r>
              <a:rPr lang="en-US" dirty="0" smtClean="0"/>
              <a:t> hierarchy is maintained by hand.</a:t>
            </a:r>
          </a:p>
          <a:p>
            <a:r>
              <a:rPr lang="en-US" dirty="0" smtClean="0"/>
              <a:t>Only add equivalent class definitions when you are confident you can completely </a:t>
            </a:r>
            <a:r>
              <a:rPr lang="en-US" dirty="0" err="1" smtClean="0"/>
              <a:t>formalise</a:t>
            </a:r>
            <a:r>
              <a:rPr lang="en-US" dirty="0" smtClean="0"/>
              <a:t> a definition.</a:t>
            </a:r>
          </a:p>
          <a:p>
            <a:r>
              <a:rPr lang="en-US" dirty="0" smtClean="0"/>
              <a:t>Automating  classification is often hard. </a:t>
            </a:r>
            <a:r>
              <a:rPr lang="en-US" dirty="0" smtClean="0"/>
              <a:t>This, for example, is too complex to formalize easily:</a:t>
            </a:r>
            <a:endParaRPr lang="en-US" dirty="0" smtClean="0"/>
          </a:p>
          <a:p>
            <a:pPr lvl="1"/>
            <a:r>
              <a:rPr lang="en-US" b="1" dirty="0" smtClean="0"/>
              <a:t>name</a:t>
            </a:r>
            <a:r>
              <a:rPr lang="en-US" dirty="0" smtClean="0"/>
              <a:t>: arthropod paired, </a:t>
            </a:r>
            <a:r>
              <a:rPr lang="en-US" dirty="0" err="1" smtClean="0"/>
              <a:t>metameric</a:t>
            </a:r>
            <a:r>
              <a:rPr lang="en-US" dirty="0" smtClean="0"/>
              <a:t>, segmental appendage</a:t>
            </a:r>
            <a:br>
              <a:rPr lang="en-US" dirty="0" smtClean="0"/>
            </a:br>
            <a:r>
              <a:rPr lang="en-US" b="1" dirty="0" smtClean="0"/>
              <a:t>def</a:t>
            </a:r>
            <a:r>
              <a:rPr lang="en-US" dirty="0" smtClean="0"/>
              <a:t>: “An organism subdivision that is </a:t>
            </a:r>
            <a:r>
              <a:rPr lang="en-US" dirty="0" err="1" smtClean="0"/>
              <a:t>metameric</a:t>
            </a:r>
            <a:r>
              <a:rPr lang="en-US" dirty="0" smtClean="0"/>
              <a:t> (divided into segments sharing some structural features with each other), protrudes from the head or body to which it is attached by an articulation and which contains parts of multiple anatomical systems including somatic musculature.  Each instance is part of a bilateral pair within a single segment. Adjacent segments (</a:t>
            </a:r>
            <a:r>
              <a:rPr lang="en-US" dirty="0" err="1" smtClean="0"/>
              <a:t>podomeres</a:t>
            </a:r>
            <a:r>
              <a:rPr lang="en-US" dirty="0" smtClean="0"/>
              <a:t>) are connected by a joint and contain muscle attachment sites.”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61350" y="304023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538310" y="310192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39103" y="4242229"/>
            <a:ext cx="1468108" cy="369332"/>
          </a:xfrm>
          <a:prstGeom prst="rect">
            <a:avLst/>
          </a:prstGeom>
          <a:noFill/>
        </p:spPr>
        <p:txBody>
          <a:bodyPr wrap="none" rtlCol="0">
            <a:spAutoFit/>
          </a:bodyPr>
          <a:lstStyle/>
          <a:p>
            <a:r>
              <a:rPr lang="en-US" dirty="0" smtClean="0"/>
              <a:t>sense organ</a:t>
            </a:r>
            <a:endParaRPr lang="en-US" dirty="0"/>
          </a:p>
        </p:txBody>
      </p:sp>
      <p:sp>
        <p:nvSpPr>
          <p:cNvPr id="7" name="TextBox 6"/>
          <p:cNvSpPr txBox="1"/>
          <p:nvPr/>
        </p:nvSpPr>
        <p:spPr>
          <a:xfrm>
            <a:off x="7364973" y="394905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8" name="TextBox 7"/>
          <p:cNvSpPr txBox="1"/>
          <p:nvPr/>
        </p:nvSpPr>
        <p:spPr>
          <a:xfrm>
            <a:off x="5934753" y="395715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9" name="Content Placeholder 2"/>
          <p:cNvSpPr>
            <a:spLocks noGrp="1"/>
          </p:cNvSpPr>
          <p:nvPr>
            <p:ph idx="1"/>
          </p:nvPr>
        </p:nvSpPr>
        <p:spPr>
          <a:xfrm>
            <a:off x="0" y="1870971"/>
            <a:ext cx="9350158" cy="4747375"/>
          </a:xfrm>
        </p:spPr>
        <p:txBody>
          <a:bodyPr>
            <a:normAutofit fontScale="92500" lnSpcReduction="20000"/>
          </a:bodyPr>
          <a:lstStyle/>
          <a:p>
            <a:pPr marL="228600" lvl="2">
              <a:spcBef>
                <a:spcPts val="2000"/>
              </a:spcBef>
            </a:pPr>
            <a:r>
              <a:rPr lang="en-US" sz="2400" dirty="0" smtClean="0"/>
              <a:t>English: </a:t>
            </a:r>
            <a:r>
              <a:rPr lang="en-US" sz="1838" dirty="0" smtClean="0"/>
              <a:t>Any sense organ that functions in the detection of smell is an olfactory sense organ</a:t>
            </a:r>
          </a:p>
          <a:p>
            <a:pPr marL="228600" lvl="2">
              <a:spcBef>
                <a:spcPts val="2000"/>
              </a:spcBef>
            </a:pPr>
            <a:endParaRPr lang="en-US" sz="1765" dirty="0" smtClean="0"/>
          </a:p>
          <a:p>
            <a:r>
              <a:rPr lang="en-US" sz="2400" dirty="0" smtClean="0"/>
              <a:t>OWL Manchester Syntax </a:t>
            </a:r>
          </a:p>
          <a:p>
            <a:pPr lvl="1"/>
            <a:r>
              <a:rPr lang="en-US" dirty="0" smtClean="0"/>
              <a:t>antennal sense organ</a:t>
            </a:r>
          </a:p>
          <a:p>
            <a:pPr lvl="1">
              <a:buNone/>
            </a:pPr>
            <a:r>
              <a:rPr lang="en-US" dirty="0" smtClean="0"/>
              <a:t>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p>
          <a:p>
            <a:pPr lvl="1">
              <a:buNone/>
            </a:pPr>
            <a:r>
              <a:rPr lang="en-US" i="1" dirty="0" smtClean="0">
                <a:solidFill>
                  <a:srgbClr val="5BB6B7"/>
                </a:solidFill>
              </a:rPr>
              <a:t>and </a:t>
            </a:r>
            <a:r>
              <a:rPr lang="en-US" b="1" dirty="0" err="1" smtClean="0"/>
              <a:t>capable_of</a:t>
            </a:r>
            <a:r>
              <a:rPr lang="en-US" dirty="0" smtClean="0"/>
              <a:t> </a:t>
            </a:r>
            <a:r>
              <a:rPr lang="en-US" i="1" dirty="0" smtClean="0">
                <a:solidFill>
                  <a:schemeClr val="accent2">
                    <a:lumMod val="50000"/>
                    <a:lumOff val="50000"/>
                  </a:schemeClr>
                </a:solidFill>
              </a:rPr>
              <a:t>some </a:t>
            </a:r>
            <a:r>
              <a:rPr lang="en-US" dirty="0" smtClean="0"/>
              <a:t>‘detection</a:t>
            </a:r>
          </a:p>
          <a:p>
            <a:pPr lvl="1">
              <a:buNone/>
            </a:pPr>
            <a:r>
              <a:rPr lang="en-US" dirty="0" smtClean="0"/>
              <a:t>of smell’</a:t>
            </a:r>
          </a:p>
          <a:p>
            <a:pPr lvl="1">
              <a:buNone/>
            </a:pPr>
            <a:endParaRPr lang="en-US" dirty="0" smtClean="0"/>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capable_of</a:t>
            </a:r>
            <a:r>
              <a:rPr lang="en-US" dirty="0" smtClean="0"/>
              <a:t> detection</a:t>
            </a:r>
          </a:p>
          <a:p>
            <a:pPr lvl="1">
              <a:buNone/>
            </a:pPr>
            <a:r>
              <a:rPr lang="en-US" dirty="0" smtClean="0"/>
              <a:t>of smell</a:t>
            </a:r>
          </a:p>
          <a:p>
            <a:pPr lvl="1">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10" name="TextBox 7"/>
          <p:cNvSpPr txBox="1">
            <a:spLocks noChangeArrowheads="1"/>
          </p:cNvSpPr>
          <p:nvPr/>
        </p:nvSpPr>
        <p:spPr bwMode="auto">
          <a:xfrm>
            <a:off x="544513" y="120701"/>
            <a:ext cx="6827835" cy="1569660"/>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The knowledge an ontology contains can be used to automate classification</a:t>
            </a:r>
            <a:endParaRPr lang="en-US" sz="3200" dirty="0">
              <a:solidFill>
                <a:srgbClr val="75367A"/>
              </a:solidFill>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66687" y="362267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43647" y="368436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4440" y="4824669"/>
            <a:ext cx="1468108" cy="369332"/>
          </a:xfrm>
          <a:prstGeom prst="rect">
            <a:avLst/>
          </a:prstGeom>
          <a:noFill/>
        </p:spPr>
        <p:txBody>
          <a:bodyPr wrap="none" rtlCol="0">
            <a:spAutoFit/>
          </a:bodyPr>
          <a:lstStyle/>
          <a:p>
            <a:r>
              <a:rPr lang="en-US" dirty="0" smtClean="0"/>
              <a:t>sense organ</a:t>
            </a:r>
            <a:endParaRPr lang="en-US" dirty="0"/>
          </a:p>
        </p:txBody>
      </p:sp>
      <p:sp>
        <p:nvSpPr>
          <p:cNvPr id="11" name="TextBox 10"/>
          <p:cNvSpPr txBox="1"/>
          <p:nvPr/>
        </p:nvSpPr>
        <p:spPr>
          <a:xfrm>
            <a:off x="4270310" y="453149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14" name="TextBox 13"/>
          <p:cNvSpPr txBox="1"/>
          <p:nvPr/>
        </p:nvSpPr>
        <p:spPr>
          <a:xfrm>
            <a:off x="2840090" y="453959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15" name="Oval 14"/>
          <p:cNvSpPr/>
          <p:nvPr/>
        </p:nvSpPr>
        <p:spPr>
          <a:xfrm>
            <a:off x="654684" y="1446430"/>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6" name="Oval 15"/>
          <p:cNvSpPr/>
          <p:nvPr/>
        </p:nvSpPr>
        <p:spPr>
          <a:xfrm>
            <a:off x="534942" y="853462"/>
            <a:ext cx="1888339" cy="195841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19190" y="1039558"/>
            <a:ext cx="1468108" cy="369332"/>
          </a:xfrm>
          <a:prstGeom prst="rect">
            <a:avLst/>
          </a:prstGeom>
          <a:noFill/>
        </p:spPr>
        <p:txBody>
          <a:bodyPr wrap="none" rtlCol="0">
            <a:spAutoFit/>
          </a:bodyPr>
          <a:lstStyle/>
          <a:p>
            <a:pPr algn="r"/>
            <a:r>
              <a:rPr lang="en-US" dirty="0" smtClean="0"/>
              <a:t>sense organ</a:t>
            </a:r>
            <a:endParaRPr lang="en-US" dirty="0"/>
          </a:p>
        </p:txBody>
      </p:sp>
      <p:sp>
        <p:nvSpPr>
          <p:cNvPr id="21" name="Oval 20"/>
          <p:cNvSpPr/>
          <p:nvPr/>
        </p:nvSpPr>
        <p:spPr>
          <a:xfrm>
            <a:off x="3961674" y="1677244"/>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2" name="Oval 21"/>
          <p:cNvSpPr/>
          <p:nvPr/>
        </p:nvSpPr>
        <p:spPr>
          <a:xfrm>
            <a:off x="3335418" y="53937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80789" y="945754"/>
            <a:ext cx="2072916" cy="646331"/>
          </a:xfrm>
          <a:prstGeom prst="rect">
            <a:avLst/>
          </a:prstGeom>
          <a:noFill/>
        </p:spPr>
        <p:txBody>
          <a:bodyPr wrap="none" rtlCol="0">
            <a:spAutoFit/>
          </a:bodyPr>
          <a:lstStyle/>
          <a:p>
            <a:r>
              <a:rPr lang="en-US" dirty="0" err="1" smtClean="0"/>
              <a:t>capable_of</a:t>
            </a:r>
            <a:r>
              <a:rPr lang="en-US" dirty="0" smtClean="0"/>
              <a:t> </a:t>
            </a:r>
            <a:r>
              <a:rPr lang="en-US" i="1" dirty="0" smtClean="0">
                <a:solidFill>
                  <a:srgbClr val="75367A"/>
                </a:solidFill>
              </a:rPr>
              <a:t>some</a:t>
            </a:r>
            <a:r>
              <a:rPr lang="en-US" dirty="0" smtClean="0"/>
              <a:t> </a:t>
            </a:r>
          </a:p>
          <a:p>
            <a:r>
              <a:rPr lang="en-US" dirty="0" smtClean="0"/>
              <a:t>detection of smell</a:t>
            </a:r>
            <a:endParaRPr lang="en-US" dirty="0"/>
          </a:p>
        </p:txBody>
      </p:sp>
      <p:sp>
        <p:nvSpPr>
          <p:cNvPr id="25" name="Oval 24"/>
          <p:cNvSpPr/>
          <p:nvPr/>
        </p:nvSpPr>
        <p:spPr>
          <a:xfrm>
            <a:off x="6500949" y="262965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126315" y="2699345"/>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27" name="Oval 26"/>
          <p:cNvSpPr/>
          <p:nvPr/>
        </p:nvSpPr>
        <p:spPr>
          <a:xfrm>
            <a:off x="7133457" y="3622675"/>
            <a:ext cx="1172498" cy="119699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9" name="Down Arrow 28"/>
          <p:cNvSpPr/>
          <p:nvPr/>
        </p:nvSpPr>
        <p:spPr>
          <a:xfrm rot="16200000">
            <a:off x="5675921" y="2891155"/>
            <a:ext cx="484632" cy="978408"/>
          </a:xfrm>
          <a:prstGeom prst="downArrow">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lus 29"/>
          <p:cNvSpPr/>
          <p:nvPr/>
        </p:nvSpPr>
        <p:spPr>
          <a:xfrm>
            <a:off x="2549756" y="1538900"/>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lus 30"/>
          <p:cNvSpPr/>
          <p:nvPr/>
        </p:nvSpPr>
        <p:spPr>
          <a:xfrm>
            <a:off x="175204" y="3622675"/>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74" y="2549318"/>
            <a:ext cx="7556313" cy="2551859"/>
          </a:xfrm>
        </p:spPr>
        <p:txBody>
          <a:bodyPr/>
          <a:lstStyle/>
          <a:p>
            <a:r>
              <a:rPr lang="en-US" dirty="0" smtClean="0"/>
              <a:t>ERROR MESSAGES ARE YOUR FRIENDS! </a:t>
            </a:r>
            <a:r>
              <a:rPr lang="en-US" sz="2000" dirty="0" smtClean="0"/>
              <a:t>– They tell you you’ve screwed up before you get embarrassing emails complaining that you’ve screwed up</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intersect</a:t>
            </a:r>
            <a:endParaRPr lang="en-US" dirty="0"/>
          </a:p>
        </p:txBody>
      </p:sp>
      <p:sp>
        <p:nvSpPr>
          <p:cNvPr id="17" name="Oval 16"/>
          <p:cNvSpPr/>
          <p:nvPr/>
        </p:nvSpPr>
        <p:spPr>
          <a:xfrm>
            <a:off x="1795187" y="2325448"/>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cxnSp>
        <p:nvCxnSpPr>
          <p:cNvPr id="21" name="Straight Connector 20"/>
          <p:cNvCxnSpPr/>
          <p:nvPr/>
        </p:nvCxnSpPr>
        <p:spPr>
          <a:xfrm>
            <a:off x="3654360" y="3107824"/>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598403" y="5213939"/>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5" name="Oval 14"/>
          <p:cNvSpPr/>
          <p:nvPr/>
        </p:nvSpPr>
        <p:spPr>
          <a:xfrm>
            <a:off x="4804241" y="2338440"/>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0" name="Oval 19"/>
          <p:cNvSpPr/>
          <p:nvPr/>
        </p:nvSpPr>
        <p:spPr>
          <a:xfrm>
            <a:off x="1994053" y="4754812"/>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sp>
        <p:nvSpPr>
          <p:cNvPr id="22" name="Oval 21"/>
          <p:cNvSpPr/>
          <p:nvPr/>
        </p:nvSpPr>
        <p:spPr>
          <a:xfrm>
            <a:off x="3385530" y="4767805"/>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3" name="Rectangle 22"/>
          <p:cNvSpPr/>
          <p:nvPr/>
        </p:nvSpPr>
        <p:spPr>
          <a:xfrm>
            <a:off x="781315" y="157146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4" name="Straight Connector 23"/>
          <p:cNvCxnSpPr/>
          <p:nvPr/>
        </p:nvCxnSpPr>
        <p:spPr>
          <a:xfrm>
            <a:off x="5417560" y="180420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5054501" y="2650952"/>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816137" y="1792233"/>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46294" y="1989900"/>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696918" y="3029830"/>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21198" y="2712646"/>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182834" y="185392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913642" y="2051594"/>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6" name="Rectangle 35"/>
          <p:cNvSpPr/>
          <p:nvPr/>
        </p:nvSpPr>
        <p:spPr>
          <a:xfrm>
            <a:off x="4859751" y="5239856"/>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5754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5317603"/>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only apply between particular classes. </a:t>
            </a:r>
            <a:br>
              <a:rPr lang="en-US" dirty="0" smtClean="0"/>
            </a:br>
            <a:endParaRPr lang="en-US" dirty="0"/>
          </a:p>
        </p:txBody>
      </p:sp>
      <p:sp>
        <p:nvSpPr>
          <p:cNvPr id="5" name="Oval 4"/>
          <p:cNvSpPr/>
          <p:nvPr/>
        </p:nvSpPr>
        <p:spPr>
          <a:xfrm>
            <a:off x="6503518" y="2267339"/>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3455" y="2233694"/>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6044" y="2710790"/>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9" name="TextBox 8"/>
          <p:cNvSpPr txBox="1"/>
          <p:nvPr/>
        </p:nvSpPr>
        <p:spPr>
          <a:xfrm>
            <a:off x="6722451" y="2710790"/>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11" name="TextBox 10"/>
          <p:cNvSpPr txBox="1"/>
          <p:nvPr/>
        </p:nvSpPr>
        <p:spPr>
          <a:xfrm>
            <a:off x="3693858" y="2849289"/>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18" name="Octagon 17"/>
          <p:cNvSpPr/>
          <p:nvPr/>
        </p:nvSpPr>
        <p:spPr>
          <a:xfrm>
            <a:off x="3589233" y="2787754"/>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31" name="Straight Arrow Connector 30"/>
          <p:cNvCxnSpPr/>
          <p:nvPr/>
        </p:nvCxnSpPr>
        <p:spPr>
          <a:xfrm>
            <a:off x="5170193" y="3033161"/>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33024" y="2781275"/>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3" name="Group 33"/>
          <p:cNvGrpSpPr/>
          <p:nvPr/>
        </p:nvGrpSpPr>
        <p:grpSpPr>
          <a:xfrm flipH="1">
            <a:off x="2238423" y="2781275"/>
            <a:ext cx="1334748" cy="505360"/>
            <a:chOff x="6268918" y="5283752"/>
            <a:chExt cx="1334748" cy="505360"/>
          </a:xfrm>
        </p:grpSpPr>
        <p:cxnSp>
          <p:nvCxnSpPr>
            <p:cNvPr id="32" name="Straight Arrow Connector 31"/>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
        <p:nvSpPr>
          <p:cNvPr id="36" name="Oval 35"/>
          <p:cNvSpPr/>
          <p:nvPr/>
        </p:nvSpPr>
        <p:spPr>
          <a:xfrm>
            <a:off x="1699024" y="5066987"/>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864262" y="5243770"/>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X</a:t>
            </a:r>
            <a:endParaRPr lang="en-US" sz="1400" b="1" dirty="0">
              <a:solidFill>
                <a:srgbClr val="000000"/>
              </a:solidFill>
            </a:endParaRPr>
          </a:p>
        </p:txBody>
      </p:sp>
      <p:sp>
        <p:nvSpPr>
          <p:cNvPr id="54" name="Oval 53"/>
          <p:cNvSpPr/>
          <p:nvPr/>
        </p:nvSpPr>
        <p:spPr>
          <a:xfrm>
            <a:off x="5415073" y="5115723"/>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476641" y="5383212"/>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Y</a:t>
            </a:r>
            <a:endParaRPr lang="en-US" sz="1400" b="1" dirty="0">
              <a:solidFill>
                <a:srgbClr val="000000"/>
              </a:solidFill>
            </a:endParaRPr>
          </a:p>
        </p:txBody>
      </p:sp>
      <p:sp>
        <p:nvSpPr>
          <p:cNvPr id="56" name="TextBox 55"/>
          <p:cNvSpPr txBox="1"/>
          <p:nvPr/>
        </p:nvSpPr>
        <p:spPr>
          <a:xfrm>
            <a:off x="2022889" y="5783698"/>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57" name="TextBox 56"/>
          <p:cNvSpPr txBox="1"/>
          <p:nvPr/>
        </p:nvSpPr>
        <p:spPr>
          <a:xfrm>
            <a:off x="5825194" y="5914062"/>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58" name="Oval 57"/>
          <p:cNvSpPr/>
          <p:nvPr/>
        </p:nvSpPr>
        <p:spPr>
          <a:xfrm>
            <a:off x="3067874" y="1926854"/>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sp>
        <p:nvSpPr>
          <p:cNvPr id="59" name="Oval 58"/>
          <p:cNvSpPr/>
          <p:nvPr/>
        </p:nvSpPr>
        <p:spPr>
          <a:xfrm>
            <a:off x="5001447" y="189337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sp>
        <p:nvSpPr>
          <p:cNvPr id="60" name="TextBox 59"/>
          <p:cNvSpPr txBox="1"/>
          <p:nvPr/>
        </p:nvSpPr>
        <p:spPr>
          <a:xfrm>
            <a:off x="3577834" y="1982662"/>
            <a:ext cx="983224" cy="369332"/>
          </a:xfrm>
          <a:prstGeom prst="rect">
            <a:avLst/>
          </a:prstGeom>
          <a:noFill/>
        </p:spPr>
        <p:txBody>
          <a:bodyPr wrap="none" rtlCol="0">
            <a:spAutoFit/>
          </a:bodyPr>
          <a:lstStyle/>
          <a:p>
            <a:r>
              <a:rPr lang="en-US" dirty="0" smtClean="0"/>
              <a:t>domain</a:t>
            </a:r>
            <a:endParaRPr lang="en-US" dirty="0"/>
          </a:p>
        </p:txBody>
      </p:sp>
      <p:sp>
        <p:nvSpPr>
          <p:cNvPr id="61" name="TextBox 60"/>
          <p:cNvSpPr txBox="1"/>
          <p:nvPr/>
        </p:nvSpPr>
        <p:spPr>
          <a:xfrm>
            <a:off x="5480433" y="1980168"/>
            <a:ext cx="801985" cy="369332"/>
          </a:xfrm>
          <a:prstGeom prst="rect">
            <a:avLst/>
          </a:prstGeom>
          <a:noFill/>
        </p:spPr>
        <p:txBody>
          <a:bodyPr wrap="none" rtlCol="0">
            <a:spAutoFit/>
          </a:bodyPr>
          <a:lstStyle/>
          <a:p>
            <a:r>
              <a:rPr lang="en-US" dirty="0" smtClean="0"/>
              <a:t>range</a:t>
            </a:r>
            <a:endParaRPr lang="en-US" dirty="0"/>
          </a:p>
        </p:txBody>
      </p:sp>
      <p:sp>
        <p:nvSpPr>
          <p:cNvPr id="42" name="TextBox 41"/>
          <p:cNvSpPr txBox="1"/>
          <p:nvPr/>
        </p:nvSpPr>
        <p:spPr>
          <a:xfrm>
            <a:off x="2161891" y="4029925"/>
            <a:ext cx="4852610" cy="461665"/>
          </a:xfrm>
          <a:prstGeom prst="rect">
            <a:avLst/>
          </a:prstGeom>
          <a:noFill/>
        </p:spPr>
        <p:txBody>
          <a:bodyPr wrap="none" rtlCol="0">
            <a:spAutoFit/>
          </a:bodyPr>
          <a:lstStyle/>
          <a:p>
            <a:pPr algn="r"/>
            <a:r>
              <a:rPr lang="en-US" sz="2400" dirty="0" smtClean="0"/>
              <a:t>X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Y</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5" name="Oval 4"/>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13" name="Oval 12"/>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11981" y="1575492"/>
            <a:ext cx="1255960"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cxnSp>
        <p:nvCxnSpPr>
          <p:cNvPr id="21" name="Straight Connector 20"/>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388124" y="4619625"/>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4" name="Oval 13"/>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5" name="Oval 14"/>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2" name="Oval 21"/>
          <p:cNvSpPr/>
          <p:nvPr/>
        </p:nvSpPr>
        <p:spPr>
          <a:xfrm>
            <a:off x="5019746" y="4795261"/>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23" name="Oval 22"/>
          <p:cNvSpPr/>
          <p:nvPr/>
        </p:nvSpPr>
        <p:spPr>
          <a:xfrm>
            <a:off x="4781382" y="3936542"/>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56962" y="4134209"/>
            <a:ext cx="1396536" cy="923330"/>
          </a:xfrm>
          <a:prstGeom prst="rect">
            <a:avLst/>
          </a:prstGeom>
          <a:noFill/>
        </p:spPr>
        <p:txBody>
          <a:bodyPr wrap="none" rtlCol="0">
            <a:spAutoFit/>
          </a:bodyPr>
          <a:lstStyle/>
          <a:p>
            <a:pPr algn="r"/>
            <a:r>
              <a:rPr lang="en-US" dirty="0" smtClean="0"/>
              <a:t>anatomical </a:t>
            </a:r>
          </a:p>
          <a:p>
            <a:pPr algn="r"/>
            <a:r>
              <a:rPr lang="en-US" dirty="0" smtClean="0"/>
              <a:t>structure</a:t>
            </a:r>
          </a:p>
          <a:p>
            <a:pPr algn="r"/>
            <a:endParaRPr lang="en-US" dirty="0"/>
          </a:p>
        </p:txBody>
      </p:sp>
      <p:sp>
        <p:nvSpPr>
          <p:cNvPr id="26" name="Oval 25"/>
          <p:cNvSpPr/>
          <p:nvPr/>
        </p:nvSpPr>
        <p:spPr>
          <a:xfrm>
            <a:off x="1386443" y="485695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31" name="Oval 30"/>
          <p:cNvSpPr/>
          <p:nvPr/>
        </p:nvSpPr>
        <p:spPr>
          <a:xfrm>
            <a:off x="1148079" y="399823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964235" y="4195903"/>
            <a:ext cx="1255960" cy="646331"/>
          </a:xfrm>
          <a:prstGeom prst="rect">
            <a:avLst/>
          </a:prstGeom>
          <a:noFill/>
        </p:spPr>
        <p:txBody>
          <a:bodyPr wrap="none" rtlCol="0">
            <a:spAutoFit/>
          </a:bodyPr>
          <a:lstStyle/>
          <a:p>
            <a:pPr algn="r"/>
            <a:r>
              <a:rPr lang="en-US" dirty="0" smtClean="0"/>
              <a:t>biological </a:t>
            </a:r>
          </a:p>
          <a:p>
            <a:pPr algn="r"/>
            <a:r>
              <a:rPr lang="en-US" dirty="0" smtClean="0"/>
              <a:t>process </a:t>
            </a:r>
            <a:endParaRPr lang="en-US" dirty="0"/>
          </a:p>
        </p:txBody>
      </p:sp>
      <p:sp>
        <p:nvSpPr>
          <p:cNvPr id="33" name="Rectangle 32"/>
          <p:cNvSpPr/>
          <p:nvPr/>
        </p:nvSpPr>
        <p:spPr>
          <a:xfrm>
            <a:off x="3717150" y="4539417"/>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1739407" y="4808274"/>
            <a:ext cx="1732835" cy="160052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45" name="Oval 44"/>
          <p:cNvSpPr/>
          <p:nvPr/>
        </p:nvSpPr>
        <p:spPr>
          <a:xfrm>
            <a:off x="526471" y="4229316"/>
            <a:ext cx="3035881" cy="24118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47" name="TextBox 46"/>
          <p:cNvSpPr txBox="1"/>
          <p:nvPr/>
        </p:nvSpPr>
        <p:spPr>
          <a:xfrm>
            <a:off x="584795" y="4615872"/>
            <a:ext cx="1396536" cy="923330"/>
          </a:xfrm>
          <a:prstGeom prst="rect">
            <a:avLst/>
          </a:prstGeom>
          <a:noFill/>
        </p:spPr>
        <p:txBody>
          <a:bodyPr wrap="none" rtlCol="0">
            <a:spAutoFit/>
          </a:bodyPr>
          <a:lstStyle/>
          <a:p>
            <a:pPr algn="r"/>
            <a:r>
              <a:rPr lang="en-US" dirty="0" smtClean="0">
                <a:solidFill>
                  <a:srgbClr val="000000"/>
                </a:solidFill>
              </a:rPr>
              <a:t>anatomical </a:t>
            </a:r>
          </a:p>
          <a:p>
            <a:pPr algn="r"/>
            <a:r>
              <a:rPr lang="en-US" dirty="0" smtClean="0">
                <a:solidFill>
                  <a:srgbClr val="000000"/>
                </a:solidFill>
              </a:rPr>
              <a:t>structure</a:t>
            </a:r>
          </a:p>
          <a:p>
            <a:endParaRPr lang="en-US" dirty="0"/>
          </a:p>
        </p:txBody>
      </p:sp>
      <p:grpSp>
        <p:nvGrpSpPr>
          <p:cNvPr id="3" name="Group 63"/>
          <p:cNvGrpSpPr/>
          <p:nvPr/>
        </p:nvGrpSpPr>
        <p:grpSpPr>
          <a:xfrm>
            <a:off x="5100146" y="4229316"/>
            <a:ext cx="3035881" cy="2411824"/>
            <a:chOff x="8100129" y="4446176"/>
            <a:chExt cx="3035881" cy="2411824"/>
          </a:xfrm>
        </p:grpSpPr>
        <p:sp>
          <p:nvSpPr>
            <p:cNvPr id="61" name="Oval 60"/>
            <p:cNvSpPr/>
            <p:nvPr/>
          </p:nvSpPr>
          <p:spPr>
            <a:xfrm>
              <a:off x="9313065" y="5025134"/>
              <a:ext cx="1732835" cy="1600523"/>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62" name="Oval 61"/>
            <p:cNvSpPr/>
            <p:nvPr/>
          </p:nvSpPr>
          <p:spPr>
            <a:xfrm>
              <a:off x="8100129" y="4446176"/>
              <a:ext cx="3035881" cy="2411824"/>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63" name="TextBox 62"/>
            <p:cNvSpPr txBox="1"/>
            <p:nvPr/>
          </p:nvSpPr>
          <p:spPr>
            <a:xfrm>
              <a:off x="8248221" y="4832732"/>
              <a:ext cx="1306768" cy="923330"/>
            </a:xfrm>
            <a:prstGeom prst="rect">
              <a:avLst/>
            </a:prstGeom>
            <a:noFill/>
            <a:ln>
              <a:noFill/>
              <a:prstDash val="solid"/>
            </a:ln>
          </p:spPr>
          <p:txBody>
            <a:bodyPr wrap="none" rtlCol="0">
              <a:spAutoFit/>
            </a:bodyPr>
            <a:lstStyle/>
            <a:p>
              <a:pPr algn="r"/>
              <a:r>
                <a:rPr lang="en-US" dirty="0" smtClean="0">
                  <a:solidFill>
                    <a:srgbClr val="000000"/>
                  </a:solidFill>
                </a:rPr>
                <a:t>biological</a:t>
              </a:r>
            </a:p>
            <a:p>
              <a:pPr algn="r"/>
              <a:r>
                <a:rPr lang="en-US" dirty="0" smtClean="0">
                  <a:solidFill>
                    <a:srgbClr val="000000"/>
                  </a:solidFill>
                </a:rPr>
                <a:t> process</a:t>
              </a:r>
            </a:p>
            <a:p>
              <a:endParaRPr lang="en-US" dirty="0"/>
            </a:p>
          </p:txBody>
        </p:sp>
      </p:grpSp>
      <p:cxnSp>
        <p:nvCxnSpPr>
          <p:cNvPr id="65" name="Straight Connector 64"/>
          <p:cNvCxnSpPr/>
          <p:nvPr/>
        </p:nvCxnSpPr>
        <p:spPr>
          <a:xfrm flipV="1">
            <a:off x="3663988" y="5374869"/>
            <a:ext cx="1307813" cy="9937"/>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422238" y="57570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71" name="Oval 70"/>
          <p:cNvSpPr/>
          <p:nvPr/>
        </p:nvSpPr>
        <p:spPr>
          <a:xfrm>
            <a:off x="5229994" y="5313728"/>
            <a:ext cx="1104787" cy="89690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2" name="Oval 71"/>
          <p:cNvSpPr/>
          <p:nvPr/>
        </p:nvSpPr>
        <p:spPr>
          <a:xfrm>
            <a:off x="658414" y="5357702"/>
            <a:ext cx="1104787" cy="896905"/>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3" name="Rectangle 72"/>
          <p:cNvSpPr/>
          <p:nvPr/>
        </p:nvSpPr>
        <p:spPr>
          <a:xfrm>
            <a:off x="8019821" y="59094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27" name="Rectangle 26"/>
          <p:cNvSpPr/>
          <p:nvPr/>
        </p:nvSpPr>
        <p:spPr>
          <a:xfrm>
            <a:off x="416101" y="2972217"/>
            <a:ext cx="7709262" cy="461665"/>
          </a:xfrm>
          <a:prstGeom prst="rect">
            <a:avLst/>
          </a:prstGeom>
        </p:spPr>
        <p:txBody>
          <a:bodyPr wrap="none">
            <a:spAutoFit/>
          </a:bodyPr>
          <a:lstStyle/>
          <a:p>
            <a:pPr algn="r"/>
            <a:r>
              <a:rPr lang="en-US" sz="2400" dirty="0" smtClean="0"/>
              <a:t>detection of smell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nose</a:t>
            </a:r>
            <a:endParaRPr lang="en-US" sz="2400" dirty="0"/>
          </a:p>
        </p:txBody>
      </p:sp>
      <p:sp>
        <p:nvSpPr>
          <p:cNvPr id="28" name="Oval 27"/>
          <p:cNvSpPr/>
          <p:nvPr/>
        </p:nvSpPr>
        <p:spPr>
          <a:xfrm>
            <a:off x="6395081" y="1036333"/>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05018" y="1002688"/>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7607" y="1479784"/>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4" name="TextBox 33"/>
          <p:cNvSpPr txBox="1"/>
          <p:nvPr/>
        </p:nvSpPr>
        <p:spPr>
          <a:xfrm>
            <a:off x="6614014" y="1479784"/>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37" name="TextBox 36"/>
          <p:cNvSpPr txBox="1"/>
          <p:nvPr/>
        </p:nvSpPr>
        <p:spPr>
          <a:xfrm>
            <a:off x="3585421" y="1618283"/>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38" name="Octagon 37"/>
          <p:cNvSpPr/>
          <p:nvPr/>
        </p:nvSpPr>
        <p:spPr>
          <a:xfrm>
            <a:off x="3480796" y="1556748"/>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40" name="Straight Arrow Connector 39"/>
          <p:cNvCxnSpPr/>
          <p:nvPr/>
        </p:nvCxnSpPr>
        <p:spPr>
          <a:xfrm>
            <a:off x="5061756" y="1802155"/>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424587" y="155026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43" name="Group 33"/>
          <p:cNvGrpSpPr/>
          <p:nvPr/>
        </p:nvGrpSpPr>
        <p:grpSpPr>
          <a:xfrm flipH="1">
            <a:off x="2129986" y="1550269"/>
            <a:ext cx="1334748" cy="505360"/>
            <a:chOff x="6268918" y="5283752"/>
            <a:chExt cx="1334748" cy="505360"/>
          </a:xfrm>
        </p:grpSpPr>
        <p:cxnSp>
          <p:nvCxnSpPr>
            <p:cNvPr id="44" name="Straight Arrow Connector 43"/>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entail others</a:t>
            </a:r>
            <a:endParaRPr lang="en-US" dirty="0"/>
          </a:p>
        </p:txBody>
      </p:sp>
      <p:sp>
        <p:nvSpPr>
          <p:cNvPr id="5" name="Oval 4"/>
          <p:cNvSpPr/>
          <p:nvPr/>
        </p:nvSpPr>
        <p:spPr>
          <a:xfrm>
            <a:off x="803925" y="3970585"/>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84821" y="4374207"/>
            <a:ext cx="2565870" cy="640523"/>
          </a:xfrm>
          <a:prstGeom prst="rect">
            <a:avLst/>
          </a:prstGeom>
          <a:noFill/>
        </p:spPr>
        <p:txBody>
          <a:bodyPr wrap="square" rtlCol="0">
            <a:spAutoFit/>
          </a:bodyPr>
          <a:lstStyle/>
          <a:p>
            <a:r>
              <a:rPr lang="en-US" b="1" dirty="0" err="1" smtClean="0"/>
              <a:t>negatively_regulates</a:t>
            </a:r>
            <a:r>
              <a:rPr lang="en-US" b="1" dirty="0" smtClean="0"/>
              <a:t> </a:t>
            </a:r>
            <a:r>
              <a:rPr lang="en-US" i="1" dirty="0" smtClean="0">
                <a:solidFill>
                  <a:srgbClr val="75367A"/>
                </a:solidFill>
              </a:rPr>
              <a:t>some </a:t>
            </a:r>
            <a:r>
              <a:rPr lang="en-US" i="1" dirty="0" smtClean="0"/>
              <a:t>‘</a:t>
            </a:r>
            <a:r>
              <a:rPr lang="en-US" dirty="0" smtClean="0"/>
              <a:t>cell division’</a:t>
            </a:r>
            <a:endParaRPr lang="en-US" dirty="0"/>
          </a:p>
        </p:txBody>
      </p:sp>
      <p:sp>
        <p:nvSpPr>
          <p:cNvPr id="7" name="Oval 6"/>
          <p:cNvSpPr/>
          <p:nvPr/>
        </p:nvSpPr>
        <p:spPr>
          <a:xfrm>
            <a:off x="1372950" y="4988234"/>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9" name="Straight Arrow Connector 8"/>
          <p:cNvCxnSpPr/>
          <p:nvPr/>
        </p:nvCxnSpPr>
        <p:spPr>
          <a:xfrm>
            <a:off x="3735949" y="518705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708767" y="3941562"/>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4954457" y="4247122"/>
            <a:ext cx="2436240" cy="646331"/>
          </a:xfrm>
          <a:prstGeom prst="rect">
            <a:avLst/>
          </a:prstGeom>
          <a:noFill/>
        </p:spPr>
        <p:txBody>
          <a:bodyPr wrap="square" rtlCol="0">
            <a:spAutoFit/>
          </a:bodyPr>
          <a:lstStyle/>
          <a:p>
            <a:r>
              <a:rPr lang="en-US" b="1" dirty="0" smtClean="0"/>
              <a:t>regulates </a:t>
            </a:r>
            <a:r>
              <a:rPr lang="en-US" i="1" dirty="0" smtClean="0">
                <a:solidFill>
                  <a:srgbClr val="75367A"/>
                </a:solidFill>
              </a:rPr>
              <a:t>some </a:t>
            </a:r>
            <a:r>
              <a:rPr lang="en-US" i="1" dirty="0" smtClean="0"/>
              <a:t>‘</a:t>
            </a:r>
            <a:r>
              <a:rPr lang="en-US" dirty="0" smtClean="0"/>
              <a:t>cell division’</a:t>
            </a:r>
            <a:endParaRPr lang="en-US" dirty="0"/>
          </a:p>
        </p:txBody>
      </p:sp>
      <p:sp>
        <p:nvSpPr>
          <p:cNvPr id="12" name="Oval 11"/>
          <p:cNvSpPr/>
          <p:nvPr/>
        </p:nvSpPr>
        <p:spPr>
          <a:xfrm>
            <a:off x="5135246" y="4894421"/>
            <a:ext cx="1191673" cy="128269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pic>
        <p:nvPicPr>
          <p:cNvPr id="14" name="Picture 13"/>
          <p:cNvPicPr>
            <a:picLocks noChangeAspect="1"/>
          </p:cNvPicPr>
          <p:nvPr/>
        </p:nvPicPr>
        <p:blipFill>
          <a:blip r:embed="rId2"/>
          <a:stretch>
            <a:fillRect/>
          </a:stretch>
        </p:blipFill>
        <p:spPr>
          <a:xfrm>
            <a:off x="399342" y="2153742"/>
            <a:ext cx="4058459" cy="1260319"/>
          </a:xfrm>
          <a:prstGeom prst="rect">
            <a:avLst/>
          </a:prstGeom>
        </p:spPr>
      </p:pic>
      <p:sp>
        <p:nvSpPr>
          <p:cNvPr id="17" name="Octagon 16"/>
          <p:cNvSpPr/>
          <p:nvPr/>
        </p:nvSpPr>
        <p:spPr>
          <a:xfrm>
            <a:off x="5515033" y="2299858"/>
            <a:ext cx="1702977" cy="602724"/>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negatively regulates</a:t>
            </a:r>
            <a:endParaRPr lang="en-US" dirty="0">
              <a:solidFill>
                <a:srgbClr val="000000"/>
              </a:solidFill>
            </a:endParaRPr>
          </a:p>
        </p:txBody>
      </p:sp>
      <p:sp>
        <p:nvSpPr>
          <p:cNvPr id="18" name="Octagon 17"/>
          <p:cNvSpPr/>
          <p:nvPr/>
        </p:nvSpPr>
        <p:spPr>
          <a:xfrm>
            <a:off x="5098381" y="2105903"/>
            <a:ext cx="2533475" cy="1329353"/>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5823373" y="2933397"/>
            <a:ext cx="1173594" cy="369332"/>
          </a:xfrm>
          <a:prstGeom prst="rect">
            <a:avLst/>
          </a:prstGeom>
          <a:noFill/>
        </p:spPr>
        <p:txBody>
          <a:bodyPr wrap="none" rtlCol="0">
            <a:spAutoFit/>
          </a:bodyPr>
          <a:lstStyle/>
          <a:p>
            <a:r>
              <a:rPr lang="en-US" dirty="0" smtClean="0"/>
              <a:t>regulates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80" y="475848"/>
            <a:ext cx="7556313" cy="1116106"/>
          </a:xfrm>
        </p:spPr>
        <p:txBody>
          <a:bodyPr/>
          <a:lstStyle/>
          <a:p>
            <a:r>
              <a:rPr lang="en-US" dirty="0" smtClean="0"/>
              <a:t>Some relations chains entail relations</a:t>
            </a:r>
            <a:endParaRPr lang="en-US" dirty="0"/>
          </a:p>
        </p:txBody>
      </p:sp>
      <p:sp>
        <p:nvSpPr>
          <p:cNvPr id="6" name="TextBox 5"/>
          <p:cNvSpPr txBox="1"/>
          <p:nvPr/>
        </p:nvSpPr>
        <p:spPr>
          <a:xfrm>
            <a:off x="1001292" y="4889846"/>
            <a:ext cx="3689764" cy="1200328"/>
          </a:xfrm>
          <a:prstGeom prst="rect">
            <a:avLst/>
          </a:prstGeom>
          <a:noFill/>
        </p:spPr>
        <p:txBody>
          <a:bodyPr wrap="square" rtlCol="0">
            <a:spAutoFit/>
          </a:bodyPr>
          <a:lstStyle/>
          <a:p>
            <a:r>
              <a:rPr lang="en-US" sz="2400" dirty="0" smtClean="0"/>
              <a:t>X</a:t>
            </a:r>
            <a:r>
              <a:rPr lang="en-US" sz="2400" b="1" dirty="0" smtClean="0"/>
              <a:t> occurs in </a:t>
            </a:r>
            <a:r>
              <a:rPr lang="en-US" sz="2400" dirty="0" smtClean="0"/>
              <a:t>Y</a:t>
            </a:r>
            <a:endParaRPr lang="en-US" sz="2400" dirty="0" smtClean="0"/>
          </a:p>
          <a:p>
            <a:r>
              <a:rPr lang="en-US" sz="2400" dirty="0" smtClean="0"/>
              <a:t>Y </a:t>
            </a:r>
            <a:r>
              <a:rPr lang="en-US" sz="2400" b="1" dirty="0" err="1" smtClean="0"/>
              <a:t>part_of</a:t>
            </a:r>
            <a:r>
              <a:rPr lang="en-US" sz="2400" b="1" dirty="0" smtClean="0"/>
              <a:t> </a:t>
            </a:r>
            <a:r>
              <a:rPr lang="en-US" sz="2400" i="1" dirty="0" smtClean="0"/>
              <a:t>Z</a:t>
            </a:r>
            <a:endParaRPr lang="en-US" sz="2400" dirty="0" smtClean="0"/>
          </a:p>
          <a:p>
            <a:endParaRPr lang="en-US" sz="2400" dirty="0"/>
          </a:p>
        </p:txBody>
      </p:sp>
      <p:cxnSp>
        <p:nvCxnSpPr>
          <p:cNvPr id="9" name="Straight Arrow Connector 8"/>
          <p:cNvCxnSpPr/>
          <p:nvPr/>
        </p:nvCxnSpPr>
        <p:spPr>
          <a:xfrm>
            <a:off x="3890204" y="528128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ctagon 12"/>
          <p:cNvSpPr/>
          <p:nvPr/>
        </p:nvSpPr>
        <p:spPr>
          <a:xfrm>
            <a:off x="2652335" y="329759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‘occurs in’</a:t>
            </a:r>
            <a:endParaRPr lang="en-US" dirty="0">
              <a:solidFill>
                <a:srgbClr val="000000"/>
              </a:solidFill>
            </a:endParaRPr>
          </a:p>
        </p:txBody>
      </p:sp>
      <p:sp>
        <p:nvSpPr>
          <p:cNvPr id="15" name="Octagon 14"/>
          <p:cNvSpPr/>
          <p:nvPr/>
        </p:nvSpPr>
        <p:spPr>
          <a:xfrm>
            <a:off x="2384132" y="3078900"/>
            <a:ext cx="3762296" cy="145305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 name="TextBox 15"/>
          <p:cNvSpPr txBox="1"/>
          <p:nvPr/>
        </p:nvSpPr>
        <p:spPr>
          <a:xfrm>
            <a:off x="3763007" y="4004175"/>
            <a:ext cx="1173594" cy="369332"/>
          </a:xfrm>
          <a:prstGeom prst="rect">
            <a:avLst/>
          </a:prstGeom>
          <a:noFill/>
        </p:spPr>
        <p:txBody>
          <a:bodyPr wrap="none" rtlCol="0">
            <a:noAutofit/>
          </a:bodyPr>
          <a:lstStyle/>
          <a:p>
            <a:r>
              <a:rPr lang="en-US" dirty="0" smtClean="0"/>
              <a:t>‘occurs in’</a:t>
            </a:r>
            <a:endParaRPr lang="en-US" dirty="0"/>
          </a:p>
        </p:txBody>
      </p:sp>
      <p:sp>
        <p:nvSpPr>
          <p:cNvPr id="14" name="Octagon 13"/>
          <p:cNvSpPr/>
          <p:nvPr/>
        </p:nvSpPr>
        <p:spPr>
          <a:xfrm>
            <a:off x="4223238" y="3293309"/>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part_of</a:t>
            </a:r>
            <a:endParaRPr lang="en-US" dirty="0">
              <a:solidFill>
                <a:srgbClr val="000000"/>
              </a:solidFill>
            </a:endParaRPr>
          </a:p>
        </p:txBody>
      </p:sp>
      <p:sp>
        <p:nvSpPr>
          <p:cNvPr id="17" name="Octagon 16"/>
          <p:cNvSpPr/>
          <p:nvPr/>
        </p:nvSpPr>
        <p:spPr>
          <a:xfrm>
            <a:off x="2649647" y="3294975"/>
            <a:ext cx="3150401" cy="486544"/>
          </a:xfrm>
          <a:prstGeom prst="octagon">
            <a:avLst/>
          </a:prstGeom>
          <a:noFill/>
          <a:ln>
            <a:solidFill>
              <a:schemeClr val="accent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8" name="TextBox 17"/>
          <p:cNvSpPr txBox="1"/>
          <p:nvPr/>
        </p:nvSpPr>
        <p:spPr>
          <a:xfrm>
            <a:off x="4773579" y="5014731"/>
            <a:ext cx="2101857" cy="830997"/>
          </a:xfrm>
          <a:prstGeom prst="rect">
            <a:avLst/>
          </a:prstGeom>
          <a:noFill/>
        </p:spPr>
        <p:txBody>
          <a:bodyPr wrap="none" rtlCol="0">
            <a:spAutoFit/>
          </a:bodyPr>
          <a:lstStyle/>
          <a:p>
            <a:r>
              <a:rPr lang="en-US" sz="2400" dirty="0" smtClean="0"/>
              <a:t>X</a:t>
            </a:r>
            <a:r>
              <a:rPr lang="en-US" sz="2400" b="1" dirty="0" smtClean="0"/>
              <a:t> occurs in </a:t>
            </a:r>
            <a:r>
              <a:rPr lang="en-US" sz="2400" dirty="0" smtClean="0"/>
              <a:t>Z</a:t>
            </a:r>
            <a:endParaRPr lang="en-US" sz="2400" dirty="0" smtClean="0"/>
          </a:p>
          <a:p>
            <a:endParaRPr lang="en-US" sz="2400" dirty="0"/>
          </a:p>
        </p:txBody>
      </p:sp>
      <p:pic>
        <p:nvPicPr>
          <p:cNvPr id="3" name="Picture 2"/>
          <p:cNvPicPr>
            <a:picLocks noChangeAspect="1"/>
          </p:cNvPicPr>
          <p:nvPr/>
        </p:nvPicPr>
        <p:blipFill>
          <a:blip r:embed="rId2"/>
          <a:stretch>
            <a:fillRect/>
          </a:stretch>
        </p:blipFill>
        <p:spPr>
          <a:xfrm>
            <a:off x="1068283" y="2140930"/>
            <a:ext cx="6304118" cy="375073"/>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a:t>
            </a:r>
            <a:r>
              <a:rPr lang="en-US" sz="2400" b="1" dirty="0" smtClean="0">
                <a:solidFill>
                  <a:schemeClr val="tx1">
                    <a:lumMod val="65000"/>
                    <a:lumOff val="35000"/>
                  </a:schemeClr>
                </a:solidFill>
                <a:ea typeface="+mn-ea"/>
                <a:cs typeface="+mn-cs"/>
              </a:rPr>
              <a:t>defined</a:t>
            </a:r>
            <a:r>
              <a:rPr lang="en-US" sz="2400" dirty="0" smtClean="0">
                <a:solidFill>
                  <a:schemeClr val="tx1">
                    <a:lumMod val="65000"/>
                    <a:lumOff val="35000"/>
                  </a:schemeClr>
                </a:solidFill>
                <a:ea typeface="+mn-ea"/>
                <a:cs typeface="+mn-cs"/>
              </a:rPr>
              <a:t>,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definition is often primary in OBO ontologies</a:t>
            </a:r>
            <a:endParaRPr lang="en-US" dirty="0"/>
          </a:p>
        </p:txBody>
      </p:sp>
      <p:pic>
        <p:nvPicPr>
          <p:cNvPr id="4" name="Picture 3"/>
          <p:cNvPicPr>
            <a:picLocks noChangeAspect="1"/>
          </p:cNvPicPr>
          <p:nvPr/>
        </p:nvPicPr>
        <p:blipFill>
          <a:blip r:embed="rId3"/>
          <a:stretch>
            <a:fillRect/>
          </a:stretch>
        </p:blipFill>
        <p:spPr>
          <a:xfrm>
            <a:off x="4174921" y="3106390"/>
            <a:ext cx="4414049" cy="3319810"/>
          </a:xfrm>
          <a:prstGeom prst="rect">
            <a:avLst/>
          </a:prstGeom>
        </p:spPr>
      </p:pic>
      <p:sp>
        <p:nvSpPr>
          <p:cNvPr id="5" name="TextBox 4"/>
          <p:cNvSpPr txBox="1"/>
          <p:nvPr/>
        </p:nvSpPr>
        <p:spPr>
          <a:xfrm>
            <a:off x="431800" y="3049964"/>
            <a:ext cx="3555999" cy="4154983"/>
          </a:xfrm>
          <a:prstGeom prst="rect">
            <a:avLst/>
          </a:prstGeom>
          <a:noFill/>
        </p:spPr>
        <p:txBody>
          <a:bodyPr wrap="square" rtlCol="0">
            <a:spAutoFit/>
          </a:bodyPr>
          <a:lstStyle/>
          <a:p>
            <a:r>
              <a:rPr lang="en-US" sz="2200" b="1" dirty="0" smtClean="0"/>
              <a:t>name</a:t>
            </a:r>
            <a:r>
              <a:rPr lang="en-US" sz="2200" dirty="0" smtClean="0"/>
              <a:t>: insect leg</a:t>
            </a:r>
          </a:p>
          <a:p>
            <a:r>
              <a:rPr lang="en-US" sz="2200" b="1" dirty="0" smtClean="0"/>
              <a:t>def</a:t>
            </a:r>
            <a:r>
              <a:rPr lang="en-US" sz="2200" dirty="0" smtClean="0"/>
              <a:t>: “A paired ventral appendage of the </a:t>
            </a:r>
          </a:p>
          <a:p>
            <a:r>
              <a:rPr lang="en-US" sz="2200" dirty="0" smtClean="0"/>
              <a:t>thoracic segments, used for walking”</a:t>
            </a:r>
          </a:p>
          <a:p>
            <a:r>
              <a:rPr lang="en-US" sz="2200" b="1" dirty="0" err="1" smtClean="0"/>
              <a:t>is_a</a:t>
            </a:r>
            <a:r>
              <a:rPr lang="en-US" sz="2200" b="1" dirty="0" smtClean="0"/>
              <a:t> </a:t>
            </a:r>
            <a:r>
              <a:rPr lang="en-US" sz="2200" dirty="0" smtClean="0"/>
              <a:t>appendage</a:t>
            </a:r>
          </a:p>
          <a:p>
            <a:r>
              <a:rPr lang="en-US" sz="2200" b="1" dirty="0" smtClean="0"/>
              <a:t>relationship</a:t>
            </a:r>
            <a:r>
              <a:rPr lang="en-US" sz="2200" dirty="0" smtClean="0"/>
              <a:t>: </a:t>
            </a:r>
            <a:r>
              <a:rPr lang="en-US" sz="2200" dirty="0" err="1" smtClean="0"/>
              <a:t>part_of</a:t>
            </a:r>
            <a:r>
              <a:rPr lang="en-US" sz="2200" dirty="0" smtClean="0"/>
              <a:t> ‘thoracic segment’</a:t>
            </a:r>
          </a:p>
          <a:p>
            <a:r>
              <a:rPr lang="en-US" sz="2200" b="1" dirty="0" smtClean="0"/>
              <a:t>relationship: </a:t>
            </a:r>
            <a:r>
              <a:rPr lang="en-US" sz="2200" dirty="0" err="1" smtClean="0"/>
              <a:t>has_function_in</a:t>
            </a:r>
            <a:r>
              <a:rPr lang="en-US" sz="2200" dirty="0" smtClean="0"/>
              <a:t>: walking</a:t>
            </a:r>
          </a:p>
          <a:p>
            <a:endParaRPr lang="en-US" sz="2200" dirty="0" smtClean="0"/>
          </a:p>
          <a:p>
            <a:endParaRPr lang="en-US" sz="2200" dirty="0" smtClean="0"/>
          </a:p>
        </p:txBody>
      </p:sp>
      <p:sp>
        <p:nvSpPr>
          <p:cNvPr id="6" name="TextBox 5"/>
          <p:cNvSpPr txBox="1"/>
          <p:nvPr/>
        </p:nvSpPr>
        <p:spPr>
          <a:xfrm>
            <a:off x="338652" y="1778000"/>
            <a:ext cx="7283965" cy="830997"/>
          </a:xfrm>
          <a:prstGeom prst="rect">
            <a:avLst/>
          </a:prstGeom>
          <a:noFill/>
        </p:spPr>
        <p:txBody>
          <a:bodyPr wrap="none" rtlCol="0">
            <a:spAutoFit/>
          </a:bodyPr>
          <a:lstStyle/>
          <a:p>
            <a:r>
              <a:rPr lang="en-US" sz="2400" dirty="0" smtClean="0"/>
              <a:t>Relationships formalize at least some of the textual </a:t>
            </a:r>
          </a:p>
          <a:p>
            <a:r>
              <a:rPr lang="en-US" sz="2400" dirty="0" smtClean="0"/>
              <a:t>definition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textual information to a class in OWL</a:t>
            </a:r>
            <a:endParaRPr lang="en-US" dirty="0"/>
          </a:p>
        </p:txBody>
      </p:sp>
      <p:sp>
        <p:nvSpPr>
          <p:cNvPr id="3" name="Content Placeholder 2"/>
          <p:cNvSpPr>
            <a:spLocks noGrp="1"/>
          </p:cNvSpPr>
          <p:nvPr>
            <p:ph idx="1"/>
          </p:nvPr>
        </p:nvSpPr>
        <p:spPr/>
        <p:txBody>
          <a:bodyPr/>
          <a:lstStyle/>
          <a:p>
            <a:r>
              <a:rPr lang="en-US" dirty="0" smtClean="0"/>
              <a:t>Annotation properties provide </a:t>
            </a:r>
            <a:r>
              <a:rPr lang="en-US" dirty="0" err="1" smtClean="0"/>
              <a:t>URIs</a:t>
            </a:r>
            <a:r>
              <a:rPr lang="en-US" dirty="0" smtClean="0"/>
              <a:t> and labels for textual info attached to a term.  In the current OBO to OWL translation we use:</a:t>
            </a:r>
          </a:p>
          <a:p>
            <a:pPr lvl="1"/>
            <a:r>
              <a:rPr lang="en-US" dirty="0" smtClean="0"/>
              <a:t>OBO name = </a:t>
            </a:r>
            <a:r>
              <a:rPr lang="en-US" dirty="0" err="1" smtClean="0"/>
              <a:t>rdfs:label</a:t>
            </a:r>
            <a:endParaRPr lang="en-US" dirty="0" smtClean="0"/>
          </a:p>
          <a:p>
            <a:pPr lvl="1"/>
            <a:r>
              <a:rPr lang="en-US" dirty="0" smtClean="0"/>
              <a:t>OBO def = </a:t>
            </a:r>
            <a:r>
              <a:rPr lang="en-US" dirty="0" err="1" smtClean="0"/>
              <a:t>IAO:definition</a:t>
            </a:r>
            <a:endParaRPr lang="en-US" dirty="0" smtClean="0"/>
          </a:p>
          <a:p>
            <a:pPr lvl="1"/>
            <a:r>
              <a:rPr lang="en-US" dirty="0" smtClean="0"/>
              <a:t>…</a:t>
            </a:r>
          </a:p>
          <a:p>
            <a:endParaRPr lang="en-US" dirty="0"/>
          </a:p>
        </p:txBody>
      </p:sp>
      <p:pic>
        <p:nvPicPr>
          <p:cNvPr id="4" name="Picture 3"/>
          <p:cNvPicPr>
            <a:picLocks noChangeAspect="1"/>
          </p:cNvPicPr>
          <p:nvPr/>
        </p:nvPicPr>
        <p:blipFill>
          <a:blip r:embed="rId2"/>
          <a:stretch>
            <a:fillRect/>
          </a:stretch>
        </p:blipFill>
        <p:spPr>
          <a:xfrm>
            <a:off x="2295525" y="3822700"/>
            <a:ext cx="4800600" cy="25781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a:t>
            </a:r>
            <a:r>
              <a:rPr lang="en-US" sz="2400" b="1" dirty="0" smtClean="0">
                <a:solidFill>
                  <a:schemeClr val="tx1">
                    <a:lumMod val="65000"/>
                    <a:lumOff val="35000"/>
                  </a:schemeClr>
                </a:solidFill>
                <a:ea typeface="+mn-ea"/>
                <a:cs typeface="+mn-cs"/>
              </a:rPr>
              <a:t>inter-related </a:t>
            </a:r>
            <a:r>
              <a:rPr lang="en-US" sz="2400" dirty="0" smtClean="0">
                <a:solidFill>
                  <a:schemeClr val="tx1">
                    <a:lumMod val="65000"/>
                    <a:lumOff val="35000"/>
                  </a:schemeClr>
                </a:solidFill>
                <a:ea typeface="+mn-ea"/>
                <a:cs typeface="+mn-cs"/>
              </a:rPr>
              <a:t>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cxnSp>
        <p:nvCxnSpPr>
          <p:cNvPr id="5" name="Straight Arrow Connector 4"/>
          <p:cNvCxnSpPr/>
          <p:nvPr/>
        </p:nvCxnSpPr>
        <p:spPr>
          <a:xfrm rot="5400000">
            <a:off x="1680473" y="4437757"/>
            <a:ext cx="69703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3190623" y="2989483"/>
            <a:ext cx="1006750" cy="78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026540" y="3888274"/>
            <a:ext cx="17975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60946" y="3066928"/>
            <a:ext cx="1442522" cy="369332"/>
          </a:xfrm>
          <a:prstGeom prst="rect">
            <a:avLst/>
          </a:prstGeom>
          <a:noFill/>
        </p:spPr>
        <p:txBody>
          <a:bodyPr wrap="square" rtlCol="0">
            <a:spAutoFit/>
          </a:bodyPr>
          <a:lstStyle/>
          <a:p>
            <a:r>
              <a:rPr lang="en-US" dirty="0" smtClean="0"/>
              <a:t>depends on</a:t>
            </a:r>
            <a:endParaRPr lang="en-US" dirty="0"/>
          </a:p>
        </p:txBody>
      </p:sp>
      <p:sp>
        <p:nvSpPr>
          <p:cNvPr id="12" name="TextBox 11"/>
          <p:cNvSpPr txBox="1"/>
          <p:nvPr/>
        </p:nvSpPr>
        <p:spPr>
          <a:xfrm>
            <a:off x="4926126" y="3594785"/>
            <a:ext cx="1442522" cy="369332"/>
          </a:xfrm>
          <a:prstGeom prst="rect">
            <a:avLst/>
          </a:prstGeom>
          <a:noFill/>
        </p:spPr>
        <p:txBody>
          <a:bodyPr wrap="square" rtlCol="0">
            <a:spAutoFit/>
          </a:bodyPr>
          <a:lstStyle/>
          <a:p>
            <a:r>
              <a:rPr lang="en-US" dirty="0" smtClean="0"/>
              <a:t>depends on</a:t>
            </a:r>
            <a:endParaRPr lang="en-US" dirty="0"/>
          </a:p>
        </p:txBody>
      </p:sp>
      <p:sp>
        <p:nvSpPr>
          <p:cNvPr id="13" name="TextBox 12"/>
          <p:cNvSpPr txBox="1"/>
          <p:nvPr/>
        </p:nvSpPr>
        <p:spPr>
          <a:xfrm>
            <a:off x="2029782" y="4244134"/>
            <a:ext cx="1442522" cy="369332"/>
          </a:xfrm>
          <a:prstGeom prst="rect">
            <a:avLst/>
          </a:prstGeom>
          <a:noFill/>
        </p:spPr>
        <p:txBody>
          <a:bodyPr wrap="square" rtlCol="0">
            <a:spAutoFit/>
          </a:bodyPr>
          <a:lstStyle/>
          <a:p>
            <a:r>
              <a:rPr lang="en-US" dirty="0" smtClean="0"/>
              <a:t>depends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 is an ontology?</a:t>
            </a:r>
            <a:endParaRPr lang="en-US" dirty="0"/>
          </a:p>
        </p:txBody>
      </p:sp>
      <p:sp>
        <p:nvSpPr>
          <p:cNvPr id="3" name="Content Placeholder 2"/>
          <p:cNvSpPr>
            <a:spLocks noGrp="1"/>
          </p:cNvSpPr>
          <p:nvPr>
            <p:ph idx="1"/>
          </p:nvPr>
        </p:nvSpPr>
        <p:spPr>
          <a:xfrm>
            <a:off x="498474" y="1981200"/>
            <a:ext cx="7927249" cy="5298890"/>
          </a:xfrm>
        </p:spPr>
        <p:txBody>
          <a:bodyPr>
            <a:normAutofit/>
          </a:bodyPr>
          <a:lstStyle/>
          <a:p>
            <a:r>
              <a:rPr lang="en-US" sz="2800" dirty="0" smtClean="0"/>
              <a:t>A set of defined, inter-related terms to use in annotation.</a:t>
            </a:r>
          </a:p>
          <a:p>
            <a:endParaRPr lang="en-US" sz="2800" dirty="0" smtClean="0"/>
          </a:p>
          <a:p>
            <a:pPr lvl="1"/>
            <a:r>
              <a:rPr lang="en-US" sz="2400" dirty="0" smtClean="0"/>
              <a:t>Relations between terms allow annotations to be grouped in scientifically meaningful ways</a:t>
            </a:r>
          </a:p>
          <a:p>
            <a:pPr lvl="1"/>
            <a:endParaRPr lang="en-US" sz="2400" dirty="0" smtClean="0"/>
          </a:p>
          <a:p>
            <a:pPr lvl="2"/>
            <a:r>
              <a:rPr lang="en-US" sz="2400" b="1" dirty="0" smtClean="0"/>
              <a:t>requires </a:t>
            </a:r>
            <a:r>
              <a:rPr lang="en-US" sz="2400" dirty="0" smtClean="0"/>
              <a:t>an ontology to be an accurate and scientifically meaningful </a:t>
            </a:r>
            <a:r>
              <a:rPr lang="en-US" sz="2400" b="1" dirty="0" smtClean="0"/>
              <a:t>classification and store of scientific knowledge</a:t>
            </a:r>
            <a:r>
              <a:rPr lang="en-US" sz="24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14842</TotalTime>
  <Words>1449</Words>
  <Application>Microsoft Macintosh PowerPoint</Application>
  <PresentationFormat>On-screen Show (4:3)</PresentationFormat>
  <Paragraphs>396</Paragraphs>
  <Slides>36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ＭＳ Ｐゴシック</vt:lpstr>
      <vt:lpstr>Rockwell</vt:lpstr>
      <vt:lpstr>Wingdings</vt:lpstr>
      <vt:lpstr>Zapf Dingbats</vt:lpstr>
      <vt:lpstr>Arial</vt:lpstr>
      <vt:lpstr>Advantage</vt:lpstr>
      <vt:lpstr>From OBO to OWL and back again – a tutorial</vt:lpstr>
      <vt:lpstr>I use OBO, why should I care about OWL?</vt:lpstr>
      <vt:lpstr>Take home messages</vt:lpstr>
      <vt:lpstr>What is an ontology ?</vt:lpstr>
      <vt:lpstr>What is an ontology ?</vt:lpstr>
      <vt:lpstr>Textual definition is often primary in OBO ontologies</vt:lpstr>
      <vt:lpstr>Attaching textual information to a class in OWL</vt:lpstr>
      <vt:lpstr>What is an ontology ?</vt:lpstr>
      <vt:lpstr>What (use) is an ontology?</vt:lpstr>
      <vt:lpstr>What is an ontology ?</vt:lpstr>
      <vt:lpstr>OBO-OWL cheat sheet:  classification</vt:lpstr>
      <vt:lpstr>What is an ontology ?</vt:lpstr>
      <vt:lpstr>PowerPoint Presentation</vt:lpstr>
      <vt:lpstr>Relations – OBO vs OWL</vt:lpstr>
      <vt:lpstr>class – class relationships are  quantified</vt:lpstr>
      <vt:lpstr>relationships between classes use quantifiers</vt:lpstr>
      <vt:lpstr>Relationship record necessary conditions for class membership</vt:lpstr>
      <vt:lpstr>Directionality and quantifiers</vt:lpstr>
      <vt:lpstr>Directionality and quantifiers</vt:lpstr>
      <vt:lpstr>Relationships store knowledge in query-able form</vt:lpstr>
      <vt:lpstr>OBO-OWL cheat sheet:  necessary conditions for class membership</vt:lpstr>
      <vt:lpstr>PowerPoint Presentation</vt:lpstr>
      <vt:lpstr>How much classification to automate</vt:lpstr>
      <vt:lpstr>PowerPoint Presentation</vt:lpstr>
      <vt:lpstr>PowerPoint Presentation</vt:lpstr>
      <vt:lpstr>OBO-OWL cheat sheet: necessary and sufficient conditions for class membership</vt:lpstr>
      <vt:lpstr>ERROR MESSAGES ARE YOUR FRIENDS! – They tell you you’ve screwed up before you get embarrassing emails complaining that you’ve screwed up</vt:lpstr>
      <vt:lpstr>Some classes don’t intersect</vt:lpstr>
      <vt:lpstr>Some classes don’t overlap</vt:lpstr>
      <vt:lpstr>Some classes don’t overlap</vt:lpstr>
      <vt:lpstr>Some relations only apply between particular classes.  </vt:lpstr>
      <vt:lpstr>Some classes don’t overlap</vt:lpstr>
      <vt:lpstr>PowerPoint Presentation</vt:lpstr>
      <vt:lpstr>Some relations entail others</vt:lpstr>
      <vt:lpstr>Some relations chains entail relations</vt:lpstr>
      <vt:lpstr>Take home messages</vt:lpstr>
    </vt:vector>
  </TitlesOfParts>
  <Company>FlyBase Cambridge</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davidos</cp:lastModifiedBy>
  <cp:revision>37</cp:revision>
  <dcterms:created xsi:type="dcterms:W3CDTF">2012-01-27T20:11:30Z</dcterms:created>
  <dcterms:modified xsi:type="dcterms:W3CDTF">2017-09-18T14:26:01Z</dcterms:modified>
</cp:coreProperties>
</file>