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307" r:id="rId3"/>
    <p:sldId id="310" r:id="rId4"/>
    <p:sldId id="308" r:id="rId5"/>
    <p:sldId id="309" r:id="rId6"/>
    <p:sldId id="311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C8EE2D-4720-42A9-86EC-04E60063B47B}">
          <p14:sldIdLst>
            <p14:sldId id="259"/>
            <p14:sldId id="307"/>
            <p14:sldId id="310"/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moslavac97@gmail.com" initials="d" lastIdx="1" clrIdx="0">
    <p:extLst>
      <p:ext uri="{19B8F6BF-5375-455C-9EA6-DF929625EA0E}">
        <p15:presenceInfo xmlns:p15="http://schemas.microsoft.com/office/powerpoint/2012/main" userId="8146f6825efc87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2D050"/>
    <a:srgbClr val="FFCC00"/>
    <a:srgbClr val="137CBE"/>
    <a:srgbClr val="999999"/>
    <a:srgbClr val="1961AC"/>
    <a:srgbClr val="3163B8"/>
    <a:srgbClr val="A0A0A0"/>
    <a:srgbClr val="1A60AB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8" autoAdjust="0"/>
    <p:restoredTop sz="67273" autoAdjust="0"/>
  </p:normalViewPr>
  <p:slideViewPr>
    <p:cSldViewPr>
      <p:cViewPr varScale="1">
        <p:scale>
          <a:sx n="139" d="100"/>
          <a:sy n="139" d="100"/>
        </p:scale>
        <p:origin x="4962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4080" y="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23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0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96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3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an ontology on information governance using description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Denis </a:t>
            </a:r>
            <a:r>
              <a:rPr lang="en-US" sz="1800" u="sng" dirty="0" err="1">
                <a:latin typeface="+mn-lt"/>
              </a:rPr>
              <a:t>Moslavac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Masterthesis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01.02.2024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932CB9-D6BB-4F35-ADF3-70E52E50DC12}"/>
              </a:ext>
            </a:extLst>
          </p:cNvPr>
          <p:cNvSpPr/>
          <p:nvPr/>
        </p:nvSpPr>
        <p:spPr>
          <a:xfrm>
            <a:off x="323528" y="4803998"/>
            <a:ext cx="16561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DE296D-28B3-4C2F-9F75-46FC90840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41707"/>
            <a:ext cx="629855" cy="6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E0D606-7A84-3243-2579-E1812254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1424FF-20EC-4EEB-4B1B-3AD3CE95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71938"/>
            <a:ext cx="8641006" cy="820625"/>
          </a:xfrm>
        </p:spPr>
        <p:txBody>
          <a:bodyPr/>
          <a:lstStyle/>
          <a:p>
            <a:r>
              <a:rPr lang="de-DE" sz="3200" dirty="0"/>
              <a:t>IGONTO </a:t>
            </a:r>
            <a:r>
              <a:rPr lang="de-DE" sz="3200" dirty="0" err="1"/>
              <a:t>Process</a:t>
            </a:r>
            <a:r>
              <a:rPr lang="de-DE" sz="3200" dirty="0"/>
              <a:t>: “Dynamic KG Manipulation“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EBAE13-4284-EF1D-8CE8-82B6FD38FD9C}"/>
              </a:ext>
            </a:extLst>
          </p:cNvPr>
          <p:cNvSpPr/>
          <p:nvPr/>
        </p:nvSpPr>
        <p:spPr>
          <a:xfrm>
            <a:off x="323528" y="4803998"/>
            <a:ext cx="16561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F59709-E353-B6BC-F681-77A8B23AF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4711522"/>
            <a:ext cx="360040" cy="36004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39645CE-180D-7579-18C7-E8D9E9BAB113}"/>
              </a:ext>
            </a:extLst>
          </p:cNvPr>
          <p:cNvSpPr/>
          <p:nvPr/>
        </p:nvSpPr>
        <p:spPr>
          <a:xfrm>
            <a:off x="467544" y="1574624"/>
            <a:ext cx="1224136" cy="820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Präsentation mit Checkliste mit einfarbiger Füllung">
            <a:extLst>
              <a:ext uri="{FF2B5EF4-FFF2-40B4-BE49-F238E27FC236}">
                <a16:creationId xmlns:a16="http://schemas.microsoft.com/office/drawing/2014/main" id="{347D40BF-0690-E304-01CD-2000DBBD6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96" y="1563638"/>
            <a:ext cx="745232" cy="745232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7D0FDC5-03B9-4F90-8FEE-9384BE2CAA2E}"/>
              </a:ext>
            </a:extLst>
          </p:cNvPr>
          <p:cNvSpPr/>
          <p:nvPr/>
        </p:nvSpPr>
        <p:spPr>
          <a:xfrm>
            <a:off x="917594" y="2551247"/>
            <a:ext cx="324035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1122B-A348-20BB-CACC-C9F84C407403}"/>
              </a:ext>
            </a:extLst>
          </p:cNvPr>
          <p:cNvSpPr txBox="1"/>
          <p:nvPr/>
        </p:nvSpPr>
        <p:spPr>
          <a:xfrm>
            <a:off x="359531" y="2860018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Compliance Checker:</a:t>
            </a:r>
          </a:p>
          <a:p>
            <a:endParaRPr lang="de-DE" sz="1400" dirty="0"/>
          </a:p>
          <a:p>
            <a:r>
              <a:rPr lang="de-DE" sz="1400" dirty="0"/>
              <a:t>- Small App </a:t>
            </a:r>
          </a:p>
          <a:p>
            <a:r>
              <a:rPr lang="de-DE" sz="1400" dirty="0"/>
              <a:t>- Asks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r>
              <a:rPr lang="de-DE" sz="1400" dirty="0"/>
              <a:t>- </a:t>
            </a:r>
            <a:r>
              <a:rPr lang="de-DE" sz="1400" dirty="0" err="1"/>
              <a:t>Creates</a:t>
            </a:r>
            <a:r>
              <a:rPr lang="de-DE" sz="1400" dirty="0"/>
              <a:t> Query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53E6303-3ABA-366E-E6D2-BEE80477ACEE}"/>
              </a:ext>
            </a:extLst>
          </p:cNvPr>
          <p:cNvCxnSpPr>
            <a:stCxn id="7" idx="3"/>
          </p:cNvCxnSpPr>
          <p:nvPr/>
        </p:nvCxnSpPr>
        <p:spPr>
          <a:xfrm flipV="1">
            <a:off x="1691680" y="1984936"/>
            <a:ext cx="7920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DD6E2E9-E64C-666F-0CD4-BFDB2CECD0D5}"/>
              </a:ext>
            </a:extLst>
          </p:cNvPr>
          <p:cNvSpPr/>
          <p:nvPr/>
        </p:nvSpPr>
        <p:spPr>
          <a:xfrm>
            <a:off x="2504777" y="1574624"/>
            <a:ext cx="1224136" cy="820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Company: 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200" dirty="0" err="1">
                <a:solidFill>
                  <a:srgbClr val="FF0000"/>
                </a:solidFill>
              </a:rPr>
              <a:t>empl.Nr</a:t>
            </a:r>
            <a:r>
              <a:rPr lang="de-DE" sz="1200" dirty="0">
                <a:solidFill>
                  <a:srgbClr val="FF0000"/>
                </a:solidFill>
              </a:rPr>
              <a:t>: 260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…..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A6557B9-3735-CD4D-830A-37E067755118}"/>
              </a:ext>
            </a:extLst>
          </p:cNvPr>
          <p:cNvSpPr/>
          <p:nvPr/>
        </p:nvSpPr>
        <p:spPr>
          <a:xfrm>
            <a:off x="2954827" y="2551247"/>
            <a:ext cx="324035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5DDE48F-D1DC-BFDF-37E7-67A12C64C2D0}"/>
              </a:ext>
            </a:extLst>
          </p:cNvPr>
          <p:cNvSpPr txBox="1"/>
          <p:nvPr/>
        </p:nvSpPr>
        <p:spPr>
          <a:xfrm>
            <a:off x="2396764" y="2860018"/>
            <a:ext cx="1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Manipulation Query:</a:t>
            </a:r>
          </a:p>
          <a:p>
            <a:endParaRPr lang="de-DE" sz="1400" dirty="0"/>
          </a:p>
          <a:p>
            <a:r>
              <a:rPr lang="de-DE" sz="1400" dirty="0"/>
              <a:t>- Query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sets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instance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right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properties</a:t>
            </a:r>
            <a:endParaRPr lang="de-DE" sz="1400" b="1" dirty="0">
              <a:solidFill>
                <a:srgbClr val="FF0000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756A7D5-B610-8B6A-4CC8-56C787001941}"/>
              </a:ext>
            </a:extLst>
          </p:cNvPr>
          <p:cNvCxnSpPr/>
          <p:nvPr/>
        </p:nvCxnSpPr>
        <p:spPr>
          <a:xfrm flipV="1">
            <a:off x="3739417" y="1984935"/>
            <a:ext cx="79208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6DB72E0-BD93-A07C-955F-E17B5FAA336E}"/>
              </a:ext>
            </a:extLst>
          </p:cNvPr>
          <p:cNvSpPr/>
          <p:nvPr/>
        </p:nvSpPr>
        <p:spPr>
          <a:xfrm>
            <a:off x="4531505" y="1571105"/>
            <a:ext cx="1224136" cy="820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774C6CA-3D8A-E853-4174-F5B78FCADDE1}"/>
              </a:ext>
            </a:extLst>
          </p:cNvPr>
          <p:cNvSpPr/>
          <p:nvPr/>
        </p:nvSpPr>
        <p:spPr>
          <a:xfrm>
            <a:off x="5235513" y="1646315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31123D8-EE5C-15ED-DF74-2D632E4AAD2C}"/>
              </a:ext>
            </a:extLst>
          </p:cNvPr>
          <p:cNvSpPr/>
          <p:nvPr/>
        </p:nvSpPr>
        <p:spPr>
          <a:xfrm>
            <a:off x="5235513" y="2117338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4829FE-0542-BACC-331A-9D4F2B20328F}"/>
              </a:ext>
            </a:extLst>
          </p:cNvPr>
          <p:cNvSpPr/>
          <p:nvPr/>
        </p:nvSpPr>
        <p:spPr>
          <a:xfrm>
            <a:off x="4981555" y="2553440"/>
            <a:ext cx="324035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738A-AFEF-B83C-4B04-D0BFBEA269E2}"/>
              </a:ext>
            </a:extLst>
          </p:cNvPr>
          <p:cNvSpPr txBox="1"/>
          <p:nvPr/>
        </p:nvSpPr>
        <p:spPr>
          <a:xfrm>
            <a:off x="4409990" y="2860018"/>
            <a:ext cx="1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Manipulated</a:t>
            </a:r>
            <a:r>
              <a:rPr lang="de-DE" sz="1400" b="1" dirty="0"/>
              <a:t> KG: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- KG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loaded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r>
              <a:rPr lang="de-DE" sz="1400" dirty="0"/>
              <a:t>-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: </a:t>
            </a:r>
            <a:r>
              <a:rPr lang="de-DE" sz="1400" dirty="0" err="1"/>
              <a:t>further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endParaRPr lang="de-DE" sz="14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482D18-0818-1CC7-BCA2-33FDC17ED83D}"/>
              </a:ext>
            </a:extLst>
          </p:cNvPr>
          <p:cNvSpPr/>
          <p:nvPr/>
        </p:nvSpPr>
        <p:spPr>
          <a:xfrm>
            <a:off x="4579944" y="1858070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31B191B-86A7-ACD9-02DB-0A5DF8AA785E}"/>
              </a:ext>
            </a:extLst>
          </p:cNvPr>
          <p:cNvCxnSpPr>
            <a:stCxn id="25" idx="6"/>
            <a:endCxn id="21" idx="2"/>
          </p:cNvCxnSpPr>
          <p:nvPr/>
        </p:nvCxnSpPr>
        <p:spPr>
          <a:xfrm flipV="1">
            <a:off x="5088490" y="1769662"/>
            <a:ext cx="147023" cy="21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DF9992D-5840-5AC0-9215-2DBC0251609F}"/>
              </a:ext>
            </a:extLst>
          </p:cNvPr>
          <p:cNvCxnSpPr>
            <a:cxnSpLocks/>
          </p:cNvCxnSpPr>
          <p:nvPr/>
        </p:nvCxnSpPr>
        <p:spPr>
          <a:xfrm>
            <a:off x="5755641" y="1858070"/>
            <a:ext cx="1305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43B1D17D-87F4-DD44-D1F4-648ADF1D1DAF}"/>
              </a:ext>
            </a:extLst>
          </p:cNvPr>
          <p:cNvSpPr/>
          <p:nvPr/>
        </p:nvSpPr>
        <p:spPr>
          <a:xfrm>
            <a:off x="7060785" y="1579140"/>
            <a:ext cx="1224136" cy="820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8CAEF68-6315-43CF-1117-EC18C0EE13D9}"/>
              </a:ext>
            </a:extLst>
          </p:cNvPr>
          <p:cNvSpPr/>
          <p:nvPr/>
        </p:nvSpPr>
        <p:spPr>
          <a:xfrm>
            <a:off x="7510835" y="2571750"/>
            <a:ext cx="324035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E063C7-EFC3-B2E7-EA5C-2E504AC8F04A}"/>
              </a:ext>
            </a:extLst>
          </p:cNvPr>
          <p:cNvSpPr txBox="1"/>
          <p:nvPr/>
        </p:nvSpPr>
        <p:spPr>
          <a:xfrm>
            <a:off x="6952772" y="2875787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Query </a:t>
            </a:r>
            <a:r>
              <a:rPr lang="de-DE" sz="1400" b="1" dirty="0" err="1"/>
              <a:t>Results</a:t>
            </a:r>
            <a:r>
              <a:rPr lang="de-DE" sz="1400" b="1" dirty="0"/>
              <a:t> + </a:t>
            </a:r>
            <a:r>
              <a:rPr lang="de-DE" sz="1400" b="1" dirty="0" err="1"/>
              <a:t>Instances</a:t>
            </a:r>
            <a:r>
              <a:rPr lang="de-DE" sz="1400" b="1" dirty="0"/>
              <a:t>: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-Execute </a:t>
            </a:r>
            <a:r>
              <a:rPr lang="de-DE" sz="1400" dirty="0" err="1"/>
              <a:t>wanted</a:t>
            </a:r>
            <a:r>
              <a:rPr lang="de-DE" sz="1400" dirty="0"/>
              <a:t> </a:t>
            </a:r>
            <a:r>
              <a:rPr lang="de-DE" sz="1400" dirty="0" err="1"/>
              <a:t>queries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 err="1">
                <a:solidFill>
                  <a:schemeClr val="accent3"/>
                </a:solidFill>
              </a:rPr>
              <a:t>inferences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EF6B6EB-CD41-6FDF-05AB-850BE12EBF72}"/>
              </a:ext>
            </a:extLst>
          </p:cNvPr>
          <p:cNvSpPr/>
          <p:nvPr/>
        </p:nvSpPr>
        <p:spPr>
          <a:xfrm>
            <a:off x="7756465" y="1646315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49BB9DB-063E-1725-B061-1A78D937C54F}"/>
              </a:ext>
            </a:extLst>
          </p:cNvPr>
          <p:cNvSpPr/>
          <p:nvPr/>
        </p:nvSpPr>
        <p:spPr>
          <a:xfrm>
            <a:off x="7756465" y="2117338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6DA579D-8723-62BA-751B-E00522F8FE2D}"/>
              </a:ext>
            </a:extLst>
          </p:cNvPr>
          <p:cNvSpPr/>
          <p:nvPr/>
        </p:nvSpPr>
        <p:spPr>
          <a:xfrm>
            <a:off x="7100896" y="1858070"/>
            <a:ext cx="508546" cy="246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D2E38B-905D-3B51-4DD1-82CCCDC4BB1B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589532" y="1769662"/>
            <a:ext cx="166933" cy="13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F929AB-E043-B035-F7EF-9F455C37F5B7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5489786" y="1893008"/>
            <a:ext cx="0" cy="2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BAC4102-BB4A-DF5D-90F0-A30AED1518A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10738" y="1907298"/>
            <a:ext cx="0" cy="21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FDC8F2F-C08C-0055-A2C8-2504063516EC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7555817" y="2044158"/>
            <a:ext cx="200648" cy="19652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1FAD04A-C168-1186-1154-B3C5E62525E5}"/>
              </a:ext>
            </a:extLst>
          </p:cNvPr>
          <p:cNvSpPr txBox="1"/>
          <p:nvPr/>
        </p:nvSpPr>
        <p:spPr>
          <a:xfrm>
            <a:off x="5746016" y="1585421"/>
            <a:ext cx="1559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Query + </a:t>
            </a:r>
            <a:r>
              <a:rPr lang="de-DE" sz="1050" dirty="0" err="1">
                <a:solidFill>
                  <a:schemeClr val="accent3"/>
                </a:solidFill>
              </a:rPr>
              <a:t>inferences</a:t>
            </a:r>
            <a:endParaRPr lang="de-DE" sz="1050" dirty="0">
              <a:solidFill>
                <a:schemeClr val="accent3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1D7DC79-AD4F-B333-BFB9-D5FE71530316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5744059" y="2240684"/>
            <a:ext cx="1316726" cy="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45619147-DC7F-0E31-33DB-D0361F9D4F09}"/>
              </a:ext>
            </a:extLst>
          </p:cNvPr>
          <p:cNvSpPr txBox="1"/>
          <p:nvPr/>
        </p:nvSpPr>
        <p:spPr>
          <a:xfrm>
            <a:off x="6123724" y="2234257"/>
            <a:ext cx="1559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Repeat</a:t>
            </a:r>
            <a:endParaRPr lang="de-DE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611C69-261A-13F6-B73D-6FBF76EF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- Short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  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-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employees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?“</a:t>
            </a:r>
          </a:p>
          <a:p>
            <a:pPr marL="0" indent="0">
              <a:buNone/>
            </a:pPr>
            <a:r>
              <a:rPr lang="de-DE" dirty="0"/>
              <a:t> - „Are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sensitive </a:t>
            </a:r>
            <a:r>
              <a:rPr lang="de-DE" dirty="0" err="1"/>
              <a:t>data</a:t>
            </a:r>
            <a:r>
              <a:rPr lang="de-DE" dirty="0"/>
              <a:t> ?“</a:t>
            </a:r>
          </a:p>
          <a:p>
            <a:pPr marL="0" indent="0">
              <a:buNone/>
            </a:pPr>
            <a:r>
              <a:rPr lang="de-DE" dirty="0"/>
              <a:t> - „Are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continuesly</a:t>
            </a:r>
            <a:r>
              <a:rPr lang="de-DE" dirty="0"/>
              <a:t> ?“</a:t>
            </a:r>
          </a:p>
          <a:p>
            <a:pPr marL="0" indent="0">
              <a:buNone/>
            </a:pPr>
            <a:r>
              <a:rPr lang="de-DE" dirty="0"/>
              <a:t> - ….. </a:t>
            </a:r>
          </a:p>
          <a:p>
            <a:pPr marL="0" indent="0">
              <a:buNone/>
            </a:pPr>
            <a:r>
              <a:rPr lang="de-DE" dirty="0"/>
              <a:t> -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awnsers</a:t>
            </a:r>
            <a:r>
              <a:rPr lang="de-DE" dirty="0"/>
              <a:t>: </a:t>
            </a:r>
            <a:r>
              <a:rPr lang="de-DE" dirty="0" err="1"/>
              <a:t>Builds</a:t>
            </a:r>
            <a:r>
              <a:rPr lang="de-DE" dirty="0"/>
              <a:t> Query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 in </a:t>
            </a:r>
            <a:r>
              <a:rPr lang="de-DE" dirty="0" err="1"/>
              <a:t>step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                        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32703A-79E1-209A-22CB-6E7F1198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4969C5-023F-671A-34C5-7CD77C9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Compliance Checker: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89C31B0-7D8E-8372-C969-5A7A0B7CA088}"/>
              </a:ext>
            </a:extLst>
          </p:cNvPr>
          <p:cNvSpPr/>
          <p:nvPr/>
        </p:nvSpPr>
        <p:spPr>
          <a:xfrm>
            <a:off x="2699792" y="3723878"/>
            <a:ext cx="324035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14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EA61C8-DE1F-F16D-7ED0-0A72962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A3A8B6-C92B-D429-20B7-26CA034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Manipulation Query: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679819-3279-F59D-312F-8C4E590F5954}"/>
              </a:ext>
            </a:extLst>
          </p:cNvPr>
          <p:cNvSpPr/>
          <p:nvPr/>
        </p:nvSpPr>
        <p:spPr>
          <a:xfrm>
            <a:off x="323528" y="4803998"/>
            <a:ext cx="16561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53E6310-037F-DCDC-15E0-E49D592BDF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4711522"/>
            <a:ext cx="360040" cy="360040"/>
          </a:xfrm>
          <a:prstGeom prst="rect">
            <a:avLst/>
          </a:prstGeom>
        </p:spPr>
      </p:pic>
      <p:pic>
        <p:nvPicPr>
          <p:cNvPr id="12" name="Inhaltsplatzhalter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72508D9-0D23-7EA7-B53F-BA44CCA46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9" y="1419622"/>
            <a:ext cx="7618341" cy="2401714"/>
          </a:xfrm>
        </p:spPr>
      </p:pic>
    </p:spTree>
    <p:extLst>
      <p:ext uri="{BB962C8B-B14F-4D97-AF65-F5344CB8AC3E}">
        <p14:creationId xmlns:p14="http://schemas.microsoft.com/office/powerpoint/2010/main" val="46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E7AC0C-CD53-A7A6-B429-F8BDAF73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- 1) </a:t>
            </a:r>
            <a:r>
              <a:rPr lang="de-DE" dirty="0" err="1"/>
              <a:t>Inferences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absence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Negative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object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properties</a:t>
            </a:r>
            <a:endParaRPr lang="de-DE" b="1" dirty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- 2) </a:t>
            </a:r>
            <a:r>
              <a:rPr lang="de-DE" dirty="0" err="1">
                <a:sym typeface="Wingdings" panose="05000000000000000000" pitchFamily="2" charset="2"/>
              </a:rPr>
              <a:t>Inferences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not „</a:t>
            </a:r>
            <a:r>
              <a:rPr lang="de-DE" dirty="0" err="1">
                <a:sym typeface="Wingdings" panose="05000000000000000000" pitchFamily="2" charset="2"/>
              </a:rPr>
              <a:t>delete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ignore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object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properties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  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gaps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between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instances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anything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       GDPR </a:t>
            </a:r>
            <a:r>
              <a:rPr lang="de-DE" dirty="0" err="1">
                <a:sym typeface="Wingdings" panose="05000000000000000000" pitchFamily="2" charset="2"/>
              </a:rPr>
              <a:t>compliance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- 3)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2): Problems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connecting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instances</a:t>
            </a:r>
            <a:r>
              <a:rPr lang="de-DE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    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„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Theoretical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“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object</a:t>
            </a:r>
            <a:r>
              <a:rPr lang="de-DE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properties</a:t>
            </a:r>
            <a:endParaRPr lang="de-DE" b="1" dirty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2166AFB-3DA2-4C33-28D7-C1B47555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D1A15AE-674C-8E72-E39F-A770D66A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Inferenze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&amp;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77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6DF42D-128C-0E77-95D2-7F90FB5A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02574"/>
            <a:ext cx="3600400" cy="340002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de-DE" dirty="0"/>
              <a:t>Basic KG </a:t>
            </a:r>
            <a:r>
              <a:rPr lang="de-DE" dirty="0" err="1"/>
              <a:t>layer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/>
              <a:t>Negative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 err="1"/>
              <a:t>Inferences</a:t>
            </a:r>
            <a:endParaRPr lang="de-DE" dirty="0"/>
          </a:p>
          <a:p>
            <a:pPr marL="457200" indent="-457200">
              <a:buAutoNum type="arabicParenR"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1) &amp; 4)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. 2) &amp; 3) Are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„</a:t>
            </a:r>
            <a:r>
              <a:rPr lang="de-DE" dirty="0" err="1">
                <a:sym typeface="Wingdings" panose="05000000000000000000" pitchFamily="2" charset="2"/>
              </a:rPr>
              <a:t>helpers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inferences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  <a:p>
            <a:pPr marL="457200" indent="-457200">
              <a:buAutoNum type="arabicParenR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6D23DC-B0C9-3B8E-E614-5BAA9F00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A16EC1-1113-8E16-274B-6F39FA26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Inference</a:t>
            </a:r>
            <a:r>
              <a:rPr lang="de-DE" dirty="0"/>
              <a:t> Graph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FF6747B-3EE3-B3E3-935C-F3B74058C81B}"/>
              </a:ext>
            </a:extLst>
          </p:cNvPr>
          <p:cNvSpPr/>
          <p:nvPr/>
        </p:nvSpPr>
        <p:spPr>
          <a:xfrm>
            <a:off x="5004048" y="2643758"/>
            <a:ext cx="648072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BD7FD54-81F2-53D5-074D-2B51D034B2DC}"/>
              </a:ext>
            </a:extLst>
          </p:cNvPr>
          <p:cNvSpPr/>
          <p:nvPr/>
        </p:nvSpPr>
        <p:spPr>
          <a:xfrm>
            <a:off x="6444208" y="1911645"/>
            <a:ext cx="648072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F4BEF5-772C-EE50-79DB-B66C7EAC8332}"/>
              </a:ext>
            </a:extLst>
          </p:cNvPr>
          <p:cNvSpPr/>
          <p:nvPr/>
        </p:nvSpPr>
        <p:spPr>
          <a:xfrm>
            <a:off x="7812360" y="2643758"/>
            <a:ext cx="648072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18F237C-F860-3884-4F56-DF693A2C1071}"/>
              </a:ext>
            </a:extLst>
          </p:cNvPr>
          <p:cNvSpPr/>
          <p:nvPr/>
        </p:nvSpPr>
        <p:spPr>
          <a:xfrm>
            <a:off x="6445074" y="3563327"/>
            <a:ext cx="648072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773F4C3-566C-0738-B1CC-AE72B58DD104}"/>
              </a:ext>
            </a:extLst>
          </p:cNvPr>
          <p:cNvCxnSpPr>
            <a:cxnSpLocks/>
          </p:cNvCxnSpPr>
          <p:nvPr/>
        </p:nvCxnSpPr>
        <p:spPr>
          <a:xfrm flipV="1">
            <a:off x="5553409" y="2260521"/>
            <a:ext cx="981904" cy="426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4477557-DFF0-5480-92A5-4A50978C6DC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077067" y="2212610"/>
            <a:ext cx="830201" cy="49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D65C46B-8ECB-15EA-0D28-10CB1CC66CB6}"/>
              </a:ext>
            </a:extLst>
          </p:cNvPr>
          <p:cNvSpPr/>
          <p:nvPr/>
        </p:nvSpPr>
        <p:spPr>
          <a:xfrm>
            <a:off x="6455618" y="2649946"/>
            <a:ext cx="648072" cy="4320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632C70A-8FDA-08BC-5102-41E2F3E9DE3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5652120" y="2859782"/>
            <a:ext cx="803498" cy="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D475C59-1D16-15CE-8B00-3E1457861C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446661" y="3061205"/>
            <a:ext cx="998413" cy="71814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185F6153-142C-C120-6B62-78ABF47FE911}"/>
              </a:ext>
            </a:extLst>
          </p:cNvPr>
          <p:cNvCxnSpPr>
            <a:cxnSpLocks/>
            <a:stCxn id="5" idx="5"/>
            <a:endCxn id="7" idx="4"/>
          </p:cNvCxnSpPr>
          <p:nvPr/>
        </p:nvCxnSpPr>
        <p:spPr>
          <a:xfrm rot="16200000" flipH="1">
            <a:off x="6815168" y="1754578"/>
            <a:ext cx="63272" cy="2579184"/>
          </a:xfrm>
          <a:prstGeom prst="curvedConnector3">
            <a:avLst>
              <a:gd name="adj1" fmla="val 46129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A33DCDA-5D53-1EE8-2F36-97AAE4B721E9}"/>
              </a:ext>
            </a:extLst>
          </p:cNvPr>
          <p:cNvSpPr/>
          <p:nvPr/>
        </p:nvSpPr>
        <p:spPr>
          <a:xfrm>
            <a:off x="827584" y="2814521"/>
            <a:ext cx="1656184" cy="493367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78D3723-9F9B-9546-5A72-968C7B89C4C9}"/>
              </a:ext>
            </a:extLst>
          </p:cNvPr>
          <p:cNvSpPr/>
          <p:nvPr/>
        </p:nvSpPr>
        <p:spPr>
          <a:xfrm>
            <a:off x="827584" y="2149441"/>
            <a:ext cx="1944216" cy="620758"/>
          </a:xfrm>
          <a:prstGeom prst="rect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Negative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E06C456-4AA4-F903-D3CA-168C5CCEDB84}"/>
              </a:ext>
            </a:extLst>
          </p:cNvPr>
          <p:cNvSpPr/>
          <p:nvPr/>
        </p:nvSpPr>
        <p:spPr>
          <a:xfrm>
            <a:off x="827584" y="1528683"/>
            <a:ext cx="2016224" cy="62075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ECFD457-B985-4FB3-43DF-1BC94414332C}"/>
              </a:ext>
            </a:extLst>
          </p:cNvPr>
          <p:cNvSpPr/>
          <p:nvPr/>
        </p:nvSpPr>
        <p:spPr>
          <a:xfrm>
            <a:off x="827584" y="1189023"/>
            <a:ext cx="2376264" cy="339660"/>
          </a:xfrm>
          <a:prstGeom prst="rect">
            <a:avLst/>
          </a:prstGeom>
          <a:solidFill>
            <a:srgbClr val="96969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Basic Layer KG</a:t>
            </a:r>
          </a:p>
        </p:txBody>
      </p:sp>
    </p:spTree>
    <p:extLst>
      <p:ext uri="{BB962C8B-B14F-4D97-AF65-F5344CB8AC3E}">
        <p14:creationId xmlns:p14="http://schemas.microsoft.com/office/powerpoint/2010/main" val="188465361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Bildschirmpräsentation (16:9)</PresentationFormat>
  <Paragraphs>63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praesentationsvorlage_blanco1</vt:lpstr>
      <vt:lpstr>Developing an ontology on information governance using description logic</vt:lpstr>
      <vt:lpstr>IGONTO Process: “Dynamic KG Manipulation“</vt:lpstr>
      <vt:lpstr>Compliance Checker:</vt:lpstr>
      <vt:lpstr>Manipulation Query:</vt:lpstr>
      <vt:lpstr>Inferenze problems &amp; their solution:</vt:lpstr>
      <vt:lpstr>Inference Graph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einer Ontologie zur Beschreibung von Daten der CAE-Domäne</dc:title>
  <dc:creator>Denis Moslavac</dc:creator>
  <cp:lastModifiedBy>Denis Moslavac</cp:lastModifiedBy>
  <cp:revision>80</cp:revision>
  <dcterms:created xsi:type="dcterms:W3CDTF">2021-02-12T15:11:31Z</dcterms:created>
  <dcterms:modified xsi:type="dcterms:W3CDTF">2023-10-17T13:47:58Z</dcterms:modified>
</cp:coreProperties>
</file>