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2" r:id="rId3"/>
    <p:sldId id="258" r:id="rId4"/>
    <p:sldId id="257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64" r:id="rId20"/>
    <p:sldId id="284" r:id="rId21"/>
    <p:sldId id="278" r:id="rId22"/>
    <p:sldId id="279" r:id="rId23"/>
    <p:sldId id="280" r:id="rId24"/>
    <p:sldId id="281" r:id="rId25"/>
    <p:sldId id="282" r:id="rId26"/>
    <p:sldId id="271" r:id="rId27"/>
    <p:sldId id="272" r:id="rId28"/>
    <p:sldId id="273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80360"/>
            <a:ext cx="6480048" cy="23012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Tortoise SVN</a:t>
            </a:r>
            <a:endParaRPr lang="en-US" sz="4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86635"/>
            <a:ext cx="385839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5410200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SAI Training</a:t>
            </a:r>
          </a:p>
          <a:p>
            <a:pPr algn="r"/>
            <a:r>
              <a:rPr lang="en-US" sz="1400" dirty="0" smtClean="0"/>
              <a:t>Huynh </a:t>
            </a:r>
            <a:r>
              <a:rPr lang="en-US" sz="1400" dirty="0" err="1" smtClean="0"/>
              <a:t>Thanh</a:t>
            </a:r>
            <a:r>
              <a:rPr lang="en-US" sz="1400" dirty="0" smtClean="0"/>
              <a:t> </a:t>
            </a:r>
            <a:r>
              <a:rPr lang="en-US" sz="1400" dirty="0" err="1" smtClean="0"/>
              <a:t>Thao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7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Check-out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Commit: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1700" b="1" dirty="0" smtClean="0"/>
              <a:t>Atomic </a:t>
            </a:r>
            <a:r>
              <a:rPr lang="en-US" sz="1700" b="1" dirty="0"/>
              <a:t>commit</a:t>
            </a:r>
            <a:r>
              <a:rPr lang="en-US" sz="1700" dirty="0"/>
              <a:t>: means an all-or-nothing operation. That is, when the commit succeeds, all of its changes are stored permanently; when it fails, they're completely reversed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990600"/>
            <a:ext cx="49720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438400"/>
            <a:ext cx="49752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3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Update</a:t>
            </a:r>
            <a:r>
              <a:rPr lang="en-US" dirty="0"/>
              <a:t>: brings the working copy in sync with the changes being made in the repository.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514600"/>
            <a:ext cx="843438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Icon </a:t>
            </a:r>
            <a:r>
              <a:rPr lang="en-US" b="1" dirty="0" smtClean="0"/>
              <a:t>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fresh checked out working copy has a green checkmark as overlay. That means the Subversion status is normal. </a:t>
            </a:r>
          </a:p>
          <a:p>
            <a:r>
              <a:rPr lang="en-US" dirty="0"/>
              <a:t>As soon as you start editing a file, the status changes to modified and the icon overlay then changes to a red exclamation mark. That way you can easily see which files were changed since you last updated your working copy and need to be committed</a:t>
            </a:r>
          </a:p>
          <a:p>
            <a:r>
              <a:rPr lang="en-US" dirty="0"/>
              <a:t>If during an update a conflict occurs then the icon changes to a yellow exclamation mark.</a:t>
            </a:r>
          </a:p>
          <a:p>
            <a:r>
              <a:rPr lang="en-US" dirty="0"/>
              <a:t>This icon shows you that some files or folders inside the current folder have been scheduled to be deleted from version control or a file under version control is missing in a folder.</a:t>
            </a:r>
          </a:p>
          <a:p>
            <a:r>
              <a:rPr lang="en-US" dirty="0"/>
              <a:t>The plus sign tells you that a file or folder has been scheduled to be added to version control.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478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4384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986088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7" y="3810000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Conflict</a:t>
            </a:r>
            <a:r>
              <a:rPr lang="en-US" dirty="0"/>
              <a:t>: occurs when two or more persons made changes to the same place within a </a:t>
            </a:r>
            <a:r>
              <a:rPr lang="en-US" dirty="0" smtClean="0"/>
              <a:t>document. A </a:t>
            </a:r>
            <a:r>
              <a:rPr lang="en-US" dirty="0"/>
              <a:t>user is required to </a:t>
            </a:r>
            <a:r>
              <a:rPr lang="en-US" b="1" dirty="0"/>
              <a:t>resolve</a:t>
            </a:r>
            <a:r>
              <a:rPr lang="en-US" dirty="0"/>
              <a:t> the conflict.</a:t>
            </a:r>
          </a:p>
          <a:p>
            <a:r>
              <a:rPr lang="en-US" b="1" dirty="0"/>
              <a:t>Resolve</a:t>
            </a:r>
            <a:r>
              <a:rPr lang="en-US" dirty="0"/>
              <a:t>: the act of user intervention to address a conflict between different changes to the same document and decide which change should be applied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Conflict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211513"/>
            <a:ext cx="8434387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8" y="1676400"/>
            <a:ext cx="23399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65" y="1676399"/>
            <a:ext cx="2475281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14" y="1227931"/>
            <a:ext cx="2339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Externals</a:t>
            </a:r>
            <a:endParaRPr lang="en-US" sz="4000" dirty="0" smtClean="0"/>
          </a:p>
          <a:p>
            <a:pPr lvl="1"/>
            <a:r>
              <a:rPr lang="en-US" dirty="0" smtClean="0"/>
              <a:t>SVN </a:t>
            </a:r>
            <a:r>
              <a:rPr lang="en-US" dirty="0"/>
              <a:t>feature for constructing a working copy that is made out of a number of different checkouts.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only a link. The actual data are not on the folder that contains the external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update, don't commit</a:t>
            </a:r>
          </a:p>
          <a:p>
            <a:pPr lvl="1"/>
            <a:r>
              <a:rPr lang="en-US" dirty="0"/>
              <a:t>To change resources of externals -&gt; create new resource on an own folder -&gt; use “bat” script to copy new one to overwrite external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Externals 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198052"/>
            <a:ext cx="7494587" cy="40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Externals 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9" y="1174032"/>
            <a:ext cx="6303961" cy="41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External </a:t>
            </a:r>
            <a:r>
              <a:rPr lang="en-US" sz="4000" dirty="0"/>
              <a:t>with a fixed </a:t>
            </a:r>
            <a:r>
              <a:rPr lang="en-US" sz="4000" dirty="0" smtClean="0"/>
              <a:t>revision</a:t>
            </a:r>
            <a:endParaRPr lang="en-US" sz="4000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0292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3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52675"/>
            <a:ext cx="3400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browser on Repository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8100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0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Version </a:t>
            </a:r>
            <a:r>
              <a:rPr lang="en-US" b="1" i="1" dirty="0" smtClean="0"/>
              <a:t>Control</a:t>
            </a:r>
          </a:p>
          <a:p>
            <a:pPr marL="320040" lvl="1" indent="0" algn="ctr">
              <a:buNone/>
            </a:pPr>
            <a:r>
              <a:rPr lang="en-US" sz="2400" i="1" dirty="0" smtClean="0"/>
              <a:t>1. What </a:t>
            </a:r>
            <a:r>
              <a:rPr lang="en-US" sz="2400" i="1" dirty="0"/>
              <a:t>is Version Control?</a:t>
            </a:r>
          </a:p>
          <a:p>
            <a:pPr marL="320040" lvl="1" indent="0" algn="ctr">
              <a:buNone/>
            </a:pPr>
            <a:r>
              <a:rPr lang="en-US" sz="2400" i="1" dirty="0" smtClean="0"/>
              <a:t>2. Why </a:t>
            </a:r>
            <a:r>
              <a:rPr lang="en-US" sz="2400" i="1" dirty="0"/>
              <a:t>use it</a:t>
            </a:r>
            <a:r>
              <a:rPr lang="en-US" sz="2400" i="1" dirty="0" smtClean="0"/>
              <a:t>?</a:t>
            </a:r>
          </a:p>
          <a:p>
            <a:pPr marL="320040" lvl="1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b="1" i="1" dirty="0"/>
              <a:t>Tortoise </a:t>
            </a:r>
            <a:r>
              <a:rPr lang="en-US" b="1" i="1" dirty="0" smtClean="0"/>
              <a:t>SVN</a:t>
            </a:r>
          </a:p>
          <a:p>
            <a:pPr marL="320040" lvl="1" indent="0" algn="ctr">
              <a:buNone/>
            </a:pPr>
            <a:r>
              <a:rPr lang="en-US" sz="2400" i="1" dirty="0" smtClean="0"/>
              <a:t>1. Basic </a:t>
            </a:r>
            <a:r>
              <a:rPr lang="en-US" sz="2400" i="1" dirty="0"/>
              <a:t>Terms &amp; Concepts</a:t>
            </a:r>
          </a:p>
          <a:p>
            <a:pPr marL="320040" lvl="1" indent="0" algn="ctr">
              <a:buNone/>
            </a:pPr>
            <a:r>
              <a:rPr lang="en-US" sz="2400" i="1" dirty="0" smtClean="0"/>
              <a:t>2. To </a:t>
            </a:r>
            <a:r>
              <a:rPr lang="en-US" sz="2400" i="1" dirty="0"/>
              <a:t>Use Tortoise SVN</a:t>
            </a:r>
          </a:p>
          <a:p>
            <a:pPr marL="320040" lvl="1" indent="0" algn="ctr">
              <a:buNone/>
            </a:pPr>
            <a:r>
              <a:rPr lang="en-US" sz="2400" i="1" dirty="0" smtClean="0"/>
              <a:t>3. Policy </a:t>
            </a:r>
            <a:r>
              <a:rPr lang="en-US" sz="2400" i="1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15405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Repository Layout</a:t>
            </a:r>
          </a:p>
          <a:p>
            <a:pPr lvl="1"/>
            <a:r>
              <a:rPr lang="en-US" sz="1800" b="1" dirty="0"/>
              <a:t>Trunk</a:t>
            </a:r>
            <a:r>
              <a:rPr lang="en-US" sz="1800" dirty="0"/>
              <a:t>: root folder which contains a project’s resource (source code, data, etc…) and is the main line of development.</a:t>
            </a:r>
          </a:p>
          <a:p>
            <a:pPr lvl="1"/>
            <a:r>
              <a:rPr lang="en-US" sz="1800" b="1" dirty="0"/>
              <a:t>Branch</a:t>
            </a:r>
            <a:r>
              <a:rPr lang="en-US" sz="1800" dirty="0"/>
              <a:t>: a separate copy of the trunk for creating features in parallel with ongoing development of the trunk. Also called </a:t>
            </a:r>
            <a:r>
              <a:rPr lang="en-US" sz="1800" b="1" i="1" dirty="0"/>
              <a:t>feature branches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Tag</a:t>
            </a:r>
            <a:r>
              <a:rPr lang="en-US" sz="1800" dirty="0"/>
              <a:t>: contains copies of the trunk used for creating releases and snapshots. Also called </a:t>
            </a:r>
            <a:r>
              <a:rPr lang="en-US" sz="1800" b="1" i="1" dirty="0"/>
              <a:t>release branches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67810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b="1" dirty="0" smtClean="0"/>
              <a:t>Copy </a:t>
            </a:r>
            <a:r>
              <a:rPr lang="en-US" b="1" dirty="0"/>
              <a:t>to</a:t>
            </a:r>
            <a:r>
              <a:rPr lang="en-US" b="1" dirty="0" smtClean="0"/>
              <a:t>...</a:t>
            </a:r>
          </a:p>
          <a:p>
            <a:pPr lvl="1"/>
            <a:r>
              <a:rPr lang="en-US" sz="2000" dirty="0"/>
              <a:t>Starting a project using “copy to” (do this when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source is GOLD</a:t>
            </a:r>
            <a:r>
              <a:rPr lang="en-US" sz="2000" dirty="0" smtClean="0"/>
              <a:t>).</a:t>
            </a:r>
            <a:endParaRPr lang="en-US" sz="2800" dirty="0"/>
          </a:p>
          <a:p>
            <a:pPr marL="320040" lvl="1" indent="0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9" y="1295400"/>
            <a:ext cx="605404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differences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/>
              <a:t>Right click on a modified file -&gt; </a:t>
            </a:r>
            <a:r>
              <a:rPr lang="en-US" sz="2000" dirty="0" smtClean="0"/>
              <a:t>Tortoise SVN </a:t>
            </a:r>
            <a:r>
              <a:rPr lang="en-US" sz="2000" dirty="0"/>
              <a:t>-&gt; </a:t>
            </a:r>
            <a:r>
              <a:rPr lang="en-US" sz="2000" dirty="0" smtClean="0"/>
              <a:t>Diff</a:t>
            </a:r>
          </a:p>
          <a:p>
            <a:pPr lvl="1"/>
            <a:r>
              <a:rPr lang="en-US" sz="2000" dirty="0" smtClean="0"/>
              <a:t>Difference between information on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Working Copy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5715000" cy="350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Show log</a:t>
            </a:r>
            <a:r>
              <a:rPr lang="en-US" dirty="0" smtClean="0"/>
              <a:t>: </a:t>
            </a:r>
          </a:p>
          <a:p>
            <a:pPr lvl="1"/>
            <a:r>
              <a:rPr lang="en-US" sz="1600" dirty="0"/>
              <a:t>Right click on any file/folder -&gt; </a:t>
            </a:r>
            <a:r>
              <a:rPr lang="en-US" sz="1600" dirty="0" smtClean="0"/>
              <a:t>Tortoise SVN </a:t>
            </a:r>
            <a:r>
              <a:rPr lang="en-US" sz="1600" dirty="0"/>
              <a:t>-&gt; Show log</a:t>
            </a:r>
          </a:p>
          <a:p>
            <a:pPr marL="32004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65" y="1335088"/>
            <a:ext cx="5929635" cy="36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pdate </a:t>
            </a:r>
            <a:r>
              <a:rPr lang="en-US" b="1" dirty="0"/>
              <a:t>to </a:t>
            </a:r>
            <a:r>
              <a:rPr lang="en-US" b="1" dirty="0" smtClean="0"/>
              <a:t>revision:</a:t>
            </a:r>
          </a:p>
          <a:p>
            <a:pPr lvl="1"/>
            <a:r>
              <a:rPr lang="en-US" sz="1800" dirty="0"/>
              <a:t>Right click on any file/folder -&gt; Tortoise SVN -&gt; Update to revision...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Relocate</a:t>
            </a:r>
            <a:endParaRPr lang="en-US" dirty="0"/>
          </a:p>
          <a:p>
            <a:pPr lvl="1"/>
            <a:r>
              <a:rPr lang="en-US" sz="1800" dirty="0"/>
              <a:t>Right click on the a specific folder -&gt; </a:t>
            </a:r>
            <a:r>
              <a:rPr lang="en-US" sz="1800" dirty="0" err="1"/>
              <a:t>TortoiseSVN</a:t>
            </a:r>
            <a:r>
              <a:rPr lang="en-US" sz="1800" dirty="0"/>
              <a:t> -&gt; Relocate...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7" y="1371600"/>
            <a:ext cx="436253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60" y="3768030"/>
            <a:ext cx="3641740" cy="141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8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Delete:</a:t>
            </a:r>
            <a:endParaRPr lang="en-US" dirty="0"/>
          </a:p>
          <a:p>
            <a:pPr lvl="1"/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Don't use delete function of 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MS Windows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600" dirty="0"/>
              <a:t>Right click on file/folder that need be deleted -&gt; </a:t>
            </a:r>
            <a:r>
              <a:rPr lang="en-US" sz="1600" dirty="0" smtClean="0"/>
              <a:t>Tortoise SVN </a:t>
            </a:r>
            <a:r>
              <a:rPr lang="en-US" sz="1600" dirty="0"/>
              <a:t>-&gt; Delete</a:t>
            </a:r>
          </a:p>
          <a:p>
            <a:pPr marL="320040" lvl="1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897063"/>
            <a:ext cx="4086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Revert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Undo </a:t>
            </a:r>
            <a:r>
              <a:rPr lang="en-US" dirty="0"/>
              <a:t>the changes you made to a file or a set of </a:t>
            </a:r>
            <a:r>
              <a:rPr lang="en-US" dirty="0" smtClean="0"/>
              <a:t>files. There </a:t>
            </a:r>
            <a:r>
              <a:rPr lang="en-US" dirty="0"/>
              <a:t>are 2 types of revert:</a:t>
            </a:r>
          </a:p>
          <a:p>
            <a:pPr lvl="1"/>
            <a:r>
              <a:rPr lang="en-US" b="1" dirty="0"/>
              <a:t>Revert </a:t>
            </a:r>
            <a:r>
              <a:rPr lang="en-US" b="1" dirty="0" smtClean="0"/>
              <a:t>1</a:t>
            </a:r>
            <a:r>
              <a:rPr lang="en-US" dirty="0" smtClean="0"/>
              <a:t>: to </a:t>
            </a:r>
            <a:r>
              <a:rPr lang="en-US" dirty="0"/>
              <a:t>the BASE </a:t>
            </a:r>
            <a:r>
              <a:rPr lang="en-US" dirty="0" smtClean="0"/>
              <a:t>revision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marL="320040" lvl="1" indent="0">
              <a:buNone/>
            </a:pPr>
            <a:endParaRPr lang="en-US" sz="2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28850"/>
            <a:ext cx="34290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Revert 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  <a:endParaRPr lang="en-US" sz="4000" b="1" dirty="0"/>
          </a:p>
          <a:p>
            <a:r>
              <a:rPr lang="en-US" b="1" dirty="0" smtClean="0"/>
              <a:t>Revert </a:t>
            </a:r>
            <a:r>
              <a:rPr lang="en-US" b="1" dirty="0"/>
              <a:t>2 (1)</a:t>
            </a:r>
            <a:r>
              <a:rPr lang="en-US" dirty="0"/>
              <a:t>: to a specific </a:t>
            </a:r>
            <a:r>
              <a:rPr lang="en-US" dirty="0" smtClean="0"/>
              <a:t>revision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48550" cy="354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Revert </a:t>
            </a:r>
            <a:r>
              <a:rPr lang="en-US" sz="4000" b="1" dirty="0"/>
              <a:t>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</a:p>
          <a:p>
            <a:r>
              <a:rPr lang="en-US" b="1" dirty="0" smtClean="0"/>
              <a:t>Revert </a:t>
            </a:r>
            <a:r>
              <a:rPr lang="en-US" b="1" dirty="0"/>
              <a:t>2 (2)</a:t>
            </a:r>
            <a:r>
              <a:rPr lang="en-US" dirty="0"/>
              <a:t>: undo all actions in some revisions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28825"/>
            <a:ext cx="7734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7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marL="0" indent="0" algn="ctr">
              <a:buNone/>
            </a:pPr>
            <a:r>
              <a:rPr lang="en-US" sz="4000" b="1" dirty="0" smtClean="0"/>
              <a:t>Merge</a:t>
            </a:r>
            <a:endParaRPr lang="en-US" sz="4000" dirty="0"/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action of taking 2 versions of a file and combining the changes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If a serious mistake was made during a change.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746520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6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marL="36576" indent="0" algn="ctr">
              <a:buNone/>
            </a:pPr>
            <a:r>
              <a:rPr lang="en-US" sz="3600" i="1" dirty="0" smtClean="0"/>
              <a:t>Getting </a:t>
            </a:r>
            <a:r>
              <a:rPr lang="en-US" sz="3600" i="1" dirty="0"/>
              <a:t>started with </a:t>
            </a:r>
            <a:endParaRPr lang="en-US" sz="3600" i="1" dirty="0" smtClean="0"/>
          </a:p>
          <a:p>
            <a:pPr marL="36576" indent="0" algn="ctr">
              <a:buNone/>
            </a:pPr>
            <a:r>
              <a:rPr lang="en-US" sz="3600" i="1" dirty="0" smtClean="0"/>
              <a:t>Version </a:t>
            </a:r>
            <a:r>
              <a:rPr lang="en-US" sz="3600" i="1" dirty="0"/>
              <a:t>C</a:t>
            </a:r>
            <a:r>
              <a:rPr lang="en-US" sz="3600" i="1" dirty="0" smtClean="0"/>
              <a:t>ontrol!</a:t>
            </a:r>
            <a:endParaRPr lang="en-US" sz="3600" i="1" dirty="0"/>
          </a:p>
          <a:p>
            <a:pPr marL="36576" indent="0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8499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marL="0" indent="0" algn="ctr">
              <a:buNone/>
            </a:pPr>
            <a:r>
              <a:rPr lang="en-US" sz="4000" b="1" dirty="0" smtClean="0"/>
              <a:t>Merge 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  <a:endParaRPr lang="en-US" sz="4000" dirty="0"/>
          </a:p>
          <a:p>
            <a:r>
              <a:rPr lang="en-US" sz="1800" dirty="0"/>
              <a:t>Right click on the a folder -&gt; </a:t>
            </a:r>
            <a:r>
              <a:rPr lang="en-US" sz="1800" dirty="0" err="1"/>
              <a:t>TortoiseSVN</a:t>
            </a:r>
            <a:r>
              <a:rPr lang="en-US" sz="1800" dirty="0"/>
              <a:t> -&gt; Merge...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71" y="1801813"/>
            <a:ext cx="3667429" cy="337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Tortoise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marL="0" indent="0" algn="ctr">
              <a:buNone/>
            </a:pPr>
            <a:r>
              <a:rPr lang="en-US" sz="4000" b="1" dirty="0" smtClean="0"/>
              <a:t>Merge (</a:t>
            </a:r>
            <a:r>
              <a:rPr lang="en-US" sz="4000" b="1" dirty="0" err="1" smtClean="0"/>
              <a:t>cont</a:t>
            </a:r>
            <a:r>
              <a:rPr lang="en-US" sz="4000" b="1" dirty="0" smtClean="0"/>
              <a:t>)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10" y="1219200"/>
            <a:ext cx="39736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01131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Commit</a:t>
            </a:r>
            <a:endParaRPr lang="en-US" sz="4000" i="1" dirty="0"/>
          </a:p>
          <a:p>
            <a:pPr lvl="1"/>
            <a:r>
              <a:rPr lang="en-US" i="1" dirty="0" smtClean="0"/>
              <a:t>Commit </a:t>
            </a:r>
            <a:r>
              <a:rPr lang="en-US" dirty="0"/>
              <a:t>soon, commit often.</a:t>
            </a:r>
          </a:p>
          <a:p>
            <a:pPr lvl="1"/>
            <a:r>
              <a:rPr lang="en-US" dirty="0"/>
              <a:t>Best to commit one conceptual change at a time: </a:t>
            </a:r>
            <a:r>
              <a:rPr lang="en-US" b="1" dirty="0"/>
              <a:t>1 bug fix or 1 feature implemented = 1 commit.</a:t>
            </a:r>
            <a:endParaRPr lang="en-US" dirty="0"/>
          </a:p>
          <a:p>
            <a:pPr lvl="1"/>
            <a:r>
              <a:rPr lang="en-US" dirty="0"/>
              <a:t>Source code should at least compile.</a:t>
            </a:r>
          </a:p>
          <a:p>
            <a:pPr lvl="1"/>
            <a:r>
              <a:rPr lang="en-US" dirty="0"/>
              <a:t>Don’t put “</a:t>
            </a:r>
            <a:r>
              <a:rPr lang="en-US" dirty="0" smtClean="0"/>
              <a:t>garbage” </a:t>
            </a:r>
            <a:r>
              <a:rPr lang="en-US" dirty="0"/>
              <a:t>(intermediate files, backup files, etc…) on the repo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</a:t>
            </a:r>
            <a:r>
              <a:rPr lang="en-US" dirty="0" smtClean="0"/>
              <a:t>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800" i="1" dirty="0" smtClean="0"/>
              <a:t>Commit (</a:t>
            </a:r>
            <a:r>
              <a:rPr lang="en-US" sz="5800" i="1" dirty="0" err="1" smtClean="0"/>
              <a:t>cont</a:t>
            </a:r>
            <a:r>
              <a:rPr lang="en-US" sz="5800" i="1" dirty="0" smtClean="0"/>
              <a:t>)</a:t>
            </a:r>
            <a:endParaRPr lang="en-US" sz="5800" i="1" dirty="0"/>
          </a:p>
          <a:p>
            <a:pPr lvl="1"/>
            <a:r>
              <a:rPr lang="en-US" dirty="0"/>
              <a:t>Prefix your log message using:</a:t>
            </a:r>
            <a:endParaRPr lang="en-US" sz="3000" dirty="0"/>
          </a:p>
          <a:p>
            <a:pPr marL="320040" lvl="1" indent="0">
              <a:buNone/>
            </a:pPr>
            <a:r>
              <a:rPr lang="en-US" sz="2800" dirty="0"/>
              <a:t>	</a:t>
            </a:r>
            <a:r>
              <a:rPr lang="en-US" sz="2000" dirty="0" smtClean="0"/>
              <a:t>+   for </a:t>
            </a:r>
            <a:r>
              <a:rPr lang="en-US" sz="2000" dirty="0"/>
              <a:t>a new feature</a:t>
            </a:r>
            <a:r>
              <a:rPr lang="en-US" sz="2800" dirty="0"/>
              <a:t>	</a:t>
            </a:r>
            <a:endParaRPr lang="en-US" sz="2800" dirty="0" smtClean="0"/>
          </a:p>
          <a:p>
            <a:pPr marL="320040" lvl="1" indent="0">
              <a:buNone/>
            </a:pPr>
            <a:r>
              <a:rPr lang="en-US" sz="2800" dirty="0"/>
              <a:t>	</a:t>
            </a:r>
            <a:r>
              <a:rPr lang="en-US" sz="2000" dirty="0" smtClean="0"/>
              <a:t>-    for </a:t>
            </a:r>
            <a:r>
              <a:rPr lang="en-US" sz="2000" dirty="0"/>
              <a:t>a modified feature</a:t>
            </a:r>
            <a:r>
              <a:rPr lang="en-US" sz="2800" dirty="0"/>
              <a:t>	</a:t>
            </a:r>
            <a:endParaRPr lang="en-US" sz="2800" dirty="0" smtClean="0"/>
          </a:p>
          <a:p>
            <a:pPr marL="320040" lvl="1" indent="0">
              <a:buNone/>
            </a:pPr>
            <a:r>
              <a:rPr lang="en-US" sz="2800" dirty="0"/>
              <a:t>	</a:t>
            </a:r>
            <a:r>
              <a:rPr lang="en-US" sz="2000" dirty="0" smtClean="0"/>
              <a:t>*   for </a:t>
            </a:r>
            <a:r>
              <a:rPr lang="en-US" sz="2000" dirty="0"/>
              <a:t>a </a:t>
            </a:r>
            <a:r>
              <a:rPr lang="en-US" sz="2000" dirty="0" err="1"/>
              <a:t>bugfix</a:t>
            </a:r>
            <a:r>
              <a:rPr lang="en-US" sz="2800" dirty="0"/>
              <a:t>	</a:t>
            </a:r>
            <a:endParaRPr lang="en-US" sz="2800" dirty="0" smtClean="0"/>
          </a:p>
          <a:p>
            <a:pPr marL="320040" lvl="1" indent="0">
              <a:buNone/>
            </a:pPr>
            <a:r>
              <a:rPr lang="en-US" sz="2800" dirty="0"/>
              <a:t>	</a:t>
            </a:r>
            <a:r>
              <a:rPr lang="en-US" sz="2000" dirty="0" smtClean="0"/>
              <a:t>!    for </a:t>
            </a:r>
            <a:r>
              <a:rPr lang="en-US" sz="2000" dirty="0"/>
              <a:t>an important note</a:t>
            </a:r>
            <a:endParaRPr lang="en-US" sz="2800" dirty="0"/>
          </a:p>
          <a:p>
            <a:pPr lvl="1"/>
            <a:r>
              <a:rPr lang="en-US" dirty="0"/>
              <a:t>Write clear, useful log messages.</a:t>
            </a:r>
            <a:endParaRPr lang="en-US" sz="3000" dirty="0"/>
          </a:p>
          <a:p>
            <a:pPr lvl="2"/>
            <a:r>
              <a:rPr lang="en-US" dirty="0"/>
              <a:t>Bad:</a:t>
            </a:r>
            <a:endParaRPr lang="en-US" sz="2400" dirty="0"/>
          </a:p>
          <a:p>
            <a:pPr marL="320040" lvl="1" indent="0">
              <a:buNone/>
            </a:pPr>
            <a:r>
              <a:rPr lang="en-US" sz="2400" dirty="0" smtClean="0"/>
              <a:t>	-   Update</a:t>
            </a:r>
            <a:endParaRPr lang="en-US" sz="4000" dirty="0"/>
          </a:p>
          <a:p>
            <a:pPr marL="320040" lvl="1" indent="0">
              <a:buNone/>
            </a:pPr>
            <a:r>
              <a:rPr lang="en-US" sz="2400" dirty="0" smtClean="0"/>
              <a:t>	*  Fixed </a:t>
            </a:r>
            <a:r>
              <a:rPr lang="en-US" sz="2400" dirty="0"/>
              <a:t>all bugs</a:t>
            </a:r>
            <a:endParaRPr lang="en-US" sz="4000" dirty="0"/>
          </a:p>
          <a:p>
            <a:pPr marL="320040" lvl="1" indent="0">
              <a:buNone/>
            </a:pPr>
            <a:r>
              <a:rPr lang="en-US" sz="2400" dirty="0" smtClean="0"/>
              <a:t>	!   </a:t>
            </a:r>
            <a:r>
              <a:rPr lang="en-US" sz="2400" dirty="0"/>
              <a:t>Backup 23/10/2006</a:t>
            </a:r>
            <a:endParaRPr lang="en-US" sz="4000" dirty="0"/>
          </a:p>
          <a:p>
            <a:pPr lvl="2"/>
            <a:r>
              <a:rPr lang="en-US" dirty="0"/>
              <a:t>Good: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+  Added </a:t>
            </a:r>
            <a:r>
              <a:rPr lang="en-US" dirty="0"/>
              <a:t>OTT sounds for Nokia MIDP1 + code to play them.</a:t>
            </a:r>
            <a:endParaRPr lang="en-US" sz="4000" dirty="0"/>
          </a:p>
          <a:p>
            <a:pPr marL="0" indent="0">
              <a:buNone/>
            </a:pPr>
            <a:r>
              <a:rPr lang="en-US" dirty="0" smtClean="0"/>
              <a:t>	-   Updated </a:t>
            </a:r>
            <a:r>
              <a:rPr lang="en-US" dirty="0"/>
              <a:t>IGP logo for WHAT'S NEW and BEST SELLERS.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  Fixed </a:t>
            </a:r>
            <a:r>
              <a:rPr lang="en-US" dirty="0"/>
              <a:t>bug #13754: wrong calculation of player’s scores.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75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</a:t>
            </a:r>
            <a:r>
              <a:rPr lang="en-US" dirty="0" smtClean="0"/>
              <a:t>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Log message writing</a:t>
            </a:r>
          </a:p>
          <a:p>
            <a:pPr lvl="1"/>
            <a:r>
              <a:rPr lang="en-US" dirty="0"/>
              <a:t>Write the CONTENT of the action. Don't write the surface of the action. Example:</a:t>
            </a:r>
            <a:endParaRPr lang="en-US" sz="3000" dirty="0"/>
          </a:p>
          <a:p>
            <a:pPr lvl="2"/>
            <a:r>
              <a:rPr lang="en-US" dirty="0" smtClean="0"/>
              <a:t>OK </a:t>
            </a:r>
            <a:r>
              <a:rPr lang="en-US" dirty="0"/>
              <a:t>to write: “</a:t>
            </a:r>
            <a:r>
              <a:rPr lang="en-US" i="1" dirty="0"/>
              <a:t>Move position of loading bar up to 5 pixels</a:t>
            </a:r>
            <a:r>
              <a:rPr lang="en-US" dirty="0"/>
              <a:t>”.</a:t>
            </a:r>
            <a:endParaRPr lang="en-US" sz="3200" dirty="0"/>
          </a:p>
          <a:p>
            <a:pPr lvl="2"/>
            <a:r>
              <a:rPr lang="en-US" dirty="0" smtClean="0"/>
              <a:t>Don't </a:t>
            </a:r>
            <a:r>
              <a:rPr lang="en-US" dirty="0"/>
              <a:t>write: “</a:t>
            </a:r>
            <a:r>
              <a:rPr lang="en-US" i="1" dirty="0"/>
              <a:t>Modify file Interface.java</a:t>
            </a:r>
            <a:r>
              <a:rPr lang="en-US" dirty="0"/>
              <a:t>”</a:t>
            </a:r>
            <a:r>
              <a:rPr lang="en-US" sz="2400" dirty="0"/>
              <a:t>.</a:t>
            </a:r>
            <a:endParaRPr lang="en-US" sz="3200" dirty="0"/>
          </a:p>
          <a:p>
            <a:pPr lvl="1"/>
            <a:r>
              <a:rPr lang="en-US" dirty="0"/>
              <a:t>To answer some questions like: for what? Why need to add/modify? To fix which bug?...</a:t>
            </a:r>
            <a:endParaRPr lang="en-US" sz="3000" dirty="0"/>
          </a:p>
          <a:p>
            <a:pPr lvl="1"/>
            <a:r>
              <a:rPr lang="en-US" u="sng" dirty="0"/>
              <a:t>Adding files or folders</a:t>
            </a:r>
            <a:r>
              <a:rPr lang="en-US" dirty="0"/>
              <a:t> is </a:t>
            </a:r>
            <a:r>
              <a:rPr lang="en-US" u="sng" dirty="0"/>
              <a:t>NOT always</a:t>
            </a:r>
            <a:r>
              <a:rPr lang="en-US" dirty="0"/>
              <a:t> new </a:t>
            </a:r>
            <a:r>
              <a:rPr lang="en-US" u="sng" dirty="0"/>
              <a:t>feature</a:t>
            </a:r>
            <a:r>
              <a:rPr lang="en-US" dirty="0"/>
              <a:t>. May be that is bug fixed.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22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</a:t>
            </a:r>
            <a:r>
              <a:rPr lang="en-US" dirty="0" smtClean="0"/>
              <a:t>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Log message </a:t>
            </a:r>
            <a:r>
              <a:rPr lang="en-US" sz="4000" dirty="0" smtClean="0"/>
              <a:t>references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905000"/>
            <a:ext cx="86201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8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Questions </a:t>
            </a:r>
            <a:r>
              <a:rPr lang="en-US" sz="5400" dirty="0"/>
              <a:t>&amp; Comments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Revision </a:t>
            </a:r>
            <a:r>
              <a:rPr lang="en-US" b="1" i="1" dirty="0"/>
              <a:t>control</a:t>
            </a:r>
            <a:r>
              <a:rPr lang="en-US" i="1" dirty="0"/>
              <a:t> (also known as </a:t>
            </a:r>
            <a:r>
              <a:rPr lang="en-US" b="1" i="1" dirty="0"/>
              <a:t>version control</a:t>
            </a:r>
            <a:r>
              <a:rPr lang="en-US" i="1" dirty="0"/>
              <a:t>) is the management of multiple revisions of the same unit of information</a:t>
            </a:r>
            <a:r>
              <a:rPr lang="en-US" dirty="0"/>
              <a:t>. 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b="1" dirty="0"/>
              <a:t>Version control system (VCS</a:t>
            </a:r>
            <a:r>
              <a:rPr lang="en-US" b="1" dirty="0" smtClean="0"/>
              <a:t>):</a:t>
            </a:r>
          </a:p>
          <a:p>
            <a:pPr marL="448056" lvl="1" indent="0">
              <a:buNone/>
            </a:pPr>
            <a:r>
              <a:rPr lang="en-US" dirty="0"/>
              <a:t>	</a:t>
            </a:r>
            <a:r>
              <a:rPr lang="en-US" dirty="0" smtClean="0"/>
              <a:t>Software </a:t>
            </a:r>
            <a:r>
              <a:rPr lang="en-US" dirty="0"/>
              <a:t>which ‘serves’ that practice.</a:t>
            </a:r>
          </a:p>
          <a:p>
            <a:pPr marL="448056" lvl="1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keep multiple versions of a set of information</a:t>
            </a:r>
          </a:p>
          <a:p>
            <a:r>
              <a:rPr lang="en-US" sz="2800" dirty="0"/>
              <a:t>Who did what and when?</a:t>
            </a:r>
          </a:p>
          <a:p>
            <a:r>
              <a:rPr lang="en-US" sz="2800" dirty="0"/>
              <a:t>Easy to 'roll back' to an earlier version</a:t>
            </a:r>
          </a:p>
          <a:p>
            <a:r>
              <a:rPr lang="en-US" sz="2800" dirty="0"/>
              <a:t>Reduce duplication of </a:t>
            </a:r>
            <a:r>
              <a:rPr lang="en-US" sz="2800" dirty="0" smtClean="0"/>
              <a:t>work</a:t>
            </a:r>
          </a:p>
          <a:p>
            <a:pPr lvl="1"/>
            <a:r>
              <a:rPr lang="en-US" sz="2800" dirty="0"/>
              <a:t>Status of a project is always updated to every member of a </a:t>
            </a:r>
            <a:r>
              <a:rPr lang="en-US" sz="2800" dirty="0" smtClean="0"/>
              <a:t>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50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i="1" dirty="0" smtClean="0"/>
          </a:p>
          <a:p>
            <a:pPr marL="36576" indent="0" algn="ctr">
              <a:buNone/>
            </a:pPr>
            <a:r>
              <a:rPr lang="en-US" sz="3600" i="1" dirty="0" smtClean="0"/>
              <a:t>Getting started with</a:t>
            </a:r>
          </a:p>
          <a:p>
            <a:pPr marL="36576" indent="0" algn="ctr">
              <a:buNone/>
            </a:pPr>
            <a:r>
              <a:rPr lang="en-US" sz="3600" i="1" dirty="0" smtClean="0"/>
              <a:t>Tortoise SVN!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8421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752600"/>
            <a:ext cx="7250113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3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Repository</a:t>
            </a:r>
            <a:r>
              <a:rPr lang="en-US" dirty="0"/>
              <a:t>: is where data are stored, often on a server.</a:t>
            </a:r>
          </a:p>
          <a:p>
            <a:r>
              <a:rPr lang="en-US" b="1" dirty="0"/>
              <a:t>Working Copy</a:t>
            </a:r>
            <a:r>
              <a:rPr lang="en-US" dirty="0"/>
              <a:t>: is user’s copy of a piece of data in the repository.</a:t>
            </a:r>
          </a:p>
          <a:p>
            <a:r>
              <a:rPr lang="en-US" b="1" dirty="0"/>
              <a:t>Revision </a:t>
            </a:r>
            <a:r>
              <a:rPr lang="en-US" dirty="0"/>
              <a:t>(also called</a:t>
            </a:r>
            <a:r>
              <a:rPr lang="en-US" b="1" dirty="0"/>
              <a:t> rev. </a:t>
            </a:r>
            <a:r>
              <a:rPr lang="en-US" dirty="0"/>
              <a:t>or</a:t>
            </a:r>
            <a:r>
              <a:rPr lang="en-US" b="1" dirty="0"/>
              <a:t> r.</a:t>
            </a:r>
            <a:r>
              <a:rPr lang="en-US" dirty="0"/>
              <a:t>): A version of a file or a group of files.</a:t>
            </a:r>
          </a:p>
          <a:p>
            <a:r>
              <a:rPr lang="en-US" b="1" dirty="0"/>
              <a:t>HEAD</a:t>
            </a:r>
            <a:r>
              <a:rPr lang="en-US" dirty="0"/>
              <a:t>: The latest revision of a file or folder in the repository.</a:t>
            </a:r>
          </a:p>
          <a:p>
            <a:r>
              <a:rPr lang="en-US" b="1" dirty="0"/>
              <a:t>BASE</a:t>
            </a:r>
            <a:r>
              <a:rPr lang="en-US" dirty="0"/>
              <a:t>: The “pristine” revision of an item in a working copy (or, to put it simply: it’s the latest unmodified version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Terms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 &amp; Export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68738"/>
            <a:ext cx="2667000" cy="68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05989"/>
            <a:ext cx="1676400" cy="951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75062" y="386873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10000" y="2057400"/>
            <a:ext cx="381000" cy="181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91100" y="2057400"/>
            <a:ext cx="342900" cy="181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943960">
            <a:off x="3055339" y="2862744"/>
            <a:ext cx="13219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Import</a:t>
            </a:r>
            <a:endParaRPr lang="en-US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 rot="4728369">
            <a:off x="4758400" y="2861784"/>
            <a:ext cx="13219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Export</a:t>
            </a:r>
            <a:endParaRPr lang="en-US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5913268" y="2209800"/>
            <a:ext cx="1205357" cy="823554"/>
          </a:xfrm>
          <a:prstGeom prst="cloudCallout">
            <a:avLst>
              <a:gd name="adj1" fmla="val -51339"/>
              <a:gd name="adj2" fmla="val 6316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“clean”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98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438</TotalTime>
  <Words>1075</Words>
  <Application>Microsoft Office PowerPoint</Application>
  <PresentationFormat>On-screen Show (4:3)</PresentationFormat>
  <Paragraphs>270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NewsPrint</vt:lpstr>
      <vt:lpstr>Tortoise SVN</vt:lpstr>
      <vt:lpstr>Tortoise SVN</vt:lpstr>
      <vt:lpstr>PowerPoint Presentation</vt:lpstr>
      <vt:lpstr>What is Version Control?</vt:lpstr>
      <vt:lpstr>Why use it?</vt:lpstr>
      <vt:lpstr>PowerPoint Presentation</vt:lpstr>
      <vt:lpstr>Basic Terms &amp; Concepts</vt:lpstr>
      <vt:lpstr>Basic Terms &amp; Concepts</vt:lpstr>
      <vt:lpstr>Basic Terms &amp; Concepts</vt:lpstr>
      <vt:lpstr>Basic Terms &amp; Concepts</vt:lpstr>
      <vt:lpstr>Basic Terms &amp; Concepts</vt:lpstr>
      <vt:lpstr>Icon status</vt:lpstr>
      <vt:lpstr>Basic Terms &amp; Concepts</vt:lpstr>
      <vt:lpstr>Basic Terms &amp; Concepts</vt:lpstr>
      <vt:lpstr>Basic Terms &amp; Concepts</vt:lpstr>
      <vt:lpstr>Basic Terms &amp; Concepts</vt:lpstr>
      <vt:lpstr>Basic Terms &amp; Concepts</vt:lpstr>
      <vt:lpstr>Basic Terms &amp; Concepts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Tortoise SVN</vt:lpstr>
      <vt:lpstr>Policy SVN</vt:lpstr>
      <vt:lpstr>Policy SVN</vt:lpstr>
      <vt:lpstr>Policy SVN</vt:lpstr>
      <vt:lpstr>Policy SVN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Tortoise SVN</dc:title>
  <dc:creator/>
  <cp:lastModifiedBy>Huynh Thanh Thao</cp:lastModifiedBy>
  <cp:revision>50</cp:revision>
  <dcterms:created xsi:type="dcterms:W3CDTF">2006-08-16T00:00:00Z</dcterms:created>
  <dcterms:modified xsi:type="dcterms:W3CDTF">2011-09-26T07:07:41Z</dcterms:modified>
</cp:coreProperties>
</file>